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ink/ink1.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4"/>
  </p:sldMasterIdLst>
  <p:notesMasterIdLst>
    <p:notesMasterId r:id="rId15"/>
  </p:notesMasterIdLst>
  <p:handoutMasterIdLst>
    <p:handoutMasterId r:id="rId16"/>
  </p:handoutMasterIdLst>
  <p:sldIdLst>
    <p:sldId id="256" r:id="rId5"/>
    <p:sldId id="257" r:id="rId6"/>
    <p:sldId id="258" r:id="rId7"/>
    <p:sldId id="259" r:id="rId8"/>
    <p:sldId id="260" r:id="rId9"/>
    <p:sldId id="262" r:id="rId10"/>
    <p:sldId id="263" r:id="rId11"/>
    <p:sldId id="264"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61430-D3A8-4874-947D-48670DA0E184}" v="2017" dt="2022-07-07T10:53:16.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9" d="100"/>
          <a:sy n="69" d="100"/>
        </p:scale>
        <p:origin x="1422" y="72"/>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7/7/2022</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10</a:t>
            </a:fld>
            <a:endParaRPr lang="en-US"/>
          </a:p>
        </p:txBody>
      </p:sp>
    </p:spTree>
    <p:extLst>
      <p:ext uri="{BB962C8B-B14F-4D97-AF65-F5344CB8AC3E}">
        <p14:creationId xmlns:p14="http://schemas.microsoft.com/office/powerpoint/2010/main" val="91179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July 7,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253541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July 7,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310575404"/>
      </p:ext>
    </p:extLst>
  </p:cSld>
  <p:clrMap bg1="lt1" tx1="dk1" bg2="lt2" tx2="dk2" accent1="accent1" accent2="accent2" accent3="accent3" accent4="accent4" accent5="accent5" accent6="accent6" hlink="hlink" folHlink="folHlink"/>
  <p:sldLayoutIdLst>
    <p:sldLayoutId id="2147483714" r:id="rId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unge Background Free Stock Photo - Public Domain Pictures">
            <a:extLst>
              <a:ext uri="{FF2B5EF4-FFF2-40B4-BE49-F238E27FC236}">
                <a16:creationId xmlns:a16="http://schemas.microsoft.com/office/drawing/2014/main" id="{47F18AC5-D085-1C34-1BD3-4C598A4B589E}"/>
              </a:ext>
            </a:extLst>
          </p:cNvPr>
          <p:cNvPicPr>
            <a:picLocks noChangeAspect="1"/>
          </p:cNvPicPr>
          <p:nvPr/>
        </p:nvPicPr>
        <p:blipFill rotWithShape="1">
          <a:blip r:embed="rId3"/>
          <a:srcRect t="6087" b="9643"/>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431496" y="1253925"/>
            <a:ext cx="3899804" cy="961936"/>
          </a:xfrm>
        </p:spPr>
        <p:txBody>
          <a:bodyPr anchor="b">
            <a:normAutofit/>
          </a:bodyPr>
          <a:lstStyle/>
          <a:p>
            <a:r>
              <a:rPr lang="en-US" sz="2400" dirty="0">
                <a:ea typeface="Batang"/>
              </a:rPr>
              <a:t>DEEP LEARNING ASSIGNMENT</a:t>
            </a:r>
            <a:endParaRPr lang="en-US" sz="2400" dirty="0"/>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432336" y="2858943"/>
            <a:ext cx="3897448" cy="1803549"/>
          </a:xfrm>
        </p:spPr>
        <p:txBody>
          <a:bodyPr vert="horz" lIns="91440" tIns="45720" rIns="91440" bIns="45720" rtlCol="0" anchor="t">
            <a:normAutofit/>
          </a:bodyPr>
          <a:lstStyle/>
          <a:p>
            <a:r>
              <a:rPr lang="en-US" dirty="0">
                <a:ea typeface="Batang"/>
              </a:rPr>
              <a:t>NEXT WORD PREDICTION</a:t>
            </a:r>
            <a:endParaRPr lang="en-US" dirty="0"/>
          </a:p>
          <a:p>
            <a:endParaRPr lang="en-US" sz="2400" dirty="0">
              <a:ea typeface="Batang"/>
            </a:endParaRPr>
          </a:p>
          <a:p>
            <a:r>
              <a:rPr lang="en-US" sz="1800" dirty="0">
                <a:ea typeface="Batang"/>
              </a:rPr>
              <a:t>KATERINA KINTH</a:t>
            </a:r>
          </a:p>
          <a:p>
            <a:r>
              <a:rPr lang="en-US" sz="1800" dirty="0">
                <a:ea typeface="Batang"/>
              </a:rPr>
              <a:t>AM:2126</a:t>
            </a:r>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5" descr="A picture containing text, clipart&#10;&#10;Description automatically generated">
            <a:extLst>
              <a:ext uri="{FF2B5EF4-FFF2-40B4-BE49-F238E27FC236}">
                <a16:creationId xmlns:a16="http://schemas.microsoft.com/office/drawing/2014/main" id="{2ADA2214-9172-2F5B-678B-495A74F3D745}"/>
              </a:ext>
            </a:extLst>
          </p:cNvPr>
          <p:cNvPicPr>
            <a:picLocks noChangeAspect="1"/>
          </p:cNvPicPr>
          <p:nvPr/>
        </p:nvPicPr>
        <p:blipFill>
          <a:blip r:embed="rId4"/>
          <a:stretch>
            <a:fillRect/>
          </a:stretch>
        </p:blipFill>
        <p:spPr>
          <a:xfrm>
            <a:off x="9830159" y="370576"/>
            <a:ext cx="1790700" cy="1257300"/>
          </a:xfrm>
          <a:prstGeom prst="rect">
            <a:avLst/>
          </a:prstGeom>
        </p:spPr>
      </p:pic>
      <p:pic>
        <p:nvPicPr>
          <p:cNvPr id="6" name="Picture 6" descr="A picture containing text, sign&#10;&#10;Description automatically generated">
            <a:extLst>
              <a:ext uri="{FF2B5EF4-FFF2-40B4-BE49-F238E27FC236}">
                <a16:creationId xmlns:a16="http://schemas.microsoft.com/office/drawing/2014/main" id="{17EC6805-9974-075C-5759-5B6FEF88634B}"/>
              </a:ext>
            </a:extLst>
          </p:cNvPr>
          <p:cNvPicPr>
            <a:picLocks noChangeAspect="1"/>
          </p:cNvPicPr>
          <p:nvPr/>
        </p:nvPicPr>
        <p:blipFill>
          <a:blip r:embed="rId5"/>
          <a:stretch>
            <a:fillRect/>
          </a:stretch>
        </p:blipFill>
        <p:spPr>
          <a:xfrm>
            <a:off x="9829620" y="2489979"/>
            <a:ext cx="1791778" cy="1619250"/>
          </a:xfrm>
          <a:prstGeom prst="rect">
            <a:avLst/>
          </a:prstGeom>
        </p:spPr>
      </p:pic>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unge Background Free Stock Photo - Public Domain Pictures">
            <a:extLst>
              <a:ext uri="{FF2B5EF4-FFF2-40B4-BE49-F238E27FC236}">
                <a16:creationId xmlns:a16="http://schemas.microsoft.com/office/drawing/2014/main" id="{47F18AC5-D085-1C34-1BD3-4C598A4B589E}"/>
              </a:ext>
            </a:extLst>
          </p:cNvPr>
          <p:cNvPicPr>
            <a:picLocks noChangeAspect="1"/>
          </p:cNvPicPr>
          <p:nvPr/>
        </p:nvPicPr>
        <p:blipFill rotWithShape="1">
          <a:blip r:embed="rId3"/>
          <a:srcRect t="6087" b="9643"/>
          <a:stretch/>
        </p:blipFill>
        <p:spPr>
          <a:xfrm>
            <a:off x="-6456218" y="10"/>
            <a:ext cx="18648217" cy="6857989"/>
          </a:xfrm>
          <a:prstGeom prst="rect">
            <a:avLst/>
          </a:prstGeom>
        </p:spPr>
      </p:pic>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900545" y="1212361"/>
            <a:ext cx="5230329" cy="961936"/>
          </a:xfrm>
        </p:spPr>
        <p:txBody>
          <a:bodyPr anchor="b">
            <a:normAutofit/>
          </a:bodyPr>
          <a:lstStyle/>
          <a:p>
            <a:endParaRPr lang="en-US" sz="2400" dirty="0"/>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432336" y="2858943"/>
            <a:ext cx="3897448" cy="1803549"/>
          </a:xfrm>
        </p:spPr>
        <p:txBody>
          <a:bodyPr vert="horz" lIns="91440" tIns="45720" rIns="91440" bIns="45720" rtlCol="0" anchor="t">
            <a:normAutofit/>
          </a:bodyPr>
          <a:lstStyle/>
          <a:p>
            <a:endParaRPr lang="en-US" sz="1800" dirty="0">
              <a:ea typeface="Batang"/>
            </a:endParaRPr>
          </a:p>
        </p:txBody>
      </p:sp>
      <p:pic>
        <p:nvPicPr>
          <p:cNvPr id="10" name="Picture 9">
            <a:extLst>
              <a:ext uri="{FF2B5EF4-FFF2-40B4-BE49-F238E27FC236}">
                <a16:creationId xmlns:a16="http://schemas.microsoft.com/office/drawing/2014/main" id="{EB5EA8FE-A633-45EA-8A2F-06F81E47A7C2}"/>
              </a:ext>
            </a:extLst>
          </p:cNvPr>
          <p:cNvPicPr>
            <a:picLocks noChangeAspect="1"/>
          </p:cNvPicPr>
          <p:nvPr/>
        </p:nvPicPr>
        <p:blipFill>
          <a:blip r:embed="rId4"/>
          <a:stretch>
            <a:fillRect/>
          </a:stretch>
        </p:blipFill>
        <p:spPr>
          <a:xfrm>
            <a:off x="-900545" y="0"/>
            <a:ext cx="9199418" cy="6858000"/>
          </a:xfrm>
          <a:prstGeom prst="rect">
            <a:avLst/>
          </a:prstGeom>
        </p:spPr>
      </p:pic>
    </p:spTree>
    <p:extLst>
      <p:ext uri="{BB962C8B-B14F-4D97-AF65-F5344CB8AC3E}">
        <p14:creationId xmlns:p14="http://schemas.microsoft.com/office/powerpoint/2010/main" val="419218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D69DE-A623-4A69-9688-1038445B050E}"/>
              </a:ext>
            </a:extLst>
          </p:cNvPr>
          <p:cNvSpPr>
            <a:spLocks noGrp="1"/>
          </p:cNvSpPr>
          <p:nvPr>
            <p:ph type="ctrTitle"/>
          </p:nvPr>
        </p:nvSpPr>
        <p:spPr>
          <a:xfrm>
            <a:off x="1542553" y="609600"/>
            <a:ext cx="9112195" cy="932953"/>
          </a:xfrm>
        </p:spPr>
        <p:txBody>
          <a:bodyPr anchor="b">
            <a:normAutofit/>
          </a:bodyPr>
          <a:lstStyle/>
          <a:p>
            <a:r>
              <a:rPr lang="en-US" dirty="0">
                <a:ea typeface="Batang"/>
              </a:rPr>
              <a:t>RECURRENT </a:t>
            </a:r>
            <a:r>
              <a:rPr lang="en-US" dirty="0" err="1">
                <a:ea typeface="Batang"/>
              </a:rPr>
              <a:t>nEURAL</a:t>
            </a:r>
            <a:r>
              <a:rPr lang="en-US" dirty="0">
                <a:ea typeface="Batang"/>
              </a:rPr>
              <a:t> </a:t>
            </a:r>
            <a:r>
              <a:rPr lang="en-US" dirty="0" err="1">
                <a:ea typeface="Batang"/>
              </a:rPr>
              <a:t>nETWORKS</a:t>
            </a:r>
            <a:endParaRPr lang="en-US" dirty="0" err="1"/>
          </a:p>
        </p:txBody>
      </p:sp>
      <p:sp>
        <p:nvSpPr>
          <p:cNvPr id="3" name="Subtitle 2">
            <a:extLst>
              <a:ext uri="{FF2B5EF4-FFF2-40B4-BE49-F238E27FC236}">
                <a16:creationId xmlns:a16="http://schemas.microsoft.com/office/drawing/2014/main" id="{402B8A01-6132-CB66-1C83-D3F50C967341}"/>
              </a:ext>
            </a:extLst>
          </p:cNvPr>
          <p:cNvSpPr>
            <a:spLocks noGrp="1"/>
          </p:cNvSpPr>
          <p:nvPr>
            <p:ph type="subTitle" idx="1"/>
          </p:nvPr>
        </p:nvSpPr>
        <p:spPr>
          <a:xfrm>
            <a:off x="2816087" y="5609761"/>
            <a:ext cx="6559825" cy="558494"/>
          </a:xfrm>
        </p:spPr>
        <p:txBody>
          <a:bodyPr vert="horz" lIns="91440" tIns="45720" rIns="91440" bIns="45720" rtlCol="0" anchor="t">
            <a:normAutofit fontScale="85000" lnSpcReduction="10000"/>
          </a:bodyPr>
          <a:lstStyle/>
          <a:p>
            <a:r>
              <a:rPr lang="en-US" dirty="0">
                <a:ea typeface="Batang"/>
              </a:rPr>
              <a:t>RNN are the state of the art algorithm for sequential data and are used by Apple's Siri and Google's voice search.</a:t>
            </a:r>
            <a:endParaRPr lang="en-US" dirty="0"/>
          </a:p>
        </p:txBody>
      </p:sp>
      <p:pic>
        <p:nvPicPr>
          <p:cNvPr id="4" name="Picture 4" descr="A picture containing text, gauge, device&#10;&#10;Description automatically generated">
            <a:extLst>
              <a:ext uri="{FF2B5EF4-FFF2-40B4-BE49-F238E27FC236}">
                <a16:creationId xmlns:a16="http://schemas.microsoft.com/office/drawing/2014/main" id="{F965D02C-6BA4-501F-4EF7-D981158DC3C5}"/>
              </a:ext>
            </a:extLst>
          </p:cNvPr>
          <p:cNvPicPr>
            <a:picLocks noChangeAspect="1"/>
          </p:cNvPicPr>
          <p:nvPr/>
        </p:nvPicPr>
        <p:blipFill>
          <a:blip r:embed="rId2"/>
          <a:stretch>
            <a:fillRect/>
          </a:stretch>
        </p:blipFill>
        <p:spPr>
          <a:xfrm>
            <a:off x="2104446" y="1996274"/>
            <a:ext cx="7983108" cy="3243137"/>
          </a:xfrm>
          <a:prstGeom prst="rect">
            <a:avLst/>
          </a:prstGeom>
        </p:spPr>
      </p:pic>
      <p:sp>
        <p:nvSpPr>
          <p:cNvPr id="13" name="Freeform: Shape 12">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24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AD89-36BA-B1F0-C0A9-6827F1E45DAC}"/>
              </a:ext>
            </a:extLst>
          </p:cNvPr>
          <p:cNvSpPr>
            <a:spLocks noGrp="1"/>
          </p:cNvSpPr>
          <p:nvPr>
            <p:ph type="ctrTitle"/>
          </p:nvPr>
        </p:nvSpPr>
        <p:spPr/>
        <p:txBody>
          <a:bodyPr>
            <a:normAutofit/>
          </a:bodyPr>
          <a:lstStyle/>
          <a:p>
            <a:endParaRPr lang="en-US" dirty="0"/>
          </a:p>
          <a:p>
            <a:endParaRPr lang="en-US" dirty="0">
              <a:ea typeface="+mj-lt"/>
              <a:cs typeface="+mj-lt"/>
            </a:endParaRPr>
          </a:p>
        </p:txBody>
      </p:sp>
      <p:sp>
        <p:nvSpPr>
          <p:cNvPr id="3" name="Subtitle 2">
            <a:extLst>
              <a:ext uri="{FF2B5EF4-FFF2-40B4-BE49-F238E27FC236}">
                <a16:creationId xmlns:a16="http://schemas.microsoft.com/office/drawing/2014/main" id="{9AD11E53-4173-98C7-C25F-7B9370606602}"/>
              </a:ext>
            </a:extLst>
          </p:cNvPr>
          <p:cNvSpPr>
            <a:spLocks noGrp="1"/>
          </p:cNvSpPr>
          <p:nvPr>
            <p:ph type="subTitle" idx="1"/>
          </p:nvPr>
        </p:nvSpPr>
        <p:spPr>
          <a:xfrm>
            <a:off x="276983" y="157933"/>
            <a:ext cx="11911534" cy="6706210"/>
          </a:xfrm>
        </p:spPr>
        <p:txBody>
          <a:bodyPr vert="horz" lIns="91440" tIns="45720" rIns="91440" bIns="45720" rtlCol="0" anchor="t">
            <a:normAutofit/>
          </a:bodyPr>
          <a:lstStyle/>
          <a:p>
            <a:pPr marL="342900" indent="-342900">
              <a:buFont typeface="Wingdings"/>
              <a:buChar char="v"/>
            </a:pPr>
            <a:endParaRPr lang="en-US" b="1" dirty="0">
              <a:ea typeface="+mn-lt"/>
              <a:cs typeface="+mn-lt"/>
            </a:endParaRPr>
          </a:p>
          <a:p>
            <a:pPr marL="342900" indent="-342900">
              <a:buFont typeface="Wingdings"/>
              <a:buChar char="v"/>
            </a:pPr>
            <a:r>
              <a:rPr lang="en-US" b="1" dirty="0">
                <a:ea typeface="+mn-lt"/>
                <a:cs typeface="+mn-lt"/>
              </a:rPr>
              <a:t>RNN</a:t>
            </a:r>
            <a:endParaRPr lang="en-US" dirty="0"/>
          </a:p>
          <a:p>
            <a:pPr marL="342900" indent="-342900">
              <a:buFont typeface="Wingdings"/>
              <a:buChar char="v"/>
            </a:pPr>
            <a:r>
              <a:rPr lang="en-US" dirty="0">
                <a:ea typeface="+mn-lt"/>
                <a:cs typeface="+mn-lt"/>
              </a:rPr>
              <a:t>RNNs are Neural Network where the output from the previous step is fed as input to the current step. So RNN has two inputs: the present and the recent past, which allows them to be very precise in predicting what’s coming next.</a:t>
            </a:r>
            <a:endParaRPr lang="en-US"/>
          </a:p>
          <a:p>
            <a:pPr marL="457200" indent="-457200">
              <a:buFont typeface="Wingdings"/>
              <a:buChar char="v"/>
            </a:pPr>
            <a:r>
              <a:rPr lang="en-US" dirty="0">
                <a:ea typeface="+mn-lt"/>
                <a:cs typeface="+mn-lt"/>
              </a:rPr>
              <a:t>It is the first algorithm that remembers its input, due to an </a:t>
            </a:r>
            <a:r>
              <a:rPr lang="en-US" b="1" dirty="0">
                <a:ea typeface="+mn-lt"/>
                <a:cs typeface="+mn-lt"/>
              </a:rPr>
              <a:t>internal memory.</a:t>
            </a:r>
          </a:p>
          <a:p>
            <a:pPr marL="342900" indent="-342900">
              <a:buFont typeface="Wingdings"/>
              <a:buChar char="v"/>
            </a:pPr>
            <a:endParaRPr lang="en-US" b="1" dirty="0">
              <a:ea typeface="Batang"/>
            </a:endParaRPr>
          </a:p>
          <a:p>
            <a:pPr marL="342900" indent="-342900">
              <a:buFont typeface="Wingdings"/>
              <a:buChar char="v"/>
            </a:pPr>
            <a:endParaRPr lang="en-US" b="1" dirty="0">
              <a:ea typeface="Batang"/>
            </a:endParaRPr>
          </a:p>
          <a:p>
            <a:pPr marL="342900" indent="-342900">
              <a:buFont typeface="Wingdings"/>
              <a:buChar char="v"/>
            </a:pPr>
            <a:r>
              <a:rPr lang="en-US" b="1" dirty="0">
                <a:ea typeface="Batang"/>
              </a:rPr>
              <a:t>LSTM vs RNN</a:t>
            </a:r>
            <a:endParaRPr lang="en-US" b="1" dirty="0"/>
          </a:p>
          <a:p>
            <a:pPr marL="342900" indent="-342900">
              <a:buFont typeface="Wingdings"/>
              <a:buChar char="v"/>
            </a:pPr>
            <a:r>
              <a:rPr lang="en-US" dirty="0">
                <a:ea typeface="+mn-lt"/>
                <a:cs typeface="+mn-lt"/>
              </a:rPr>
              <a:t> simple RNNs have trouble “remembering” information learned earlier in the sequence.</a:t>
            </a:r>
            <a:endParaRPr lang="en-US" dirty="0"/>
          </a:p>
          <a:p>
            <a:pPr>
              <a:spcBef>
                <a:spcPts val="0"/>
              </a:spcBef>
            </a:pPr>
            <a:r>
              <a:rPr lang="en-US" dirty="0">
                <a:ea typeface="+mn-lt"/>
                <a:cs typeface="+mn-lt"/>
              </a:rPr>
              <a:t>A usual RNN has a short-term memory, only in combination with a LSTM they also have a long-term memory.  LSTM includes a 'memory cell' that can maintain information in memory for long periods of time. This memory cell lets them learn longer-term dependencies. It consists of a set of gates used to control when an information enters the memory, how long and how much information may be kept, when it begins to decay or be forgotten and when it begins to provide output.</a:t>
            </a:r>
          </a:p>
          <a:p>
            <a:pPr marL="342900" indent="-342900">
              <a:spcBef>
                <a:spcPts val="0"/>
              </a:spcBef>
              <a:buFont typeface="Wingdings"/>
              <a:buChar char="v"/>
            </a:pPr>
            <a:r>
              <a:rPr lang="en-US" dirty="0">
                <a:ea typeface="+mn-lt"/>
                <a:cs typeface="+mn-lt"/>
              </a:rPr>
              <a:t> LSTMs deal with vanishing and exploding gradient problem</a:t>
            </a:r>
            <a:endParaRPr lang="en-US" dirty="0"/>
          </a:p>
          <a:p>
            <a:pPr marL="342900" indent="-342900">
              <a:buFont typeface="Wingdings"/>
              <a:buChar char="v"/>
            </a:pPr>
            <a:endParaRPr lang="en-US" dirty="0"/>
          </a:p>
          <a:p>
            <a:pPr marL="342900" indent="-342900">
              <a:buFont typeface="Wingdings"/>
              <a:buChar char="v"/>
            </a:pPr>
            <a:endParaRPr lang="en-US" dirty="0"/>
          </a:p>
          <a:p>
            <a:pPr marL="342900" indent="-342900">
              <a:buFont typeface="Wingdings"/>
              <a:buChar char="v"/>
            </a:pPr>
            <a:endParaRPr lang="en-US"/>
          </a:p>
          <a:p>
            <a:pPr marL="342900" indent="-342900">
              <a:buFont typeface="Wingdings"/>
              <a:buChar char="v"/>
            </a:pPr>
            <a:endParaRPr lang="en-US" b="1" dirty="0"/>
          </a:p>
          <a:p>
            <a:pPr marL="342900" indent="-342900">
              <a:buFont typeface="Wingdings"/>
              <a:buChar char="v"/>
            </a:pPr>
            <a:endParaRPr lang="en-US" b="1" dirty="0"/>
          </a:p>
        </p:txBody>
      </p:sp>
    </p:spTree>
    <p:extLst>
      <p:ext uri="{BB962C8B-B14F-4D97-AF65-F5344CB8AC3E}">
        <p14:creationId xmlns:p14="http://schemas.microsoft.com/office/powerpoint/2010/main" val="314675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AF13-9F3B-9799-30AA-81002543B62D}"/>
              </a:ext>
            </a:extLst>
          </p:cNvPr>
          <p:cNvSpPr>
            <a:spLocks noGrp="1"/>
          </p:cNvSpPr>
          <p:nvPr>
            <p:ph type="ctrTitle"/>
          </p:nvPr>
        </p:nvSpPr>
        <p:spPr>
          <a:xfrm>
            <a:off x="1756946" y="1104900"/>
            <a:ext cx="8376514" cy="216278"/>
          </a:xfrm>
        </p:spPr>
        <p:txBody>
          <a:bodyPr>
            <a:normAutofit fontScale="90000"/>
          </a:bodyPr>
          <a:lstStyle/>
          <a:p>
            <a:endParaRPr lang="en-US" dirty="0"/>
          </a:p>
        </p:txBody>
      </p:sp>
      <p:sp>
        <p:nvSpPr>
          <p:cNvPr id="3" name="Subtitle 2">
            <a:extLst>
              <a:ext uri="{FF2B5EF4-FFF2-40B4-BE49-F238E27FC236}">
                <a16:creationId xmlns:a16="http://schemas.microsoft.com/office/drawing/2014/main" id="{2F6EE939-F0C6-7683-B6A6-EB164D29D2FB}"/>
              </a:ext>
            </a:extLst>
          </p:cNvPr>
          <p:cNvSpPr>
            <a:spLocks noGrp="1"/>
          </p:cNvSpPr>
          <p:nvPr>
            <p:ph type="subTitle" idx="1"/>
          </p:nvPr>
        </p:nvSpPr>
        <p:spPr>
          <a:xfrm flipV="1">
            <a:off x="2908039" y="1314485"/>
            <a:ext cx="6074328" cy="654995"/>
          </a:xfrm>
        </p:spPr>
        <p:txBody>
          <a:bodyPr/>
          <a:lstStyle/>
          <a:p>
            <a:endParaRPr lang="en-US"/>
          </a:p>
        </p:txBody>
      </p:sp>
      <p:sp>
        <p:nvSpPr>
          <p:cNvPr id="4" name="TextBox 3">
            <a:extLst>
              <a:ext uri="{FF2B5EF4-FFF2-40B4-BE49-F238E27FC236}">
                <a16:creationId xmlns:a16="http://schemas.microsoft.com/office/drawing/2014/main" id="{F507FFFD-45C2-9286-7093-DCDDA89AA71C}"/>
              </a:ext>
            </a:extLst>
          </p:cNvPr>
          <p:cNvSpPr txBox="1"/>
          <p:nvPr/>
        </p:nvSpPr>
        <p:spPr>
          <a:xfrm>
            <a:off x="-5749" y="3200400"/>
            <a:ext cx="1220349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800" dirty="0">
                <a:ea typeface="+mn-lt"/>
                <a:cs typeface="+mn-lt"/>
              </a:rPr>
              <a:t>Long short-term memory networks are an extension for RNNs which basically extends the memory. This memory can be seen as a gated cell. </a:t>
            </a:r>
            <a:endParaRPr lang="en-US" dirty="0"/>
          </a:p>
          <a:p>
            <a:pPr marL="285750" indent="-285750">
              <a:buFont typeface="Wingdings"/>
              <a:buChar char="v"/>
            </a:pPr>
            <a:r>
              <a:rPr lang="en-US" sz="2800" dirty="0">
                <a:ea typeface="+mn-lt"/>
                <a:cs typeface="+mn-lt"/>
              </a:rPr>
              <a:t>In an LSTM you have three gates: input, forget and output gate. These gates determine whether or not to let new input in (input gate), delete the information because it isn’t important (forget gate), or let it impact the output at the current timestep (output gate). </a:t>
            </a:r>
            <a:endParaRPr lang="en-US" sz="2800"/>
          </a:p>
          <a:p>
            <a:pPr marL="285750" indent="-285750">
              <a:buFont typeface="Wingdings"/>
              <a:buChar char="v"/>
            </a:pPr>
            <a:r>
              <a:rPr lang="en-US" sz="2800" dirty="0">
                <a:ea typeface="+mn-lt"/>
                <a:cs typeface="+mn-lt"/>
              </a:rPr>
              <a:t> The assigning of importance happens through weights, which are also learned by the algorithm. This means that it learns over time what information is important and what is not.</a:t>
            </a:r>
          </a:p>
          <a:p>
            <a:endParaRPr lang="en-US" dirty="0">
              <a:ea typeface="+mn-lt"/>
              <a:cs typeface="+mn-lt"/>
            </a:endParaRPr>
          </a:p>
          <a:p>
            <a:endParaRPr lang="en-US" dirty="0">
              <a:ea typeface="+mn-lt"/>
              <a:cs typeface="+mn-lt"/>
            </a:endParaRPr>
          </a:p>
          <a:p>
            <a:endParaRPr lang="en-US" dirty="0"/>
          </a:p>
          <a:p>
            <a:endParaRPr lang="en-US" dirty="0"/>
          </a:p>
        </p:txBody>
      </p:sp>
      <p:pic>
        <p:nvPicPr>
          <p:cNvPr id="7" name="Picture 4" descr="Diagram&#10;&#10;Description automatically generated">
            <a:extLst>
              <a:ext uri="{FF2B5EF4-FFF2-40B4-BE49-F238E27FC236}">
                <a16:creationId xmlns:a16="http://schemas.microsoft.com/office/drawing/2014/main" id="{D767BDAF-6086-2819-E978-CBEB5B6F85CB}"/>
              </a:ext>
            </a:extLst>
          </p:cNvPr>
          <p:cNvPicPr>
            <a:picLocks noChangeAspect="1"/>
          </p:cNvPicPr>
          <p:nvPr/>
        </p:nvPicPr>
        <p:blipFill>
          <a:blip r:embed="rId2"/>
          <a:stretch>
            <a:fillRect/>
          </a:stretch>
        </p:blipFill>
        <p:spPr>
          <a:xfrm>
            <a:off x="339306" y="250341"/>
            <a:ext cx="9759350" cy="2935507"/>
          </a:xfrm>
          <a:prstGeom prst="rect">
            <a:avLst/>
          </a:prstGeom>
        </p:spPr>
      </p:pic>
    </p:spTree>
    <p:extLst>
      <p:ext uri="{BB962C8B-B14F-4D97-AF65-F5344CB8AC3E}">
        <p14:creationId xmlns:p14="http://schemas.microsoft.com/office/powerpoint/2010/main" val="12588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743C-1B68-7EC4-9768-B413EBFC7803}"/>
              </a:ext>
            </a:extLst>
          </p:cNvPr>
          <p:cNvSpPr>
            <a:spLocks noGrp="1"/>
          </p:cNvSpPr>
          <p:nvPr>
            <p:ph type="ctrTitle"/>
          </p:nvPr>
        </p:nvSpPr>
        <p:spPr>
          <a:xfrm>
            <a:off x="117928" y="774221"/>
            <a:ext cx="10619381" cy="4428843"/>
          </a:xfrm>
        </p:spPr>
        <p:txBody>
          <a:bodyPr>
            <a:normAutofit/>
          </a:bodyPr>
          <a:lstStyle/>
          <a:p>
            <a:r>
              <a:rPr lang="en-US" sz="2400" cap="none" dirty="0">
                <a:latin typeface="Arial"/>
                <a:ea typeface="+mj-lt"/>
                <a:cs typeface="+mj-lt"/>
              </a:rPr>
              <a:t>In our multi-class classification problem we will learn the relationships among our words and then provide probabilities as to which word should be next in our sequence. The model can only provide probabilities for words it has seen. We have used </a:t>
            </a:r>
            <a:r>
              <a:rPr lang="en-US" sz="2400" cap="none" dirty="0" err="1">
                <a:latin typeface="Arial"/>
                <a:ea typeface="+mj-lt"/>
                <a:cs typeface="+mj-lt"/>
              </a:rPr>
              <a:t>n_gram</a:t>
            </a:r>
            <a:r>
              <a:rPr lang="en-US" sz="2400" cap="none" dirty="0">
                <a:latin typeface="Arial"/>
                <a:ea typeface="+mj-lt"/>
                <a:cs typeface="+mj-lt"/>
              </a:rPr>
              <a:t> sequences and Glove word embeddings to assist our model in learning the relationship between the words.</a:t>
            </a:r>
            <a:endParaRPr lang="en-US" sz="2400" cap="none" dirty="0">
              <a:latin typeface="Arial"/>
            </a:endParaRPr>
          </a:p>
        </p:txBody>
      </p:sp>
      <p:sp>
        <p:nvSpPr>
          <p:cNvPr id="3" name="Subtitle 2">
            <a:extLst>
              <a:ext uri="{FF2B5EF4-FFF2-40B4-BE49-F238E27FC236}">
                <a16:creationId xmlns:a16="http://schemas.microsoft.com/office/drawing/2014/main" id="{D0AC680F-62BC-C634-86F3-D1E4B95B7C7B}"/>
              </a:ext>
            </a:extLst>
          </p:cNvPr>
          <p:cNvSpPr>
            <a:spLocks noGrp="1"/>
          </p:cNvSpPr>
          <p:nvPr>
            <p:ph type="subTitle" idx="1"/>
          </p:nvPr>
        </p:nvSpPr>
        <p:spPr>
          <a:xfrm flipH="1">
            <a:off x="499726" y="143555"/>
            <a:ext cx="9036276" cy="638967"/>
          </a:xfrm>
        </p:spPr>
        <p:txBody>
          <a:bodyPr vert="horz" lIns="91440" tIns="45720" rIns="91440" bIns="45720" rtlCol="0" anchor="t">
            <a:normAutofit/>
          </a:bodyPr>
          <a:lstStyle/>
          <a:p>
            <a:r>
              <a:rPr lang="en-US" sz="2400" dirty="0">
                <a:latin typeface="Arial"/>
                <a:ea typeface="Batang"/>
                <a:cs typeface="Arial"/>
              </a:rPr>
              <a:t>Report</a:t>
            </a:r>
            <a:endParaRPr lang="en-US" sz="2400" dirty="0">
              <a:latin typeface="Arial"/>
              <a:cs typeface="Arial"/>
            </a:endParaRPr>
          </a:p>
        </p:txBody>
      </p:sp>
    </p:spTree>
    <p:extLst>
      <p:ext uri="{BB962C8B-B14F-4D97-AF65-F5344CB8AC3E}">
        <p14:creationId xmlns:p14="http://schemas.microsoft.com/office/powerpoint/2010/main" val="182363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D52E-8977-9CBE-09BC-BF4C8E5FE532}"/>
              </a:ext>
            </a:extLst>
          </p:cNvPr>
          <p:cNvSpPr>
            <a:spLocks noGrp="1"/>
          </p:cNvSpPr>
          <p:nvPr>
            <p:ph type="ctrTitle"/>
          </p:nvPr>
        </p:nvSpPr>
        <p:spPr>
          <a:xfrm>
            <a:off x="-40223" y="601695"/>
            <a:ext cx="10811317" cy="7174916"/>
          </a:xfrm>
        </p:spPr>
        <p:txBody>
          <a:bodyPr>
            <a:normAutofit fontScale="90000"/>
          </a:bodyPr>
          <a:lstStyle/>
          <a:p>
            <a:r>
              <a:rPr lang="en-US" sz="2000" cap="none" dirty="0">
                <a:solidFill>
                  <a:srgbClr val="000000"/>
                </a:solidFill>
                <a:latin typeface="Arial"/>
                <a:ea typeface="Times New Roman"/>
              </a:rPr>
              <a:t>                                                                                </a:t>
            </a:r>
            <a:br>
              <a:rPr lang="en-US" sz="2000" cap="none" dirty="0">
                <a:solidFill>
                  <a:srgbClr val="000000"/>
                </a:solidFill>
                <a:latin typeface="Arial"/>
                <a:ea typeface="Times New Roman"/>
                <a:cs typeface="Arial"/>
              </a:rPr>
            </a:br>
            <a:br>
              <a:rPr lang="en-US" sz="2000" cap="none" dirty="0">
                <a:solidFill>
                  <a:srgbClr val="000000"/>
                </a:solidFill>
                <a:latin typeface="Arial"/>
                <a:ea typeface="Times New Roman"/>
                <a:cs typeface="Arial"/>
              </a:rPr>
            </a:br>
            <a:br>
              <a:rPr lang="en-US" sz="2000" cap="none" dirty="0">
                <a:solidFill>
                  <a:srgbClr val="000000"/>
                </a:solidFill>
                <a:latin typeface="Arial"/>
                <a:ea typeface="Times New Roman"/>
                <a:cs typeface="Arial"/>
              </a:rPr>
            </a:br>
            <a:br>
              <a:rPr lang="en-US" sz="2000" cap="none" dirty="0">
                <a:solidFill>
                  <a:srgbClr val="000000"/>
                </a:solidFill>
                <a:latin typeface="Arial"/>
                <a:ea typeface="Times New Roman"/>
                <a:cs typeface="Arial"/>
              </a:rPr>
            </a:br>
            <a:br>
              <a:rPr lang="en-US" sz="2000" cap="none" dirty="0">
                <a:solidFill>
                  <a:srgbClr val="000000"/>
                </a:solidFill>
                <a:latin typeface="Arial"/>
                <a:ea typeface="Times New Roman"/>
                <a:cs typeface="Arial"/>
              </a:rPr>
            </a:br>
            <a:br>
              <a:rPr lang="en-US" sz="2000" cap="none" dirty="0">
                <a:solidFill>
                  <a:srgbClr val="000000"/>
                </a:solidFill>
                <a:latin typeface="Arial"/>
                <a:ea typeface="Times New Roman"/>
                <a:cs typeface="Arial"/>
              </a:rPr>
            </a:br>
            <a:br>
              <a:rPr lang="en-US" sz="2000" cap="none" dirty="0">
                <a:solidFill>
                  <a:srgbClr val="000000"/>
                </a:solidFill>
                <a:latin typeface="Arial"/>
                <a:ea typeface="Times New Roman"/>
              </a:rPr>
            </a:br>
            <a:br>
              <a:rPr lang="en-US" sz="2000" cap="none" dirty="0">
                <a:latin typeface="Arial"/>
                <a:ea typeface="Times New Roman"/>
              </a:rPr>
            </a:br>
            <a:br>
              <a:rPr lang="en-US" sz="2000" cap="none" dirty="0">
                <a:latin typeface="Arial"/>
                <a:ea typeface="Times New Roman"/>
              </a:rPr>
            </a:br>
            <a:br>
              <a:rPr lang="en-US" sz="2000" cap="none" dirty="0">
                <a:latin typeface="Arial"/>
                <a:ea typeface="Times New Roman"/>
              </a:rPr>
            </a:br>
            <a:br>
              <a:rPr lang="en-US" sz="2000" cap="none" dirty="0">
                <a:latin typeface="Arial"/>
                <a:ea typeface="Times New Roman"/>
              </a:rPr>
            </a:br>
            <a:br>
              <a:rPr lang="en-US" sz="2000" cap="none" dirty="0">
                <a:latin typeface="Arial"/>
                <a:ea typeface="Times New Roman"/>
              </a:rPr>
            </a:br>
            <a:r>
              <a:rPr lang="en-US" sz="2000" cap="none" dirty="0">
                <a:solidFill>
                  <a:srgbClr val="000000"/>
                </a:solidFill>
                <a:latin typeface="Arial"/>
                <a:ea typeface="Times New Roman"/>
              </a:rPr>
              <a:t>First we install all the libraries we are going to need in our </a:t>
            </a:r>
            <a:r>
              <a:rPr lang="en-US" sz="2000" cap="none" dirty="0" err="1">
                <a:solidFill>
                  <a:srgbClr val="000000"/>
                </a:solidFill>
                <a:latin typeface="Arial"/>
                <a:ea typeface="Times New Roman"/>
              </a:rPr>
              <a:t>colab</a:t>
            </a:r>
            <a:r>
              <a:rPr lang="en-US" sz="2000" cap="none" dirty="0">
                <a:solidFill>
                  <a:srgbClr val="000000"/>
                </a:solidFill>
                <a:latin typeface="Arial"/>
                <a:ea typeface="Times New Roman"/>
              </a:rPr>
              <a:t> notebook.  Mount the dataset, </a:t>
            </a:r>
            <a:r>
              <a:rPr lang="en-US" sz="2000" cap="none" dirty="0">
                <a:solidFill>
                  <a:srgbClr val="000000"/>
                </a:solidFill>
                <a:latin typeface="Arial"/>
                <a:ea typeface="Batang"/>
              </a:rPr>
              <a:t> "80's detailed", a csv</a:t>
            </a:r>
            <a:r>
              <a:rPr lang="en-US" sz="2000" cap="none" dirty="0">
                <a:solidFill>
                  <a:srgbClr val="000000"/>
                </a:solidFill>
                <a:latin typeface="Arial"/>
                <a:ea typeface="Batang"/>
                <a:cs typeface="Arial"/>
              </a:rPr>
              <a:t> file downloaded </a:t>
            </a:r>
            <a:r>
              <a:rPr lang="en-US" sz="2000" cap="none" dirty="0">
                <a:solidFill>
                  <a:srgbClr val="000000"/>
                </a:solidFill>
                <a:latin typeface="Arial"/>
                <a:ea typeface="Batang"/>
              </a:rPr>
              <a:t>from </a:t>
            </a:r>
            <a:r>
              <a:rPr lang="en-US" sz="2000" cap="none" dirty="0" err="1">
                <a:solidFill>
                  <a:srgbClr val="000000"/>
                </a:solidFill>
                <a:latin typeface="Arial"/>
                <a:ea typeface="Batang"/>
              </a:rPr>
              <a:t>kaggle</a:t>
            </a:r>
            <a:r>
              <a:rPr lang="en-US" sz="2000" cap="none" dirty="0">
                <a:solidFill>
                  <a:srgbClr val="000000"/>
                </a:solidFill>
                <a:latin typeface="Arial"/>
                <a:ea typeface="Batang"/>
              </a:rPr>
              <a:t>. The dataset contains song lyrics from 1980 decade.</a:t>
            </a:r>
            <a:br>
              <a:rPr lang="en-US" sz="2000" cap="none" dirty="0">
                <a:solidFill>
                  <a:srgbClr val="000000"/>
                </a:solidFill>
                <a:latin typeface="Arial"/>
                <a:ea typeface="Batang"/>
                <a:cs typeface="Arial"/>
              </a:rPr>
            </a:br>
            <a:br>
              <a:rPr lang="en-US" sz="2000" cap="none" dirty="0">
                <a:latin typeface="Arial"/>
                <a:ea typeface="Batang"/>
                <a:cs typeface="Arial"/>
              </a:rPr>
            </a:br>
            <a:r>
              <a:rPr lang="en-US" sz="2000" cap="none" dirty="0">
                <a:solidFill>
                  <a:srgbClr val="000000"/>
                </a:solidFill>
                <a:latin typeface="Arial"/>
                <a:ea typeface="Batang"/>
                <a:cs typeface="Arial"/>
              </a:rPr>
              <a:t>Then preprocess the dataset:</a:t>
            </a:r>
            <a:br>
              <a:rPr lang="en-US" sz="2000" cap="none" dirty="0">
                <a:latin typeface="Arial"/>
                <a:ea typeface="Batang"/>
                <a:cs typeface="Arial"/>
              </a:rPr>
            </a:br>
            <a:r>
              <a:rPr lang="en-US" sz="2000" cap="none" dirty="0">
                <a:latin typeface="Arial"/>
                <a:ea typeface="+mj-lt"/>
                <a:cs typeface="+mj-lt"/>
              </a:rPr>
              <a:t>Lowercased all letters in order to avoid duplicates.</a:t>
            </a:r>
            <a:br>
              <a:rPr lang="en-US" cap="none" dirty="0">
                <a:latin typeface="Arial"/>
              </a:rPr>
            </a:br>
            <a:r>
              <a:rPr lang="en-US" sz="2000" cap="none" dirty="0">
                <a:latin typeface="Arial"/>
                <a:ea typeface="+mj-lt"/>
                <a:cs typeface="+mj-lt"/>
              </a:rPr>
              <a:t>Removing numbers, punctuations, single characters, multiple spaces</a:t>
            </a:r>
            <a:br>
              <a:rPr lang="en-US" sz="2000" cap="none" dirty="0">
                <a:latin typeface="Arial"/>
                <a:ea typeface="+mj-lt"/>
                <a:cs typeface="+mj-lt"/>
              </a:rPr>
            </a:br>
            <a:r>
              <a:rPr lang="en-US" sz="2000" cap="none" dirty="0">
                <a:latin typeface="Arial"/>
                <a:ea typeface="+mj-lt"/>
                <a:cs typeface="+mj-lt"/>
              </a:rPr>
              <a:t>Extracting only "Lyrics" feature out of the dataset</a:t>
            </a:r>
            <a:br>
              <a:rPr lang="en-US" sz="2000" cap="none" dirty="0">
                <a:latin typeface="Arial"/>
                <a:ea typeface="+mj-lt"/>
                <a:cs typeface="+mj-lt"/>
              </a:rPr>
            </a:br>
            <a:r>
              <a:rPr lang="en-US" sz="2000" cap="none" dirty="0">
                <a:latin typeface="Arial"/>
                <a:ea typeface="+mj-lt"/>
                <a:cs typeface="+mj-lt"/>
              </a:rPr>
              <a:t>and Join the text into a series of strings.</a:t>
            </a:r>
            <a:br>
              <a:rPr lang="en-US" sz="2000" cap="none" dirty="0">
                <a:latin typeface="Arial"/>
                <a:ea typeface="+mj-lt"/>
                <a:cs typeface="+mj-lt"/>
              </a:rPr>
            </a:br>
            <a:br>
              <a:rPr lang="en-US" sz="2000" cap="none" dirty="0">
                <a:latin typeface="Arial"/>
                <a:ea typeface="+mj-lt"/>
                <a:cs typeface="+mj-lt"/>
              </a:rPr>
            </a:br>
            <a:r>
              <a:rPr lang="en-US" sz="2000" cap="none" dirty="0">
                <a:latin typeface="Arial"/>
                <a:ea typeface="+mj-lt"/>
                <a:cs typeface="+mj-lt"/>
              </a:rPr>
              <a:t>We tokenize our corpus to have a dictionary containing key/value pairs of the unique word and its assigned token based on word frequency. We have 2538 unique words in our dataset.</a:t>
            </a:r>
            <a:br>
              <a:rPr lang="en-US" sz="2000" cap="none" dirty="0">
                <a:latin typeface="Arial"/>
                <a:ea typeface="+mj-lt"/>
                <a:cs typeface="+mj-lt"/>
              </a:rPr>
            </a:br>
            <a:br>
              <a:rPr lang="en-US" sz="2000" cap="none" dirty="0">
                <a:latin typeface="Arial"/>
                <a:ea typeface="+mj-lt"/>
                <a:cs typeface="+mj-lt"/>
              </a:rPr>
            </a:br>
            <a:r>
              <a:rPr lang="en-US" sz="2000" cap="none" dirty="0">
                <a:latin typeface="Arial"/>
                <a:ea typeface="+mj-lt"/>
                <a:cs typeface="+mj-lt"/>
              </a:rPr>
              <a:t>.</a:t>
            </a:r>
            <a:br>
              <a:rPr lang="en-US" dirty="0">
                <a:latin typeface="Arial"/>
              </a:rPr>
            </a:br>
            <a:br>
              <a:rPr lang="en-US" dirty="0">
                <a:latin typeface="Arial"/>
              </a:rPr>
            </a:br>
            <a:br>
              <a:rPr lang="en-US" sz="2000" cap="none" dirty="0">
                <a:latin typeface="Arial"/>
                <a:ea typeface="+mj-lt"/>
                <a:cs typeface="+mj-lt"/>
              </a:rPr>
            </a:br>
            <a:endParaRPr lang="en-US" sz="2000" dirty="0">
              <a:latin typeface="Arial"/>
              <a:ea typeface="+mj-lt"/>
              <a:cs typeface="+mj-lt"/>
            </a:endParaRPr>
          </a:p>
        </p:txBody>
      </p:sp>
      <p:sp>
        <p:nvSpPr>
          <p:cNvPr id="4" name="TextBox 3">
            <a:extLst>
              <a:ext uri="{FF2B5EF4-FFF2-40B4-BE49-F238E27FC236}">
                <a16:creationId xmlns:a16="http://schemas.microsoft.com/office/drawing/2014/main" id="{85F35EC9-3CF5-1A2A-7C7F-A91FB24FA3F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4915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F616-EEFE-1057-C421-BE52B0AC70EA}"/>
              </a:ext>
            </a:extLst>
          </p:cNvPr>
          <p:cNvSpPr>
            <a:spLocks noGrp="1"/>
          </p:cNvSpPr>
          <p:nvPr>
            <p:ph type="ctrTitle"/>
          </p:nvPr>
        </p:nvSpPr>
        <p:spPr>
          <a:xfrm>
            <a:off x="232946" y="-59665"/>
            <a:ext cx="11568287" cy="6700465"/>
          </a:xfrm>
        </p:spPr>
        <p:txBody>
          <a:bodyPr vert="horz" lIns="91440" tIns="45720" rIns="91440" bIns="45720" rtlCol="0" anchor="b">
            <a:noAutofit/>
          </a:bodyPr>
          <a:lstStyle/>
          <a:p>
            <a:br>
              <a:rPr lang="en-US" sz="1800" cap="none" dirty="0">
                <a:ea typeface="+mj-lt"/>
                <a:cs typeface="+mj-lt"/>
              </a:rPr>
            </a:br>
            <a:br>
              <a:rPr lang="en-US" sz="1800" cap="none" dirty="0">
                <a:ea typeface="+mj-lt"/>
                <a:cs typeface="+mj-lt"/>
              </a:rPr>
            </a:br>
            <a:r>
              <a:rPr lang="en-US" sz="1800" cap="none" dirty="0">
                <a:latin typeface="Arial"/>
                <a:ea typeface="Batang"/>
                <a:cs typeface="Arial"/>
              </a:rPr>
              <a:t>We use </a:t>
            </a:r>
            <a:r>
              <a:rPr lang="en-US" sz="1800" cap="none" dirty="0" err="1">
                <a:latin typeface="Arial"/>
                <a:ea typeface="Batang"/>
                <a:cs typeface="Arial"/>
              </a:rPr>
              <a:t>n_grams</a:t>
            </a:r>
            <a:r>
              <a:rPr lang="en-US" sz="1800" cap="none" dirty="0">
                <a:latin typeface="Arial"/>
                <a:ea typeface="Batang"/>
                <a:cs typeface="Arial"/>
              </a:rPr>
              <a:t> to help us splitting our data to derive our labels. An </a:t>
            </a:r>
            <a:r>
              <a:rPr lang="en-US" sz="1800" cap="none" dirty="0" err="1">
                <a:latin typeface="Arial"/>
                <a:ea typeface="Batang"/>
                <a:cs typeface="Arial"/>
              </a:rPr>
              <a:t>n_gram</a:t>
            </a:r>
            <a:r>
              <a:rPr lang="en-US" sz="1800" cap="none" dirty="0">
                <a:latin typeface="Arial"/>
                <a:ea typeface="Batang"/>
                <a:cs typeface="Arial"/>
              </a:rPr>
              <a:t> is a sequence of words (n) sizes long. Next, iterate over each snippet to create </a:t>
            </a:r>
            <a:r>
              <a:rPr lang="en-US" sz="1800" cap="none" dirty="0" err="1">
                <a:latin typeface="Arial"/>
                <a:ea typeface="Batang"/>
                <a:cs typeface="Arial"/>
              </a:rPr>
              <a:t>n_grams</a:t>
            </a:r>
            <a:r>
              <a:rPr lang="en-US" sz="1800" cap="none" dirty="0">
                <a:latin typeface="Arial"/>
                <a:ea typeface="Batang"/>
                <a:cs typeface="Arial"/>
              </a:rPr>
              <a:t>.</a:t>
            </a:r>
            <a:br>
              <a:rPr lang="en-US" sz="1800" cap="none" dirty="0">
                <a:latin typeface="Arial"/>
                <a:ea typeface="Batang"/>
                <a:cs typeface="Arial"/>
              </a:rPr>
            </a:br>
            <a:r>
              <a:rPr lang="en-US" sz="1800" cap="none" dirty="0">
                <a:latin typeface="Arial"/>
                <a:ea typeface="Batang"/>
                <a:cs typeface="Arial"/>
              </a:rPr>
              <a:t> </a:t>
            </a:r>
            <a:br>
              <a:rPr lang="en-US" sz="1800" cap="none" dirty="0">
                <a:latin typeface="Arial"/>
                <a:ea typeface="Batang"/>
                <a:cs typeface="Arial"/>
              </a:rPr>
            </a:br>
            <a:r>
              <a:rPr lang="en-US" sz="1800" cap="none" dirty="0">
                <a:latin typeface="Arial"/>
                <a:ea typeface="Batang"/>
                <a:cs typeface="Arial"/>
              </a:rPr>
              <a:t> Since our model requires each input sequence of </a:t>
            </a:r>
            <a:r>
              <a:rPr lang="en-US" sz="1800" cap="none" dirty="0" err="1">
                <a:latin typeface="Arial"/>
                <a:ea typeface="Batang"/>
                <a:cs typeface="Arial"/>
              </a:rPr>
              <a:t>n_grams</a:t>
            </a:r>
            <a:r>
              <a:rPr lang="en-US" sz="1800" cap="none" dirty="0">
                <a:latin typeface="Arial"/>
                <a:ea typeface="Batang"/>
                <a:cs typeface="Arial"/>
              </a:rPr>
              <a:t> to be of the same length, we “pad” each </a:t>
            </a:r>
            <a:r>
              <a:rPr lang="en-US" sz="1800" cap="none" dirty="0" err="1">
                <a:latin typeface="Arial"/>
                <a:ea typeface="Batang"/>
                <a:cs typeface="Arial"/>
              </a:rPr>
              <a:t>n_gram</a:t>
            </a:r>
            <a:r>
              <a:rPr lang="en-US" sz="1800" cap="none" dirty="0">
                <a:latin typeface="Arial"/>
                <a:ea typeface="Batang"/>
                <a:cs typeface="Arial"/>
              </a:rPr>
              <a:t> sequence with zeros to the length of the longest </a:t>
            </a:r>
            <a:r>
              <a:rPr lang="en-US" sz="1800" cap="none" dirty="0" err="1">
                <a:latin typeface="Arial"/>
                <a:ea typeface="Batang"/>
                <a:cs typeface="Arial"/>
              </a:rPr>
              <a:t>n_gram</a:t>
            </a:r>
            <a:br>
              <a:rPr lang="en-US" sz="1800" cap="none" dirty="0">
                <a:latin typeface="Arial"/>
                <a:cs typeface="Arial"/>
              </a:rPr>
            </a:br>
            <a:br>
              <a:rPr lang="en-US" dirty="0">
                <a:ea typeface="Batang"/>
              </a:rPr>
            </a:br>
            <a:r>
              <a:rPr lang="en-US" sz="1800" cap="none" dirty="0">
                <a:latin typeface="Arial"/>
                <a:ea typeface="Batang"/>
                <a:cs typeface="Arial"/>
              </a:rPr>
              <a:t>We use word embeddings which enable us to represent words in a </a:t>
            </a:r>
            <a:r>
              <a:rPr lang="en-US" sz="1800" cap="none" dirty="0" err="1">
                <a:latin typeface="Arial"/>
                <a:ea typeface="Batang"/>
                <a:cs typeface="Arial"/>
              </a:rPr>
              <a:t>n_dimensional</a:t>
            </a:r>
            <a:r>
              <a:rPr lang="en-US" sz="1800" cap="none" dirty="0">
                <a:latin typeface="Arial"/>
                <a:ea typeface="Batang"/>
                <a:cs typeface="Arial"/>
              </a:rPr>
              <a:t> space where words with similar meaning have close representations and computer can understand it.</a:t>
            </a:r>
            <a:br>
              <a:rPr lang="en-US" sz="1800" cap="none" dirty="0">
                <a:latin typeface="Arial"/>
                <a:ea typeface="Batang"/>
                <a:cs typeface="Arial"/>
              </a:rPr>
            </a:br>
            <a:r>
              <a:rPr lang="en-US" sz="1800" cap="none" dirty="0">
                <a:latin typeface="Arial"/>
                <a:ea typeface="Batang"/>
                <a:cs typeface="Arial"/>
              </a:rPr>
              <a:t>We chose  </a:t>
            </a:r>
            <a:r>
              <a:rPr lang="en-US" sz="1800" cap="none" dirty="0">
                <a:ea typeface="+mj-lt"/>
                <a:cs typeface="+mj-lt"/>
              </a:rPr>
              <a:t>“Glove”</a:t>
            </a:r>
            <a:r>
              <a:rPr lang="en-US" sz="1800" cap="none" dirty="0">
                <a:latin typeface="Bembo"/>
                <a:ea typeface="Batang"/>
                <a:cs typeface="Arial"/>
              </a:rPr>
              <a:t> </a:t>
            </a:r>
            <a:r>
              <a:rPr lang="en-US" sz="1800" cap="none" dirty="0">
                <a:latin typeface="Arial"/>
                <a:ea typeface="Batang"/>
                <a:cs typeface="Arial"/>
              </a:rPr>
              <a:t>pre-trained word embeddings model from Stanford university and produce a dictionary which contains the word/character as the key and a 50-dimensional array as the value.</a:t>
            </a:r>
            <a:br>
              <a:rPr lang="en-US" sz="1800" cap="none" dirty="0">
                <a:latin typeface="Arial"/>
                <a:cs typeface="Arial"/>
              </a:rPr>
            </a:br>
            <a:r>
              <a:rPr lang="en-US" sz="1800" cap="none" dirty="0">
                <a:latin typeface="Arial"/>
                <a:ea typeface="Batang"/>
                <a:cs typeface="Arial"/>
              </a:rPr>
              <a:t>After that we create a matrix consisting of zeros x 50 dimensions of glove and iterate it over our unique words.</a:t>
            </a:r>
            <a:br>
              <a:rPr lang="en-US" sz="1800" cap="none" dirty="0">
                <a:latin typeface="Arial"/>
                <a:cs typeface="Arial"/>
              </a:rPr>
            </a:br>
            <a:r>
              <a:rPr lang="en-US" sz="1800" cap="none" dirty="0">
                <a:latin typeface="Arial"/>
                <a:ea typeface="Batang"/>
                <a:cs typeface="Arial"/>
              </a:rPr>
              <a:t>“</a:t>
            </a:r>
            <a:r>
              <a:rPr lang="en-US" sz="1800" cap="none" dirty="0" err="1">
                <a:latin typeface="Arial"/>
                <a:ea typeface="Batang"/>
                <a:cs typeface="Arial"/>
              </a:rPr>
              <a:t>word_index</a:t>
            </a:r>
            <a:r>
              <a:rPr lang="en-US" sz="1800" cap="none" dirty="0">
                <a:latin typeface="Arial"/>
                <a:ea typeface="Batang"/>
                <a:cs typeface="Arial"/>
              </a:rPr>
              <a:t>” dictionary which contains the unique words</a:t>
            </a:r>
            <a:br>
              <a:rPr lang="en-US" sz="1800" cap="none" dirty="0">
                <a:latin typeface="Arial"/>
                <a:ea typeface="Batang"/>
                <a:cs typeface="Arial"/>
              </a:rPr>
            </a:br>
            <a:r>
              <a:rPr lang="en-US" sz="1800" cap="none" dirty="0">
                <a:latin typeface="Arial"/>
                <a:ea typeface="Batang"/>
                <a:cs typeface="Arial"/>
              </a:rPr>
              <a:t>“embeddings_index” = glove embeddings</a:t>
            </a:r>
            <a:br>
              <a:rPr lang="en-US" sz="1800" cap="none" dirty="0">
                <a:latin typeface="Arial"/>
                <a:ea typeface="Batang"/>
                <a:cs typeface="Arial"/>
              </a:rPr>
            </a:br>
            <a:r>
              <a:rPr lang="en-US" sz="1800" cap="none" dirty="0">
                <a:latin typeface="Arial"/>
                <a:ea typeface="Batang"/>
                <a:cs typeface="Arial"/>
              </a:rPr>
              <a:t>and create the embeddings_matrix</a:t>
            </a:r>
            <a:endParaRPr lang="en-US" sz="1800" dirty="0">
              <a:latin typeface="Arial"/>
              <a:cs typeface="Arial"/>
            </a:endParaRPr>
          </a:p>
        </p:txBody>
      </p:sp>
    </p:spTree>
    <p:extLst>
      <p:ext uri="{BB962C8B-B14F-4D97-AF65-F5344CB8AC3E}">
        <p14:creationId xmlns:p14="http://schemas.microsoft.com/office/powerpoint/2010/main" val="20681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3164-2522-6095-FD07-5C348BB47694}"/>
              </a:ext>
            </a:extLst>
          </p:cNvPr>
          <p:cNvSpPr>
            <a:spLocks noGrp="1"/>
          </p:cNvSpPr>
          <p:nvPr>
            <p:ph type="ctrTitle"/>
          </p:nvPr>
        </p:nvSpPr>
        <p:spPr>
          <a:xfrm>
            <a:off x="276079" y="112862"/>
            <a:ext cx="11913343" cy="6499184"/>
          </a:xfrm>
        </p:spPr>
        <p:txBody>
          <a:bodyPr>
            <a:normAutofit/>
          </a:bodyPr>
          <a:lstStyle/>
          <a:p>
            <a:pPr>
              <a:lnSpc>
                <a:spcPct val="100000"/>
              </a:lnSpc>
              <a:spcBef>
                <a:spcPts val="1000"/>
              </a:spcBef>
            </a:pPr>
            <a:r>
              <a:rPr lang="en-US" sz="1800" cap="none" dirty="0">
                <a:latin typeface="Arial"/>
                <a:ea typeface="+mj-lt"/>
                <a:cs typeface="+mj-lt"/>
              </a:rPr>
              <a:t>We build a model consisting of an embedding layer, two </a:t>
            </a:r>
            <a:r>
              <a:rPr lang="en-US" sz="1800" cap="none" dirty="0" err="1">
                <a:latin typeface="Arial"/>
                <a:ea typeface="+mj-lt"/>
                <a:cs typeface="+mj-lt"/>
              </a:rPr>
              <a:t>lstm</a:t>
            </a:r>
            <a:r>
              <a:rPr lang="en-US" sz="1800" cap="none" dirty="0">
                <a:latin typeface="Arial"/>
                <a:ea typeface="+mj-lt"/>
                <a:cs typeface="+mj-lt"/>
              </a:rPr>
              <a:t> layers, two dropout layers, and a fully connected dense layer. The first layer being the embedding layer will enable us to utilize the pre-trained glove word embeddings coefficients/weights. </a:t>
            </a:r>
            <a:br>
              <a:rPr lang="en-US" sz="1800" cap="none" dirty="0">
                <a:latin typeface="Arial"/>
                <a:ea typeface="+mj-lt"/>
                <a:cs typeface="+mj-lt"/>
              </a:rPr>
            </a:br>
            <a:r>
              <a:rPr lang="en-US" sz="1800" cap="none" dirty="0">
                <a:latin typeface="Arial"/>
                <a:ea typeface="+mj-lt"/>
                <a:cs typeface="+mj-lt"/>
              </a:rPr>
              <a:t>we will utilize a bidirectional </a:t>
            </a:r>
            <a:r>
              <a:rPr lang="en-US" sz="1800" cap="none" dirty="0" err="1">
                <a:latin typeface="Arial"/>
                <a:ea typeface="+mj-lt"/>
                <a:cs typeface="+mj-lt"/>
              </a:rPr>
              <a:t>Lstm</a:t>
            </a:r>
            <a:r>
              <a:rPr lang="en-US" sz="1800" cap="none" dirty="0">
                <a:latin typeface="Arial"/>
                <a:ea typeface="+mj-lt"/>
                <a:cs typeface="+mj-lt"/>
              </a:rPr>
              <a:t> which will learn the relationships among words reading the sentence from left-to-right and right-to-left.</a:t>
            </a:r>
            <a:br>
              <a:rPr lang="en-US" sz="1800" cap="none" dirty="0">
                <a:latin typeface="Arial"/>
                <a:ea typeface="+mj-lt"/>
                <a:cs typeface="+mj-lt"/>
              </a:rPr>
            </a:br>
            <a:br>
              <a:rPr lang="en-US" sz="1800" cap="none" dirty="0">
                <a:latin typeface="Arial"/>
              </a:rPr>
            </a:br>
            <a:r>
              <a:rPr lang="en-US" sz="1800" cap="none" dirty="0">
                <a:latin typeface="Arial"/>
                <a:ea typeface="+mj-lt"/>
                <a:cs typeface="+mj-lt"/>
              </a:rPr>
              <a:t>Finally, we’ll fit our model selecting 32 </a:t>
            </a:r>
            <a:r>
              <a:rPr lang="en-US" sz="1800" cap="none" dirty="0" err="1">
                <a:latin typeface="Arial"/>
                <a:ea typeface="+mj-lt"/>
                <a:cs typeface="+mj-lt"/>
              </a:rPr>
              <a:t>batch_size</a:t>
            </a:r>
            <a:r>
              <a:rPr lang="en-US" sz="1800" cap="none" dirty="0">
                <a:latin typeface="Arial"/>
                <a:ea typeface="+mj-lt"/>
                <a:cs typeface="+mj-lt"/>
              </a:rPr>
              <a:t>  </a:t>
            </a:r>
            <a:br>
              <a:rPr lang="en-US" sz="1800" cap="none" dirty="0">
                <a:latin typeface="Arial"/>
                <a:ea typeface="+mj-lt"/>
                <a:cs typeface="+mj-lt"/>
              </a:rPr>
            </a:br>
            <a:r>
              <a:rPr lang="en-US" sz="1800" cap="none" dirty="0">
                <a:latin typeface="Arial"/>
                <a:ea typeface="+mj-lt"/>
                <a:cs typeface="+mj-lt"/>
              </a:rPr>
              <a:t>Train our model for 30 epochs where each epoch requires all </a:t>
            </a:r>
            <a:r>
              <a:rPr lang="en-US" sz="1800" cap="none" dirty="0" err="1">
                <a:latin typeface="Arial"/>
                <a:ea typeface="+mj-lt"/>
                <a:cs typeface="+mj-lt"/>
              </a:rPr>
              <a:t>n_grams</a:t>
            </a:r>
            <a:r>
              <a:rPr lang="en-US" sz="1800" cap="none" dirty="0">
                <a:latin typeface="Arial"/>
                <a:ea typeface="+mj-lt"/>
                <a:cs typeface="+mj-lt"/>
              </a:rPr>
              <a:t> to run through the model once. </a:t>
            </a:r>
            <a:br>
              <a:rPr lang="en-US" sz="1800" cap="none" dirty="0">
                <a:latin typeface="Arial"/>
                <a:ea typeface="+mj-lt"/>
                <a:cs typeface="+mj-lt"/>
              </a:rPr>
            </a:br>
            <a:r>
              <a:rPr lang="en-US" sz="1800" cap="none" dirty="0">
                <a:latin typeface="Arial"/>
                <a:ea typeface="+mj-lt"/>
                <a:cs typeface="+mj-lt"/>
              </a:rPr>
              <a:t>We’ll also apply an 80/20 split for training and validation data.</a:t>
            </a:r>
            <a:br>
              <a:rPr lang="en-US" dirty="0"/>
            </a:br>
            <a:br>
              <a:rPr lang="en-US" sz="1800" cap="none" dirty="0">
                <a:latin typeface="Arial"/>
                <a:ea typeface="Batang"/>
              </a:rPr>
            </a:br>
            <a:r>
              <a:rPr lang="en-US" sz="1800" cap="none" dirty="0">
                <a:latin typeface="Arial"/>
                <a:ea typeface="+mj-lt"/>
                <a:cs typeface="Arial"/>
              </a:rPr>
              <a:t>Examine how well our model can generalize to given lyrics seeding the model with the first few words. </a:t>
            </a:r>
            <a:br>
              <a:rPr lang="en-US" sz="1800" cap="none" dirty="0">
                <a:latin typeface="Arial"/>
                <a:ea typeface="+mj-lt"/>
                <a:cs typeface="Arial"/>
              </a:rPr>
            </a:br>
            <a:br>
              <a:rPr lang="en-US" sz="1800" cap="none" dirty="0">
                <a:latin typeface="Arial"/>
                <a:ea typeface="+mj-lt"/>
                <a:cs typeface="Arial"/>
              </a:rPr>
            </a:br>
            <a:r>
              <a:rPr lang="en-US" sz="1800" cap="none" dirty="0">
                <a:latin typeface="Arial"/>
                <a:ea typeface="+mj-lt"/>
                <a:cs typeface="+mj-lt"/>
              </a:rPr>
              <a:t>Save the model</a:t>
            </a:r>
          </a:p>
          <a:p>
            <a:pPr>
              <a:lnSpc>
                <a:spcPct val="100000"/>
              </a:lnSpc>
              <a:spcBef>
                <a:spcPts val="1000"/>
              </a:spcBef>
            </a:pPr>
            <a:r>
              <a:rPr lang="en-US" sz="1800" cap="none" dirty="0">
                <a:latin typeface="Arial"/>
                <a:ea typeface="+mj-lt"/>
                <a:cs typeface="+mj-lt"/>
              </a:rPr>
              <a:t>Plot loss and accuracy</a:t>
            </a:r>
            <a:br>
              <a:rPr lang="en-US" sz="1800" cap="none" dirty="0">
                <a:latin typeface="Arial"/>
              </a:rPr>
            </a:br>
            <a:endParaRPr lang="en-US" dirty="0">
              <a:latin typeface="Arial"/>
              <a:cs typeface="Arial"/>
            </a:endParaRPr>
          </a:p>
        </p:txBody>
      </p:sp>
      <p:sp>
        <p:nvSpPr>
          <p:cNvPr id="3" name="Subtitle 2">
            <a:extLst>
              <a:ext uri="{FF2B5EF4-FFF2-40B4-BE49-F238E27FC236}">
                <a16:creationId xmlns:a16="http://schemas.microsoft.com/office/drawing/2014/main" id="{1589BD10-08A4-C6E5-F1A5-80CA98A11950}"/>
              </a:ext>
            </a:extLst>
          </p:cNvPr>
          <p:cNvSpPr>
            <a:spLocks noGrp="1"/>
          </p:cNvSpPr>
          <p:nvPr>
            <p:ph type="subTitle" idx="1"/>
          </p:nvPr>
        </p:nvSpPr>
        <p:spPr>
          <a:xfrm>
            <a:off x="13935473" y="3752272"/>
            <a:ext cx="639686" cy="984023"/>
          </a:xfrm>
        </p:spPr>
        <p:txBody>
          <a:bodyPr vert="horz" lIns="91440" tIns="45720" rIns="91440" bIns="45720" rtlCol="0" anchor="t">
            <a:normAutofit/>
          </a:bodyPr>
          <a:lstStyle/>
          <a:p>
            <a:endParaRPr lang="en-US" dirty="0"/>
          </a:p>
        </p:txBody>
      </p:sp>
      <p:sp>
        <p:nvSpPr>
          <p:cNvPr id="4" name="TextBox 3">
            <a:extLst>
              <a:ext uri="{FF2B5EF4-FFF2-40B4-BE49-F238E27FC236}">
                <a16:creationId xmlns:a16="http://schemas.microsoft.com/office/drawing/2014/main" id="{BA212D0B-4F83-F53F-50E7-F9B5BDF9962A}"/>
              </a:ext>
            </a:extLst>
          </p:cNvPr>
          <p:cNvSpPr txBox="1"/>
          <p:nvPr/>
        </p:nvSpPr>
        <p:spPr>
          <a:xfrm flipH="1">
            <a:off x="7467600" y="3200400"/>
            <a:ext cx="4488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411838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7499-DA24-B974-556C-0AA03A253B88}"/>
              </a:ext>
            </a:extLst>
          </p:cNvPr>
          <p:cNvSpPr>
            <a:spLocks noGrp="1"/>
          </p:cNvSpPr>
          <p:nvPr>
            <p:ph type="ctrTitle"/>
          </p:nvPr>
        </p:nvSpPr>
        <p:spPr/>
        <p:txBody>
          <a:bodyPr>
            <a:normAutofit fontScale="90000"/>
          </a:bodyPr>
          <a:lstStyle/>
          <a:p>
            <a:r>
              <a:rPr lang="en-US" sz="2000" dirty="0">
                <a:latin typeface="Arial"/>
                <a:ea typeface="+mj-lt"/>
                <a:cs typeface="+mj-lt"/>
              </a:rPr>
              <a:t>FUTURE WORK</a:t>
            </a:r>
            <a:br>
              <a:rPr lang="en-US" sz="2000" dirty="0">
                <a:latin typeface="Arial"/>
                <a:ea typeface="+mj-lt"/>
                <a:cs typeface="+mj-lt"/>
              </a:rPr>
            </a:br>
            <a:br>
              <a:rPr lang="en-US" sz="2000" dirty="0">
                <a:latin typeface="Arial"/>
                <a:ea typeface="+mj-lt"/>
                <a:cs typeface="+mj-lt"/>
              </a:rPr>
            </a:br>
            <a:br>
              <a:rPr lang="en-US" sz="1800" dirty="0">
                <a:latin typeface="Arial"/>
                <a:ea typeface="+mj-lt"/>
                <a:cs typeface="+mj-lt"/>
              </a:rPr>
            </a:br>
            <a:br>
              <a:rPr lang="en-US" sz="1800" cap="none" dirty="0">
                <a:latin typeface="Arial"/>
                <a:ea typeface="+mj-lt"/>
                <a:cs typeface="+mj-lt"/>
              </a:rPr>
            </a:br>
            <a:r>
              <a:rPr lang="en-US" sz="1800" cap="none" dirty="0">
                <a:latin typeface="Arial"/>
                <a:ea typeface="+mj-lt"/>
                <a:cs typeface="+mj-lt"/>
              </a:rPr>
              <a:t>Limited CPU didn’t allow us to see the model's full potentials.</a:t>
            </a:r>
            <a:br>
              <a:rPr lang="en-US" sz="1800" cap="none" dirty="0">
                <a:latin typeface="Arial"/>
                <a:ea typeface="+mj-lt"/>
                <a:cs typeface="+mj-lt"/>
              </a:rPr>
            </a:br>
            <a:br>
              <a:rPr lang="en-US" sz="1800" cap="none" dirty="0">
                <a:latin typeface="Arial"/>
                <a:ea typeface="+mj-lt"/>
                <a:cs typeface="+mj-lt"/>
              </a:rPr>
            </a:br>
            <a:r>
              <a:rPr lang="en-US" sz="1800" cap="none" dirty="0">
                <a:latin typeface="Arial"/>
                <a:ea typeface="+mj-lt"/>
                <a:cs typeface="+mj-lt"/>
              </a:rPr>
              <a:t>We could add more </a:t>
            </a:r>
            <a:r>
              <a:rPr lang="en-US" sz="1800" cap="none" dirty="0" err="1">
                <a:latin typeface="Arial"/>
                <a:ea typeface="+mj-lt"/>
                <a:cs typeface="+mj-lt"/>
              </a:rPr>
              <a:t>Lstm</a:t>
            </a:r>
            <a:r>
              <a:rPr lang="en-US" sz="1800" cap="none" dirty="0">
                <a:latin typeface="Arial"/>
                <a:ea typeface="+mj-lt"/>
                <a:cs typeface="+mj-lt"/>
              </a:rPr>
              <a:t> layers along with more data to improve the model.</a:t>
            </a:r>
            <a:br>
              <a:rPr lang="en-US" sz="1800" cap="none" dirty="0">
                <a:latin typeface="Arial"/>
                <a:ea typeface="+mj-lt"/>
                <a:cs typeface="+mj-lt"/>
              </a:rPr>
            </a:br>
            <a:r>
              <a:rPr lang="en-US" sz="1800" cap="none" dirty="0">
                <a:latin typeface="Arial"/>
                <a:ea typeface="+mj-lt"/>
                <a:cs typeface="+mj-lt"/>
              </a:rPr>
              <a:t>Moreover we could run more epochs to improve the model's accuracy</a:t>
            </a:r>
            <a:br>
              <a:rPr lang="en-US" sz="1800" cap="none" dirty="0">
                <a:latin typeface="Arial"/>
                <a:ea typeface="+mj-lt"/>
                <a:cs typeface="+mj-lt"/>
              </a:rPr>
            </a:br>
            <a:endParaRPr lang="en-US" sz="1800" cap="none" dirty="0">
              <a:latin typeface="Arial"/>
              <a:cs typeface="Arial"/>
            </a:endParaRPr>
          </a:p>
        </p:txBody>
      </p:sp>
      <p:sp>
        <p:nvSpPr>
          <p:cNvPr id="3" name="Subtitle 2">
            <a:extLst>
              <a:ext uri="{FF2B5EF4-FFF2-40B4-BE49-F238E27FC236}">
                <a16:creationId xmlns:a16="http://schemas.microsoft.com/office/drawing/2014/main" id="{58454A0C-1B4F-A2BE-B80F-B3CB84BA6C2F}"/>
              </a:ext>
            </a:extLst>
          </p:cNvPr>
          <p:cNvSpPr>
            <a:spLocks noGrp="1"/>
          </p:cNvSpPr>
          <p:nvPr>
            <p:ph type="subTitle" idx="1"/>
          </p:nvPr>
        </p:nvSpPr>
        <p:spPr/>
        <p:txBody>
          <a:bodyPr vert="horz" lIns="91440" tIns="45720" rIns="91440" bIns="45720" rtlCol="0" anchor="t">
            <a:normAutofit/>
          </a:bodyPr>
          <a:lstStyle/>
          <a:p>
            <a:endParaRPr lang="en-US" dirty="0">
              <a:ea typeface="Batang"/>
            </a:endParaRPr>
          </a:p>
          <a:p>
            <a:endParaRPr lang="en-US" dirty="0">
              <a:ea typeface="Batang"/>
            </a:endParaRPr>
          </a:p>
        </p:txBody>
      </p:sp>
    </p:spTree>
    <p:extLst>
      <p:ext uri="{BB962C8B-B14F-4D97-AF65-F5344CB8AC3E}">
        <p14:creationId xmlns:p14="http://schemas.microsoft.com/office/powerpoint/2010/main" val="3501201608"/>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2.xml><?xml version="1.0" encoding="utf-8"?>
<ds:datastoreItem xmlns:ds="http://schemas.openxmlformats.org/officeDocument/2006/customXml" ds:itemID="{3C239BB0-53B8-40A5-8BB9-15D2ED1AEBC9}">
  <ds:schemaRefs>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schemas.microsoft.com/sharepoint/v3"/>
    <ds:schemaRef ds:uri="http://schemas.microsoft.com/office/infopath/2007/PartnerControls"/>
    <ds:schemaRef ds:uri="16c05727-aa75-4e4a-9b5f-8a80a1165891"/>
    <ds:schemaRef ds:uri="230e9df3-be65-4c73-a93b-d1236ebd677e"/>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21</TotalTime>
  <Words>1095</Words>
  <Application>Microsoft Office PowerPoint</Application>
  <PresentationFormat>Widescreen</PresentationFormat>
  <Paragraphs>34</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Batang</vt:lpstr>
      <vt:lpstr>Arial</vt:lpstr>
      <vt:lpstr>Bembo</vt:lpstr>
      <vt:lpstr>Calibri</vt:lpstr>
      <vt:lpstr>Times New Roman</vt:lpstr>
      <vt:lpstr>Wingdings</vt:lpstr>
      <vt:lpstr>ArchiveVTI</vt:lpstr>
      <vt:lpstr>DEEP LEARNING ASSIGNMENT</vt:lpstr>
      <vt:lpstr>RECURRENT nEURAL nETWORKS</vt:lpstr>
      <vt:lpstr> </vt:lpstr>
      <vt:lpstr>PowerPoint Presentation</vt:lpstr>
      <vt:lpstr>In our multi-class classification problem we will learn the relationships among our words and then provide probabilities as to which word should be next in our sequence. The model can only provide probabilities for words it has seen. We have used n_gram sequences and Glove word embeddings to assist our model in learning the relationship between the words.</vt:lpstr>
      <vt:lpstr>                                                                                            First we install all the libraries we are going to need in our colab notebook.  Mount the dataset,  "80's detailed", a csv file downloaded from kaggle. The dataset contains song lyrics from 1980 decade.  Then preprocess the dataset: Lowercased all letters in order to avoid duplicates. Removing numbers, punctuations, single characters, multiple spaces Extracting only "Lyrics" feature out of the dataset and Join the text into a series of strings.  We tokenize our corpus to have a dictionary containing key/value pairs of the unique word and its assigned token based on word frequency. We have 2538 unique words in our dataset.  .   </vt:lpstr>
      <vt:lpstr>  We use n_grams to help us splitting our data to derive our labels. An n_gram is a sequence of words (n) sizes long. Next, iterate over each snippet to create n_grams.    Since our model requires each input sequence of n_grams to be of the same length, we “pad” each n_gram sequence with zeros to the length of the longest n_gram  We use word embeddings which enable us to represent words in a n_dimensional space where words with similar meaning have close representations and computer can understand it. We chose  “Glove” pre-trained word embeddings model from Stanford university and produce a dictionary which contains the word/character as the key and a 50-dimensional array as the value. After that we create a matrix consisting of zeros x 50 dimensions of glove and iterate it over our unique words. “word_index” dictionary which contains the unique words “embeddings_index” = glove embeddings and create the embeddings_matrix</vt:lpstr>
      <vt:lpstr>We build a model consisting of an embedding layer, two lstm layers, two dropout layers, and a fully connected dense layer. The first layer being the embedding layer will enable us to utilize the pre-trained glove word embeddings coefficients/weights.  we will utilize a bidirectional Lstm which will learn the relationships among words reading the sentence from left-to-right and right-to-left.  Finally, we’ll fit our model selecting 32 batch_size   Train our model for 30 epochs where each epoch requires all n_grams to run through the model once.  We’ll also apply an 80/20 split for training and validation data.  Examine how well our model can generalize to given lyrics seeding the model with the first few words.   Save the model Plot loss and accuracy </vt:lpstr>
      <vt:lpstr>FUTURE WORK    Limited CPU didn’t allow us to see the model's full potentials.  We could add more Lstm layers along with more data to improve the model. Moreover we could run more epochs to improve the model's accuracy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KATERINA</dc:creator>
  <cp:lastModifiedBy>KATERINA</cp:lastModifiedBy>
  <cp:revision>617</cp:revision>
  <dcterms:created xsi:type="dcterms:W3CDTF">2022-07-06T11:20:26Z</dcterms:created>
  <dcterms:modified xsi:type="dcterms:W3CDTF">2022-07-07T11:16:13Z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