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6" r:id="rId3"/>
    <p:sldId id="257" r:id="rId4"/>
    <p:sldId id="27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  <a:srgbClr val="00D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4A09-303E-4A89-B522-39C0D924F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89B7BA-82E8-47EC-8254-7BC9370DE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91775-8E7D-4064-AFB1-20727A6C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6642D-7AB1-40B2-B461-CCE755B6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B5264-7985-4E30-979A-DDDCCFE7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4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4A8A-3E1E-4094-BDBD-DF6478DB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C2D33-D8D1-455C-A663-D49202E19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AF34-D6CD-438E-AF2C-90129AB7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D9D07-2F03-46C9-AF10-C9676BDE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5C41F-D399-425E-B827-AA2BA633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A0FF9-D370-486B-B5E0-87120E7BB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65CC7-1A8B-4D6F-B75A-0239FC462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EC349-C328-45C1-B955-B3BE9FD0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A075B-9A6D-48BC-9279-00C380E5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578B-370D-4683-88E3-630A95A45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92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56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0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6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06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14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5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58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9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88E5-491E-4903-BEA4-CAD5C963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1498-17F6-4EBF-9DD1-5AFEFA62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A12FD-E390-4E34-AF9B-08FBBEFF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7D749-1E1B-4AB1-B9D5-CABA3173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8E8CE-2193-41DC-83BE-DA3CA789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7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49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8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28778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50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078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267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141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AD246-3568-4B85-8F28-F78D2475DC9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5C43-1657-4812-A244-9D9D7A1F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BEA86-8E0B-42A3-AA6A-1A5C5EB7C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8DE94-19AE-4400-8338-49ABF0C0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D5E0-96DB-4925-B0A4-8D34BF71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F8B94-79F0-4160-A4C8-E7D438ED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7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9FCA-8738-4C27-8A4D-31153371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BF3F9-5B34-4CBF-9E14-9649F7A6A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C7B31-2778-4465-898D-DDAFB2F88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36588-AED5-4B2A-B976-8659EBF01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261C3-A915-4818-98FA-A0EB56C51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8AB33-F191-405E-A108-09C9F60A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0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C9572-FB34-429D-828D-AA657304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9D6C-D696-4784-89D5-C657C660B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70736-31C0-4323-9E37-D4F88A80B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281EA-152B-420C-828D-C8D8509E3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1B204-05A5-4AF6-8268-C7B69662F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652E6-3D9F-482B-BCBA-B16DE681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AC9C5-DC61-4C75-8B10-8E531788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F9FDB-4FA1-451F-A580-D0657B89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8FB0-4E7E-40A9-A35C-A0C5DFCA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010D7-E7E8-421A-B728-D6DF3467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6ED78-C134-4285-9435-9DA8B738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5FA78-284F-44BD-BA94-20AC18CB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9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32B01-5165-4633-8E52-97F02F78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A0E09-44D2-4F44-9C37-24F5D8A1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8436A-F944-4876-9E2C-E5BCB348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2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EA58-A892-4B1D-8E22-689F5297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C270-1970-4795-8D58-A4D75AFF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A3497-1251-4DDE-B16C-832E497AD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EF5C6-4F95-4FCF-AD88-90498A15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04A96-99B5-43D1-AD13-B63B057A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E877A-C51F-4EA7-855E-F7B3EE11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2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7FD4-0D9C-4246-B3DD-F857BD61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55191-42C3-4FAA-AC96-961A6A6CB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A126C-981C-40E4-9177-4F70AEA04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4085F-8F93-421D-82E7-53EFB277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5B80-3BE4-4FAD-B5E9-9BDADE1540D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6DF44-655A-47DB-89D8-118F4BCD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108DD-FEEB-42FE-AA70-1FF0F1AF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6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C8C57-E6C6-4019-AA3A-A655362B1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5617D-2DCF-4C61-A0DB-C7DFD0BEC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373FC-6B15-4E28-ADBA-60D589DAD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B5B80-3BE4-4FAD-B5E9-9BDADE1540D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49BF2-CF31-4F64-851B-D03CC0DFB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6516D-B30C-4DDB-AB54-6F9F38016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07580-B8A6-4CA6-B6C4-53DFEFE0A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AD246-3568-4B85-8F28-F78D2475DC92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62872C-859F-4594-986B-4C43C40C8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5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F205-4085-450B-84DB-13442CD2E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722563"/>
            <a:ext cx="8515350" cy="206032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Exploring the relationship between genetics and language acquisition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BADBB-D3F6-4259-AA72-1139F36A8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775" y="5302501"/>
            <a:ext cx="6240379" cy="1555499"/>
          </a:xfrm>
        </p:spPr>
        <p:txBody>
          <a:bodyPr>
            <a:normAutofit/>
          </a:bodyPr>
          <a:lstStyle/>
          <a:p>
            <a:pPr algn="l"/>
            <a:endParaRPr lang="nl-NL" sz="2400" dirty="0"/>
          </a:p>
          <a:p>
            <a:pPr algn="l"/>
            <a:r>
              <a:rPr lang="nl-NL" sz="1600" dirty="0"/>
              <a:t>K</a:t>
            </a:r>
            <a:r>
              <a:rPr lang="en-US" sz="1600" dirty="0" err="1"/>
              <a:t>aterina</a:t>
            </a:r>
            <a:r>
              <a:rPr lang="en-US" sz="1600" dirty="0"/>
              <a:t> Spantidaki</a:t>
            </a:r>
          </a:p>
          <a:p>
            <a:pPr algn="l"/>
            <a:r>
              <a:rPr lang="en-GB" sz="1600" i="1" dirty="0"/>
              <a:t>Supervisors: </a:t>
            </a:r>
            <a:r>
              <a:rPr lang="en-GB" sz="1600" dirty="0"/>
              <a:t>Danielle </a:t>
            </a:r>
            <a:r>
              <a:rPr lang="en-GB" sz="1600" dirty="0" err="1"/>
              <a:t>Admiraal</a:t>
            </a:r>
            <a:r>
              <a:rPr lang="en-GB" sz="1600" dirty="0"/>
              <a:t> &amp; Else </a:t>
            </a:r>
            <a:r>
              <a:rPr lang="en-GB" sz="1600" dirty="0" err="1"/>
              <a:t>Eising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51810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09482F-BA72-433A-860D-6D21D9EDDA39}"/>
              </a:ext>
            </a:extLst>
          </p:cNvPr>
          <p:cNvSpPr txBox="1">
            <a:spLocks/>
          </p:cNvSpPr>
          <p:nvPr/>
        </p:nvSpPr>
        <p:spPr>
          <a:xfrm>
            <a:off x="0" y="161928"/>
            <a:ext cx="8940800" cy="515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Language </a:t>
            </a:r>
            <a:r>
              <a:rPr lang="nl-NL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Acquisition</a:t>
            </a:r>
            <a:r>
              <a:rPr lang="nl-N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Phenotypes</a:t>
            </a:r>
            <a:r>
              <a:rPr lang="nl-N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(L</a:t>
            </a:r>
            <a:r>
              <a:rPr lang="en-US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ifelines</a:t>
            </a: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variables)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2A1574-D963-4494-9908-ED48D3ED6758}"/>
              </a:ext>
            </a:extLst>
          </p:cNvPr>
          <p:cNvSpPr txBox="1">
            <a:spLocks/>
          </p:cNvSpPr>
          <p:nvPr/>
        </p:nvSpPr>
        <p:spPr>
          <a:xfrm>
            <a:off x="438150" y="1388533"/>
            <a:ext cx="10972800" cy="3954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300"/>
              </a:spcAft>
            </a:pPr>
            <a:r>
              <a:rPr lang="en-US" sz="1500" b="1" dirty="0">
                <a:latin typeface="+mn-lt"/>
                <a:ea typeface="+mn-ea"/>
                <a:cs typeface="+mn-cs"/>
              </a:rPr>
              <a:t>Main phenotypes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GB" sz="1500" dirty="0">
                <a:latin typeface="+mn-lt"/>
                <a:ea typeface="+mn-ea"/>
                <a:cs typeface="+mn-cs"/>
              </a:rPr>
              <a:t>Multilingualism (speak + understand &gt;= 7 </a:t>
            </a:r>
            <a:r>
              <a:rPr lang="en-GB" sz="1500" dirty="0"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</a:t>
            </a:r>
            <a:r>
              <a:rPr lang="en-GB" sz="1500" dirty="0">
                <a:latin typeface="+mn-lt"/>
                <a:ea typeface="+mn-ea"/>
                <a:cs typeface="+mn-cs"/>
              </a:rPr>
              <a:t> fluent). 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Foreign speech mimicking ability.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Foreign language learning ability.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Foreign accents understanding ability.</a:t>
            </a:r>
          </a:p>
          <a:p>
            <a:pPr algn="l">
              <a:spcAft>
                <a:spcPts val="300"/>
              </a:spcAft>
            </a:pPr>
            <a:endParaRPr lang="en-US" sz="1500" dirty="0">
              <a:latin typeface="+mn-lt"/>
              <a:ea typeface="+mn-ea"/>
              <a:cs typeface="+mn-cs"/>
            </a:endParaRPr>
          </a:p>
          <a:p>
            <a:pPr algn="l">
              <a:spcAft>
                <a:spcPts val="300"/>
              </a:spcAft>
            </a:pPr>
            <a:r>
              <a:rPr lang="en-US" sz="1500" b="1" dirty="0">
                <a:latin typeface="+mn-lt"/>
                <a:ea typeface="+mn-ea"/>
                <a:cs typeface="+mn-cs"/>
              </a:rPr>
              <a:t>Additional questions to answer with the main phenotypes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Educational attainment.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Type of situation of multiple language usage (home, work, social club, </a:t>
            </a:r>
            <a:r>
              <a:rPr lang="en-US" sz="1500" dirty="0" err="1">
                <a:latin typeface="+mn-lt"/>
                <a:ea typeface="+mn-ea"/>
                <a:cs typeface="+mn-cs"/>
              </a:rPr>
              <a:t>etc</a:t>
            </a:r>
            <a:r>
              <a:rPr lang="en-US" sz="1500" dirty="0">
                <a:latin typeface="+mn-lt"/>
                <a:ea typeface="+mn-ea"/>
                <a:cs typeface="+mn-cs"/>
              </a:rPr>
              <a:t>).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Type of people of multiple language usage (speaking with family, friends, etc.).</a:t>
            </a:r>
          </a:p>
          <a:p>
            <a:pPr marL="457200" lvl="0" indent="-457200" algn="l">
              <a:spcAft>
                <a:spcPts val="300"/>
              </a:spcAft>
              <a:buFont typeface="+mj-lt"/>
              <a:buAutoNum type="arabicPeriod"/>
            </a:pPr>
            <a:r>
              <a:rPr lang="en-US" sz="1500" dirty="0">
                <a:latin typeface="+mn-lt"/>
                <a:ea typeface="+mn-ea"/>
                <a:cs typeface="+mn-cs"/>
              </a:rPr>
              <a:t>Age of acquisition (</a:t>
            </a:r>
            <a:r>
              <a:rPr lang="en-US" sz="1500" dirty="0" err="1">
                <a:latin typeface="+mn-lt"/>
                <a:ea typeface="+mn-ea"/>
                <a:cs typeface="+mn-cs"/>
              </a:rPr>
              <a:t>AoA</a:t>
            </a:r>
            <a:r>
              <a:rPr lang="en-US" sz="1500" dirty="0">
                <a:latin typeface="+mn-lt"/>
                <a:ea typeface="+mn-ea"/>
                <a:cs typeface="+mn-cs"/>
              </a:rPr>
              <a:t>) of a language.</a:t>
            </a:r>
          </a:p>
          <a:p>
            <a:pPr lvl="0" algn="l">
              <a:spcAft>
                <a:spcPts val="300"/>
              </a:spcAft>
            </a:pPr>
            <a:endParaRPr lang="en-GB" sz="15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 lvl="0" algn="l">
              <a:spcAft>
                <a:spcPts val="300"/>
              </a:spcAft>
            </a:pPr>
            <a:r>
              <a:rPr lang="en-GB" sz="1500" b="1" dirty="0">
                <a:latin typeface="+mn-lt"/>
                <a:ea typeface="+mn-ea"/>
                <a:cs typeface="+mn-cs"/>
              </a:rPr>
              <a:t>To filter for non-cognitively impaired individuals</a:t>
            </a:r>
          </a:p>
          <a:p>
            <a:pPr marL="342900" lvl="0" indent="-342900" algn="l">
              <a:spcAft>
                <a:spcPts val="300"/>
              </a:spcAft>
              <a:buFont typeface="+mj-lt"/>
              <a:buAutoNum type="arabicPeriod"/>
            </a:pPr>
            <a:r>
              <a:rPr lang="en-GB" sz="1500" dirty="0">
                <a:latin typeface="+mn-lt"/>
                <a:ea typeface="+mn-ea"/>
                <a:cs typeface="+mn-cs"/>
              </a:rPr>
              <a:t>The Mini Mental State Examination (MMSE) is a brief cognition test used to assess cognitive impairments. It is commonly used in medicine and allied health to screen for dementia.</a:t>
            </a:r>
            <a:endParaRPr lang="en-US" sz="15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43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C1BFA0B-98F3-4943-8F54-4ECEA577F3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6" b="8082"/>
          <a:stretch/>
        </p:blipFill>
        <p:spPr>
          <a:xfrm>
            <a:off x="892211" y="787402"/>
            <a:ext cx="9459311" cy="580199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5B0D805-DF82-4CA8-B092-8473E56D1013}"/>
              </a:ext>
            </a:extLst>
          </p:cNvPr>
          <p:cNvSpPr txBox="1">
            <a:spLocks/>
          </p:cNvSpPr>
          <p:nvPr/>
        </p:nvSpPr>
        <p:spPr>
          <a:xfrm>
            <a:off x="1625600" y="120971"/>
            <a:ext cx="8940800" cy="5154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Main</a:t>
            </a:r>
            <a:r>
              <a:rPr lang="nl-N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Phenotypes</a:t>
            </a:r>
            <a:r>
              <a:rPr lang="nl-N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and</a:t>
            </a:r>
            <a:r>
              <a:rPr lang="nl-N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Additional</a:t>
            </a:r>
            <a:r>
              <a:rPr lang="nl-N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Questions</a:t>
            </a:r>
            <a:r>
              <a:rPr lang="nl-NL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nl-NL" sz="3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Correlations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542AEB-DE4D-4144-8BA2-0C843EDD6C2B}"/>
              </a:ext>
            </a:extLst>
          </p:cNvPr>
          <p:cNvSpPr/>
          <p:nvPr/>
        </p:nvSpPr>
        <p:spPr>
          <a:xfrm>
            <a:off x="2853267" y="2286000"/>
            <a:ext cx="3699933" cy="3708400"/>
          </a:xfrm>
          <a:prstGeom prst="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499626F-E726-44C7-92C4-BB707B566187}"/>
              </a:ext>
            </a:extLst>
          </p:cNvPr>
          <p:cNvGrpSpPr/>
          <p:nvPr/>
        </p:nvGrpSpPr>
        <p:grpSpPr>
          <a:xfrm>
            <a:off x="914437" y="3367"/>
            <a:ext cx="10398065" cy="6854633"/>
            <a:chOff x="914437" y="3367"/>
            <a:chExt cx="10398065" cy="685463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4222FCB-47D1-4D71-B340-A5ECFD1BED8D}"/>
                </a:ext>
              </a:extLst>
            </p:cNvPr>
            <p:cNvGrpSpPr/>
            <p:nvPr/>
          </p:nvGrpSpPr>
          <p:grpSpPr>
            <a:xfrm>
              <a:off x="914437" y="67726"/>
              <a:ext cx="10398065" cy="6790274"/>
              <a:chOff x="297338" y="57764"/>
              <a:chExt cx="10398065" cy="679027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A6A5A33-63AC-4EC6-83D5-B2430372F3BC}"/>
                  </a:ext>
                </a:extLst>
              </p:cNvPr>
              <p:cNvGrpSpPr/>
              <p:nvPr/>
            </p:nvGrpSpPr>
            <p:grpSpPr>
              <a:xfrm>
                <a:off x="344854" y="4688038"/>
                <a:ext cx="10350549" cy="2160000"/>
                <a:chOff x="401696" y="4237064"/>
                <a:chExt cx="10537219" cy="2396195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4CD43BE7-DB70-4FB2-82A7-5B28ACB4FD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1696" y="4237064"/>
                  <a:ext cx="2396198" cy="2396195"/>
                </a:xfrm>
                <a:prstGeom prst="rect">
                  <a:avLst/>
                </a:prstGeom>
              </p:spPr>
            </p:pic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D46AA85A-2618-45EA-A661-27D52B726088}"/>
                    </a:ext>
                  </a:extLst>
                </p:cNvPr>
                <p:cNvGrpSpPr/>
                <p:nvPr/>
              </p:nvGrpSpPr>
              <p:grpSpPr>
                <a:xfrm>
                  <a:off x="3148826" y="4237064"/>
                  <a:ext cx="7790089" cy="2396195"/>
                  <a:chOff x="3148826" y="4237064"/>
                  <a:chExt cx="7790089" cy="2396195"/>
                </a:xfrm>
              </p:grpSpPr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1887808E-8150-4045-9530-DCEF86EDF6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148826" y="4237064"/>
                    <a:ext cx="2396198" cy="2396195"/>
                  </a:xfrm>
                  <a:prstGeom prst="rect">
                    <a:avLst/>
                  </a:prstGeom>
                </p:spPr>
              </p:pic>
              <p:pic>
                <p:nvPicPr>
                  <p:cNvPr id="30" name="Picture 29">
                    <a:extLst>
                      <a:ext uri="{FF2B5EF4-FFF2-40B4-BE49-F238E27FC236}">
                        <a16:creationId xmlns:a16="http://schemas.microsoft.com/office/drawing/2014/main" id="{2C7B7B7D-94D2-4A7A-9704-0D18F0F0E8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42717" y="4237064"/>
                    <a:ext cx="2396198" cy="2396195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>
                    <a:extLst>
                      <a:ext uri="{FF2B5EF4-FFF2-40B4-BE49-F238E27FC236}">
                        <a16:creationId xmlns:a16="http://schemas.microsoft.com/office/drawing/2014/main" id="{D4BB739A-7EE8-413B-B323-A96DBD5EBC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45771" y="4237064"/>
                    <a:ext cx="2396198" cy="239619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DB6E276-FD3D-4EDC-A284-D171305D6121}"/>
                  </a:ext>
                </a:extLst>
              </p:cNvPr>
              <p:cNvGrpSpPr/>
              <p:nvPr/>
            </p:nvGrpSpPr>
            <p:grpSpPr>
              <a:xfrm>
                <a:off x="297338" y="2363940"/>
                <a:ext cx="10393313" cy="2296759"/>
                <a:chOff x="262398" y="2902251"/>
                <a:chExt cx="10907229" cy="2546920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C9E002E6-F0D6-4AD5-9D92-A1DDA88022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53884" y="2902251"/>
                  <a:ext cx="2520000" cy="2520000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E51655D8-EEBC-428E-A261-857FAB8493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58141" y="2902251"/>
                  <a:ext cx="2520000" cy="2520000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CBBF3FB8-3594-4FE0-B09B-6FB8E50D7F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49627" y="2902251"/>
                  <a:ext cx="2520000" cy="2520000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56845246-08AF-4E02-9819-CC35BA6BB6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2398" y="2929171"/>
                  <a:ext cx="2520000" cy="2520000"/>
                </a:xfrm>
                <a:prstGeom prst="rect">
                  <a:avLst/>
                </a:prstGeom>
              </p:spPr>
            </p:pic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3A247B9-DF67-4CAC-88F7-52ED0C8F2132}"/>
                  </a:ext>
                </a:extLst>
              </p:cNvPr>
              <p:cNvGrpSpPr/>
              <p:nvPr/>
            </p:nvGrpSpPr>
            <p:grpSpPr>
              <a:xfrm>
                <a:off x="2926415" y="57764"/>
                <a:ext cx="7729296" cy="2272482"/>
                <a:chOff x="3058141" y="175750"/>
                <a:chExt cx="8111486" cy="2520000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C23AE12-4ED2-4150-9FB0-4CF6FE7F6B23}"/>
                    </a:ext>
                  </a:extLst>
                </p:cNvPr>
                <p:cNvGrpSpPr/>
                <p:nvPr/>
              </p:nvGrpSpPr>
              <p:grpSpPr>
                <a:xfrm>
                  <a:off x="3058141" y="175750"/>
                  <a:ext cx="5315743" cy="2520000"/>
                  <a:chOff x="2932780" y="197873"/>
                  <a:chExt cx="5315743" cy="2520000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000BA4B-8B5E-4386-9ADA-DD133CEE01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932780" y="197873"/>
                    <a:ext cx="2520000" cy="2520000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69E63083-64F1-47D6-99DF-001EAE1496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28523" y="197873"/>
                    <a:ext cx="2520000" cy="25200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D59403FD-050D-4078-9CD8-7C7862439D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49627" y="175750"/>
                  <a:ext cx="2520000" cy="25200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2B9783A-B80F-4A07-90CC-92DEF54E9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528" y="3367"/>
              <a:ext cx="2401200" cy="240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66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95789CA-22D9-4ED9-8224-E10A3483FFFB}"/>
              </a:ext>
            </a:extLst>
          </p:cNvPr>
          <p:cNvGrpSpPr/>
          <p:nvPr/>
        </p:nvGrpSpPr>
        <p:grpSpPr>
          <a:xfrm>
            <a:off x="570634" y="172086"/>
            <a:ext cx="10723549" cy="6672575"/>
            <a:chOff x="661250" y="158115"/>
            <a:chExt cx="10723549" cy="66725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353958B-9824-4875-B318-526EE8948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799" y="3590690"/>
              <a:ext cx="3240000" cy="32400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68912F7-86C3-4A3D-A1C7-BEE8A8AF6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974" y="3590690"/>
              <a:ext cx="3240000" cy="324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55E184B-B948-4072-85E0-F894CF04D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4698" y="158115"/>
              <a:ext cx="3240000" cy="3240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6B385A5-A996-4BCD-AFB1-C700346A1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250" y="3590690"/>
              <a:ext cx="3240000" cy="3240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68D33AA-ECFA-4792-9236-602B0E600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250" y="158115"/>
              <a:ext cx="3240000" cy="32400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047C797-37E3-4BA9-8E26-83A614ACD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974" y="158115"/>
              <a:ext cx="3240000" cy="324000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97FDCF7-781E-4B3D-AEBB-57B6F6E020D7}"/>
              </a:ext>
            </a:extLst>
          </p:cNvPr>
          <p:cNvSpPr/>
          <p:nvPr/>
        </p:nvSpPr>
        <p:spPr>
          <a:xfrm>
            <a:off x="3433922" y="3538781"/>
            <a:ext cx="9224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10947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EABDCF-5DD2-4076-92CE-8131782ADDEA}"/>
              </a:ext>
            </a:extLst>
          </p:cNvPr>
          <p:cNvSpPr/>
          <p:nvPr/>
        </p:nvSpPr>
        <p:spPr>
          <a:xfrm>
            <a:off x="7162668" y="3534584"/>
            <a:ext cx="5453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15857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346333-1C9D-4F80-9387-6D11C796189D}"/>
              </a:ext>
            </a:extLst>
          </p:cNvPr>
          <p:cNvSpPr/>
          <p:nvPr/>
        </p:nvSpPr>
        <p:spPr>
          <a:xfrm>
            <a:off x="10907968" y="3525965"/>
            <a:ext cx="5453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89599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24A8FC-88E7-4633-B1A7-E4BB9E6972C6}"/>
              </a:ext>
            </a:extLst>
          </p:cNvPr>
          <p:cNvSpPr/>
          <p:nvPr/>
        </p:nvSpPr>
        <p:spPr>
          <a:xfrm>
            <a:off x="7159887" y="84622"/>
            <a:ext cx="5453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35113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DE3E8-CE3B-4928-B63A-5B9A6029FC90}"/>
              </a:ext>
            </a:extLst>
          </p:cNvPr>
          <p:cNvSpPr/>
          <p:nvPr/>
        </p:nvSpPr>
        <p:spPr>
          <a:xfrm>
            <a:off x="3410043" y="93677"/>
            <a:ext cx="5453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11059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7D7FD9-600C-49E3-8600-D21C24535248}"/>
              </a:ext>
            </a:extLst>
          </p:cNvPr>
          <p:cNvSpPr/>
          <p:nvPr/>
        </p:nvSpPr>
        <p:spPr>
          <a:xfrm>
            <a:off x="10898926" y="85662"/>
            <a:ext cx="54534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53466</a:t>
            </a:r>
          </a:p>
        </p:txBody>
      </p:sp>
    </p:spTree>
    <p:extLst>
      <p:ext uri="{BB962C8B-B14F-4D97-AF65-F5344CB8AC3E}">
        <p14:creationId xmlns:p14="http://schemas.microsoft.com/office/powerpoint/2010/main" val="222577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14196</TotalTime>
  <Words>158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Wingdings</vt:lpstr>
      <vt:lpstr>Wingdings 3</vt:lpstr>
      <vt:lpstr>Office Theme</vt:lpstr>
      <vt:lpstr>Facet</vt:lpstr>
      <vt:lpstr>Exploring the relationship between genetics and language acquisition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Aikaterini Spantidaki</dc:creator>
  <cp:lastModifiedBy>Aikaterini Spantidaki</cp:lastModifiedBy>
  <cp:revision>50</cp:revision>
  <dcterms:created xsi:type="dcterms:W3CDTF">2025-03-17T11:28:02Z</dcterms:created>
  <dcterms:modified xsi:type="dcterms:W3CDTF">2025-03-31T07:47:25Z</dcterms:modified>
</cp:coreProperties>
</file>