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5" r:id="rId2"/>
  </p:sldMasterIdLst>
  <p:sldIdLst>
    <p:sldId id="256" r:id="rId3"/>
    <p:sldId id="257" r:id="rId4"/>
    <p:sldId id="265" r:id="rId5"/>
    <p:sldId id="266" r:id="rId6"/>
    <p:sldId id="264" r:id="rId7"/>
    <p:sldId id="261" r:id="rId8"/>
    <p:sldId id="260" r:id="rId9"/>
    <p:sldId id="267" r:id="rId10"/>
    <p:sldId id="268" r:id="rId11"/>
    <p:sldId id="271" r:id="rId12"/>
    <p:sldId id="270" r:id="rId13"/>
    <p:sldId id="272" r:id="rId14"/>
    <p:sldId id="269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D07883-509A-4D6A-8ED6-29B9119FD789}" type="doc">
      <dgm:prSet loTypeId="urn:microsoft.com/office/officeart/2005/8/layout/process2" loCatId="process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nl-NL"/>
        </a:p>
      </dgm:t>
    </dgm:pt>
    <dgm:pt modelId="{1E6F107E-5EF3-4302-A041-4BE7EAEC40C4}">
      <dgm:prSet phldrT="[Text]" custT="1"/>
      <dgm:spPr/>
      <dgm:t>
        <a:bodyPr/>
        <a:lstStyle/>
        <a:p>
          <a:r>
            <a:rPr lang="nl-NL" sz="1100" b="1">
              <a:solidFill>
                <a:schemeClr val="accent1">
                  <a:lumMod val="75000"/>
                </a:schemeClr>
              </a:solidFill>
            </a:rPr>
            <a:t>QC the data</a:t>
          </a:r>
        </a:p>
      </dgm:t>
    </dgm:pt>
    <dgm:pt modelId="{50E1B5DD-15D1-44E8-BE01-B900D899D83A}" type="parTrans" cxnId="{B32A6D79-67CF-45A7-BF93-D08E7D24BD3B}">
      <dgm:prSet/>
      <dgm:spPr/>
      <dgm:t>
        <a:bodyPr/>
        <a:lstStyle/>
        <a:p>
          <a:endParaRPr lang="nl-NL"/>
        </a:p>
      </dgm:t>
    </dgm:pt>
    <dgm:pt modelId="{3549EB3F-08CE-42ED-BF2A-1EFCFB59EDDC}" type="sibTrans" cxnId="{B32A6D79-67CF-45A7-BF93-D08E7D24BD3B}">
      <dgm:prSet/>
      <dgm:spPr/>
      <dgm:t>
        <a:bodyPr/>
        <a:lstStyle/>
        <a:p>
          <a:endParaRPr lang="nl-NL"/>
        </a:p>
      </dgm:t>
    </dgm:pt>
    <dgm:pt modelId="{B14F5C74-9F2A-4740-8132-26C58161E9F1}">
      <dgm:prSet phldrT="[Text]" custT="1"/>
      <dgm:spPr/>
      <dgm:t>
        <a:bodyPr/>
        <a:lstStyle/>
        <a:p>
          <a:r>
            <a:rPr lang="nl-NL" sz="1100" b="1">
              <a:solidFill>
                <a:schemeClr val="accent1">
                  <a:lumMod val="75000"/>
                </a:schemeClr>
              </a:solidFill>
            </a:rPr>
            <a:t>Define multilingualism</a:t>
          </a:r>
        </a:p>
      </dgm:t>
    </dgm:pt>
    <dgm:pt modelId="{0AFD1253-FA86-4614-8E41-9D6D3A305CF6}" type="parTrans" cxnId="{06C3A4CC-DD2A-4F49-BA42-72930595BDFF}">
      <dgm:prSet/>
      <dgm:spPr/>
      <dgm:t>
        <a:bodyPr/>
        <a:lstStyle/>
        <a:p>
          <a:endParaRPr lang="nl-NL"/>
        </a:p>
      </dgm:t>
    </dgm:pt>
    <dgm:pt modelId="{BE3A132B-2DC8-4B11-B0C5-D54D7D5ACDC6}" type="sibTrans" cxnId="{06C3A4CC-DD2A-4F49-BA42-72930595BDFF}">
      <dgm:prSet/>
      <dgm:spPr/>
      <dgm:t>
        <a:bodyPr/>
        <a:lstStyle/>
        <a:p>
          <a:endParaRPr lang="nl-NL"/>
        </a:p>
      </dgm:t>
    </dgm:pt>
    <dgm:pt modelId="{DA84D999-7419-4637-B5D4-BB181A32A475}">
      <dgm:prSet phldrT="[Text]" custT="1"/>
      <dgm:spPr/>
      <dgm:t>
        <a:bodyPr/>
        <a:lstStyle/>
        <a:p>
          <a:r>
            <a:rPr lang="nl-NL" sz="1100" b="1">
              <a:solidFill>
                <a:schemeClr val="accent1">
                  <a:lumMod val="75000"/>
                </a:schemeClr>
              </a:solidFill>
            </a:rPr>
            <a:t>Measure phenotypic variance</a:t>
          </a:r>
        </a:p>
      </dgm:t>
    </dgm:pt>
    <dgm:pt modelId="{42A51616-EA2C-4E57-9EE3-45BF88CB1986}" type="parTrans" cxnId="{89CBF9C3-13C9-494D-AA19-E1CFCB3C28EC}">
      <dgm:prSet/>
      <dgm:spPr/>
      <dgm:t>
        <a:bodyPr/>
        <a:lstStyle/>
        <a:p>
          <a:endParaRPr lang="nl-NL"/>
        </a:p>
      </dgm:t>
    </dgm:pt>
    <dgm:pt modelId="{DC0FAEC1-E4B1-43A5-8956-21849F5A8B3C}" type="sibTrans" cxnId="{89CBF9C3-13C9-494D-AA19-E1CFCB3C28EC}">
      <dgm:prSet/>
      <dgm:spPr/>
      <dgm:t>
        <a:bodyPr/>
        <a:lstStyle/>
        <a:p>
          <a:endParaRPr lang="nl-NL"/>
        </a:p>
      </dgm:t>
    </dgm:pt>
    <dgm:pt modelId="{056D105F-A4A9-41FF-BE5A-BF904FA50673}">
      <dgm:prSet custT="1"/>
      <dgm:spPr/>
      <dgm:t>
        <a:bodyPr/>
        <a:lstStyle/>
        <a:p>
          <a:r>
            <a:rPr lang="nl-NL" sz="1100" b="1">
              <a:solidFill>
                <a:schemeClr val="accent1">
                  <a:lumMod val="75000"/>
                </a:schemeClr>
              </a:solidFill>
            </a:rPr>
            <a:t>Measure the captured genetic effect</a:t>
          </a:r>
        </a:p>
      </dgm:t>
    </dgm:pt>
    <dgm:pt modelId="{47E93B57-E7C7-40EF-BF1F-36790DFC83F4}" type="parTrans" cxnId="{40DD6F62-3324-45C0-A294-7F743FA8ADB8}">
      <dgm:prSet/>
      <dgm:spPr/>
      <dgm:t>
        <a:bodyPr/>
        <a:lstStyle/>
        <a:p>
          <a:endParaRPr lang="nl-NL"/>
        </a:p>
      </dgm:t>
    </dgm:pt>
    <dgm:pt modelId="{1EF8A04C-8248-4A19-A0D6-619F9387D497}" type="sibTrans" cxnId="{40DD6F62-3324-45C0-A294-7F743FA8ADB8}">
      <dgm:prSet/>
      <dgm:spPr/>
      <dgm:t>
        <a:bodyPr/>
        <a:lstStyle/>
        <a:p>
          <a:endParaRPr lang="nl-NL"/>
        </a:p>
      </dgm:t>
    </dgm:pt>
    <dgm:pt modelId="{4A6375D5-6A46-4548-9B6E-57C175C15694}">
      <dgm:prSet custT="1"/>
      <dgm:spPr/>
      <dgm:t>
        <a:bodyPr/>
        <a:lstStyle/>
        <a:p>
          <a:r>
            <a:rPr lang="nl-NL" sz="1100" b="1">
              <a:solidFill>
                <a:schemeClr val="accent1">
                  <a:lumMod val="75000"/>
                </a:schemeClr>
              </a:solidFill>
            </a:rPr>
            <a:t>Measure the genetic effect</a:t>
          </a:r>
        </a:p>
      </dgm:t>
    </dgm:pt>
    <dgm:pt modelId="{9A2C88FE-7AD4-470D-A0FD-A7F7CA71B0A0}" type="parTrans" cxnId="{EE4C0F89-545E-49C7-AD8C-024437FD6859}">
      <dgm:prSet/>
      <dgm:spPr/>
      <dgm:t>
        <a:bodyPr/>
        <a:lstStyle/>
        <a:p>
          <a:endParaRPr lang="nl-NL"/>
        </a:p>
      </dgm:t>
    </dgm:pt>
    <dgm:pt modelId="{3FB17CBC-16E5-453F-87CA-C46839C21595}" type="sibTrans" cxnId="{EE4C0F89-545E-49C7-AD8C-024437FD6859}">
      <dgm:prSet/>
      <dgm:spPr/>
      <dgm:t>
        <a:bodyPr/>
        <a:lstStyle/>
        <a:p>
          <a:endParaRPr lang="nl-NL"/>
        </a:p>
      </dgm:t>
    </dgm:pt>
    <dgm:pt modelId="{B2362651-BA0B-46D1-AC5F-820F78C32688}" type="pres">
      <dgm:prSet presAssocID="{57D07883-509A-4D6A-8ED6-29B9119FD789}" presName="linearFlow" presStyleCnt="0">
        <dgm:presLayoutVars>
          <dgm:resizeHandles val="exact"/>
        </dgm:presLayoutVars>
      </dgm:prSet>
      <dgm:spPr/>
    </dgm:pt>
    <dgm:pt modelId="{27C60D5A-0482-40D9-93EE-744C873EBB7A}" type="pres">
      <dgm:prSet presAssocID="{1E6F107E-5EF3-4302-A041-4BE7EAEC40C4}" presName="node" presStyleLbl="node1" presStyleIdx="0" presStyleCnt="5">
        <dgm:presLayoutVars>
          <dgm:bulletEnabled val="1"/>
        </dgm:presLayoutVars>
      </dgm:prSet>
      <dgm:spPr/>
    </dgm:pt>
    <dgm:pt modelId="{7A2CE5DF-C8D2-486E-8A40-535F9165508C}" type="pres">
      <dgm:prSet presAssocID="{3549EB3F-08CE-42ED-BF2A-1EFCFB59EDDC}" presName="sibTrans" presStyleLbl="sibTrans2D1" presStyleIdx="0" presStyleCnt="4"/>
      <dgm:spPr/>
    </dgm:pt>
    <dgm:pt modelId="{A791CE70-0D2A-41B5-9C5C-6A604CE548C6}" type="pres">
      <dgm:prSet presAssocID="{3549EB3F-08CE-42ED-BF2A-1EFCFB59EDDC}" presName="connectorText" presStyleLbl="sibTrans2D1" presStyleIdx="0" presStyleCnt="4"/>
      <dgm:spPr/>
    </dgm:pt>
    <dgm:pt modelId="{7DD5154E-58D2-46A6-97F2-55A9D1D87F18}" type="pres">
      <dgm:prSet presAssocID="{B14F5C74-9F2A-4740-8132-26C58161E9F1}" presName="node" presStyleLbl="node1" presStyleIdx="1" presStyleCnt="5">
        <dgm:presLayoutVars>
          <dgm:bulletEnabled val="1"/>
        </dgm:presLayoutVars>
      </dgm:prSet>
      <dgm:spPr/>
    </dgm:pt>
    <dgm:pt modelId="{478E7FAA-AA87-46EF-91D5-B1461965B29D}" type="pres">
      <dgm:prSet presAssocID="{BE3A132B-2DC8-4B11-B0C5-D54D7D5ACDC6}" presName="sibTrans" presStyleLbl="sibTrans2D1" presStyleIdx="1" presStyleCnt="4"/>
      <dgm:spPr/>
    </dgm:pt>
    <dgm:pt modelId="{2793CD5F-4972-450E-AD4D-97BF6BE4283D}" type="pres">
      <dgm:prSet presAssocID="{BE3A132B-2DC8-4B11-B0C5-D54D7D5ACDC6}" presName="connectorText" presStyleLbl="sibTrans2D1" presStyleIdx="1" presStyleCnt="4"/>
      <dgm:spPr/>
    </dgm:pt>
    <dgm:pt modelId="{ADFDD164-4C87-4E41-A4D1-4EA55294EADA}" type="pres">
      <dgm:prSet presAssocID="{DA84D999-7419-4637-B5D4-BB181A32A475}" presName="node" presStyleLbl="node1" presStyleIdx="2" presStyleCnt="5">
        <dgm:presLayoutVars>
          <dgm:bulletEnabled val="1"/>
        </dgm:presLayoutVars>
      </dgm:prSet>
      <dgm:spPr/>
    </dgm:pt>
    <dgm:pt modelId="{5A9ED892-1A0E-4D35-9C11-E88C68FFA6ED}" type="pres">
      <dgm:prSet presAssocID="{DC0FAEC1-E4B1-43A5-8956-21849F5A8B3C}" presName="sibTrans" presStyleLbl="sibTrans2D1" presStyleIdx="2" presStyleCnt="4"/>
      <dgm:spPr/>
    </dgm:pt>
    <dgm:pt modelId="{E01EC15C-A40C-4A68-8AE2-86B79B59C395}" type="pres">
      <dgm:prSet presAssocID="{DC0FAEC1-E4B1-43A5-8956-21849F5A8B3C}" presName="connectorText" presStyleLbl="sibTrans2D1" presStyleIdx="2" presStyleCnt="4"/>
      <dgm:spPr/>
    </dgm:pt>
    <dgm:pt modelId="{42018A2D-EC4C-4A47-B54B-B68E4599029E}" type="pres">
      <dgm:prSet presAssocID="{4A6375D5-6A46-4548-9B6E-57C175C15694}" presName="node" presStyleLbl="node1" presStyleIdx="3" presStyleCnt="5">
        <dgm:presLayoutVars>
          <dgm:bulletEnabled val="1"/>
        </dgm:presLayoutVars>
      </dgm:prSet>
      <dgm:spPr/>
    </dgm:pt>
    <dgm:pt modelId="{84809772-94AB-404E-8A04-BB890C0EA40B}" type="pres">
      <dgm:prSet presAssocID="{3FB17CBC-16E5-453F-87CA-C46839C21595}" presName="sibTrans" presStyleLbl="sibTrans2D1" presStyleIdx="3" presStyleCnt="4"/>
      <dgm:spPr/>
    </dgm:pt>
    <dgm:pt modelId="{1EA28AE1-C431-4D9C-8133-36A4C69704EE}" type="pres">
      <dgm:prSet presAssocID="{3FB17CBC-16E5-453F-87CA-C46839C21595}" presName="connectorText" presStyleLbl="sibTrans2D1" presStyleIdx="3" presStyleCnt="4"/>
      <dgm:spPr/>
    </dgm:pt>
    <dgm:pt modelId="{9BDA13F2-4E32-4193-B89D-D320B9729CEB}" type="pres">
      <dgm:prSet presAssocID="{056D105F-A4A9-41FF-BE5A-BF904FA50673}" presName="node" presStyleLbl="node1" presStyleIdx="4" presStyleCnt="5">
        <dgm:presLayoutVars>
          <dgm:bulletEnabled val="1"/>
        </dgm:presLayoutVars>
      </dgm:prSet>
      <dgm:spPr/>
    </dgm:pt>
  </dgm:ptLst>
  <dgm:cxnLst>
    <dgm:cxn modelId="{ED6C4D13-D2E7-45FB-8D99-DF01830C4747}" type="presOf" srcId="{056D105F-A4A9-41FF-BE5A-BF904FA50673}" destId="{9BDA13F2-4E32-4193-B89D-D320B9729CEB}" srcOrd="0" destOrd="0" presId="urn:microsoft.com/office/officeart/2005/8/layout/process2"/>
    <dgm:cxn modelId="{5F636120-DB72-49A0-9BA4-985C5013521A}" type="presOf" srcId="{BE3A132B-2DC8-4B11-B0C5-D54D7D5ACDC6}" destId="{478E7FAA-AA87-46EF-91D5-B1461965B29D}" srcOrd="0" destOrd="0" presId="urn:microsoft.com/office/officeart/2005/8/layout/process2"/>
    <dgm:cxn modelId="{C9330922-7B81-4388-AE2E-8BFF516AE8F9}" type="presOf" srcId="{DC0FAEC1-E4B1-43A5-8956-21849F5A8B3C}" destId="{5A9ED892-1A0E-4D35-9C11-E88C68FFA6ED}" srcOrd="0" destOrd="0" presId="urn:microsoft.com/office/officeart/2005/8/layout/process2"/>
    <dgm:cxn modelId="{79768038-73BB-4382-8A50-55B79341B773}" type="presOf" srcId="{B14F5C74-9F2A-4740-8132-26C58161E9F1}" destId="{7DD5154E-58D2-46A6-97F2-55A9D1D87F18}" srcOrd="0" destOrd="0" presId="urn:microsoft.com/office/officeart/2005/8/layout/process2"/>
    <dgm:cxn modelId="{A6682E40-DA6E-4104-AF32-603F927C3368}" type="presOf" srcId="{BE3A132B-2DC8-4B11-B0C5-D54D7D5ACDC6}" destId="{2793CD5F-4972-450E-AD4D-97BF6BE4283D}" srcOrd="1" destOrd="0" presId="urn:microsoft.com/office/officeart/2005/8/layout/process2"/>
    <dgm:cxn modelId="{DEDFB35B-9AAF-48F1-9103-E31D9F7D15B7}" type="presOf" srcId="{DC0FAEC1-E4B1-43A5-8956-21849F5A8B3C}" destId="{E01EC15C-A40C-4A68-8AE2-86B79B59C395}" srcOrd="1" destOrd="0" presId="urn:microsoft.com/office/officeart/2005/8/layout/process2"/>
    <dgm:cxn modelId="{40DD6F62-3324-45C0-A294-7F743FA8ADB8}" srcId="{57D07883-509A-4D6A-8ED6-29B9119FD789}" destId="{056D105F-A4A9-41FF-BE5A-BF904FA50673}" srcOrd="4" destOrd="0" parTransId="{47E93B57-E7C7-40EF-BF1F-36790DFC83F4}" sibTransId="{1EF8A04C-8248-4A19-A0D6-619F9387D497}"/>
    <dgm:cxn modelId="{80B59A45-5683-4026-9198-1B58497A3AAB}" type="presOf" srcId="{57D07883-509A-4D6A-8ED6-29B9119FD789}" destId="{B2362651-BA0B-46D1-AC5F-820F78C32688}" srcOrd="0" destOrd="0" presId="urn:microsoft.com/office/officeart/2005/8/layout/process2"/>
    <dgm:cxn modelId="{B358A346-D149-4FB0-A223-EDF9053B31E3}" type="presOf" srcId="{4A6375D5-6A46-4548-9B6E-57C175C15694}" destId="{42018A2D-EC4C-4A47-B54B-B68E4599029E}" srcOrd="0" destOrd="0" presId="urn:microsoft.com/office/officeart/2005/8/layout/process2"/>
    <dgm:cxn modelId="{67905B6E-829C-4A1C-B15F-4DE061C276FA}" type="presOf" srcId="{3FB17CBC-16E5-453F-87CA-C46839C21595}" destId="{1EA28AE1-C431-4D9C-8133-36A4C69704EE}" srcOrd="1" destOrd="0" presId="urn:microsoft.com/office/officeart/2005/8/layout/process2"/>
    <dgm:cxn modelId="{0C920472-6AF7-493B-AEDD-F6323397A2F2}" type="presOf" srcId="{3FB17CBC-16E5-453F-87CA-C46839C21595}" destId="{84809772-94AB-404E-8A04-BB890C0EA40B}" srcOrd="0" destOrd="0" presId="urn:microsoft.com/office/officeart/2005/8/layout/process2"/>
    <dgm:cxn modelId="{2FBCD773-D223-4EBB-A73C-7A000196AF82}" type="presOf" srcId="{3549EB3F-08CE-42ED-BF2A-1EFCFB59EDDC}" destId="{A791CE70-0D2A-41B5-9C5C-6A604CE548C6}" srcOrd="1" destOrd="0" presId="urn:microsoft.com/office/officeart/2005/8/layout/process2"/>
    <dgm:cxn modelId="{B32A6D79-67CF-45A7-BF93-D08E7D24BD3B}" srcId="{57D07883-509A-4D6A-8ED6-29B9119FD789}" destId="{1E6F107E-5EF3-4302-A041-4BE7EAEC40C4}" srcOrd="0" destOrd="0" parTransId="{50E1B5DD-15D1-44E8-BE01-B900D899D83A}" sibTransId="{3549EB3F-08CE-42ED-BF2A-1EFCFB59EDDC}"/>
    <dgm:cxn modelId="{EE4C0F89-545E-49C7-AD8C-024437FD6859}" srcId="{57D07883-509A-4D6A-8ED6-29B9119FD789}" destId="{4A6375D5-6A46-4548-9B6E-57C175C15694}" srcOrd="3" destOrd="0" parTransId="{9A2C88FE-7AD4-470D-A0FD-A7F7CA71B0A0}" sibTransId="{3FB17CBC-16E5-453F-87CA-C46839C21595}"/>
    <dgm:cxn modelId="{F970228B-8386-404C-A11A-743383F2573B}" type="presOf" srcId="{1E6F107E-5EF3-4302-A041-4BE7EAEC40C4}" destId="{27C60D5A-0482-40D9-93EE-744C873EBB7A}" srcOrd="0" destOrd="0" presId="urn:microsoft.com/office/officeart/2005/8/layout/process2"/>
    <dgm:cxn modelId="{F33FB7BA-0571-48D3-90BA-B467A75B9C63}" type="presOf" srcId="{DA84D999-7419-4637-B5D4-BB181A32A475}" destId="{ADFDD164-4C87-4E41-A4D1-4EA55294EADA}" srcOrd="0" destOrd="0" presId="urn:microsoft.com/office/officeart/2005/8/layout/process2"/>
    <dgm:cxn modelId="{89CBF9C3-13C9-494D-AA19-E1CFCB3C28EC}" srcId="{57D07883-509A-4D6A-8ED6-29B9119FD789}" destId="{DA84D999-7419-4637-B5D4-BB181A32A475}" srcOrd="2" destOrd="0" parTransId="{42A51616-EA2C-4E57-9EE3-45BF88CB1986}" sibTransId="{DC0FAEC1-E4B1-43A5-8956-21849F5A8B3C}"/>
    <dgm:cxn modelId="{06C3A4CC-DD2A-4F49-BA42-72930595BDFF}" srcId="{57D07883-509A-4D6A-8ED6-29B9119FD789}" destId="{B14F5C74-9F2A-4740-8132-26C58161E9F1}" srcOrd="1" destOrd="0" parTransId="{0AFD1253-FA86-4614-8E41-9D6D3A305CF6}" sibTransId="{BE3A132B-2DC8-4B11-B0C5-D54D7D5ACDC6}"/>
    <dgm:cxn modelId="{45F289F3-FC3C-49A4-9F3D-92455ABF644F}" type="presOf" srcId="{3549EB3F-08CE-42ED-BF2A-1EFCFB59EDDC}" destId="{7A2CE5DF-C8D2-486E-8A40-535F9165508C}" srcOrd="0" destOrd="0" presId="urn:microsoft.com/office/officeart/2005/8/layout/process2"/>
    <dgm:cxn modelId="{86BCB265-A197-4F5A-A7E3-19561A053355}" type="presParOf" srcId="{B2362651-BA0B-46D1-AC5F-820F78C32688}" destId="{27C60D5A-0482-40D9-93EE-744C873EBB7A}" srcOrd="0" destOrd="0" presId="urn:microsoft.com/office/officeart/2005/8/layout/process2"/>
    <dgm:cxn modelId="{9B8A7302-BE73-41D8-967D-2768A1C9A2EC}" type="presParOf" srcId="{B2362651-BA0B-46D1-AC5F-820F78C32688}" destId="{7A2CE5DF-C8D2-486E-8A40-535F9165508C}" srcOrd="1" destOrd="0" presId="urn:microsoft.com/office/officeart/2005/8/layout/process2"/>
    <dgm:cxn modelId="{B880FA70-A22C-4AB6-A617-786A9A59B533}" type="presParOf" srcId="{7A2CE5DF-C8D2-486E-8A40-535F9165508C}" destId="{A791CE70-0D2A-41B5-9C5C-6A604CE548C6}" srcOrd="0" destOrd="0" presId="urn:microsoft.com/office/officeart/2005/8/layout/process2"/>
    <dgm:cxn modelId="{A71B2E2B-D827-4496-91BE-8D38CA36691B}" type="presParOf" srcId="{B2362651-BA0B-46D1-AC5F-820F78C32688}" destId="{7DD5154E-58D2-46A6-97F2-55A9D1D87F18}" srcOrd="2" destOrd="0" presId="urn:microsoft.com/office/officeart/2005/8/layout/process2"/>
    <dgm:cxn modelId="{F261B63A-96D4-43BE-B28A-8A4664010ABD}" type="presParOf" srcId="{B2362651-BA0B-46D1-AC5F-820F78C32688}" destId="{478E7FAA-AA87-46EF-91D5-B1461965B29D}" srcOrd="3" destOrd="0" presId="urn:microsoft.com/office/officeart/2005/8/layout/process2"/>
    <dgm:cxn modelId="{0A6BBE8C-F51A-4CE9-98D8-8041571AAF66}" type="presParOf" srcId="{478E7FAA-AA87-46EF-91D5-B1461965B29D}" destId="{2793CD5F-4972-450E-AD4D-97BF6BE4283D}" srcOrd="0" destOrd="0" presId="urn:microsoft.com/office/officeart/2005/8/layout/process2"/>
    <dgm:cxn modelId="{2546A8DC-35B8-44C9-B798-610D00491847}" type="presParOf" srcId="{B2362651-BA0B-46D1-AC5F-820F78C32688}" destId="{ADFDD164-4C87-4E41-A4D1-4EA55294EADA}" srcOrd="4" destOrd="0" presId="urn:microsoft.com/office/officeart/2005/8/layout/process2"/>
    <dgm:cxn modelId="{93612A24-A81F-4387-96A5-D4509ABFAF3D}" type="presParOf" srcId="{B2362651-BA0B-46D1-AC5F-820F78C32688}" destId="{5A9ED892-1A0E-4D35-9C11-E88C68FFA6ED}" srcOrd="5" destOrd="0" presId="urn:microsoft.com/office/officeart/2005/8/layout/process2"/>
    <dgm:cxn modelId="{072C1A6B-B1B1-408C-8D34-670730B90939}" type="presParOf" srcId="{5A9ED892-1A0E-4D35-9C11-E88C68FFA6ED}" destId="{E01EC15C-A40C-4A68-8AE2-86B79B59C395}" srcOrd="0" destOrd="0" presId="urn:microsoft.com/office/officeart/2005/8/layout/process2"/>
    <dgm:cxn modelId="{F7F18B59-EC15-4866-B9D3-9B84D50B68B3}" type="presParOf" srcId="{B2362651-BA0B-46D1-AC5F-820F78C32688}" destId="{42018A2D-EC4C-4A47-B54B-B68E4599029E}" srcOrd="6" destOrd="0" presId="urn:microsoft.com/office/officeart/2005/8/layout/process2"/>
    <dgm:cxn modelId="{55F0AD03-F533-44DB-AE02-39E4FDDCBE78}" type="presParOf" srcId="{B2362651-BA0B-46D1-AC5F-820F78C32688}" destId="{84809772-94AB-404E-8A04-BB890C0EA40B}" srcOrd="7" destOrd="0" presId="urn:microsoft.com/office/officeart/2005/8/layout/process2"/>
    <dgm:cxn modelId="{625D270D-4F61-4417-99E9-68ABED48BB1E}" type="presParOf" srcId="{84809772-94AB-404E-8A04-BB890C0EA40B}" destId="{1EA28AE1-C431-4D9C-8133-36A4C69704EE}" srcOrd="0" destOrd="0" presId="urn:microsoft.com/office/officeart/2005/8/layout/process2"/>
    <dgm:cxn modelId="{6AD3BD64-E16A-4C3F-93C1-F1B790B1A49E}" type="presParOf" srcId="{B2362651-BA0B-46D1-AC5F-820F78C32688}" destId="{9BDA13F2-4E32-4193-B89D-D320B9729CEB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60D5A-0482-40D9-93EE-744C873EBB7A}">
      <dsp:nvSpPr>
        <dsp:cNvPr id="0" name=""/>
        <dsp:cNvSpPr/>
      </dsp:nvSpPr>
      <dsp:spPr>
        <a:xfrm>
          <a:off x="1497259" y="488"/>
          <a:ext cx="1425716" cy="5711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1" kern="1200">
              <a:solidFill>
                <a:schemeClr val="accent1">
                  <a:lumMod val="75000"/>
                </a:schemeClr>
              </a:solidFill>
            </a:rPr>
            <a:t>QC the data</a:t>
          </a:r>
        </a:p>
      </dsp:txBody>
      <dsp:txXfrm>
        <a:off x="1513988" y="17217"/>
        <a:ext cx="1392258" cy="537721"/>
      </dsp:txXfrm>
    </dsp:sp>
    <dsp:sp modelId="{7A2CE5DF-C8D2-486E-8A40-535F9165508C}">
      <dsp:nvSpPr>
        <dsp:cNvPr id="0" name=""/>
        <dsp:cNvSpPr/>
      </dsp:nvSpPr>
      <dsp:spPr>
        <a:xfrm rot="5400000">
          <a:off x="2103021" y="585946"/>
          <a:ext cx="214192" cy="257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000" kern="1200"/>
        </a:p>
      </dsp:txBody>
      <dsp:txXfrm rot="-5400000">
        <a:off x="2133008" y="607365"/>
        <a:ext cx="154218" cy="149934"/>
      </dsp:txXfrm>
    </dsp:sp>
    <dsp:sp modelId="{7DD5154E-58D2-46A6-97F2-55A9D1D87F18}">
      <dsp:nvSpPr>
        <dsp:cNvPr id="0" name=""/>
        <dsp:cNvSpPr/>
      </dsp:nvSpPr>
      <dsp:spPr>
        <a:xfrm>
          <a:off x="1497259" y="857256"/>
          <a:ext cx="1425716" cy="5711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1" kern="1200">
              <a:solidFill>
                <a:schemeClr val="accent1">
                  <a:lumMod val="75000"/>
                </a:schemeClr>
              </a:solidFill>
            </a:rPr>
            <a:t>Define multilingualism</a:t>
          </a:r>
        </a:p>
      </dsp:txBody>
      <dsp:txXfrm>
        <a:off x="1513988" y="873985"/>
        <a:ext cx="1392258" cy="537721"/>
      </dsp:txXfrm>
    </dsp:sp>
    <dsp:sp modelId="{478E7FAA-AA87-46EF-91D5-B1461965B29D}">
      <dsp:nvSpPr>
        <dsp:cNvPr id="0" name=""/>
        <dsp:cNvSpPr/>
      </dsp:nvSpPr>
      <dsp:spPr>
        <a:xfrm rot="5400000">
          <a:off x="2103021" y="1442715"/>
          <a:ext cx="214192" cy="257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000" kern="1200"/>
        </a:p>
      </dsp:txBody>
      <dsp:txXfrm rot="-5400000">
        <a:off x="2133008" y="1464134"/>
        <a:ext cx="154218" cy="149934"/>
      </dsp:txXfrm>
    </dsp:sp>
    <dsp:sp modelId="{ADFDD164-4C87-4E41-A4D1-4EA55294EADA}">
      <dsp:nvSpPr>
        <dsp:cNvPr id="0" name=""/>
        <dsp:cNvSpPr/>
      </dsp:nvSpPr>
      <dsp:spPr>
        <a:xfrm>
          <a:off x="1497259" y="1714025"/>
          <a:ext cx="1425716" cy="5711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1" kern="1200">
              <a:solidFill>
                <a:schemeClr val="accent1">
                  <a:lumMod val="75000"/>
                </a:schemeClr>
              </a:solidFill>
            </a:rPr>
            <a:t>Measure phenotypic variance</a:t>
          </a:r>
        </a:p>
      </dsp:txBody>
      <dsp:txXfrm>
        <a:off x="1513988" y="1730754"/>
        <a:ext cx="1392258" cy="537721"/>
      </dsp:txXfrm>
    </dsp:sp>
    <dsp:sp modelId="{5A9ED892-1A0E-4D35-9C11-E88C68FFA6ED}">
      <dsp:nvSpPr>
        <dsp:cNvPr id="0" name=""/>
        <dsp:cNvSpPr/>
      </dsp:nvSpPr>
      <dsp:spPr>
        <a:xfrm rot="5400000">
          <a:off x="2103021" y="2299484"/>
          <a:ext cx="214192" cy="257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000" kern="1200"/>
        </a:p>
      </dsp:txBody>
      <dsp:txXfrm rot="-5400000">
        <a:off x="2133008" y="2320903"/>
        <a:ext cx="154218" cy="149934"/>
      </dsp:txXfrm>
    </dsp:sp>
    <dsp:sp modelId="{42018A2D-EC4C-4A47-B54B-B68E4599029E}">
      <dsp:nvSpPr>
        <dsp:cNvPr id="0" name=""/>
        <dsp:cNvSpPr/>
      </dsp:nvSpPr>
      <dsp:spPr>
        <a:xfrm>
          <a:off x="1497259" y="2570794"/>
          <a:ext cx="1425716" cy="5711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1" kern="1200">
              <a:solidFill>
                <a:schemeClr val="accent1">
                  <a:lumMod val="75000"/>
                </a:schemeClr>
              </a:solidFill>
            </a:rPr>
            <a:t>Measure the genetic effect</a:t>
          </a:r>
        </a:p>
      </dsp:txBody>
      <dsp:txXfrm>
        <a:off x="1513988" y="2587523"/>
        <a:ext cx="1392258" cy="537721"/>
      </dsp:txXfrm>
    </dsp:sp>
    <dsp:sp modelId="{84809772-94AB-404E-8A04-BB890C0EA40B}">
      <dsp:nvSpPr>
        <dsp:cNvPr id="0" name=""/>
        <dsp:cNvSpPr/>
      </dsp:nvSpPr>
      <dsp:spPr>
        <a:xfrm rot="5400000">
          <a:off x="2103021" y="3156252"/>
          <a:ext cx="214192" cy="257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000" kern="1200"/>
        </a:p>
      </dsp:txBody>
      <dsp:txXfrm rot="-5400000">
        <a:off x="2133008" y="3177671"/>
        <a:ext cx="154218" cy="149934"/>
      </dsp:txXfrm>
    </dsp:sp>
    <dsp:sp modelId="{9BDA13F2-4E32-4193-B89D-D320B9729CEB}">
      <dsp:nvSpPr>
        <dsp:cNvPr id="0" name=""/>
        <dsp:cNvSpPr/>
      </dsp:nvSpPr>
      <dsp:spPr>
        <a:xfrm>
          <a:off x="1497259" y="3427562"/>
          <a:ext cx="1425716" cy="5711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1" kern="1200">
              <a:solidFill>
                <a:schemeClr val="accent1">
                  <a:lumMod val="75000"/>
                </a:schemeClr>
              </a:solidFill>
            </a:rPr>
            <a:t>Measure the captured genetic effect</a:t>
          </a:r>
        </a:p>
      </dsp:txBody>
      <dsp:txXfrm>
        <a:off x="1513988" y="3444291"/>
        <a:ext cx="1392258" cy="537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181E-FF0A-493A-A7B6-5862074E3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E1F49-005E-4B3A-91A3-2EDC971BF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A887D-7EE0-4A1B-90BE-3FBC7168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99F6-951B-4288-B51C-18B6F973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46BD-820C-4D97-818D-881DD13A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C2C3-8F01-493F-95CA-BE935ADF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242D9-841F-44DE-B202-732F5F7E4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0278D-195D-4A74-A313-FDF3C24F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7E8C-52CB-4875-A2AB-1D0AB772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1A8D3-2A21-40A0-82EC-6CE7B180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9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68FB2-3CAE-445C-A3B1-E785295D7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88E65-564E-47F7-A876-D904F8B69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912F-1841-4A07-893F-FB9EFA02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7508-21B1-4E44-888A-E5D71832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41AF4-25B8-4C97-8E20-8A06E159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21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10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0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75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74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1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7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6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44F4-253F-4A92-9BA2-1F104BCE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C6A8-6C94-4657-9834-AE6DF182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EC94-1A2F-4A74-865A-5E8BF045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0A91-2188-42C9-A3D9-9710AD9B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10D7-95ED-4EEF-A092-9E87D0EC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4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64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8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582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4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4250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6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47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03C5-E0D9-436E-9D63-0DC07BBD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AE8EE-056B-485F-9A28-0691676C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1BC69-30CC-4DBE-B445-D8AE2140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7C6A-01E6-4F58-A1B5-782AA38B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AD52E-195F-4A32-ACBF-D8D3E24B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7034-6D93-4AD3-A91D-FCD0F96A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A3D3-BA7F-4090-AF79-2501EAB51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B5242-DFC6-4D5C-9A98-94E8D9811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19431-A111-4CDE-A03A-D39B0824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F11D4-5302-4A9B-8491-2C44871C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6891-8C58-4380-9689-52ABF627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2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364F-ED7B-4F38-88DD-E8DED03D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A01CA-7513-43C0-9CF0-A83C74387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B917B-A5E9-4057-A4AF-F10D1390F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77A7A-0AD4-4545-9039-A6D8C023B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6DE61-AEBB-402A-93DF-077C5B2D2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87CD3-C7DE-4B42-B50C-B4F72464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5453E-6073-4E3E-9449-29DF5AD6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1AE13-D9BB-4E7A-A39D-F6D537CD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0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BECE-2BA5-4A8C-9C0C-17C610B6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74901-7544-4420-B794-58D2426C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47825-987C-4D29-880F-632C1B13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E3EEF-58C9-44A6-ADF9-502F1AFA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969A6-D49C-44EB-82BC-22FBEA52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45649-1357-4F1D-ABB2-CD7D759A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99C44-4C21-4E93-BD4C-028276AB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0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2B7D-C739-4EC3-B698-948AB8CA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428B-42D9-4A22-98F1-6259A2B9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F1DCC-57B5-4D77-A2C8-5D2384CEC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CE90D-EB85-4590-97C3-6860213B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3007A-EC30-4AEE-B785-DBD85DD6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9F780-224E-4F6C-8965-7F358E0F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0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F26A-93AD-4915-B402-0FA72AE0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42514-7F31-4C31-AA88-B4CB45518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5699D-9B9A-4DAB-AC49-B99110883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015A2-3CC6-426E-BF1B-5390B774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D4CA6-F92C-477F-AEF5-8C933A83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4AF6E-2798-4D55-ADCF-ECCF6510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2C165-3479-4D2B-BD55-FDBB613C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19064-4AB9-4317-8BF4-0E0E12D47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1674-2BBB-41FD-A696-1AF170EDC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410FA-AB13-496E-A8AF-831983F61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1BF8-5048-4364-B92A-695EA13C6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8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D246-3568-4B85-8F28-F78D2475DC9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6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F205-4085-450B-84DB-13442CD2E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722563"/>
            <a:ext cx="8515350" cy="206032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Exploring the relationship between genetics and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BADBB-D3F6-4259-AA72-1139F36A8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" y="5302501"/>
            <a:ext cx="6240379" cy="1555499"/>
          </a:xfrm>
        </p:spPr>
        <p:txBody>
          <a:bodyPr>
            <a:normAutofit/>
          </a:bodyPr>
          <a:lstStyle/>
          <a:p>
            <a:pPr algn="l"/>
            <a:r>
              <a:rPr lang="nl-NL" dirty="0"/>
              <a:t>Meeting No.2</a:t>
            </a:r>
          </a:p>
          <a:p>
            <a:pPr algn="l"/>
            <a:endParaRPr lang="nl-NL" dirty="0"/>
          </a:p>
          <a:p>
            <a:pPr algn="l"/>
            <a:r>
              <a:rPr lang="nl-NL" sz="1200" dirty="0"/>
              <a:t>K</a:t>
            </a:r>
            <a:r>
              <a:rPr lang="en-US" sz="1200" dirty="0" err="1"/>
              <a:t>aterina</a:t>
            </a:r>
            <a:r>
              <a:rPr lang="en-US" sz="1200" dirty="0"/>
              <a:t> Spantidaki</a:t>
            </a:r>
          </a:p>
          <a:p>
            <a:pPr algn="l"/>
            <a:r>
              <a:rPr lang="en-GB" sz="1200" i="1" dirty="0"/>
              <a:t>Supervisors: </a:t>
            </a:r>
            <a:r>
              <a:rPr lang="en-GB" sz="1200" dirty="0"/>
              <a:t>Danielle </a:t>
            </a:r>
            <a:r>
              <a:rPr lang="en-GB" sz="1200" dirty="0" err="1"/>
              <a:t>Admiraal</a:t>
            </a:r>
            <a:r>
              <a:rPr lang="en-GB" sz="1200" dirty="0"/>
              <a:t> &amp; Else </a:t>
            </a:r>
            <a:r>
              <a:rPr lang="en-GB" sz="1200" dirty="0" err="1"/>
              <a:t>Eising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00525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49A05A8-7F7B-45A4-A99E-1E27A6D2F958}"/>
              </a:ext>
            </a:extLst>
          </p:cNvPr>
          <p:cNvSpPr txBox="1">
            <a:spLocks/>
          </p:cNvSpPr>
          <p:nvPr/>
        </p:nvSpPr>
        <p:spPr>
          <a:xfrm>
            <a:off x="665259" y="64459"/>
            <a:ext cx="10861482" cy="4470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Language </a:t>
            </a:r>
            <a:r>
              <a:rPr lang="nl-NL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Acquisition</a:t>
            </a:r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Abilities</a:t>
            </a:r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Distribution Plots </a:t>
            </a:r>
            <a:r>
              <a:rPr lang="nl-NL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Grouped</a:t>
            </a:r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by</a:t>
            </a:r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Age </a:t>
            </a:r>
            <a:r>
              <a:rPr lang="nl-NL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and</a:t>
            </a:r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Gender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7DE8F-8FCA-4075-98BB-AB8F78FCC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5" y="939973"/>
            <a:ext cx="8230749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E028C2-F31F-4EE2-B4DB-0EE8A06D4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1" y="1801832"/>
            <a:ext cx="5073822" cy="3847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AFC2F0-DC2F-4A77-BC3F-F0DC51FFF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42" y="1801832"/>
            <a:ext cx="5073822" cy="38478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765B78D-DD95-4F11-BA42-3393FBB8FE80}"/>
              </a:ext>
            </a:extLst>
          </p:cNvPr>
          <p:cNvSpPr txBox="1">
            <a:spLocks/>
          </p:cNvSpPr>
          <p:nvPr/>
        </p:nvSpPr>
        <p:spPr>
          <a:xfrm>
            <a:off x="0" y="85725"/>
            <a:ext cx="8991600" cy="443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Language </a:t>
            </a:r>
            <a:r>
              <a:rPr lang="nl-NL" sz="3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Acquisition</a:t>
            </a:r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Abilities</a:t>
            </a:r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Correlation</a:t>
            </a:r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Plots</a:t>
            </a:r>
            <a:endParaRPr lang="en-US" sz="3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69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765B78D-DD95-4F11-BA42-3393FBB8FE80}"/>
              </a:ext>
            </a:extLst>
          </p:cNvPr>
          <p:cNvSpPr txBox="1">
            <a:spLocks/>
          </p:cNvSpPr>
          <p:nvPr/>
        </p:nvSpPr>
        <p:spPr>
          <a:xfrm>
            <a:off x="406840" y="-152814"/>
            <a:ext cx="11378317" cy="785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Language </a:t>
            </a:r>
            <a:r>
              <a:rPr lang="nl-NL" sz="3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Acquisition</a:t>
            </a:r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Abilities</a:t>
            </a:r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Correlation</a:t>
            </a:r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Plots </a:t>
            </a:r>
            <a:r>
              <a:rPr lang="nl-NL" sz="3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by</a:t>
            </a:r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Age Group</a:t>
            </a:r>
            <a:endParaRPr lang="en-US" sz="3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128E4-5431-418D-A3CD-EF3179903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95" y="1094311"/>
            <a:ext cx="6708405" cy="54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4B7AC-6D22-4FE2-93CF-7D755F426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36" y="2815389"/>
            <a:ext cx="5048166" cy="3828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1E8C46-044B-443A-9C7E-00D6A8783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9" y="782406"/>
            <a:ext cx="3702689" cy="2808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1A5DA-581E-4DCD-9147-0E38A0107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49" y="678132"/>
            <a:ext cx="3702622" cy="280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423AC32-6BC2-4A0B-9C41-AE33B0578164}"/>
              </a:ext>
            </a:extLst>
          </p:cNvPr>
          <p:cNvSpPr txBox="1">
            <a:spLocks/>
          </p:cNvSpPr>
          <p:nvPr/>
        </p:nvSpPr>
        <p:spPr>
          <a:xfrm>
            <a:off x="-457201" y="-203033"/>
            <a:ext cx="11558337" cy="7725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Frequency</a:t>
            </a:r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heatmaps</a:t>
            </a:r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for</a:t>
            </a:r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the</a:t>
            </a:r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two</a:t>
            </a:r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highly</a:t>
            </a:r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correlated</a:t>
            </a:r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abilities</a:t>
            </a:r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endParaRPr lang="en-US" sz="3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55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7A0943-AFF9-44AC-86C0-DB3D408EF1E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37" b="34147"/>
          <a:stretch/>
        </p:blipFill>
        <p:spPr bwMode="auto">
          <a:xfrm>
            <a:off x="2671762" y="4042610"/>
            <a:ext cx="6848475" cy="2156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2F205-4085-450B-84DB-13442CD2E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240505" cy="665747"/>
          </a:xfrm>
        </p:spPr>
        <p:txBody>
          <a:bodyPr>
            <a:normAutofit fontScale="90000"/>
          </a:bodyPr>
          <a:lstStyle/>
          <a:p>
            <a:r>
              <a:rPr lang="nl-NL" sz="2000" b="1" dirty="0">
                <a:highlight>
                  <a:srgbClr val="FFFF00"/>
                </a:highlight>
                <a:latin typeface="+mn-lt"/>
              </a:rPr>
              <a:t>3.  Measure </a:t>
            </a:r>
            <a:r>
              <a:rPr lang="en-GB" sz="2000" b="1" dirty="0">
                <a:highlight>
                  <a:srgbClr val="FFFF00"/>
                </a:highlight>
                <a:latin typeface="+mn-lt"/>
              </a:rPr>
              <a:t>the genetic effect</a:t>
            </a:r>
            <a:br>
              <a:rPr lang="nl-NL" sz="2000" dirty="0">
                <a:highlight>
                  <a:srgbClr val="FFFF00"/>
                </a:highlight>
                <a:latin typeface="+mn-lt"/>
              </a:rPr>
            </a:br>
            <a:endParaRPr lang="en-US" sz="2000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7CF1C-A7B0-40CC-BC81-B7DE54EFC4A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0" b="61969"/>
          <a:stretch/>
        </p:blipFill>
        <p:spPr bwMode="auto">
          <a:xfrm>
            <a:off x="2487278" y="817010"/>
            <a:ext cx="6848475" cy="26119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217D35-ECD7-420D-8B47-D490E3DAFBA0}"/>
              </a:ext>
            </a:extLst>
          </p:cNvPr>
          <p:cNvSpPr/>
          <p:nvPr/>
        </p:nvSpPr>
        <p:spPr>
          <a:xfrm>
            <a:off x="2671762" y="4097271"/>
            <a:ext cx="431366" cy="522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756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F205-4085-450B-84DB-13442CD2E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19600" cy="733425"/>
          </a:xfrm>
        </p:spPr>
        <p:txBody>
          <a:bodyPr>
            <a:noAutofit/>
          </a:bodyPr>
          <a:lstStyle/>
          <a:p>
            <a:r>
              <a:rPr lang="nl-NL" sz="2000" b="1" dirty="0">
                <a:highlight>
                  <a:srgbClr val="FFFF00"/>
                </a:highlight>
                <a:latin typeface="+mn-lt"/>
              </a:rPr>
              <a:t>4.  Measure </a:t>
            </a:r>
            <a:r>
              <a:rPr lang="en-GB" sz="2000" b="1" dirty="0">
                <a:highlight>
                  <a:srgbClr val="FFFF00"/>
                </a:highlight>
                <a:latin typeface="+mn-lt"/>
              </a:rPr>
              <a:t>the captured genetic effect</a:t>
            </a:r>
            <a:br>
              <a:rPr lang="nl-NL" sz="2000" dirty="0">
                <a:highlight>
                  <a:srgbClr val="FFFF00"/>
                </a:highlight>
                <a:latin typeface="+mn-lt"/>
              </a:rPr>
            </a:br>
            <a:endParaRPr lang="en-US" sz="200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217D35-ECD7-420D-8B47-D490E3DAFBA0}"/>
              </a:ext>
            </a:extLst>
          </p:cNvPr>
          <p:cNvSpPr/>
          <p:nvPr/>
        </p:nvSpPr>
        <p:spPr>
          <a:xfrm>
            <a:off x="2735179" y="3720282"/>
            <a:ext cx="431366" cy="522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E14363-CF2C-4010-93E2-595B857419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1" t="76845" r="23720"/>
          <a:stretch/>
        </p:blipFill>
        <p:spPr bwMode="auto">
          <a:xfrm>
            <a:off x="3718877" y="2105919"/>
            <a:ext cx="4754245" cy="1875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495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09482F-BA72-433A-860D-6D21D9EDDA39}"/>
              </a:ext>
            </a:extLst>
          </p:cNvPr>
          <p:cNvSpPr txBox="1">
            <a:spLocks/>
          </p:cNvSpPr>
          <p:nvPr/>
        </p:nvSpPr>
        <p:spPr>
          <a:xfrm>
            <a:off x="0" y="85725"/>
            <a:ext cx="4086225" cy="63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ifelines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variables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2A1574-D963-4494-9908-ED48D3ED6758}"/>
              </a:ext>
            </a:extLst>
          </p:cNvPr>
          <p:cNvSpPr txBox="1">
            <a:spLocks/>
          </p:cNvSpPr>
          <p:nvPr/>
        </p:nvSpPr>
        <p:spPr>
          <a:xfrm>
            <a:off x="209550" y="962025"/>
            <a:ext cx="10972800" cy="5305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300"/>
              </a:spcAft>
            </a:pPr>
            <a:r>
              <a:rPr lang="en-US" sz="1500" b="1" dirty="0">
                <a:latin typeface="+mn-lt"/>
                <a:ea typeface="+mn-ea"/>
                <a:cs typeface="+mn-cs"/>
              </a:rPr>
              <a:t>Main phenotypes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GB" sz="1500" dirty="0">
                <a:latin typeface="+mn-lt"/>
                <a:ea typeface="+mn-ea"/>
                <a:cs typeface="+mn-cs"/>
              </a:rPr>
              <a:t>Multilingualism (score).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Foreign speech mimicking ability.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Foreign language learning ability.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Foreign accents understanding ability.</a:t>
            </a:r>
          </a:p>
          <a:p>
            <a:pPr algn="l">
              <a:spcAft>
                <a:spcPts val="300"/>
              </a:spcAft>
            </a:pPr>
            <a:endParaRPr lang="en-US" sz="1500" dirty="0">
              <a:latin typeface="+mn-lt"/>
              <a:ea typeface="+mn-ea"/>
              <a:cs typeface="+mn-cs"/>
            </a:endParaRPr>
          </a:p>
          <a:p>
            <a:pPr algn="l">
              <a:spcAft>
                <a:spcPts val="300"/>
              </a:spcAft>
            </a:pPr>
            <a:r>
              <a:rPr lang="en-US" sz="1500" b="1" dirty="0">
                <a:latin typeface="+mn-lt"/>
                <a:ea typeface="+mn-ea"/>
                <a:cs typeface="+mn-cs"/>
              </a:rPr>
              <a:t>Additional phenotypes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Does the 'type of situation' in which you use multiple languages contribute to the number of languages you speak? (home, work, social club, </a:t>
            </a:r>
            <a:r>
              <a:rPr lang="en-US" sz="1500" dirty="0" err="1">
                <a:latin typeface="+mn-lt"/>
                <a:ea typeface="+mn-ea"/>
                <a:cs typeface="+mn-cs"/>
              </a:rPr>
              <a:t>etc</a:t>
            </a:r>
            <a:r>
              <a:rPr lang="en-US" sz="1500" dirty="0">
                <a:latin typeface="+mn-lt"/>
                <a:ea typeface="+mn-ea"/>
                <a:cs typeface="+mn-cs"/>
              </a:rPr>
              <a:t>)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What is the influence of various social circles on language ability? (speaking with family, friends, etc.)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Does the age of acquisition (</a:t>
            </a:r>
            <a:r>
              <a:rPr lang="en-US" sz="1500" dirty="0" err="1">
                <a:latin typeface="+mn-lt"/>
                <a:ea typeface="+mn-ea"/>
                <a:cs typeface="+mn-cs"/>
              </a:rPr>
              <a:t>AoA</a:t>
            </a:r>
            <a:r>
              <a:rPr lang="en-US" sz="1500" dirty="0">
                <a:latin typeface="+mn-lt"/>
                <a:ea typeface="+mn-ea"/>
                <a:cs typeface="+mn-cs"/>
              </a:rPr>
              <a:t>) strongly influence the number of languages you speak? (cut-off 12 years -&gt; educational system starts providing language learning)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What is the relationship across educational attainment and the number of languages spoken? 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What is the relationship across executive cognitive functioning and the number of languages spoken? (</a:t>
            </a:r>
            <a:r>
              <a:rPr lang="nl-NL" sz="1500" dirty="0">
                <a:latin typeface="+mn-lt"/>
                <a:ea typeface="+mn-ea"/>
                <a:cs typeface="+mn-cs"/>
              </a:rPr>
              <a:t>The </a:t>
            </a:r>
            <a:r>
              <a:rPr lang="en-GB" sz="1500" dirty="0">
                <a:latin typeface="+mn-lt"/>
                <a:ea typeface="+mn-ea"/>
                <a:cs typeface="+mn-cs"/>
              </a:rPr>
              <a:t>RFFT is a measure of nonverbal fluency, a parameter of executive cognitive functioning. The RFFT consists of five parts, each presenting a different stimulus pattern of dots, in which the task is to draw as many unique designs as possible within a set time period.</a:t>
            </a:r>
            <a:r>
              <a:rPr lang="en-US" sz="1500" dirty="0">
                <a:latin typeface="+mn-lt"/>
                <a:ea typeface="+mn-ea"/>
                <a:cs typeface="+mn-cs"/>
              </a:rPr>
              <a:t>)</a:t>
            </a:r>
          </a:p>
          <a:p>
            <a:pPr lvl="0" algn="l">
              <a:spcAft>
                <a:spcPts val="300"/>
              </a:spcAft>
            </a:pPr>
            <a:endParaRPr lang="en-GB" sz="15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lvl="0" algn="l">
              <a:spcAft>
                <a:spcPts val="300"/>
              </a:spcAft>
            </a:pPr>
            <a:r>
              <a:rPr lang="en-GB" sz="1500" b="1" dirty="0">
                <a:latin typeface="+mn-lt"/>
                <a:ea typeface="+mn-ea"/>
                <a:cs typeface="+mn-cs"/>
              </a:rPr>
              <a:t>To filter for non-cognitively impaired individuals</a:t>
            </a:r>
          </a:p>
          <a:p>
            <a:pPr marL="342900" lvl="0" indent="-342900" algn="l">
              <a:spcAft>
                <a:spcPts val="300"/>
              </a:spcAft>
              <a:buFont typeface="+mj-lt"/>
              <a:buAutoNum type="arabicPeriod"/>
            </a:pPr>
            <a:r>
              <a:rPr lang="en-GB" sz="1500" dirty="0">
                <a:latin typeface="+mn-lt"/>
                <a:ea typeface="+mn-ea"/>
                <a:cs typeface="+mn-cs"/>
              </a:rPr>
              <a:t>The Mini Mental State Examination (MMSE) is a brief cognition test used to assess cognitive impairments. It is commonly used in medicine and allied health to screen for dementia.</a:t>
            </a:r>
            <a:endParaRPr lang="en-US" sz="15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43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09482F-BA72-433A-860D-6D21D9EDDA39}"/>
              </a:ext>
            </a:extLst>
          </p:cNvPr>
          <p:cNvSpPr txBox="1">
            <a:spLocks/>
          </p:cNvSpPr>
          <p:nvPr/>
        </p:nvSpPr>
        <p:spPr>
          <a:xfrm>
            <a:off x="0" y="85725"/>
            <a:ext cx="4086225" cy="63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ifelines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variables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2A1574-D963-4494-9908-ED48D3ED6758}"/>
              </a:ext>
            </a:extLst>
          </p:cNvPr>
          <p:cNvSpPr txBox="1">
            <a:spLocks/>
          </p:cNvSpPr>
          <p:nvPr/>
        </p:nvSpPr>
        <p:spPr>
          <a:xfrm>
            <a:off x="200026" y="1162049"/>
            <a:ext cx="10267950" cy="2543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300"/>
              </a:spcAft>
            </a:pPr>
            <a:r>
              <a:rPr lang="en-GB" sz="1500" b="1" dirty="0">
                <a:latin typeface="+mn-lt"/>
                <a:ea typeface="+mn-ea"/>
                <a:cs typeface="+mn-cs"/>
              </a:rPr>
              <a:t>Additional phenotypes to explain even further multilingualism </a:t>
            </a:r>
          </a:p>
          <a:p>
            <a:pPr marL="342900" indent="-342900" algn="l">
              <a:spcAft>
                <a:spcPts val="300"/>
              </a:spcAft>
              <a:buFont typeface="+mj-lt"/>
              <a:buAutoNum type="arabicPeriod"/>
            </a:pPr>
            <a:r>
              <a:rPr lang="en-GB" sz="1500" dirty="0">
                <a:latin typeface="+mn-lt"/>
                <a:ea typeface="+mn-ea"/>
                <a:cs typeface="+mn-cs"/>
              </a:rPr>
              <a:t>Do you currently still use multiple languages in your daily life?</a:t>
            </a:r>
          </a:p>
          <a:p>
            <a:pPr marL="342900" indent="-342900" algn="l">
              <a:spcAft>
                <a:spcPts val="300"/>
              </a:spcAft>
              <a:buFont typeface="+mj-lt"/>
              <a:buAutoNum type="arabicPeriod"/>
            </a:pPr>
            <a:r>
              <a:rPr lang="en-GB" sz="1500" dirty="0">
                <a:latin typeface="+mn-lt"/>
                <a:ea typeface="+mn-ea"/>
                <a:cs typeface="+mn-cs"/>
              </a:rPr>
              <a:t>At what age did you stop using multiple languages? / do you currently still use multiple languages in your daily life?</a:t>
            </a:r>
          </a:p>
          <a:p>
            <a:pPr marL="342900" indent="-342900" algn="l">
              <a:spcAft>
                <a:spcPts val="300"/>
              </a:spcAft>
              <a:buFont typeface="+mj-lt"/>
              <a:buAutoNum type="arabicPeriod"/>
            </a:pPr>
            <a:r>
              <a:rPr lang="en-GB" sz="1500" dirty="0">
                <a:latin typeface="+mn-lt"/>
                <a:ea typeface="+mn-ea"/>
                <a:cs typeface="+mn-cs"/>
              </a:rPr>
              <a:t>How often do you currently use multiple languages or have you used multiple languages in the past?</a:t>
            </a:r>
          </a:p>
          <a:p>
            <a:pPr marL="342900" indent="-342900" algn="l">
              <a:spcAft>
                <a:spcPts val="300"/>
              </a:spcAft>
              <a:buFont typeface="+mj-lt"/>
              <a:buAutoNum type="arabicPeriod"/>
            </a:pPr>
            <a:r>
              <a:rPr lang="en-GB" sz="1500" dirty="0">
                <a:latin typeface="+mn-lt"/>
                <a:ea typeface="+mn-ea"/>
                <a:cs typeface="+mn-cs"/>
              </a:rPr>
              <a:t>Do you view your own bilingualism as something positive and why?</a:t>
            </a:r>
          </a:p>
          <a:p>
            <a:pPr marL="342900" indent="-342900" algn="l">
              <a:spcAft>
                <a:spcPts val="300"/>
              </a:spcAft>
              <a:buFont typeface="+mj-lt"/>
              <a:buAutoNum type="arabicPeriod"/>
            </a:pPr>
            <a:r>
              <a:rPr lang="en-GB" sz="1500" dirty="0">
                <a:latin typeface="+mn-lt"/>
                <a:ea typeface="+mn-ea"/>
                <a:cs typeface="+mn-cs"/>
              </a:rPr>
              <a:t>Do you often switch between the languages that you speak?</a:t>
            </a:r>
          </a:p>
          <a:p>
            <a:pPr marL="342900" indent="-342900" algn="l">
              <a:spcAft>
                <a:spcPts val="300"/>
              </a:spcAft>
              <a:buFont typeface="+mj-lt"/>
              <a:buAutoNum type="arabicPeriod"/>
            </a:pPr>
            <a:r>
              <a:rPr lang="en-GB" sz="1500" dirty="0">
                <a:latin typeface="+mn-lt"/>
                <a:ea typeface="+mn-ea"/>
                <a:cs typeface="+mn-cs"/>
              </a:rPr>
              <a:t>Where and how did you learn this language?</a:t>
            </a:r>
          </a:p>
          <a:p>
            <a:pPr marL="342900" indent="-342900" algn="l">
              <a:spcAft>
                <a:spcPts val="300"/>
              </a:spcAft>
              <a:buFont typeface="+mj-lt"/>
              <a:buAutoNum type="arabicPeriod"/>
            </a:pPr>
            <a:r>
              <a:rPr lang="en-GB" sz="1500" dirty="0">
                <a:latin typeface="+mn-lt"/>
                <a:ea typeface="+mn-ea"/>
                <a:cs typeface="+mn-cs"/>
              </a:rPr>
              <a:t>How much time do you spend per week playing games with other online users (e.g. wow, lol, call of duty) (this does not include small-scale games)?</a:t>
            </a:r>
          </a:p>
          <a:p>
            <a:pPr algn="l">
              <a:spcAft>
                <a:spcPts val="300"/>
              </a:spcAft>
            </a:pPr>
            <a:endParaRPr lang="en-GB" sz="15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69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09482F-BA72-433A-860D-6D21D9EDDA39}"/>
              </a:ext>
            </a:extLst>
          </p:cNvPr>
          <p:cNvSpPr txBox="1">
            <a:spLocks/>
          </p:cNvSpPr>
          <p:nvPr/>
        </p:nvSpPr>
        <p:spPr>
          <a:xfrm>
            <a:off x="0" y="85725"/>
            <a:ext cx="4086225" cy="63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ifelines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variables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2A1574-D963-4494-9908-ED48D3ED6758}"/>
              </a:ext>
            </a:extLst>
          </p:cNvPr>
          <p:cNvSpPr txBox="1">
            <a:spLocks/>
          </p:cNvSpPr>
          <p:nvPr/>
        </p:nvSpPr>
        <p:spPr>
          <a:xfrm>
            <a:off x="238126" y="1036763"/>
            <a:ext cx="10163174" cy="28589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300"/>
              </a:spcAft>
            </a:pPr>
            <a:r>
              <a:rPr lang="en-GB" sz="1500" b="1" dirty="0">
                <a:latin typeface="+mn-lt"/>
              </a:rPr>
              <a:t>Question we want to answer</a:t>
            </a:r>
          </a:p>
          <a:p>
            <a:pPr marL="342900" indent="-342900" algn="l">
              <a:spcAft>
                <a:spcPts val="300"/>
              </a:spcAft>
              <a:buFont typeface="+mj-lt"/>
              <a:buAutoNum type="arabicPeriod"/>
            </a:pPr>
            <a:r>
              <a:rPr lang="en-GB" sz="1500" dirty="0">
                <a:latin typeface="+mn-lt"/>
              </a:rPr>
              <a:t>What is the influence of the living environment on language ability?</a:t>
            </a:r>
          </a:p>
          <a:p>
            <a:pPr algn="l">
              <a:spcAft>
                <a:spcPts val="300"/>
              </a:spcAft>
            </a:pPr>
            <a:endParaRPr lang="en-GB" sz="1500" b="1" dirty="0">
              <a:latin typeface="+mn-lt"/>
            </a:endParaRPr>
          </a:p>
          <a:p>
            <a:pPr algn="l">
              <a:spcAft>
                <a:spcPts val="300"/>
              </a:spcAft>
            </a:pPr>
            <a:r>
              <a:rPr lang="en-GB" sz="1500" b="1" dirty="0">
                <a:latin typeface="+mn-lt"/>
              </a:rPr>
              <a:t>Questions available to answer that</a:t>
            </a:r>
          </a:p>
          <a:p>
            <a:pPr marL="342900" indent="-342900" algn="l">
              <a:spcAft>
                <a:spcPts val="300"/>
              </a:spcAft>
              <a:buFont typeface="+mj-lt"/>
              <a:buAutoNum type="arabicPeriod"/>
            </a:pPr>
            <a:r>
              <a:rPr lang="en-GB" sz="1500" dirty="0">
                <a:latin typeface="+mn-lt"/>
              </a:rPr>
              <a:t>What is the best description of the place where you lived most of the time when you were younger than 5 years old?</a:t>
            </a:r>
          </a:p>
          <a:p>
            <a:pPr marL="342900" indent="-342900" algn="l">
              <a:spcAft>
                <a:spcPts val="300"/>
              </a:spcAft>
              <a:buFont typeface="+mj-lt"/>
              <a:buAutoNum type="arabicPeriod"/>
            </a:pPr>
            <a:r>
              <a:rPr lang="en-GB" sz="1500" dirty="0">
                <a:latin typeface="+mn-lt"/>
              </a:rPr>
              <a:t>What is the best description of the place where you currently live?</a:t>
            </a:r>
          </a:p>
          <a:p>
            <a:pPr marL="342900" indent="-342900" algn="l">
              <a:spcAft>
                <a:spcPts val="300"/>
              </a:spcAft>
              <a:buFont typeface="+mj-lt"/>
              <a:buAutoNum type="arabicPeriod"/>
            </a:pPr>
            <a:r>
              <a:rPr lang="en-GB" sz="1500" dirty="0">
                <a:latin typeface="+mn-lt"/>
              </a:rPr>
              <a:t>How many times have you moved house in your life, including the period that you lived with your parents?</a:t>
            </a:r>
          </a:p>
          <a:p>
            <a:pPr algn="l">
              <a:spcAft>
                <a:spcPts val="300"/>
              </a:spcAft>
            </a:pPr>
            <a:endParaRPr lang="en-GB" sz="1500" b="1" dirty="0">
              <a:latin typeface="+mn-lt"/>
            </a:endParaRPr>
          </a:p>
          <a:p>
            <a:pPr algn="l">
              <a:spcAft>
                <a:spcPts val="300"/>
              </a:spcAft>
            </a:pPr>
            <a:r>
              <a:rPr lang="en-GB" sz="1500" b="1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GB" sz="1500" b="1" dirty="0">
                <a:latin typeface="+mn-lt"/>
                <a:ea typeface="+mn-ea"/>
                <a:cs typeface="+mn-cs"/>
              </a:rPr>
              <a:t>These only define </a:t>
            </a:r>
            <a:r>
              <a:rPr lang="en-GB" sz="1500" b="1" dirty="0" err="1">
                <a:latin typeface="+mn-lt"/>
                <a:ea typeface="+mn-ea"/>
                <a:cs typeface="+mn-cs"/>
              </a:rPr>
              <a:t>momental</a:t>
            </a:r>
            <a:r>
              <a:rPr lang="en-GB" sz="1500" b="1" dirty="0">
                <a:latin typeface="+mn-lt"/>
                <a:ea typeface="+mn-ea"/>
                <a:cs typeface="+mn-cs"/>
              </a:rPr>
              <a:t> situations, not situations over a long range of time. Thus, we think these are not representative for the question we want to answer. So, we don't think we should include them. </a:t>
            </a:r>
          </a:p>
          <a:p>
            <a:pPr algn="l">
              <a:spcAft>
                <a:spcPts val="300"/>
              </a:spcAft>
            </a:pPr>
            <a:endParaRPr lang="en-GB" sz="15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74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4DA1CE-13A5-44E9-94CF-7B346D8EA471}"/>
              </a:ext>
            </a:extLst>
          </p:cNvPr>
          <p:cNvGraphicFramePr/>
          <p:nvPr/>
        </p:nvGraphicFramePr>
        <p:xfrm>
          <a:off x="3885882" y="1429385"/>
          <a:ext cx="4420235" cy="3999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552D93D-7492-44C7-9D03-F83D3365F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454442" cy="401053"/>
          </a:xfrm>
        </p:spPr>
        <p:txBody>
          <a:bodyPr>
            <a:normAutofit/>
          </a:bodyPr>
          <a:lstStyle/>
          <a:p>
            <a:r>
              <a:rPr lang="nl-NL" sz="2000" b="1" dirty="0" err="1">
                <a:highlight>
                  <a:srgbClr val="FFFF00"/>
                </a:highlight>
                <a:latin typeface="+mn-lt"/>
              </a:rPr>
              <a:t>Initial</a:t>
            </a:r>
            <a:r>
              <a:rPr lang="nl-NL" sz="2000" b="1" dirty="0">
                <a:highlight>
                  <a:srgbClr val="FFFF00"/>
                </a:highlight>
                <a:latin typeface="+mn-lt"/>
              </a:rPr>
              <a:t> steps workflow</a:t>
            </a:r>
            <a:endParaRPr lang="en-US" sz="2000" b="1" dirty="0">
              <a:highlight>
                <a:srgbClr val="FFFF00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971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F205-4085-450B-84DB-13442CD2E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5325979" cy="489284"/>
          </a:xfrm>
        </p:spPr>
        <p:txBody>
          <a:bodyPr>
            <a:normAutofit fontScale="90000"/>
          </a:bodyPr>
          <a:lstStyle/>
          <a:p>
            <a:r>
              <a:rPr lang="nl-NL" sz="2000" b="1" dirty="0">
                <a:highlight>
                  <a:srgbClr val="FFFF00"/>
                </a:highlight>
                <a:latin typeface="+mn-lt"/>
              </a:rPr>
              <a:t>1. </a:t>
            </a:r>
            <a:r>
              <a:rPr lang="nl-NL" sz="2000" b="1" dirty="0" err="1">
                <a:highlight>
                  <a:srgbClr val="FFFF00"/>
                </a:highlight>
                <a:latin typeface="+mn-lt"/>
              </a:rPr>
              <a:t>Clarify</a:t>
            </a:r>
            <a:r>
              <a:rPr lang="nl-NL" sz="2000" b="1" dirty="0">
                <a:highlight>
                  <a:srgbClr val="FFFF00"/>
                </a:highlight>
                <a:latin typeface="+mn-lt"/>
              </a:rPr>
              <a:t> </a:t>
            </a:r>
            <a:r>
              <a:rPr lang="nl-NL" sz="2000" b="1" dirty="0" err="1">
                <a:highlight>
                  <a:srgbClr val="FFFF00"/>
                </a:highlight>
                <a:latin typeface="+mn-lt"/>
              </a:rPr>
              <a:t>the</a:t>
            </a:r>
            <a:r>
              <a:rPr lang="nl-NL" sz="2000" b="1" dirty="0">
                <a:highlight>
                  <a:srgbClr val="FFFF00"/>
                </a:highlight>
                <a:latin typeface="+mn-lt"/>
              </a:rPr>
              <a:t> </a:t>
            </a:r>
            <a:r>
              <a:rPr lang="nl-NL" sz="2000" b="1" dirty="0" err="1">
                <a:highlight>
                  <a:srgbClr val="FFFF00"/>
                </a:highlight>
                <a:latin typeface="+mn-lt"/>
              </a:rPr>
              <a:t>four</a:t>
            </a:r>
            <a:r>
              <a:rPr lang="nl-NL" sz="2000" b="1" dirty="0">
                <a:highlight>
                  <a:srgbClr val="FFFF00"/>
                </a:highlight>
                <a:latin typeface="+mn-lt"/>
              </a:rPr>
              <a:t> </a:t>
            </a:r>
            <a:r>
              <a:rPr lang="nl-NL" sz="2000" b="1" dirty="0" err="1">
                <a:highlight>
                  <a:srgbClr val="FFFF00"/>
                </a:highlight>
                <a:latin typeface="+mn-lt"/>
              </a:rPr>
              <a:t>main</a:t>
            </a:r>
            <a:r>
              <a:rPr lang="nl-NL" sz="2000" b="1" dirty="0">
                <a:highlight>
                  <a:srgbClr val="FFFF00"/>
                </a:highlight>
                <a:latin typeface="+mn-lt"/>
              </a:rPr>
              <a:t> </a:t>
            </a:r>
            <a:r>
              <a:rPr lang="nl-NL" sz="2000" b="1" dirty="0" err="1">
                <a:highlight>
                  <a:srgbClr val="FFFF00"/>
                </a:highlight>
                <a:latin typeface="+mn-lt"/>
              </a:rPr>
              <a:t>traits</a:t>
            </a:r>
            <a:r>
              <a:rPr lang="nl-NL" sz="2000" b="1" dirty="0">
                <a:highlight>
                  <a:srgbClr val="FFFF00"/>
                </a:highlight>
                <a:latin typeface="+mn-lt"/>
              </a:rPr>
              <a:t> </a:t>
            </a:r>
            <a:r>
              <a:rPr lang="nl-NL" sz="2000" b="1" dirty="0" err="1">
                <a:highlight>
                  <a:srgbClr val="FFFF00"/>
                </a:highlight>
                <a:latin typeface="+mn-lt"/>
              </a:rPr>
              <a:t>that</a:t>
            </a:r>
            <a:r>
              <a:rPr lang="nl-NL" sz="2000" b="1" dirty="0">
                <a:highlight>
                  <a:srgbClr val="FFFF00"/>
                </a:highlight>
                <a:latin typeface="+mn-lt"/>
              </a:rPr>
              <a:t> we </a:t>
            </a:r>
            <a:r>
              <a:rPr lang="nl-NL" sz="2000" b="1" dirty="0" err="1">
                <a:highlight>
                  <a:srgbClr val="FFFF00"/>
                </a:highlight>
                <a:latin typeface="+mn-lt"/>
              </a:rPr>
              <a:t>will</a:t>
            </a:r>
            <a:r>
              <a:rPr lang="nl-NL" sz="2000" b="1" dirty="0">
                <a:highlight>
                  <a:srgbClr val="FFFF00"/>
                </a:highlight>
                <a:latin typeface="+mn-lt"/>
              </a:rPr>
              <a:t> focus on</a:t>
            </a:r>
            <a:endParaRPr lang="en-US" sz="2000" b="1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AF249-1908-4314-BD52-50E78BB21CC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1" b="18964"/>
          <a:stretch/>
        </p:blipFill>
        <p:spPr bwMode="auto">
          <a:xfrm>
            <a:off x="1289367" y="1411704"/>
            <a:ext cx="9613265" cy="3417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376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F205-4085-450B-84DB-13442CD2E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481137" cy="741361"/>
          </a:xfrm>
        </p:spPr>
        <p:txBody>
          <a:bodyPr>
            <a:normAutofit fontScale="90000"/>
          </a:bodyPr>
          <a:lstStyle/>
          <a:p>
            <a:r>
              <a:rPr lang="nl-NL" sz="2000" b="1" dirty="0">
                <a:highlight>
                  <a:srgbClr val="FFFF00"/>
                </a:highlight>
                <a:latin typeface="+mn-lt"/>
              </a:rPr>
              <a:t>2. Measure Phenotypic variance</a:t>
            </a:r>
            <a:br>
              <a:rPr lang="nl-NL" sz="2000" dirty="0">
                <a:highlight>
                  <a:srgbClr val="FFFF00"/>
                </a:highlight>
                <a:latin typeface="+mn-lt"/>
              </a:rPr>
            </a:br>
            <a:endParaRPr lang="en-US" sz="2000" dirty="0">
              <a:highlight>
                <a:srgbClr val="FFFF00"/>
              </a:highlight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60822-3C98-46EA-A5EE-8937EF2FF73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30" b="6720"/>
          <a:stretch/>
        </p:blipFill>
        <p:spPr>
          <a:xfrm>
            <a:off x="4508483" y="501216"/>
            <a:ext cx="4803959" cy="61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5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BDAAE-2789-47EE-8009-B279CD88D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8" y="965544"/>
            <a:ext cx="3736192" cy="28334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D439E-BC9B-4BAE-9AC8-C7D39FB23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20" y="3429000"/>
            <a:ext cx="4388592" cy="3328226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DFFE899-8738-46A6-86B3-8148CF22A366}"/>
              </a:ext>
            </a:extLst>
          </p:cNvPr>
          <p:cNvSpPr txBox="1">
            <a:spLocks/>
          </p:cNvSpPr>
          <p:nvPr/>
        </p:nvSpPr>
        <p:spPr>
          <a:xfrm>
            <a:off x="-288759" y="0"/>
            <a:ext cx="6256421" cy="644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Age/Gender Distribution Plots</a:t>
            </a:r>
            <a:endParaRPr lang="en-US" sz="3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AA2E88C-60FF-4533-9A01-287BFF667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581" y="965544"/>
            <a:ext cx="3736193" cy="28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2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AA963-3BA7-4461-8206-C9A0DB099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0" y="1989737"/>
            <a:ext cx="3954945" cy="2999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AE5BF-536C-457E-AEC0-78B008D98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521" y="1989737"/>
            <a:ext cx="3795616" cy="28785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9A05A8-7F7B-45A4-A99E-1E27A6D2F958}"/>
              </a:ext>
            </a:extLst>
          </p:cNvPr>
          <p:cNvSpPr txBox="1">
            <a:spLocks/>
          </p:cNvSpPr>
          <p:nvPr/>
        </p:nvSpPr>
        <p:spPr>
          <a:xfrm>
            <a:off x="0" y="85725"/>
            <a:ext cx="8991600" cy="443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Language </a:t>
            </a:r>
            <a:r>
              <a:rPr lang="nl-NL" sz="3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Acquisition</a:t>
            </a:r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Abilities</a:t>
            </a:r>
            <a:r>
              <a:rPr lang="nl-NL" sz="3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Distribution Plots</a:t>
            </a:r>
            <a:endParaRPr lang="en-US" sz="3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425900-8F16-4734-8838-12471FABD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04" y="1989737"/>
            <a:ext cx="3883834" cy="29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0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6187</TotalTime>
  <Words>598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Wingdings</vt:lpstr>
      <vt:lpstr>Wingdings 3</vt:lpstr>
      <vt:lpstr>Office Theme</vt:lpstr>
      <vt:lpstr>Facet</vt:lpstr>
      <vt:lpstr>Exploring the relationship between genetics and languages</vt:lpstr>
      <vt:lpstr>PowerPoint Presentation</vt:lpstr>
      <vt:lpstr>PowerPoint Presentation</vt:lpstr>
      <vt:lpstr>PowerPoint Presentation</vt:lpstr>
      <vt:lpstr>Initial steps workflow</vt:lpstr>
      <vt:lpstr>1. Clarify the four main traits that we will focus on</vt:lpstr>
      <vt:lpstr>2. Measure Phenotypic variance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 Measure the genetic effect </vt:lpstr>
      <vt:lpstr>4.  Measure the captured genetic effect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Aikaterini Spantidaki</dc:creator>
  <cp:lastModifiedBy>Aikaterini Spantidaki</cp:lastModifiedBy>
  <cp:revision>14</cp:revision>
  <dcterms:created xsi:type="dcterms:W3CDTF">2025-02-17T11:25:45Z</dcterms:created>
  <dcterms:modified xsi:type="dcterms:W3CDTF">2025-03-11T11:44:25Z</dcterms:modified>
</cp:coreProperties>
</file>