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6" r:id="rId12"/>
    <p:sldId id="277" r:id="rId13"/>
    <p:sldId id="278" r:id="rId14"/>
    <p:sldId id="27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6489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Задача оптимізація роботи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єра</a:t>
            </a:r>
            <a:endParaRPr lang="ru-RU" dirty="0"/>
          </a:p>
        </p:txBody>
      </p:sp>
      <p:pic>
        <p:nvPicPr>
          <p:cNvPr id="1026" name="Picture 2" descr="В магазинах “Сільпо” курьеры любой службы могут купить чай за 10 копеек.  Пока не улучшится погода — Retailers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652964" cy="33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оптимального шляху між двома вузлами</a:t>
            </a:r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312072" y="98072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Розглянемо простий приклад</a:t>
            </a:r>
            <a:r>
              <a:rPr lang="en-US" dirty="0" smtClean="0"/>
              <a:t>: </a:t>
            </a:r>
          </a:p>
          <a:p>
            <a:r>
              <a:rPr lang="uk-UA" dirty="0" smtClean="0"/>
              <a:t>Нехай потрібно знайти оптимальний шлях між вузлом </a:t>
            </a:r>
            <a:r>
              <a:rPr lang="en-US" dirty="0" smtClean="0"/>
              <a:t>A</a:t>
            </a:r>
            <a:r>
              <a:rPr lang="uk-UA" dirty="0" smtClean="0"/>
              <a:t> та</a:t>
            </a:r>
            <a:r>
              <a:rPr lang="en-US" dirty="0" smtClean="0"/>
              <a:t> E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64" y="2564904"/>
            <a:ext cx="419556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088" y="33265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першій ітерації отримуємо шлях</a:t>
            </a:r>
            <a:r>
              <a:rPr lang="en-US" dirty="0"/>
              <a:t>: A -&gt; C -&gt; D -&gt; E, </a:t>
            </a:r>
          </a:p>
          <a:p>
            <a:r>
              <a:rPr lang="uk-UA" dirty="0"/>
              <a:t>відстань = </a:t>
            </a:r>
            <a:r>
              <a:rPr lang="en-US" dirty="0"/>
              <a:t>4</a:t>
            </a:r>
            <a:r>
              <a:rPr lang="uk-UA" dirty="0"/>
              <a:t>0 + </a:t>
            </a:r>
            <a:r>
              <a:rPr lang="en-US" dirty="0"/>
              <a:t>1</a:t>
            </a:r>
            <a:r>
              <a:rPr lang="uk-UA" dirty="0"/>
              <a:t>0 </a:t>
            </a:r>
            <a:r>
              <a:rPr lang="en-US" dirty="0"/>
              <a:t>+ 20 </a:t>
            </a:r>
            <a:r>
              <a:rPr lang="uk-UA" dirty="0"/>
              <a:t>= </a:t>
            </a:r>
            <a:r>
              <a:rPr lang="en-US" dirty="0"/>
              <a:t>7</a:t>
            </a:r>
            <a:r>
              <a:rPr lang="uk-UA" dirty="0" smtClean="0"/>
              <a:t>0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38" y="1628800"/>
            <a:ext cx="435102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088" y="26064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другій ітерації забороняється йти у вузол </a:t>
            </a:r>
            <a:r>
              <a:rPr lang="en-US" dirty="0" smtClean="0"/>
              <a:t>C </a:t>
            </a:r>
            <a:r>
              <a:rPr lang="uk-UA" dirty="0" smtClean="0"/>
              <a:t>до першого кроку. Отримуємо</a:t>
            </a:r>
            <a:r>
              <a:rPr lang="en-US" dirty="0" smtClean="0"/>
              <a:t>: A -&gt; B -&gt; D -&gt; E, </a:t>
            </a:r>
            <a:r>
              <a:rPr lang="uk-UA" dirty="0" smtClean="0"/>
              <a:t>відстань = </a:t>
            </a:r>
            <a:r>
              <a:rPr lang="en-US" dirty="0" smtClean="0"/>
              <a:t>10 + 60 + 20 = 90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68" y="1844824"/>
            <a:ext cx="448056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088" y="26064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третій ітерації забороняється йти у вузол </a:t>
            </a:r>
            <a:r>
              <a:rPr lang="en-US" dirty="0" smtClean="0"/>
              <a:t>C </a:t>
            </a:r>
            <a:r>
              <a:rPr lang="uk-UA" dirty="0" smtClean="0"/>
              <a:t>до першого кроку та у вузол </a:t>
            </a:r>
            <a:r>
              <a:rPr lang="en-US" dirty="0" smtClean="0"/>
              <a:t>D </a:t>
            </a:r>
            <a:r>
              <a:rPr lang="uk-UA" dirty="0" smtClean="0"/>
              <a:t>до другого. Отримуємо</a:t>
            </a:r>
            <a:r>
              <a:rPr lang="en-US" dirty="0" smtClean="0"/>
              <a:t>: A -&gt; B -&gt; </a:t>
            </a:r>
            <a:r>
              <a:rPr lang="en-US" dirty="0"/>
              <a:t>F</a:t>
            </a:r>
            <a:r>
              <a:rPr lang="en-US" dirty="0" smtClean="0"/>
              <a:t> -&gt; E, </a:t>
            </a:r>
            <a:r>
              <a:rPr lang="uk-UA" dirty="0" smtClean="0"/>
              <a:t>відстань = </a:t>
            </a:r>
            <a:r>
              <a:rPr lang="en-US" dirty="0" smtClean="0"/>
              <a:t>10 + 10 + 10 = 30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48" y="1628800"/>
            <a:ext cx="5120600" cy="38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088" y="26064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четвертій ітерації забороняється йти у вузол </a:t>
            </a:r>
            <a:r>
              <a:rPr lang="en-US" dirty="0" smtClean="0"/>
              <a:t>C </a:t>
            </a:r>
            <a:r>
              <a:rPr lang="uk-UA" dirty="0" smtClean="0"/>
              <a:t>до першого кроку, у вузол </a:t>
            </a:r>
            <a:r>
              <a:rPr lang="en-US" dirty="0" smtClean="0"/>
              <a:t>D </a:t>
            </a:r>
            <a:r>
              <a:rPr lang="uk-UA" dirty="0" smtClean="0"/>
              <a:t>до другого</a:t>
            </a:r>
            <a:r>
              <a:rPr lang="en-US" dirty="0" smtClean="0"/>
              <a:t>, </a:t>
            </a:r>
            <a:r>
              <a:rPr lang="uk-UA" dirty="0" smtClean="0"/>
              <a:t>у вузол </a:t>
            </a:r>
            <a:r>
              <a:rPr lang="en-US" dirty="0" smtClean="0"/>
              <a:t>F </a:t>
            </a:r>
            <a:r>
              <a:rPr lang="uk-UA" dirty="0" smtClean="0"/>
              <a:t>до третього. При цих умовах дістатися вершини </a:t>
            </a:r>
            <a:r>
              <a:rPr lang="en-US" dirty="0" smtClean="0"/>
              <a:t>E</a:t>
            </a:r>
            <a:r>
              <a:rPr lang="uk-UA" dirty="0" smtClean="0"/>
              <a:t> з вершини</a:t>
            </a:r>
            <a:r>
              <a:rPr lang="en-US" dirty="0" smtClean="0"/>
              <a:t> A</a:t>
            </a:r>
            <a:r>
              <a:rPr lang="uk-UA" dirty="0" smtClean="0"/>
              <a:t> неможливо. </a:t>
            </a:r>
            <a:endParaRPr lang="en-US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98" y="1844824"/>
            <a:ext cx="4610100" cy="336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056" y="530120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Отримали оптимальний </a:t>
            </a:r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язок</a:t>
            </a:r>
            <a:r>
              <a:rPr lang="en-US" dirty="0" smtClean="0"/>
              <a:t>: </a:t>
            </a:r>
            <a:r>
              <a:rPr lang="uk-UA" dirty="0" smtClean="0"/>
              <a:t>шлях </a:t>
            </a:r>
            <a:r>
              <a:rPr lang="en-US" dirty="0"/>
              <a:t>A -&gt; B -&gt; F -&gt; E</a:t>
            </a:r>
            <a:r>
              <a:rPr lang="en-US" dirty="0" smtClean="0"/>
              <a:t>,</a:t>
            </a:r>
            <a:endParaRPr lang="uk-UA" dirty="0" smtClean="0"/>
          </a:p>
          <a:p>
            <a:r>
              <a:rPr lang="uk-UA" dirty="0" smtClean="0"/>
              <a:t>відстань </a:t>
            </a:r>
            <a:r>
              <a:rPr lang="uk-UA" dirty="0"/>
              <a:t>= </a:t>
            </a:r>
            <a:r>
              <a:rPr lang="en-US" dirty="0"/>
              <a:t>10 + 10 + 10 = 30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 smtClean="0"/>
              <a:t> </a:t>
            </a:r>
            <a:endParaRPr lang="en-US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оптимального шляху між багатьма вузлами</a:t>
            </a:r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312072" y="98072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знаходження оптимального шляху між багатьма вузлами був створений метод </a:t>
            </a:r>
            <a:r>
              <a:rPr lang="en-US" dirty="0" err="1"/>
              <a:t>getOptimalWayBetweenManyVertexes</a:t>
            </a:r>
            <a:r>
              <a:rPr lang="uk-UA" dirty="0" smtClean="0"/>
              <a:t>. В параметрах необхідно вказати вузол-джерело, масив цільових вузлів та граф. Метод розгляне </a:t>
            </a:r>
            <a:r>
              <a:rPr lang="en-US" dirty="0" smtClean="0"/>
              <a:t>N! </a:t>
            </a:r>
            <a:r>
              <a:rPr lang="uk-UA" dirty="0"/>
              <a:t>п</a:t>
            </a:r>
            <a:r>
              <a:rPr lang="uk-UA" dirty="0" smtClean="0"/>
              <a:t>ерестановок(</a:t>
            </a:r>
            <a:r>
              <a:rPr lang="en-US" dirty="0" smtClean="0"/>
              <a:t>N – </a:t>
            </a:r>
            <a:r>
              <a:rPr lang="uk-UA" dirty="0" smtClean="0"/>
              <a:t>кількість вузлів, які потрібно відвідати), та для кожного обчислить найвигідніший шлях. Отримаємо оптимальний шлях з найменшою відстанню. </a:t>
            </a:r>
            <a:endParaRPr lang="ru-RU" dirty="0"/>
          </a:p>
        </p:txBody>
      </p:sp>
      <p:pic>
        <p:nvPicPr>
          <p:cNvPr id="2050" name="Picture 2" descr="Death Stranding» im Test. So gut ist das Game für die Playstatio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8" y="3889073"/>
            <a:ext cx="4123328" cy="27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оптимального шляху між багатьма вузлами із обмеженням палива</a:t>
            </a:r>
            <a:endParaRPr lang="ru-RU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знаходження оптимального шляху між багатьма вузлами із </a:t>
            </a:r>
            <a:r>
              <a:rPr lang="uk-UA" dirty="0" err="1" smtClean="0"/>
              <a:t>обмеженям</a:t>
            </a:r>
            <a:r>
              <a:rPr lang="uk-UA" dirty="0" smtClean="0"/>
              <a:t> палива був створений метод </a:t>
            </a:r>
            <a:r>
              <a:rPr lang="en-US" dirty="0" err="1"/>
              <a:t>getOptimalWayBetweenManyVertexesWithFuel</a:t>
            </a:r>
            <a:r>
              <a:rPr lang="uk-UA" dirty="0" smtClean="0"/>
              <a:t>. В параметрах необхідно вказати вузол-джерело, масив цільових вузлів, граф, масив вузлів-заправок,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єра</a:t>
            </a:r>
            <a:r>
              <a:rPr lang="uk-UA" dirty="0" smtClean="0"/>
              <a:t>. Метод працює аналогічно до попереднього. Додаються нові перевірки на можливість подолати відстань в силу наявності палива.</a:t>
            </a:r>
            <a:endParaRPr lang="ru-RU" dirty="0"/>
          </a:p>
        </p:txBody>
      </p:sp>
      <p:pic>
        <p:nvPicPr>
          <p:cNvPr id="2050" name="Picture 2" descr="Patrick Star, SpongeBob SquarePants &amp; 2 Gas Station FishMen | Spongebob,  Squarepants, Spongebob squarep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72" y="3633521"/>
            <a:ext cx="3423419" cy="27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Контрольні приклади</a:t>
            </a:r>
            <a:endParaRPr lang="ru-RU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88171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1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дано граф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4427220" cy="3550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60932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Необхідно доставити посилки з вузла А у вузли </a:t>
            </a:r>
            <a:r>
              <a:rPr lang="en-US" dirty="0" smtClean="0"/>
              <a:t>E</a:t>
            </a:r>
            <a:r>
              <a:rPr lang="uk-UA" dirty="0" smtClean="0"/>
              <a:t> та</a:t>
            </a:r>
            <a:r>
              <a:rPr lang="en-US" dirty="0" smtClean="0"/>
              <a:t> F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1.1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</a:t>
            </a:r>
            <a:r>
              <a:rPr lang="uk-UA" dirty="0" smtClean="0"/>
              <a:t> переміщується на велосипеді, тому обмеження палива відсутнє.</a:t>
            </a:r>
            <a:r>
              <a:rPr lang="en-US" dirty="0" smtClean="0"/>
              <a:t> </a:t>
            </a:r>
            <a:endParaRPr lang="uk-UA" dirty="0"/>
          </a:p>
          <a:p>
            <a:r>
              <a:rPr lang="uk-UA" dirty="0" smtClean="0"/>
              <a:t>Результат роботи програми</a:t>
            </a:r>
            <a:r>
              <a:rPr lang="en-US" dirty="0" smtClean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0" y="2276872"/>
            <a:ext cx="4427220" cy="38938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1164656"/>
            <a:ext cx="331236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1.</a:t>
            </a:r>
            <a:r>
              <a:rPr lang="en-US" sz="2200" dirty="0" smtClean="0"/>
              <a:t>2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</a:t>
            </a:r>
            <a:r>
              <a:rPr lang="uk-UA" dirty="0" smtClean="0"/>
              <a:t> переміщується на автомобілі, відповідно накладаються обмеження</a:t>
            </a:r>
            <a:r>
              <a:rPr lang="en-US" dirty="0" smtClean="0"/>
              <a:t> </a:t>
            </a:r>
            <a:r>
              <a:rPr lang="uk-UA" dirty="0" smtClean="0"/>
              <a:t>на паливо. </a:t>
            </a:r>
            <a:endParaRPr lang="uk-UA" dirty="0"/>
          </a:p>
          <a:p>
            <a:r>
              <a:rPr lang="uk-UA" dirty="0" smtClean="0"/>
              <a:t>Створимо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єра</a:t>
            </a:r>
            <a:r>
              <a:rPr lang="uk-UA" dirty="0" smtClean="0"/>
              <a:t> та масив з вузлами-заправками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uk-UA" dirty="0"/>
          </a:p>
          <a:p>
            <a:r>
              <a:rPr lang="uk-UA" dirty="0" smtClean="0"/>
              <a:t>Результат роботи програми</a:t>
            </a:r>
            <a:r>
              <a:rPr lang="en-US" dirty="0" smtClean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88154"/>
            <a:ext cx="6393734" cy="5029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26632"/>
            <a:ext cx="3744418" cy="5760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08" y="2914664"/>
            <a:ext cx="450342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54868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Постановка задачі</a:t>
            </a:r>
            <a:r>
              <a:rPr lang="en-US" dirty="0" smtClean="0"/>
              <a:t>: </a:t>
            </a:r>
            <a:r>
              <a:rPr lang="uk-UA" dirty="0" smtClean="0"/>
              <a:t>написати алгоритм, який знаходить найбільш вигідний маршрут</a:t>
            </a:r>
            <a:r>
              <a:rPr lang="en-US" dirty="0" smtClean="0"/>
              <a:t>, </a:t>
            </a:r>
            <a:r>
              <a:rPr lang="uk-UA" dirty="0" smtClean="0"/>
              <a:t>враховуючи введені обмеження</a:t>
            </a:r>
            <a:r>
              <a:rPr lang="en-US" dirty="0" smtClean="0"/>
              <a:t>, </a:t>
            </a:r>
            <a:r>
              <a:rPr lang="uk-UA" dirty="0" smtClean="0"/>
              <a:t>щоб всі посилки були доставлені до адресантів.</a:t>
            </a:r>
            <a:endParaRPr lang="ru-RU" dirty="0"/>
          </a:p>
        </p:txBody>
      </p:sp>
      <p:pic>
        <p:nvPicPr>
          <p:cNvPr id="1026" name="Picture 2" descr="Norton | SpongeBob New Fanon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15" y="2152650"/>
            <a:ext cx="2857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2.1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дано граф.</a:t>
            </a:r>
            <a:r>
              <a:rPr lang="en-US" dirty="0" smtClean="0"/>
              <a:t> </a:t>
            </a:r>
            <a:r>
              <a:rPr lang="uk-UA" dirty="0" smtClean="0"/>
              <a:t>Потрібно</a:t>
            </a:r>
            <a:r>
              <a:rPr lang="en-US" dirty="0" smtClean="0"/>
              <a:t> </a:t>
            </a:r>
            <a:r>
              <a:rPr lang="uk-UA" dirty="0" smtClean="0"/>
              <a:t>знайти оптимальний маршрут для доставки</a:t>
            </a:r>
            <a:r>
              <a:rPr lang="en-US" dirty="0" smtClean="0"/>
              <a:t> </a:t>
            </a:r>
            <a:r>
              <a:rPr lang="uk-UA" dirty="0" smtClean="0"/>
              <a:t>за адресами </a:t>
            </a:r>
            <a:r>
              <a:rPr lang="en-US" dirty="0" smtClean="0"/>
              <a:t>F, I, H</a:t>
            </a:r>
            <a:r>
              <a:rPr lang="uk-UA" dirty="0" smtClean="0"/>
              <a:t> починаючи з вузла А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36" y="2055136"/>
            <a:ext cx="393192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2.1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яжемо</a:t>
            </a:r>
            <a:r>
              <a:rPr lang="uk-UA" dirty="0" smtClean="0"/>
              <a:t> спершу без обмежень на паливо. </a:t>
            </a:r>
          </a:p>
          <a:p>
            <a:r>
              <a:rPr lang="uk-UA" dirty="0" smtClean="0"/>
              <a:t>Відповідь програми</a:t>
            </a:r>
            <a:r>
              <a:rPr lang="en-US" dirty="0" smtClean="0"/>
              <a:t>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83" y="1113081"/>
            <a:ext cx="2828137" cy="5157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86" y="2204864"/>
            <a:ext cx="404622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2.</a:t>
            </a:r>
            <a:r>
              <a:rPr lang="en-US" sz="2200" dirty="0" smtClean="0"/>
              <a:t>2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Додамо обмеження на паливо. Нехай вузли </a:t>
            </a:r>
            <a:r>
              <a:rPr lang="en-US" dirty="0" smtClean="0"/>
              <a:t>D</a:t>
            </a:r>
            <a:r>
              <a:rPr lang="uk-UA" dirty="0" smtClean="0"/>
              <a:t> та</a:t>
            </a:r>
            <a:r>
              <a:rPr lang="en-US" dirty="0" smtClean="0"/>
              <a:t> G</a:t>
            </a:r>
            <a:r>
              <a:rPr lang="uk-UA" dirty="0" smtClean="0"/>
              <a:t> слугуватимуть заправками.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86" y="1772816"/>
            <a:ext cx="404622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260648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dirty="0" smtClean="0"/>
              <a:t>Приклад 2.</a:t>
            </a:r>
            <a:r>
              <a:rPr lang="en-US" sz="2200" dirty="0" smtClean="0"/>
              <a:t>2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7029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програми</a:t>
            </a:r>
            <a:r>
              <a:rPr lang="en-US" dirty="0" smtClean="0"/>
              <a:t>: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30" y="736273"/>
            <a:ext cx="5632826" cy="6720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86" y="1988840"/>
            <a:ext cx="404622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352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Створення математичної моделі</a:t>
            </a: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</a:t>
            </a:r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язання</a:t>
            </a:r>
            <a:r>
              <a:rPr lang="uk-UA" dirty="0" smtClean="0"/>
              <a:t> даної задачі було створено наступні класи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– </a:t>
            </a:r>
            <a:r>
              <a:rPr lang="uk-UA" dirty="0" smtClean="0"/>
              <a:t>граф для представлення міста, в якому здійснюється пошук маршрутів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Vertex – </a:t>
            </a:r>
            <a:r>
              <a:rPr lang="uk-UA" dirty="0" smtClean="0"/>
              <a:t>вершина графу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Courier – </a:t>
            </a:r>
            <a:r>
              <a:rPr lang="uk-UA" dirty="0" err="1" smtClean="0"/>
              <a:t>кур</a:t>
            </a:r>
            <a:r>
              <a:rPr lang="en-US" dirty="0" smtClean="0"/>
              <a:t>’</a:t>
            </a:r>
            <a:r>
              <a:rPr lang="uk-UA" dirty="0" err="1" smtClean="0"/>
              <a:t>єр</a:t>
            </a:r>
            <a:r>
              <a:rPr lang="uk-UA" dirty="0" smtClean="0"/>
              <a:t>, що здійснює доставку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7920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Клас </a:t>
            </a:r>
            <a:r>
              <a:rPr lang="en-US" sz="2500" dirty="0" smtClean="0"/>
              <a:t>Graph</a:t>
            </a:r>
            <a:endParaRPr lang="ru-RU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96752"/>
                <a:ext cx="8136904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Містить в собі наступні поля</a:t>
                </a:r>
                <a:r>
                  <a:rPr lang="en-US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Size – </a:t>
                </a:r>
                <a:r>
                  <a:rPr lang="uk-UA" dirty="0" smtClean="0"/>
                  <a:t>розмір графу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Vertexes – </a:t>
                </a:r>
                <a:r>
                  <a:rPr lang="uk-UA" dirty="0" smtClean="0"/>
                  <a:t>масив вершин даного графу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adjacencyMatrix</a:t>
                </a:r>
                <a:r>
                  <a:rPr lang="uk-UA" dirty="0" smtClean="0"/>
                  <a:t> – матриця суміжності,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uk-UA" b="0" i="0" smtClean="0">
                        <a:latin typeface="Cambria Math"/>
                      </a:rPr>
                      <m:t> −вістань між двома відповідними вершинами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1499641"/>
              </a:xfrm>
              <a:prstGeom prst="rect">
                <a:avLst/>
              </a:prstGeom>
              <a:blipFill rotWithShape="1">
                <a:blip r:embed="rId2"/>
                <a:stretch>
                  <a:fillRect l="-599" t="-2439" b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84" y="3068960"/>
            <a:ext cx="3661455" cy="24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7920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Клас </a:t>
            </a:r>
            <a:r>
              <a:rPr lang="en-US" sz="2500" dirty="0" smtClean="0"/>
              <a:t>Vertex</a:t>
            </a:r>
            <a:endParaRPr lang="ru-RU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Містить в собі наступні поля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Label –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 вершини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isVisited</a:t>
            </a:r>
            <a:r>
              <a:rPr lang="en-US" dirty="0" smtClean="0"/>
              <a:t>– </a:t>
            </a:r>
            <a:r>
              <a:rPr lang="uk-UA" dirty="0" smtClean="0"/>
              <a:t>змінна, яка приймає значення </a:t>
            </a:r>
            <a:r>
              <a:rPr lang="en-US" dirty="0" smtClean="0"/>
              <a:t>true, </a:t>
            </a:r>
            <a:r>
              <a:rPr lang="uk-UA" dirty="0" smtClean="0"/>
              <a:t>якщо вершину відвідали, та </a:t>
            </a:r>
            <a:r>
              <a:rPr lang="en-US" dirty="0" smtClean="0"/>
              <a:t>false </a:t>
            </a:r>
            <a:r>
              <a:rPr lang="uk-UA" dirty="0" smtClean="0"/>
              <a:t>у протилежному випадку. Потрібна для реалізації пошуку на графі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  <a:r>
              <a:rPr lang="uk-UA" dirty="0" smtClean="0"/>
              <a:t>– оригінальний номер вершини в графі, потрібен для його ідентифікації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34" y="3501008"/>
            <a:ext cx="313035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7920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Клас С</a:t>
            </a:r>
            <a:r>
              <a:rPr lang="en-US" sz="2500" dirty="0" err="1" smtClean="0"/>
              <a:t>ourier</a:t>
            </a:r>
            <a:endParaRPr lang="ru-RU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Містить в собі наступні поля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maxFuelSupply</a:t>
            </a:r>
            <a:r>
              <a:rPr lang="en-US" dirty="0" smtClean="0"/>
              <a:t>– </a:t>
            </a:r>
            <a:r>
              <a:rPr lang="uk-UA" dirty="0" smtClean="0"/>
              <a:t>максимальний запас пального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fuelConsumption</a:t>
            </a:r>
            <a:r>
              <a:rPr lang="uk-UA" dirty="0"/>
              <a:t> </a:t>
            </a:r>
            <a:r>
              <a:rPr lang="uk-UA" dirty="0" smtClean="0"/>
              <a:t>– витрати палива на подолання однієї одиниці відстані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currentFuelSupply</a:t>
            </a:r>
            <a:r>
              <a:rPr lang="uk-UA" dirty="0"/>
              <a:t> </a:t>
            </a:r>
            <a:r>
              <a:rPr lang="uk-UA" dirty="0" smtClean="0"/>
              <a:t>– кількість палива в даний момент часу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97" y="3284984"/>
            <a:ext cx="4547029" cy="24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7920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на графі</a:t>
            </a:r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312072" y="789635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 основу алгоритму я використовував алгоритм пошуку на графі в глибину. </a:t>
            </a:r>
          </a:p>
          <a:p>
            <a:r>
              <a:rPr lang="uk-UA" dirty="0" smtClean="0"/>
              <a:t>Як він працює</a:t>
            </a:r>
            <a:r>
              <a:rPr lang="en-US" dirty="0" smtClean="0"/>
              <a:t>: </a:t>
            </a:r>
            <a:r>
              <a:rPr lang="uk-UA" dirty="0" smtClean="0"/>
              <a:t>ідея </a:t>
            </a:r>
            <a:r>
              <a:rPr lang="uk-UA" dirty="0"/>
              <a:t>полягає в тому, що ми рухаємося від початкової </a:t>
            </a:r>
            <a:r>
              <a:rPr lang="uk-UA" dirty="0" smtClean="0"/>
              <a:t>вершини </a:t>
            </a:r>
            <a:r>
              <a:rPr lang="uk-UA" dirty="0"/>
              <a:t>у певному напрямку </a:t>
            </a:r>
            <a:r>
              <a:rPr lang="uk-UA" dirty="0" smtClean="0"/>
              <a:t>доти</a:t>
            </a:r>
            <a:r>
              <a:rPr lang="uk-UA" dirty="0"/>
              <a:t>, доки не досягнемо кінця шляху або пункту </a:t>
            </a:r>
            <a:r>
              <a:rPr lang="uk-UA" dirty="0" smtClean="0"/>
              <a:t>призначення. </a:t>
            </a:r>
            <a:r>
              <a:rPr lang="uk-UA" dirty="0"/>
              <a:t>Якщо ми досягли кінця шляху, але він не є пунктом призначення, то ми повертаємося назад (до точки розгалуження або розходження шляхів) і йдемо іншим маршрутом.</a:t>
            </a:r>
          </a:p>
          <a:p>
            <a:endParaRPr lang="ru-RU" dirty="0"/>
          </a:p>
        </p:txBody>
      </p:sp>
      <p:pic>
        <p:nvPicPr>
          <p:cNvPr id="1026" name="Picture 2" descr="https://habrastorage.org/r/w1560/webt/-d/dk/wt/-ddkwtwgddcvzo4mbrpzeiaklm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2" y="2564904"/>
            <a:ext cx="3604937" cy="12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r/w1560/webt/gd/v-/-1/gdv--18wxok-yjflx_zjlwkty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3"/>
            <a:ext cx="3378023" cy="12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abrastorage.org/r/w1560/webt/6q/ia/h-/6qiah-iw-qpybs2fdw072vuvrn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1" y="3933056"/>
            <a:ext cx="3539849" cy="13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abrastorage.org/r/w1560/webt/ck/ui/ad/ckuiadguztc8gx3r6gigroyum_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64" y="3933056"/>
            <a:ext cx="3372335" cy="127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abrastorage.org/r/w1560/webt/1h/yz/7o/1hyz7ojpnp__g0w9sg5kr9bzey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1" y="5373216"/>
            <a:ext cx="3539849" cy="13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habrastorage.org/r/w1560/webt/oy/4d/mm/oy4dmm-velx-yladbqyvyqrbk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36" y="5303631"/>
            <a:ext cx="3378063" cy="12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оптимального шляху між двома вузлами</a:t>
            </a:r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312072" y="98072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знаходження оптимального шляху між двома довільними вузлами необхідно вказати вузол-джерело, цільовий вузол та граф. Далі метод за допомогою пошуку в глибину шукатиме всі можливі шляхи і з отриманих варіантів обере найкращий.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6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72" y="40466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/>
              <a:t>Алгоритм пошуку оптимального шляху між двома вузлами</a:t>
            </a:r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312072" y="98072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Яким чином метод знаходить всі можливі шляхи? На першому кроці знаходиться шлях з усіма доступними вершинами. Якщо такий знайти неможливо, повертається </a:t>
                </a:r>
                <a:r>
                  <a:rPr lang="en-US" dirty="0" smtClean="0"/>
                  <a:t>null. </a:t>
                </a:r>
                <a:r>
                  <a:rPr lang="uk-UA" dirty="0" smtClean="0"/>
                  <a:t>Далі алгоритм на основі отриманого шляху поступово забороняє відвідувати вершину на і кроці (і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uk-UA" b="0" i="1" smtClean="0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де </a:t>
                </a:r>
                <a:r>
                  <a:rPr lang="en-US" dirty="0" smtClean="0"/>
                  <a:t>n – </a:t>
                </a:r>
                <a:r>
                  <a:rPr lang="uk-UA" dirty="0" smtClean="0"/>
                  <a:t>номер переходу на дану вершину).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1477905"/>
              </a:xfrm>
              <a:prstGeom prst="rect">
                <a:avLst/>
              </a:prstGeom>
              <a:blipFill rotWithShape="1">
                <a:blip r:embed="rId2"/>
                <a:stretch>
                  <a:fillRect l="-663" t="-2469" b="-4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4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3744</TotalTime>
  <Words>798</Words>
  <Application>Microsoft Office PowerPoint</Application>
  <PresentationFormat>Экран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Воздушный поток</vt:lpstr>
      <vt:lpstr>Задача оптимізація роботи кур’єра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</dc:title>
  <dc:creator>User</dc:creator>
  <cp:lastModifiedBy>User</cp:lastModifiedBy>
  <cp:revision>34</cp:revision>
  <dcterms:created xsi:type="dcterms:W3CDTF">2023-01-01T10:59:40Z</dcterms:created>
  <dcterms:modified xsi:type="dcterms:W3CDTF">2023-01-09T15:42:08Z</dcterms:modified>
</cp:coreProperties>
</file>