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1"/>
  </p:notesMasterIdLst>
  <p:handoutMasterIdLst>
    <p:handoutMasterId r:id="rId12"/>
  </p:handoutMasterIdLst>
  <p:sldIdLst>
    <p:sldId id="256" r:id="rId2"/>
    <p:sldId id="269" r:id="rId3"/>
    <p:sldId id="270" r:id="rId4"/>
    <p:sldId id="272" r:id="rId5"/>
    <p:sldId id="278" r:id="rId6"/>
    <p:sldId id="275" r:id="rId7"/>
    <p:sldId id="279" r:id="rId8"/>
    <p:sldId id="274" r:id="rId9"/>
    <p:sldId id="277" r:id="rId1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E3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BE8558-8524-4351-84BA-877C365AADCC}" type="datetimeFigureOut">
              <a:rPr lang="en-US" smtClean="0"/>
              <a:t>10/27/2021</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2EFA7-B089-4E57-99C5-21F53A89A06E}" type="slidenum">
              <a:rPr lang="en-US" smtClean="0"/>
              <a:t>‹#›</a:t>
            </a:fld>
            <a:endParaRPr lang="en-US"/>
          </a:p>
        </p:txBody>
      </p:sp>
    </p:spTree>
    <p:extLst>
      <p:ext uri="{BB962C8B-B14F-4D97-AF65-F5344CB8AC3E}">
        <p14:creationId xmlns:p14="http://schemas.microsoft.com/office/powerpoint/2010/main" val="17270478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83F50-F354-4878-9823-8F0E76F6C973}" type="datetimeFigureOut">
              <a:rPr lang="en-US" smtClean="0"/>
              <a:t>10/27/2021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27C9B-10D2-4D7C-9877-7ED8CE02BEAB}" type="slidenum">
              <a:rPr lang="en-US" smtClean="0"/>
              <a:t>‹#›</a:t>
            </a:fld>
            <a:endParaRPr lang="en-US"/>
          </a:p>
        </p:txBody>
      </p:sp>
    </p:spTree>
    <p:extLst>
      <p:ext uri="{BB962C8B-B14F-4D97-AF65-F5344CB8AC3E}">
        <p14:creationId xmlns:p14="http://schemas.microsoft.com/office/powerpoint/2010/main" val="2555088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8CB9E-6B31-488C-9550-116A5127A28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UA"/>
          </a:p>
        </p:txBody>
      </p:sp>
      <p:sp>
        <p:nvSpPr>
          <p:cNvPr id="3" name="Подзаголовок 2">
            <a:extLst>
              <a:ext uri="{FF2B5EF4-FFF2-40B4-BE49-F238E27FC236}">
                <a16:creationId xmlns:a16="http://schemas.microsoft.com/office/drawing/2014/main" id="{76DA6E1F-E0CA-4B7B-B936-586FD9258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UA"/>
          </a:p>
        </p:txBody>
      </p:sp>
      <p:sp>
        <p:nvSpPr>
          <p:cNvPr id="4" name="Дата 3">
            <a:extLst>
              <a:ext uri="{FF2B5EF4-FFF2-40B4-BE49-F238E27FC236}">
                <a16:creationId xmlns:a16="http://schemas.microsoft.com/office/drawing/2014/main" id="{BB4DA6E8-A7E8-4BBF-911B-56FF9369ECF8}"/>
              </a:ext>
            </a:extLst>
          </p:cNvPr>
          <p:cNvSpPr>
            <a:spLocks noGrp="1"/>
          </p:cNvSpPr>
          <p:nvPr>
            <p:ph type="dt" sz="half" idx="10"/>
          </p:nvPr>
        </p:nvSpPr>
        <p:spPr/>
        <p:txBody>
          <a:bodyPr/>
          <a:lstStyle/>
          <a:p>
            <a:fld id="{0C5D8FE9-D86D-4FF6-8672-28D3A82D8E26}" type="datetime1">
              <a:rPr lang="ru-UA" smtClean="0"/>
              <a:t>27.10.2021</a:t>
            </a:fld>
            <a:endParaRPr lang="ru-UA"/>
          </a:p>
        </p:txBody>
      </p:sp>
      <p:sp>
        <p:nvSpPr>
          <p:cNvPr id="5" name="Нижний колонтитул 4">
            <a:extLst>
              <a:ext uri="{FF2B5EF4-FFF2-40B4-BE49-F238E27FC236}">
                <a16:creationId xmlns:a16="http://schemas.microsoft.com/office/drawing/2014/main" id="{74265F3D-87BB-48C2-A312-D4DE27035E6C}"/>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581B5B51-62DA-493D-BB95-EDC4869C887D}"/>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71097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7C987-DBE4-4AA8-BABE-B1D1C1ACCB1F}"/>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2543193A-54AF-4071-9C6D-C64642E1426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5A7F073B-DF53-41D1-ABDA-C1B2538D4DC2}"/>
              </a:ext>
            </a:extLst>
          </p:cNvPr>
          <p:cNvSpPr>
            <a:spLocks noGrp="1"/>
          </p:cNvSpPr>
          <p:nvPr>
            <p:ph type="dt" sz="half" idx="10"/>
          </p:nvPr>
        </p:nvSpPr>
        <p:spPr/>
        <p:txBody>
          <a:bodyPr/>
          <a:lstStyle/>
          <a:p>
            <a:fld id="{A10B96AA-0652-40EE-846D-98C6204147D8}" type="datetime1">
              <a:rPr lang="ru-UA" smtClean="0"/>
              <a:t>27.10.2021</a:t>
            </a:fld>
            <a:endParaRPr lang="ru-UA"/>
          </a:p>
        </p:txBody>
      </p:sp>
      <p:sp>
        <p:nvSpPr>
          <p:cNvPr id="5" name="Нижний колонтитул 4">
            <a:extLst>
              <a:ext uri="{FF2B5EF4-FFF2-40B4-BE49-F238E27FC236}">
                <a16:creationId xmlns:a16="http://schemas.microsoft.com/office/drawing/2014/main" id="{F0A3B225-99B3-4E84-A585-AE90636CB634}"/>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1C17DB11-2FC3-4661-9E30-1A3F40F27723}"/>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69921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AF0B2DE-E243-4BFE-9627-84064F812CF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FC07AD46-81EE-4668-952F-6658FD1FEEE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1A38C79A-2230-4347-89C6-C94D1BE72A02}"/>
              </a:ext>
            </a:extLst>
          </p:cNvPr>
          <p:cNvSpPr>
            <a:spLocks noGrp="1"/>
          </p:cNvSpPr>
          <p:nvPr>
            <p:ph type="dt" sz="half" idx="10"/>
          </p:nvPr>
        </p:nvSpPr>
        <p:spPr/>
        <p:txBody>
          <a:bodyPr/>
          <a:lstStyle/>
          <a:p>
            <a:fld id="{C6ED16E0-50DD-422B-9506-75763D3A6BCE}" type="datetime1">
              <a:rPr lang="ru-UA" smtClean="0"/>
              <a:t>27.10.2021</a:t>
            </a:fld>
            <a:endParaRPr lang="ru-UA"/>
          </a:p>
        </p:txBody>
      </p:sp>
      <p:sp>
        <p:nvSpPr>
          <p:cNvPr id="5" name="Нижний колонтитул 4">
            <a:extLst>
              <a:ext uri="{FF2B5EF4-FFF2-40B4-BE49-F238E27FC236}">
                <a16:creationId xmlns:a16="http://schemas.microsoft.com/office/drawing/2014/main" id="{4F69F6C9-77DC-4A8B-BA57-3FCAC8A2351F}"/>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04A33094-7453-4E3F-893B-F59A93E54409}"/>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195084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6E54B6-EFF0-4791-8C40-7DDFEA1A351B}"/>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DA4A5747-737D-4525-BE71-AC38F70734D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03123F40-4C1C-436B-8DB7-C8DE08D369F4}"/>
              </a:ext>
            </a:extLst>
          </p:cNvPr>
          <p:cNvSpPr>
            <a:spLocks noGrp="1"/>
          </p:cNvSpPr>
          <p:nvPr>
            <p:ph type="dt" sz="half" idx="10"/>
          </p:nvPr>
        </p:nvSpPr>
        <p:spPr/>
        <p:txBody>
          <a:bodyPr/>
          <a:lstStyle/>
          <a:p>
            <a:fld id="{C75F467D-EF85-4A5C-B682-697905CBC8EF}" type="datetime1">
              <a:rPr lang="ru-UA" smtClean="0"/>
              <a:t>27.10.2021</a:t>
            </a:fld>
            <a:endParaRPr lang="ru-UA"/>
          </a:p>
        </p:txBody>
      </p:sp>
      <p:sp>
        <p:nvSpPr>
          <p:cNvPr id="5" name="Нижний колонтитул 4">
            <a:extLst>
              <a:ext uri="{FF2B5EF4-FFF2-40B4-BE49-F238E27FC236}">
                <a16:creationId xmlns:a16="http://schemas.microsoft.com/office/drawing/2014/main" id="{AF463DBB-BEFD-49DA-8267-61F537056D8A}"/>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03EC5763-7854-4ECB-A9CE-34DB954BB14A}"/>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11665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F637D8-81A8-4D1F-BADA-E4F5C9CA528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C033B17D-B2B9-4527-AC17-46AFA02E6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CCBF5F6-6282-47AA-8076-D11BCA188431}"/>
              </a:ext>
            </a:extLst>
          </p:cNvPr>
          <p:cNvSpPr>
            <a:spLocks noGrp="1"/>
          </p:cNvSpPr>
          <p:nvPr>
            <p:ph type="dt" sz="half" idx="10"/>
          </p:nvPr>
        </p:nvSpPr>
        <p:spPr/>
        <p:txBody>
          <a:bodyPr/>
          <a:lstStyle/>
          <a:p>
            <a:fld id="{4D8AB600-7EFF-4974-8DAD-4311566A7AB3}" type="datetime1">
              <a:rPr lang="ru-UA" smtClean="0"/>
              <a:t>27.10.2021</a:t>
            </a:fld>
            <a:endParaRPr lang="ru-UA"/>
          </a:p>
        </p:txBody>
      </p:sp>
      <p:sp>
        <p:nvSpPr>
          <p:cNvPr id="5" name="Нижний колонтитул 4">
            <a:extLst>
              <a:ext uri="{FF2B5EF4-FFF2-40B4-BE49-F238E27FC236}">
                <a16:creationId xmlns:a16="http://schemas.microsoft.com/office/drawing/2014/main" id="{4F34CAB6-FB94-4FBF-8390-8CD28F45FE7E}"/>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7C6E01DE-54AD-4ABF-BDE8-927555CB19F1}"/>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30170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D853B7-B82C-458E-95F7-403B14E3BFC8}"/>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9FB2F98E-220D-4E71-97B0-14F5E80ACEE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64231004-D6C8-48EB-B9E3-5BFE808C237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B489363F-478F-4F64-8280-6D55148DA7BB}"/>
              </a:ext>
            </a:extLst>
          </p:cNvPr>
          <p:cNvSpPr>
            <a:spLocks noGrp="1"/>
          </p:cNvSpPr>
          <p:nvPr>
            <p:ph type="dt" sz="half" idx="10"/>
          </p:nvPr>
        </p:nvSpPr>
        <p:spPr/>
        <p:txBody>
          <a:bodyPr/>
          <a:lstStyle/>
          <a:p>
            <a:fld id="{FCD89086-65BF-4539-B8C2-C90EB9C90F4F}" type="datetime1">
              <a:rPr lang="ru-UA" smtClean="0"/>
              <a:t>27.10.2021</a:t>
            </a:fld>
            <a:endParaRPr lang="ru-UA"/>
          </a:p>
        </p:txBody>
      </p:sp>
      <p:sp>
        <p:nvSpPr>
          <p:cNvPr id="6" name="Нижний колонтитул 5">
            <a:extLst>
              <a:ext uri="{FF2B5EF4-FFF2-40B4-BE49-F238E27FC236}">
                <a16:creationId xmlns:a16="http://schemas.microsoft.com/office/drawing/2014/main" id="{8CAD66AE-4587-49E6-A87C-751792CD2FDB}"/>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2DC89FAD-2374-4417-AD65-5806E0A6941B}"/>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94563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5907A9-D453-4888-9F08-93E3E1EF41C0}"/>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3A7A1F7C-983E-490D-AECC-8DCACA195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5AEC567-1C78-4634-8455-E517F2B38B0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7850093B-22C8-4AFE-83C0-1E0DE3A1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79D02CA-B96B-4C12-A687-E97E4B91AF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2BFB8151-9E50-4C72-8565-0A7810BE7C01}"/>
              </a:ext>
            </a:extLst>
          </p:cNvPr>
          <p:cNvSpPr>
            <a:spLocks noGrp="1"/>
          </p:cNvSpPr>
          <p:nvPr>
            <p:ph type="dt" sz="half" idx="10"/>
          </p:nvPr>
        </p:nvSpPr>
        <p:spPr/>
        <p:txBody>
          <a:bodyPr/>
          <a:lstStyle/>
          <a:p>
            <a:fld id="{913E3E3F-B61E-4477-8A08-921B79F9B7DD}" type="datetime1">
              <a:rPr lang="ru-UA" smtClean="0"/>
              <a:t>27.10.2021</a:t>
            </a:fld>
            <a:endParaRPr lang="ru-UA"/>
          </a:p>
        </p:txBody>
      </p:sp>
      <p:sp>
        <p:nvSpPr>
          <p:cNvPr id="8" name="Нижний колонтитул 7">
            <a:extLst>
              <a:ext uri="{FF2B5EF4-FFF2-40B4-BE49-F238E27FC236}">
                <a16:creationId xmlns:a16="http://schemas.microsoft.com/office/drawing/2014/main" id="{27B431A7-2124-421E-9D76-7612F58E56BA}"/>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81DBB2A1-DB36-4869-8416-2E1719376B16}"/>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0743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2ACCD8-5138-41F2-8FF9-5198A55AE775}"/>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5C3CAF6D-7351-4533-8AF8-7DC7E543DC6C}"/>
              </a:ext>
            </a:extLst>
          </p:cNvPr>
          <p:cNvSpPr>
            <a:spLocks noGrp="1"/>
          </p:cNvSpPr>
          <p:nvPr>
            <p:ph type="dt" sz="half" idx="10"/>
          </p:nvPr>
        </p:nvSpPr>
        <p:spPr/>
        <p:txBody>
          <a:bodyPr/>
          <a:lstStyle/>
          <a:p>
            <a:fld id="{A36F442B-C9D8-4041-96C0-7900664653B4}" type="datetime1">
              <a:rPr lang="ru-UA" smtClean="0"/>
              <a:t>27.10.2021</a:t>
            </a:fld>
            <a:endParaRPr lang="ru-UA"/>
          </a:p>
        </p:txBody>
      </p:sp>
      <p:sp>
        <p:nvSpPr>
          <p:cNvPr id="4" name="Нижний колонтитул 3">
            <a:extLst>
              <a:ext uri="{FF2B5EF4-FFF2-40B4-BE49-F238E27FC236}">
                <a16:creationId xmlns:a16="http://schemas.microsoft.com/office/drawing/2014/main" id="{D3CA8F18-B6BA-4A93-B3FA-5AEC1C4B00CA}"/>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65EAF585-3761-4425-968F-A65D66EC1847}"/>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94784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40F2E30-7D5F-4B4F-9526-24D16DF34296}"/>
              </a:ext>
            </a:extLst>
          </p:cNvPr>
          <p:cNvSpPr>
            <a:spLocks noGrp="1"/>
          </p:cNvSpPr>
          <p:nvPr>
            <p:ph type="dt" sz="half" idx="10"/>
          </p:nvPr>
        </p:nvSpPr>
        <p:spPr/>
        <p:txBody>
          <a:bodyPr/>
          <a:lstStyle/>
          <a:p>
            <a:fld id="{D2236D3D-6396-4C52-B6ED-CC0CFBFCECC7}" type="datetime1">
              <a:rPr lang="ru-UA" smtClean="0"/>
              <a:t>27.10.2021</a:t>
            </a:fld>
            <a:endParaRPr lang="ru-UA"/>
          </a:p>
        </p:txBody>
      </p:sp>
      <p:sp>
        <p:nvSpPr>
          <p:cNvPr id="3" name="Нижний колонтитул 2">
            <a:extLst>
              <a:ext uri="{FF2B5EF4-FFF2-40B4-BE49-F238E27FC236}">
                <a16:creationId xmlns:a16="http://schemas.microsoft.com/office/drawing/2014/main" id="{B07AF9C9-19CE-47A6-A191-E21E3ACDE397}"/>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8142F893-86FD-4033-B47C-03FE8DFA4E42}"/>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6967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71A74B-3E48-42D4-ACA5-EE2046C1514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ADC0E1E2-A7B7-4464-8F56-99AC5914A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23D42345-676C-4AD8-9309-653419161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F11C066-3D84-4700-BADD-2B1C916DB7AD}"/>
              </a:ext>
            </a:extLst>
          </p:cNvPr>
          <p:cNvSpPr>
            <a:spLocks noGrp="1"/>
          </p:cNvSpPr>
          <p:nvPr>
            <p:ph type="dt" sz="half" idx="10"/>
          </p:nvPr>
        </p:nvSpPr>
        <p:spPr/>
        <p:txBody>
          <a:bodyPr/>
          <a:lstStyle/>
          <a:p>
            <a:fld id="{E8C4985A-779C-4FE8-B81B-74B6BCCDE239}" type="datetime1">
              <a:rPr lang="ru-UA" smtClean="0"/>
              <a:t>27.10.2021</a:t>
            </a:fld>
            <a:endParaRPr lang="ru-UA"/>
          </a:p>
        </p:txBody>
      </p:sp>
      <p:sp>
        <p:nvSpPr>
          <p:cNvPr id="6" name="Нижний колонтитул 5">
            <a:extLst>
              <a:ext uri="{FF2B5EF4-FFF2-40B4-BE49-F238E27FC236}">
                <a16:creationId xmlns:a16="http://schemas.microsoft.com/office/drawing/2014/main" id="{2C1305BF-D839-495A-BA7F-336A89CBD7FB}"/>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4B38DBE3-3DA9-4AA1-8809-882516E454E1}"/>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41741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FC08-75B3-436E-BD8C-8C42F3D9010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38C611DB-ED54-46C8-9B8A-6405DFE87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F72CEBF4-86B7-4BCF-AF7B-E51643975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ED10AA-9F89-4268-9D00-FFA1E2507DCB}"/>
              </a:ext>
            </a:extLst>
          </p:cNvPr>
          <p:cNvSpPr>
            <a:spLocks noGrp="1"/>
          </p:cNvSpPr>
          <p:nvPr>
            <p:ph type="dt" sz="half" idx="10"/>
          </p:nvPr>
        </p:nvSpPr>
        <p:spPr/>
        <p:txBody>
          <a:bodyPr/>
          <a:lstStyle/>
          <a:p>
            <a:fld id="{8C40D17A-9709-4660-B7A3-0F674813375C}" type="datetime1">
              <a:rPr lang="ru-UA" smtClean="0"/>
              <a:t>27.10.2021</a:t>
            </a:fld>
            <a:endParaRPr lang="ru-UA"/>
          </a:p>
        </p:txBody>
      </p:sp>
      <p:sp>
        <p:nvSpPr>
          <p:cNvPr id="6" name="Нижний колонтитул 5">
            <a:extLst>
              <a:ext uri="{FF2B5EF4-FFF2-40B4-BE49-F238E27FC236}">
                <a16:creationId xmlns:a16="http://schemas.microsoft.com/office/drawing/2014/main" id="{D1A581B3-C93B-4B25-B59B-63BD376CF39F}"/>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78B055CE-887D-46DE-AAC5-69E7306FFF5B}"/>
              </a:ext>
            </a:extLst>
          </p:cNvPr>
          <p:cNvSpPr>
            <a:spLocks noGrp="1"/>
          </p:cNvSpPr>
          <p:nvPr>
            <p:ph type="sldNum" sz="quarter" idx="12"/>
          </p:nvPr>
        </p:nvSpPr>
        <p:spPr/>
        <p:txBody>
          <a:bodyPr/>
          <a:lstStyle/>
          <a:p>
            <a:fld id="{1BC7D6B0-74B1-4644-81A8-E000106F68CA}" type="slidenum">
              <a:rPr lang="ru-UA" smtClean="0"/>
              <a:t>‹#›</a:t>
            </a:fld>
            <a:endParaRPr lang="ru-UA"/>
          </a:p>
        </p:txBody>
      </p:sp>
    </p:spTree>
    <p:extLst>
      <p:ext uri="{BB962C8B-B14F-4D97-AF65-F5344CB8AC3E}">
        <p14:creationId xmlns:p14="http://schemas.microsoft.com/office/powerpoint/2010/main" val="240659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9AA65F-37D6-48B1-A77E-6B0B60DE0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UA"/>
          </a:p>
        </p:txBody>
      </p:sp>
      <p:sp>
        <p:nvSpPr>
          <p:cNvPr id="3" name="Текст 2">
            <a:extLst>
              <a:ext uri="{FF2B5EF4-FFF2-40B4-BE49-F238E27FC236}">
                <a16:creationId xmlns:a16="http://schemas.microsoft.com/office/drawing/2014/main" id="{3970B65F-42E4-4990-A8B5-F8DA2AB7E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F0525C31-DB7B-408A-9F65-352793698C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6AF85-3EAA-4E2D-AFA0-AD0B8061FA2B}" type="datetime1">
              <a:rPr lang="ru-UA" smtClean="0"/>
              <a:t>27.10.2021</a:t>
            </a:fld>
            <a:endParaRPr lang="ru-UA"/>
          </a:p>
        </p:txBody>
      </p:sp>
      <p:sp>
        <p:nvSpPr>
          <p:cNvPr id="5" name="Нижний колонтитул 4">
            <a:extLst>
              <a:ext uri="{FF2B5EF4-FFF2-40B4-BE49-F238E27FC236}">
                <a16:creationId xmlns:a16="http://schemas.microsoft.com/office/drawing/2014/main" id="{36469B71-E05C-44CE-8EBA-CAF9DF9A3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4C47F143-BF22-493C-90A5-5EBAD52C2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7D6B0-74B1-4644-81A8-E000106F68CA}" type="slidenum">
              <a:rPr lang="ru-UA" smtClean="0"/>
              <a:t>‹#›</a:t>
            </a:fld>
            <a:endParaRPr lang="ru-UA"/>
          </a:p>
        </p:txBody>
      </p:sp>
    </p:spTree>
    <p:extLst>
      <p:ext uri="{BB962C8B-B14F-4D97-AF65-F5344CB8AC3E}">
        <p14:creationId xmlns:p14="http://schemas.microsoft.com/office/powerpoint/2010/main" val="320500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rdi-trans.ua/"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lardi-trans.u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
        <p:nvSpPr>
          <p:cNvPr id="9" name="Знак ''минус'' 8">
            <a:extLst>
              <a:ext uri="{FF2B5EF4-FFF2-40B4-BE49-F238E27FC236}">
                <a16:creationId xmlns:a16="http://schemas.microsoft.com/office/drawing/2014/main" id="{F6543503-9A53-4C39-9516-FDA3B6671595}"/>
              </a:ext>
            </a:extLst>
          </p:cNvPr>
          <p:cNvSpPr/>
          <p:nvPr/>
        </p:nvSpPr>
        <p:spPr>
          <a:xfrm>
            <a:off x="-632107" y="3041568"/>
            <a:ext cx="14004073" cy="282066"/>
          </a:xfrm>
          <a:prstGeom prst="mathMinus">
            <a:avLst/>
          </a:prstGeom>
          <a:solidFill>
            <a:srgbClr val="051E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3" name="TextBox 12">
            <a:extLst>
              <a:ext uri="{FF2B5EF4-FFF2-40B4-BE49-F238E27FC236}">
                <a16:creationId xmlns:a16="http://schemas.microsoft.com/office/drawing/2014/main" id="{AD728699-9790-444F-A768-3116D8785E2C}"/>
              </a:ext>
            </a:extLst>
          </p:cNvPr>
          <p:cNvSpPr txBox="1"/>
          <p:nvPr/>
        </p:nvSpPr>
        <p:spPr>
          <a:xfrm>
            <a:off x="798597" y="1410352"/>
            <a:ext cx="10939563" cy="1631216"/>
          </a:xfrm>
          <a:prstGeom prst="rect">
            <a:avLst/>
          </a:prstGeom>
          <a:noFill/>
        </p:spPr>
        <p:txBody>
          <a:bodyPr wrap="square">
            <a:spAutoFit/>
          </a:bodyPr>
          <a:lstStyle/>
          <a:p>
            <a:pPr algn="ctr"/>
            <a:r>
              <a:rPr lang="uk-UA" altLang="en-US" sz="5000" dirty="0" smtClean="0">
                <a:latin typeface="Sitka Heading" panose="02000505000000020004" pitchFamily="2" charset="0"/>
              </a:rPr>
              <a:t>Визначення вартості логістичних послуг</a:t>
            </a:r>
            <a:endParaRPr lang="en-US" altLang="en-US" sz="5000" dirty="0">
              <a:latin typeface="Sitka Heading" panose="02000505000000020004" pitchFamily="2" charset="0"/>
            </a:endParaRPr>
          </a:p>
        </p:txBody>
      </p:sp>
      <p:cxnSp>
        <p:nvCxnSpPr>
          <p:cNvPr id="18" name="Прямая соединительная линия 17">
            <a:extLst>
              <a:ext uri="{FF2B5EF4-FFF2-40B4-BE49-F238E27FC236}">
                <a16:creationId xmlns:a16="http://schemas.microsoft.com/office/drawing/2014/main" id="{5103B242-E248-4119-A8FB-D96E6B9D1EC2}"/>
              </a:ext>
            </a:extLst>
          </p:cNvPr>
          <p:cNvCxnSpPr>
            <a:cxnSpLocks/>
          </p:cNvCxnSpPr>
          <p:nvPr/>
        </p:nvCxnSpPr>
        <p:spPr>
          <a:xfrm flipH="1">
            <a:off x="151631" y="395339"/>
            <a:ext cx="11858231" cy="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pic>
        <p:nvPicPr>
          <p:cNvPr id="2" name="Рисунок 1"/>
          <p:cNvPicPr>
            <a:picLocks noChangeAspect="1"/>
          </p:cNvPicPr>
          <p:nvPr/>
        </p:nvPicPr>
        <p:blipFill>
          <a:blip r:embed="rId2"/>
          <a:stretch>
            <a:fillRect/>
          </a:stretch>
        </p:blipFill>
        <p:spPr>
          <a:xfrm>
            <a:off x="1238466" y="4830545"/>
            <a:ext cx="1805938" cy="1090835"/>
          </a:xfrm>
          <a:prstGeom prst="rect">
            <a:avLst/>
          </a:prstGeom>
        </p:spPr>
      </p:pic>
      <p:sp>
        <p:nvSpPr>
          <p:cNvPr id="3" name="TextBox 2"/>
          <p:cNvSpPr txBox="1"/>
          <p:nvPr/>
        </p:nvSpPr>
        <p:spPr>
          <a:xfrm>
            <a:off x="1264878" y="4513706"/>
            <a:ext cx="1779526" cy="369332"/>
          </a:xfrm>
          <a:prstGeom prst="rect">
            <a:avLst/>
          </a:prstGeom>
          <a:noFill/>
        </p:spPr>
        <p:txBody>
          <a:bodyPr wrap="none" rtlCol="0">
            <a:spAutoFit/>
          </a:bodyPr>
          <a:lstStyle/>
          <a:p>
            <a:r>
              <a:rPr lang="uk-UA" dirty="0" smtClean="0">
                <a:latin typeface="Times New Roman" panose="02020603050405020304" pitchFamily="18" charset="0"/>
                <a:cs typeface="Times New Roman" panose="02020603050405020304" pitchFamily="18" charset="0"/>
              </a:rPr>
              <a:t>Джерело даних:</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46593" y="5780013"/>
            <a:ext cx="2247731" cy="646331"/>
          </a:xfrm>
          <a:prstGeom prst="rect">
            <a:avLst/>
          </a:prstGeom>
          <a:noFill/>
        </p:spPr>
        <p:txBody>
          <a:bodyPr wrap="none" rtlCol="0">
            <a:spAutoFit/>
          </a:bodyPr>
          <a:lstStyle/>
          <a:p>
            <a:r>
              <a:rPr lang="en-US" dirty="0">
                <a:hlinkClick r:id="rId3"/>
              </a:rPr>
              <a:t>https://lardi-trans.ua</a:t>
            </a:r>
            <a:r>
              <a:rPr lang="en-US" dirty="0" smtClean="0">
                <a:hlinkClick r:id="rId3"/>
              </a:rPr>
              <a:t>/</a:t>
            </a:r>
            <a:endParaRPr lang="uk-UA" dirty="0" smtClean="0"/>
          </a:p>
          <a:p>
            <a:endParaRPr lang="en-US" dirty="0"/>
          </a:p>
        </p:txBody>
      </p:sp>
      <p:sp>
        <p:nvSpPr>
          <p:cNvPr id="6" name="TextBox 5"/>
          <p:cNvSpPr txBox="1"/>
          <p:nvPr/>
        </p:nvSpPr>
        <p:spPr>
          <a:xfrm>
            <a:off x="8159262" y="5375962"/>
            <a:ext cx="1888979" cy="646331"/>
          </a:xfrm>
          <a:prstGeom prst="rect">
            <a:avLst/>
          </a:prstGeom>
          <a:noFill/>
        </p:spPr>
        <p:txBody>
          <a:bodyPr wrap="none" rtlCol="0">
            <a:spAutoFit/>
          </a:bodyPr>
          <a:lstStyle/>
          <a:p>
            <a:r>
              <a:rPr lang="uk-UA" dirty="0" smtClean="0">
                <a:latin typeface="Times New Roman" panose="02020603050405020304" pitchFamily="18" charset="0"/>
                <a:cs typeface="Times New Roman" panose="02020603050405020304" pitchFamily="18" charset="0"/>
              </a:rPr>
              <a:t>Виконала:</a:t>
            </a:r>
          </a:p>
          <a:p>
            <a:r>
              <a:rPr lang="uk-UA" dirty="0" smtClean="0">
                <a:latin typeface="Times New Roman" panose="02020603050405020304" pitchFamily="18" charset="0"/>
                <a:cs typeface="Times New Roman" panose="02020603050405020304" pitchFamily="18" charset="0"/>
              </a:rPr>
              <a:t>Гнатюк Катерина</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524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p:cNvCxnSpPr/>
          <p:nvPr/>
        </p:nvCxnSpPr>
        <p:spPr>
          <a:xfrm>
            <a:off x="2866029" y="1917456"/>
            <a:ext cx="7100373" cy="0"/>
          </a:xfrm>
          <a:prstGeom prst="line">
            <a:avLst/>
          </a:prstGeom>
        </p:spPr>
        <p:style>
          <a:lnRef idx="2">
            <a:schemeClr val="dk1"/>
          </a:lnRef>
          <a:fillRef idx="0">
            <a:schemeClr val="dk1"/>
          </a:fillRef>
          <a:effectRef idx="1">
            <a:schemeClr val="dk1"/>
          </a:effectRef>
          <a:fontRef idx="minor">
            <a:schemeClr val="tx1"/>
          </a:fontRef>
        </p:style>
      </p:cxnSp>
      <p:cxnSp>
        <p:nvCxnSpPr>
          <p:cNvPr id="15" name="Прямая соединительная линия 14"/>
          <p:cNvCxnSpPr/>
          <p:nvPr/>
        </p:nvCxnSpPr>
        <p:spPr>
          <a:xfrm>
            <a:off x="3537866" y="6319900"/>
            <a:ext cx="5237540" cy="12785"/>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1786376" y="6322897"/>
            <a:ext cx="514350" cy="553998"/>
          </a:xfrm>
          <a:prstGeom prst="rect">
            <a:avLst/>
          </a:prstGeom>
          <a:solidFill>
            <a:schemeClr val="bg2"/>
          </a:solidFill>
        </p:spPr>
        <p:txBody>
          <a:bodyPr wrap="square" rtlCol="0">
            <a:spAutoFit/>
          </a:bodyPr>
          <a:lstStyle/>
          <a:p>
            <a:r>
              <a:rPr lang="en-US" sz="3000" dirty="0"/>
              <a:t>2</a:t>
            </a:r>
          </a:p>
        </p:txBody>
      </p:sp>
      <p:sp>
        <p:nvSpPr>
          <p:cNvPr id="6" name="TextBox 5"/>
          <p:cNvSpPr txBox="1"/>
          <p:nvPr/>
        </p:nvSpPr>
        <p:spPr>
          <a:xfrm>
            <a:off x="3212714" y="989970"/>
            <a:ext cx="5887843" cy="523220"/>
          </a:xfrm>
          <a:prstGeom prst="rect">
            <a:avLst/>
          </a:prstGeom>
          <a:noFill/>
        </p:spPr>
        <p:txBody>
          <a:bodyPr wrap="square" rtlCol="0">
            <a:spAutoFit/>
          </a:bodyPr>
          <a:lstStyle/>
          <a:p>
            <a:pPr algn="ctr"/>
            <a:r>
              <a:rPr lang="uk-UA" sz="2800" dirty="0" smtClean="0">
                <a:latin typeface="Sitka Heading" panose="02000505000000020004" pitchFamily="2" charset="0"/>
              </a:rPr>
              <a:t>Етапи реалізації:</a:t>
            </a:r>
            <a:endParaRPr lang="en-US" sz="2800" dirty="0">
              <a:latin typeface="Sitka Heading" panose="02000505000000020004" pitchFamily="2" charset="0"/>
            </a:endParaRPr>
          </a:p>
        </p:txBody>
      </p:sp>
      <p:sp>
        <p:nvSpPr>
          <p:cNvPr id="9" name="Прямоугольник 8"/>
          <p:cNvSpPr/>
          <p:nvPr/>
        </p:nvSpPr>
        <p:spPr>
          <a:xfrm>
            <a:off x="3004557" y="1995020"/>
            <a:ext cx="6096000" cy="4247317"/>
          </a:xfrm>
          <a:prstGeom prst="rect">
            <a:avLst/>
          </a:prstGeom>
        </p:spPr>
        <p:txBody>
          <a:bodyPr>
            <a:spAutoFit/>
          </a:bodyPr>
          <a:lstStyle/>
          <a:p>
            <a:pPr algn="ctr">
              <a:lnSpc>
                <a:spcPct val="150000"/>
              </a:lnSpc>
            </a:pPr>
            <a:r>
              <a:rPr lang="en-US" dirty="0">
                <a:latin typeface="Sitka Heading" panose="02000505000000020004" pitchFamily="2" charset="0"/>
              </a:rPr>
              <a:t>1. </a:t>
            </a:r>
            <a:r>
              <a:rPr lang="uk-UA" dirty="0">
                <a:latin typeface="Sitka Heading" panose="02000505000000020004" pitchFamily="2" charset="0"/>
              </a:rPr>
              <a:t>З</a:t>
            </a:r>
            <a:r>
              <a:rPr lang="uk-UA" dirty="0" smtClean="0">
                <a:latin typeface="Sitka Heading" panose="02000505000000020004" pitchFamily="2" charset="0"/>
              </a:rPr>
              <a:t>бір даних</a:t>
            </a:r>
            <a:endParaRPr lang="en-US" dirty="0">
              <a:latin typeface="Sitka Heading" panose="02000505000000020004" pitchFamily="2" charset="0"/>
            </a:endParaRPr>
          </a:p>
          <a:p>
            <a:pPr algn="ctr">
              <a:lnSpc>
                <a:spcPct val="150000"/>
              </a:lnSpc>
            </a:pPr>
            <a:r>
              <a:rPr lang="ru-RU" dirty="0" smtClean="0">
                <a:latin typeface="Sitka Heading" panose="02000505000000020004" pitchFamily="2" charset="0"/>
              </a:rPr>
              <a:t>2</a:t>
            </a:r>
            <a:r>
              <a:rPr lang="en-US" dirty="0" smtClean="0">
                <a:latin typeface="Sitka Heading" panose="02000505000000020004" pitchFamily="2" charset="0"/>
              </a:rPr>
              <a:t>. </a:t>
            </a:r>
            <a:r>
              <a:rPr lang="uk-UA" dirty="0" smtClean="0">
                <a:latin typeface="Sitka Heading" panose="02000505000000020004" pitchFamily="2" charset="0"/>
              </a:rPr>
              <a:t>Первинна чистка даних</a:t>
            </a:r>
          </a:p>
          <a:p>
            <a:pPr algn="ctr">
              <a:lnSpc>
                <a:spcPct val="150000"/>
              </a:lnSpc>
            </a:pPr>
            <a:r>
              <a:rPr lang="ru-RU" dirty="0" smtClean="0">
                <a:latin typeface="Sitka Heading" panose="02000505000000020004" pitchFamily="2" charset="0"/>
              </a:rPr>
              <a:t>3</a:t>
            </a:r>
            <a:r>
              <a:rPr lang="en-US" dirty="0" smtClean="0">
                <a:latin typeface="Sitka Heading" panose="02000505000000020004" pitchFamily="2" charset="0"/>
              </a:rPr>
              <a:t>. </a:t>
            </a:r>
            <a:r>
              <a:rPr lang="uk-UA" dirty="0" smtClean="0">
                <a:latin typeface="Sitka Heading" panose="02000505000000020004" pitchFamily="2" charset="0"/>
              </a:rPr>
              <a:t>Первинна аналітика</a:t>
            </a:r>
            <a:endParaRPr lang="en-US" dirty="0">
              <a:latin typeface="Sitka Heading" panose="02000505000000020004" pitchFamily="2" charset="0"/>
            </a:endParaRPr>
          </a:p>
          <a:p>
            <a:pPr algn="ctr">
              <a:lnSpc>
                <a:spcPct val="150000"/>
              </a:lnSpc>
            </a:pPr>
            <a:r>
              <a:rPr lang="en-US" dirty="0" smtClean="0">
                <a:latin typeface="Sitka Heading" panose="02000505000000020004" pitchFamily="2" charset="0"/>
              </a:rPr>
              <a:t>4</a:t>
            </a:r>
            <a:r>
              <a:rPr lang="en-US" dirty="0">
                <a:latin typeface="Sitka Heading" panose="02000505000000020004" pitchFamily="2" charset="0"/>
              </a:rPr>
              <a:t>. </a:t>
            </a:r>
            <a:r>
              <a:rPr lang="uk-UA" dirty="0" smtClean="0">
                <a:latin typeface="Sitka Heading" panose="02000505000000020004" pitchFamily="2" charset="0"/>
              </a:rPr>
              <a:t>Вторинна чистка даних</a:t>
            </a:r>
            <a:endParaRPr lang="en-US" dirty="0">
              <a:latin typeface="Sitka Heading" panose="02000505000000020004" pitchFamily="2" charset="0"/>
            </a:endParaRPr>
          </a:p>
          <a:p>
            <a:pPr algn="ctr">
              <a:lnSpc>
                <a:spcPct val="150000"/>
              </a:lnSpc>
            </a:pPr>
            <a:r>
              <a:rPr lang="en-US" dirty="0">
                <a:latin typeface="Sitka Heading" panose="02000505000000020004" pitchFamily="2" charset="0"/>
              </a:rPr>
              <a:t>5. </a:t>
            </a:r>
            <a:r>
              <a:rPr lang="uk-UA" dirty="0" smtClean="0">
                <a:latin typeface="Sitka Heading" panose="02000505000000020004" pitchFamily="2" charset="0"/>
              </a:rPr>
              <a:t>Побудова регресійних моделей:</a:t>
            </a:r>
          </a:p>
          <a:p>
            <a:pPr algn="ctr">
              <a:lnSpc>
                <a:spcPct val="150000"/>
              </a:lnSpc>
            </a:pPr>
            <a:r>
              <a:rPr lang="uk-UA" i="1" dirty="0" smtClean="0">
                <a:latin typeface="Sitka Heading" panose="02000505000000020004" pitchFamily="2" charset="0"/>
              </a:rPr>
              <a:t>-</a:t>
            </a:r>
            <a:r>
              <a:rPr lang="en-US" i="1" dirty="0" err="1">
                <a:latin typeface="Sitka Heading" panose="02000505000000020004" pitchFamily="2" charset="0"/>
              </a:rPr>
              <a:t>LinearRegression</a:t>
            </a:r>
            <a:endParaRPr lang="uk-UA" i="1" dirty="0" smtClean="0">
              <a:latin typeface="Sitka Heading" panose="02000505000000020004" pitchFamily="2" charset="0"/>
            </a:endParaRPr>
          </a:p>
          <a:p>
            <a:pPr algn="ctr">
              <a:lnSpc>
                <a:spcPct val="150000"/>
              </a:lnSpc>
            </a:pPr>
            <a:r>
              <a:rPr lang="uk-UA" i="1" dirty="0" smtClean="0">
                <a:latin typeface="Sitka Heading" panose="02000505000000020004" pitchFamily="2" charset="0"/>
              </a:rPr>
              <a:t>-</a:t>
            </a:r>
            <a:r>
              <a:rPr lang="en-US" i="1" dirty="0" err="1" smtClean="0">
                <a:latin typeface="Sitka Heading" panose="02000505000000020004" pitchFamily="2" charset="0"/>
              </a:rPr>
              <a:t>RandomForestRegressor</a:t>
            </a:r>
            <a:endParaRPr lang="uk-UA" i="1" dirty="0" smtClean="0">
              <a:latin typeface="Sitka Heading" panose="02000505000000020004" pitchFamily="2" charset="0"/>
            </a:endParaRPr>
          </a:p>
          <a:p>
            <a:pPr algn="ctr">
              <a:lnSpc>
                <a:spcPct val="150000"/>
              </a:lnSpc>
            </a:pPr>
            <a:r>
              <a:rPr lang="uk-UA" i="1" dirty="0" smtClean="0">
                <a:latin typeface="Sitka Heading" panose="02000505000000020004" pitchFamily="2" charset="0"/>
              </a:rPr>
              <a:t>-</a:t>
            </a:r>
            <a:r>
              <a:rPr lang="en-US" i="1" dirty="0" err="1" smtClean="0">
                <a:latin typeface="Sitka Heading" panose="02000505000000020004" pitchFamily="2" charset="0"/>
              </a:rPr>
              <a:t>DecisionTreeRegressor</a:t>
            </a:r>
            <a:endParaRPr lang="en-US" i="1" dirty="0" smtClean="0">
              <a:latin typeface="Sitka Heading" panose="02000505000000020004" pitchFamily="2" charset="0"/>
            </a:endParaRPr>
          </a:p>
          <a:p>
            <a:pPr algn="ctr">
              <a:lnSpc>
                <a:spcPct val="150000"/>
              </a:lnSpc>
            </a:pPr>
            <a:r>
              <a:rPr lang="en-US" i="1" dirty="0">
                <a:latin typeface="Sitka Heading" panose="02000505000000020004" pitchFamily="2" charset="0"/>
              </a:rPr>
              <a:t>-</a:t>
            </a:r>
            <a:r>
              <a:rPr lang="en-US" i="1" dirty="0" err="1">
                <a:latin typeface="Sitka Heading" panose="02000505000000020004" pitchFamily="2" charset="0"/>
              </a:rPr>
              <a:t>GradientBoostingRegressor</a:t>
            </a:r>
            <a:endParaRPr lang="uk-UA" i="1" dirty="0" smtClean="0">
              <a:latin typeface="Sitka Heading" panose="02000505000000020004" pitchFamily="2" charset="0"/>
            </a:endParaRPr>
          </a:p>
          <a:p>
            <a:pPr algn="ctr">
              <a:lnSpc>
                <a:spcPct val="150000"/>
              </a:lnSpc>
            </a:pPr>
            <a:r>
              <a:rPr lang="uk-UA" i="1" dirty="0" smtClean="0">
                <a:latin typeface="Sitka Heading" panose="02000505000000020004" pitchFamily="2" charset="0"/>
              </a:rPr>
              <a:t>-</a:t>
            </a:r>
            <a:r>
              <a:rPr lang="en-US" i="1" dirty="0" err="1">
                <a:latin typeface="Sitka Heading" panose="02000505000000020004" pitchFamily="2" charset="0"/>
              </a:rPr>
              <a:t>VotingRegressor</a:t>
            </a:r>
            <a:endParaRPr lang="en-US" i="1" dirty="0">
              <a:latin typeface="Sitka Heading" panose="02000505000000020004" pitchFamily="2" charset="0"/>
            </a:endParaRPr>
          </a:p>
        </p:txBody>
      </p:sp>
    </p:spTree>
    <p:extLst>
      <p:ext uri="{BB962C8B-B14F-4D97-AF65-F5344CB8AC3E}">
        <p14:creationId xmlns:p14="http://schemas.microsoft.com/office/powerpoint/2010/main" val="4112425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
        <p:nvSpPr>
          <p:cNvPr id="6" name="Знак ''минус'' 8">
            <a:extLst>
              <a:ext uri="{FF2B5EF4-FFF2-40B4-BE49-F238E27FC236}">
                <a16:creationId xmlns:a16="http://schemas.microsoft.com/office/drawing/2014/main" id="{F6543503-9A53-4C39-9516-FDA3B6671595}"/>
              </a:ext>
            </a:extLst>
          </p:cNvPr>
          <p:cNvSpPr/>
          <p:nvPr/>
        </p:nvSpPr>
        <p:spPr>
          <a:xfrm>
            <a:off x="-908957" y="1077139"/>
            <a:ext cx="14004073" cy="282066"/>
          </a:xfrm>
          <a:prstGeom prst="mathMinu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solidFill>
                <a:schemeClr val="accent6">
                  <a:lumMod val="50000"/>
                </a:schemeClr>
              </a:solidFill>
            </a:endParaRPr>
          </a:p>
        </p:txBody>
      </p:sp>
      <p:sp>
        <p:nvSpPr>
          <p:cNvPr id="12" name="TextBox 86"/>
          <p:cNvSpPr txBox="1">
            <a:spLocks noChangeArrowheads="1"/>
          </p:cNvSpPr>
          <p:nvPr/>
        </p:nvSpPr>
        <p:spPr bwMode="auto">
          <a:xfrm>
            <a:off x="1080010" y="1416319"/>
            <a:ext cx="84183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uk-UA" altLang="en-US" sz="3200" i="1" dirty="0" smtClean="0">
                <a:latin typeface="Sitka Heading" panose="02000505000000020004" pitchFamily="2" charset="0"/>
                <a:ea typeface="SimSun" panose="02010600030101010101" pitchFamily="2" charset="-122"/>
              </a:rPr>
              <a:t>Збір даних відбувався шляхом </a:t>
            </a:r>
            <a:r>
              <a:rPr lang="uk-UA" altLang="en-US" sz="3200" i="1" dirty="0" err="1" smtClean="0">
                <a:latin typeface="Sitka Heading" panose="02000505000000020004" pitchFamily="2" charset="0"/>
                <a:ea typeface="SimSun" panose="02010600030101010101" pitchFamily="2" charset="-122"/>
              </a:rPr>
              <a:t>парсингу</a:t>
            </a:r>
            <a:r>
              <a:rPr lang="uk-UA" altLang="en-US" sz="3200" i="1" dirty="0" smtClean="0">
                <a:latin typeface="Sitka Heading" panose="02000505000000020004" pitchFamily="2" charset="0"/>
                <a:ea typeface="SimSun" panose="02010600030101010101" pitchFamily="2" charset="-122"/>
              </a:rPr>
              <a:t> сайту </a:t>
            </a:r>
            <a:r>
              <a:rPr lang="en-US" altLang="en-US" sz="3200" i="1" dirty="0">
                <a:latin typeface="Sitka Heading" panose="02000505000000020004" pitchFamily="2" charset="0"/>
                <a:ea typeface="SimSun" panose="02010600030101010101" pitchFamily="2" charset="-122"/>
                <a:hlinkClick r:id="rId2"/>
              </a:rPr>
              <a:t>https://lardi-trans.ua</a:t>
            </a:r>
            <a:r>
              <a:rPr lang="en-US" altLang="en-US" sz="3200" i="1" dirty="0" smtClean="0">
                <a:latin typeface="Sitka Heading" panose="02000505000000020004" pitchFamily="2" charset="0"/>
                <a:ea typeface="SimSun" panose="02010600030101010101" pitchFamily="2" charset="-122"/>
                <a:hlinkClick r:id="rId2"/>
              </a:rPr>
              <a:t>/</a:t>
            </a:r>
            <a:r>
              <a:rPr lang="uk-UA" altLang="en-US" sz="3200" i="1" dirty="0" smtClean="0">
                <a:latin typeface="Sitka Heading" panose="02000505000000020004" pitchFamily="2" charset="0"/>
                <a:ea typeface="SimSun" panose="02010600030101010101" pitchFamily="2" charset="-122"/>
              </a:rPr>
              <a:t>. </a:t>
            </a:r>
            <a:endParaRPr lang="en-US" altLang="en-US" sz="3200" i="1" dirty="0">
              <a:latin typeface="Sitka Heading" panose="02000505000000020004" pitchFamily="2" charset="0"/>
              <a:ea typeface="SimSun" panose="02010600030101010101" pitchFamily="2" charset="-122"/>
            </a:endParaRPr>
          </a:p>
        </p:txBody>
      </p:sp>
      <p:cxnSp>
        <p:nvCxnSpPr>
          <p:cNvPr id="13" name="Прямая соединительная линия 12"/>
          <p:cNvCxnSpPr/>
          <p:nvPr/>
        </p:nvCxnSpPr>
        <p:spPr>
          <a:xfrm>
            <a:off x="1080009" y="2608270"/>
            <a:ext cx="10026140" cy="0"/>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11786376" y="6322897"/>
            <a:ext cx="514350" cy="553998"/>
          </a:xfrm>
          <a:prstGeom prst="rect">
            <a:avLst/>
          </a:prstGeom>
          <a:solidFill>
            <a:schemeClr val="bg2"/>
          </a:solidFill>
        </p:spPr>
        <p:txBody>
          <a:bodyPr wrap="square" rtlCol="0">
            <a:spAutoFit/>
          </a:bodyPr>
          <a:lstStyle/>
          <a:p>
            <a:r>
              <a:rPr lang="en-US" sz="3000" dirty="0"/>
              <a:t>3</a:t>
            </a:r>
          </a:p>
        </p:txBody>
      </p:sp>
      <p:sp>
        <p:nvSpPr>
          <p:cNvPr id="3" name="Прямоугольник 2"/>
          <p:cNvSpPr/>
          <p:nvPr/>
        </p:nvSpPr>
        <p:spPr>
          <a:xfrm>
            <a:off x="1344244" y="2723004"/>
            <a:ext cx="7889852" cy="3693319"/>
          </a:xfrm>
          <a:prstGeom prst="rect">
            <a:avLst/>
          </a:prstGeom>
        </p:spPr>
        <p:txBody>
          <a:bodyPr wrap="square">
            <a:spAutoFit/>
          </a:bodyPr>
          <a:lstStyle/>
          <a:p>
            <a:r>
              <a:rPr lang="uk-UA" dirty="0">
                <a:solidFill>
                  <a:srgbClr val="000000"/>
                </a:solidFill>
                <a:latin typeface="Georgia" panose="02040502050405020303" pitchFamily="18" charset="0"/>
              </a:rPr>
              <a:t>Створюємо базу даних, яка міститиме такі параметри</a:t>
            </a:r>
            <a:r>
              <a:rPr lang="uk-UA" dirty="0" smtClean="0">
                <a:solidFill>
                  <a:srgbClr val="000000"/>
                </a:solidFill>
                <a:latin typeface="Georgia" panose="02040502050405020303" pitchFamily="18" charset="0"/>
              </a:rPr>
              <a:t>:</a:t>
            </a:r>
          </a:p>
          <a:p>
            <a:endParaRPr lang="uk-UA" dirty="0">
              <a:solidFill>
                <a:srgbClr val="000000"/>
              </a:solidFill>
              <a:latin typeface="Georgia" panose="02040502050405020303" pitchFamily="18" charset="0"/>
            </a:endParaRPr>
          </a:p>
          <a:p>
            <a:pPr lvl="1">
              <a:buFont typeface="Arial" panose="020B0604020202020204" pitchFamily="34" charset="0"/>
              <a:buChar char="•"/>
            </a:pPr>
            <a:r>
              <a:rPr lang="en-US" dirty="0">
                <a:solidFill>
                  <a:srgbClr val="000000"/>
                </a:solidFill>
                <a:latin typeface="Georgia" panose="02040502050405020303" pitchFamily="18" charset="0"/>
              </a:rPr>
              <a:t>ID - </a:t>
            </a:r>
            <a:r>
              <a:rPr lang="uk-UA" dirty="0">
                <a:solidFill>
                  <a:srgbClr val="000000"/>
                </a:solidFill>
                <a:latin typeface="Georgia" panose="02040502050405020303" pitchFamily="18" charset="0"/>
              </a:rPr>
              <a:t>номер замовлення</a:t>
            </a:r>
          </a:p>
          <a:p>
            <a:pPr lvl="1">
              <a:buFont typeface="Arial" panose="020B0604020202020204" pitchFamily="34" charset="0"/>
              <a:buChar char="•"/>
            </a:pPr>
            <a:r>
              <a:rPr lang="uk-UA" dirty="0">
                <a:solidFill>
                  <a:srgbClr val="000000"/>
                </a:solidFill>
                <a:latin typeface="Georgia" panose="02040502050405020303" pitchFamily="18" charset="0"/>
              </a:rPr>
              <a:t>Відправлення - місто з якого відправляється вантаж</a:t>
            </a:r>
          </a:p>
          <a:p>
            <a:pPr lvl="1">
              <a:buFont typeface="Arial" panose="020B0604020202020204" pitchFamily="34" charset="0"/>
              <a:buChar char="•"/>
            </a:pPr>
            <a:r>
              <a:rPr lang="uk-UA" dirty="0">
                <a:solidFill>
                  <a:srgbClr val="000000"/>
                </a:solidFill>
                <a:latin typeface="Georgia" panose="02040502050405020303" pitchFamily="18" charset="0"/>
              </a:rPr>
              <a:t>Прибуття - куди прямує вантаж</a:t>
            </a:r>
          </a:p>
          <a:p>
            <a:pPr lvl="1">
              <a:buFont typeface="Arial" panose="020B0604020202020204" pitchFamily="34" charset="0"/>
              <a:buChar char="•"/>
            </a:pPr>
            <a:r>
              <a:rPr lang="uk-UA" dirty="0">
                <a:solidFill>
                  <a:srgbClr val="000000"/>
                </a:solidFill>
                <a:latin typeface="Georgia" panose="02040502050405020303" pitchFamily="18" charset="0"/>
              </a:rPr>
              <a:t>Маса вантажу</a:t>
            </a:r>
          </a:p>
          <a:p>
            <a:pPr lvl="1">
              <a:buFont typeface="Arial" panose="020B0604020202020204" pitchFamily="34" charset="0"/>
              <a:buChar char="•"/>
            </a:pPr>
            <a:r>
              <a:rPr lang="uk-UA" dirty="0">
                <a:solidFill>
                  <a:srgbClr val="000000"/>
                </a:solidFill>
                <a:latin typeface="Georgia" panose="02040502050405020303" pitchFamily="18" charset="0"/>
              </a:rPr>
              <a:t>Відстань між точками відправлення і прибуття</a:t>
            </a:r>
          </a:p>
          <a:p>
            <a:pPr lvl="1">
              <a:buFont typeface="Arial" panose="020B0604020202020204" pitchFamily="34" charset="0"/>
              <a:buChar char="•"/>
            </a:pPr>
            <a:r>
              <a:rPr lang="uk-UA" dirty="0">
                <a:solidFill>
                  <a:srgbClr val="000000"/>
                </a:solidFill>
                <a:latin typeface="Georgia" panose="02040502050405020303" pitchFamily="18" charset="0"/>
              </a:rPr>
              <a:t>Вартість послуги</a:t>
            </a:r>
          </a:p>
          <a:p>
            <a:pPr lvl="1">
              <a:buFont typeface="Arial" panose="020B0604020202020204" pitchFamily="34" charset="0"/>
              <a:buChar char="•"/>
            </a:pPr>
            <a:r>
              <a:rPr lang="uk-UA" dirty="0">
                <a:solidFill>
                  <a:srgbClr val="000000"/>
                </a:solidFill>
                <a:latin typeface="Georgia" panose="02040502050405020303" pitchFamily="18" charset="0"/>
              </a:rPr>
              <a:t>Спосіб оплати - готівка (1), картка(0)</a:t>
            </a:r>
          </a:p>
          <a:p>
            <a:pPr lvl="1">
              <a:buFont typeface="Arial" panose="020B0604020202020204" pitchFamily="34" charset="0"/>
              <a:buChar char="•"/>
            </a:pPr>
            <a:r>
              <a:rPr lang="uk-UA" dirty="0">
                <a:solidFill>
                  <a:srgbClr val="000000"/>
                </a:solidFill>
                <a:latin typeface="Georgia" panose="02040502050405020303" pitchFamily="18" charset="0"/>
              </a:rPr>
              <a:t>Безготівковий р-</a:t>
            </a:r>
            <a:r>
              <a:rPr lang="uk-UA" dirty="0" err="1">
                <a:solidFill>
                  <a:srgbClr val="000000"/>
                </a:solidFill>
                <a:latin typeface="Georgia" panose="02040502050405020303" pitchFamily="18" charset="0"/>
              </a:rPr>
              <a:t>нок</a:t>
            </a:r>
            <a:r>
              <a:rPr lang="uk-UA" dirty="0">
                <a:solidFill>
                  <a:srgbClr val="000000"/>
                </a:solidFill>
                <a:latin typeface="Georgia" panose="02040502050405020303" pitchFamily="18" charset="0"/>
              </a:rPr>
              <a:t> (1), відсутній - 0</a:t>
            </a:r>
          </a:p>
          <a:p>
            <a:pPr lvl="1">
              <a:buFont typeface="Arial" panose="020B0604020202020204" pitchFamily="34" charset="0"/>
              <a:buChar char="•"/>
            </a:pPr>
            <a:r>
              <a:rPr lang="uk-UA" dirty="0">
                <a:solidFill>
                  <a:srgbClr val="000000"/>
                </a:solidFill>
                <a:latin typeface="Georgia" panose="02040502050405020303" pitchFamily="18" charset="0"/>
              </a:rPr>
              <a:t>ПДВ (1), без ПДВ - 0</a:t>
            </a:r>
          </a:p>
          <a:p>
            <a:pPr lvl="1">
              <a:buFont typeface="Arial" panose="020B0604020202020204" pitchFamily="34" charset="0"/>
              <a:buChar char="•"/>
            </a:pPr>
            <a:r>
              <a:rPr lang="uk-UA" dirty="0">
                <a:solidFill>
                  <a:srgbClr val="000000"/>
                </a:solidFill>
                <a:latin typeface="Georgia" panose="02040502050405020303" pitchFamily="18" charset="0"/>
              </a:rPr>
              <a:t>Час оплати: на </a:t>
            </a:r>
            <a:r>
              <a:rPr lang="uk-UA" dirty="0" smtClean="0">
                <a:solidFill>
                  <a:srgbClr val="000000"/>
                </a:solidFill>
                <a:latin typeface="Georgia" panose="02040502050405020303" pitchFamily="18" charset="0"/>
              </a:rPr>
              <a:t>розвантажені </a:t>
            </a:r>
            <a:r>
              <a:rPr lang="uk-UA" dirty="0">
                <a:solidFill>
                  <a:srgbClr val="000000"/>
                </a:solidFill>
                <a:latin typeface="Georgia" panose="02040502050405020303" pitchFamily="18" charset="0"/>
              </a:rPr>
              <a:t>- 1, інше - 0</a:t>
            </a:r>
          </a:p>
          <a:p>
            <a:pPr lvl="1">
              <a:buFont typeface="Arial" panose="020B0604020202020204" pitchFamily="34" charset="0"/>
              <a:buChar char="•"/>
            </a:pPr>
            <a:r>
              <a:rPr lang="uk-UA" dirty="0" smtClean="0">
                <a:solidFill>
                  <a:srgbClr val="000000"/>
                </a:solidFill>
                <a:latin typeface="Georgia" panose="02040502050405020303" pitchFamily="18" charset="0"/>
              </a:rPr>
              <a:t>Транспорт</a:t>
            </a:r>
            <a:endParaRPr lang="uk-UA" b="0" i="0" dirty="0">
              <a:solidFill>
                <a:srgbClr val="000000"/>
              </a:solidFill>
              <a:effectLst/>
              <a:latin typeface="Georgia" panose="02040502050405020303" pitchFamily="18" charset="0"/>
            </a:endParaRPr>
          </a:p>
        </p:txBody>
      </p:sp>
      <p:sp>
        <p:nvSpPr>
          <p:cNvPr id="2" name="TextBox 1"/>
          <p:cNvSpPr txBox="1"/>
          <p:nvPr/>
        </p:nvSpPr>
        <p:spPr>
          <a:xfrm>
            <a:off x="892440" y="508736"/>
            <a:ext cx="2752677" cy="646331"/>
          </a:xfrm>
          <a:prstGeom prst="rect">
            <a:avLst/>
          </a:prstGeom>
          <a:noFill/>
        </p:spPr>
        <p:txBody>
          <a:bodyPr wrap="none" rtlCol="0">
            <a:spAutoFit/>
          </a:bodyPr>
          <a:lstStyle/>
          <a:p>
            <a:r>
              <a:rPr lang="uk-UA" sz="3600" dirty="0" smtClean="0">
                <a:latin typeface="Times New Roman" panose="02020603050405020304" pitchFamily="18" charset="0"/>
                <a:cs typeface="Times New Roman" panose="02020603050405020304" pitchFamily="18" charset="0"/>
              </a:rPr>
              <a:t>1. Збір даних</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45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
        <p:nvSpPr>
          <p:cNvPr id="9" name="Знак ''минус'' 8">
            <a:extLst>
              <a:ext uri="{FF2B5EF4-FFF2-40B4-BE49-F238E27FC236}">
                <a16:creationId xmlns:a16="http://schemas.microsoft.com/office/drawing/2014/main" id="{F6543503-9A53-4C39-9516-FDA3B6671595}"/>
              </a:ext>
            </a:extLst>
          </p:cNvPr>
          <p:cNvSpPr/>
          <p:nvPr/>
        </p:nvSpPr>
        <p:spPr>
          <a:xfrm>
            <a:off x="-916539" y="886263"/>
            <a:ext cx="14004073" cy="282066"/>
          </a:xfrm>
          <a:prstGeom prst="mathMinu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solidFill>
                <a:schemeClr val="accent6">
                  <a:lumMod val="50000"/>
                </a:schemeClr>
              </a:solidFill>
            </a:endParaRPr>
          </a:p>
        </p:txBody>
      </p:sp>
      <p:sp>
        <p:nvSpPr>
          <p:cNvPr id="8" name="Прямоугольник 7"/>
          <p:cNvSpPr/>
          <p:nvPr/>
        </p:nvSpPr>
        <p:spPr>
          <a:xfrm>
            <a:off x="768195" y="143034"/>
            <a:ext cx="6345007" cy="707886"/>
          </a:xfrm>
          <a:prstGeom prst="rect">
            <a:avLst/>
          </a:prstGeom>
        </p:spPr>
        <p:txBody>
          <a:bodyPr wrap="none">
            <a:spAutoFit/>
          </a:bodyPr>
          <a:lstStyle/>
          <a:p>
            <a:pPr algn="ctr"/>
            <a:r>
              <a:rPr lang="ru-RU" sz="4000" dirty="0">
                <a:latin typeface="Sitka Heading" panose="02000505000000020004" pitchFamily="2" charset="0"/>
              </a:rPr>
              <a:t>2</a:t>
            </a:r>
            <a:r>
              <a:rPr lang="en-US" sz="4000" dirty="0" smtClean="0">
                <a:latin typeface="Sitka Heading" panose="02000505000000020004" pitchFamily="2" charset="0"/>
              </a:rPr>
              <a:t>. </a:t>
            </a:r>
            <a:r>
              <a:rPr lang="uk-UA" sz="4000" dirty="0" smtClean="0">
                <a:latin typeface="Sitka Heading" panose="02000505000000020004" pitchFamily="2" charset="0"/>
              </a:rPr>
              <a:t>Первинна очистка даних</a:t>
            </a:r>
            <a:endParaRPr lang="en-US" sz="4000" dirty="0">
              <a:latin typeface="Sitka Heading" panose="02000505000000020004" pitchFamily="2" charset="0"/>
            </a:endParaRPr>
          </a:p>
        </p:txBody>
      </p:sp>
      <p:cxnSp>
        <p:nvCxnSpPr>
          <p:cNvPr id="28" name="Прямая соединительная линия 27"/>
          <p:cNvCxnSpPr/>
          <p:nvPr/>
        </p:nvCxnSpPr>
        <p:spPr>
          <a:xfrm>
            <a:off x="5603226" y="1849469"/>
            <a:ext cx="61120" cy="682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H="1">
            <a:off x="5545801" y="1977032"/>
            <a:ext cx="152131" cy="47471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786376" y="6322897"/>
            <a:ext cx="514350" cy="553998"/>
          </a:xfrm>
          <a:prstGeom prst="rect">
            <a:avLst/>
          </a:prstGeom>
          <a:solidFill>
            <a:schemeClr val="bg2"/>
          </a:solidFill>
        </p:spPr>
        <p:txBody>
          <a:bodyPr wrap="square" rtlCol="0">
            <a:spAutoFit/>
          </a:bodyPr>
          <a:lstStyle/>
          <a:p>
            <a:r>
              <a:rPr lang="en-US" sz="3000" dirty="0"/>
              <a:t>4</a:t>
            </a:r>
          </a:p>
        </p:txBody>
      </p:sp>
      <p:sp>
        <p:nvSpPr>
          <p:cNvPr id="3" name="Прямоугольник 2"/>
          <p:cNvSpPr/>
          <p:nvPr/>
        </p:nvSpPr>
        <p:spPr>
          <a:xfrm>
            <a:off x="6210323" y="1981601"/>
            <a:ext cx="4991100" cy="400110"/>
          </a:xfrm>
          <a:prstGeom prst="rect">
            <a:avLst/>
          </a:prstGeom>
        </p:spPr>
        <p:txBody>
          <a:bodyPr wrap="square">
            <a:spAutoFit/>
          </a:bodyPr>
          <a:lstStyle/>
          <a:p>
            <a:r>
              <a:rPr lang="uk-UA" sz="2000" dirty="0" smtClean="0">
                <a:latin typeface="Times New Roman" panose="02020603050405020304" pitchFamily="18" charset="0"/>
                <a:cs typeface="Times New Roman" panose="02020603050405020304" pitchFamily="18" charset="0"/>
              </a:rPr>
              <a:t>Очищений набір даних: </a:t>
            </a:r>
            <a:r>
              <a:rPr lang="en-US" sz="2000" dirty="0" smtClean="0">
                <a:latin typeface="Times New Roman" panose="02020603050405020304" pitchFamily="18" charset="0"/>
                <a:cs typeface="Times New Roman" panose="02020603050405020304" pitchFamily="18" charset="0"/>
              </a:rPr>
              <a:t>10 </a:t>
            </a:r>
            <a:r>
              <a:rPr lang="uk-UA" sz="2000" dirty="0" smtClean="0">
                <a:latin typeface="Times New Roman" panose="02020603050405020304" pitchFamily="18" charset="0"/>
                <a:cs typeface="Times New Roman" panose="02020603050405020304" pitchFamily="18" charset="0"/>
              </a:rPr>
              <a:t>000</a:t>
            </a:r>
            <a:r>
              <a:rPr lang="uk-UA"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2" name="TextBox 86"/>
          <p:cNvSpPr txBox="1">
            <a:spLocks noChangeArrowheads="1"/>
          </p:cNvSpPr>
          <p:nvPr/>
        </p:nvSpPr>
        <p:spPr bwMode="auto">
          <a:xfrm>
            <a:off x="939333" y="1098628"/>
            <a:ext cx="10990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altLang="en-US" sz="2400" i="1" dirty="0" err="1" smtClean="0">
                <a:latin typeface="Sitka Heading" panose="02000505000000020004" pitchFamily="2" charset="0"/>
                <a:ea typeface="SimSun" panose="02010600030101010101" pitchFamily="2" charset="-122"/>
              </a:rPr>
              <a:t>Первинна</a:t>
            </a:r>
            <a:r>
              <a:rPr lang="ru-RU" altLang="en-US" sz="2400" i="1" dirty="0" smtClean="0">
                <a:latin typeface="Sitka Heading" panose="02000505000000020004" pitchFamily="2" charset="0"/>
                <a:ea typeface="SimSun" panose="02010600030101010101" pitchFamily="2" charset="-122"/>
              </a:rPr>
              <a:t> очистка </a:t>
            </a:r>
            <a:r>
              <a:rPr lang="ru-RU" altLang="en-US" sz="2400" i="1" dirty="0" err="1" smtClean="0">
                <a:latin typeface="Sitka Heading" panose="02000505000000020004" pitchFamily="2" charset="0"/>
                <a:ea typeface="SimSun" panose="02010600030101010101" pitchFamily="2" charset="-122"/>
              </a:rPr>
              <a:t>даних</a:t>
            </a:r>
            <a:r>
              <a:rPr lang="ru-RU" altLang="en-US" sz="2400" i="1" dirty="0" smtClean="0">
                <a:latin typeface="Sitka Heading" panose="02000505000000020004" pitchFamily="2" charset="0"/>
                <a:ea typeface="SimSun" panose="02010600030101010101" pitchFamily="2" charset="-122"/>
              </a:rPr>
              <a:t> </a:t>
            </a:r>
            <a:r>
              <a:rPr lang="ru-RU" altLang="en-US" sz="2400" i="1" dirty="0" err="1" smtClean="0">
                <a:latin typeface="Sitka Heading" panose="02000505000000020004" pitchFamily="2" charset="0"/>
                <a:ea typeface="SimSun" panose="02010600030101010101" pitchFamily="2" charset="-122"/>
              </a:rPr>
              <a:t>була</a:t>
            </a:r>
            <a:r>
              <a:rPr lang="ru-RU" altLang="en-US" sz="2400" i="1" dirty="0" smtClean="0">
                <a:latin typeface="Sitka Heading" panose="02000505000000020004" pitchFamily="2" charset="0"/>
                <a:ea typeface="SimSun" panose="02010600030101010101" pitchFamily="2" charset="-122"/>
              </a:rPr>
              <a:t> проведена у </a:t>
            </a:r>
            <a:r>
              <a:rPr lang="ru-RU" altLang="en-US" sz="2400" i="1" dirty="0" err="1" smtClean="0">
                <a:latin typeface="Sitka Heading" panose="02000505000000020004" pitchFamily="2" charset="0"/>
                <a:ea typeface="SimSun" panose="02010600030101010101" pitchFamily="2" charset="-122"/>
              </a:rPr>
              <a:t>звязку</a:t>
            </a:r>
            <a:r>
              <a:rPr lang="ru-RU" altLang="en-US" sz="2400" i="1" dirty="0" smtClean="0">
                <a:latin typeface="Sitka Heading" panose="02000505000000020004" pitchFamily="2" charset="0"/>
                <a:ea typeface="SimSun" panose="02010600030101010101" pitchFamily="2" charset="-122"/>
              </a:rPr>
              <a:t> </a:t>
            </a:r>
            <a:r>
              <a:rPr lang="ru-RU" altLang="en-US" sz="2400" i="1" dirty="0" err="1" smtClean="0">
                <a:latin typeface="Sitka Heading" panose="02000505000000020004" pitchFamily="2" charset="0"/>
                <a:ea typeface="SimSun" panose="02010600030101010101" pitchFamily="2" charset="-122"/>
              </a:rPr>
              <a:t>із</a:t>
            </a:r>
            <a:r>
              <a:rPr lang="ru-RU" altLang="en-US" sz="2400" i="1" dirty="0" smtClean="0">
                <a:latin typeface="Sitka Heading" panose="02000505000000020004" pitchFamily="2" charset="0"/>
                <a:ea typeface="SimSun" panose="02010600030101010101" pitchFamily="2" charset="-122"/>
              </a:rPr>
              <a:t> </a:t>
            </a:r>
            <a:r>
              <a:rPr lang="ru-RU" altLang="en-US" sz="2400" i="1" dirty="0" err="1" smtClean="0">
                <a:latin typeface="Sitka Heading" panose="02000505000000020004" pitchFamily="2" charset="0"/>
                <a:ea typeface="SimSun" panose="02010600030101010101" pitchFamily="2" charset="-122"/>
              </a:rPr>
              <a:t>відсутністю</a:t>
            </a:r>
            <a:r>
              <a:rPr lang="ru-RU" altLang="en-US" sz="2400" i="1" dirty="0" smtClean="0">
                <a:latin typeface="Sitka Heading" panose="02000505000000020004" pitchFamily="2" charset="0"/>
                <a:ea typeface="SimSun" panose="02010600030101010101" pitchFamily="2" charset="-122"/>
              </a:rPr>
              <a:t> </a:t>
            </a:r>
            <a:r>
              <a:rPr lang="ru-RU" altLang="en-US" sz="2400" i="1" dirty="0" err="1" smtClean="0">
                <a:latin typeface="Sitka Heading" panose="02000505000000020004" pitchFamily="2" charset="0"/>
                <a:ea typeface="SimSun" panose="02010600030101010101" pitchFamily="2" charset="-122"/>
              </a:rPr>
              <a:t>повного</a:t>
            </a:r>
            <a:r>
              <a:rPr lang="ru-RU" altLang="en-US" sz="2400" i="1" dirty="0" smtClean="0">
                <a:latin typeface="Sitka Heading" panose="02000505000000020004" pitchFamily="2" charset="0"/>
                <a:ea typeface="SimSun" panose="02010600030101010101" pitchFamily="2" charset="-122"/>
              </a:rPr>
              <a:t> набору </a:t>
            </a:r>
            <a:r>
              <a:rPr lang="ru-RU" altLang="en-US" sz="2400" i="1" dirty="0" err="1" smtClean="0">
                <a:latin typeface="Sitka Heading" panose="02000505000000020004" pitchFamily="2" charset="0"/>
                <a:ea typeface="SimSun" panose="02010600030101010101" pitchFamily="2" charset="-122"/>
              </a:rPr>
              <a:t>даних</a:t>
            </a:r>
            <a:r>
              <a:rPr lang="ru-RU" altLang="en-US" sz="2400" i="1" dirty="0" smtClean="0">
                <a:latin typeface="Sitka Heading" panose="02000505000000020004" pitchFamily="2" charset="0"/>
                <a:ea typeface="SimSun" panose="02010600030101010101" pitchFamily="2" charset="-122"/>
              </a:rPr>
              <a:t> у </a:t>
            </a:r>
            <a:r>
              <a:rPr lang="ru-RU" altLang="en-US" sz="2400" i="1" dirty="0" err="1" smtClean="0">
                <a:latin typeface="Sitka Heading" panose="02000505000000020004" pitchFamily="2" charset="0"/>
                <a:ea typeface="SimSun" panose="02010600030101010101" pitchFamily="2" charset="-122"/>
              </a:rPr>
              <a:t>деяких</a:t>
            </a:r>
            <a:r>
              <a:rPr lang="ru-RU" altLang="en-US" sz="2400" i="1" dirty="0" smtClean="0">
                <a:latin typeface="Sitka Heading" panose="02000505000000020004" pitchFamily="2" charset="0"/>
                <a:ea typeface="SimSun" panose="02010600030101010101" pitchFamily="2" charset="-122"/>
              </a:rPr>
              <a:t> </a:t>
            </a:r>
            <a:r>
              <a:rPr lang="ru-RU" altLang="en-US" sz="2400" i="1" dirty="0" err="1" smtClean="0">
                <a:latin typeface="Sitka Heading" panose="02000505000000020004" pitchFamily="2" charset="0"/>
                <a:ea typeface="SimSun" panose="02010600030101010101" pitchFamily="2" charset="-122"/>
              </a:rPr>
              <a:t>замовленнях</a:t>
            </a:r>
            <a:r>
              <a:rPr lang="ru-RU" altLang="en-US" sz="2400" i="1" dirty="0" smtClean="0">
                <a:latin typeface="Sitka Heading" panose="02000505000000020004" pitchFamily="2" charset="0"/>
                <a:ea typeface="SimSun" panose="02010600030101010101" pitchFamily="2" charset="-122"/>
              </a:rPr>
              <a:t>. </a:t>
            </a:r>
            <a:endParaRPr lang="en-US" altLang="en-US" sz="2400" i="1" dirty="0">
              <a:latin typeface="Sitka Heading" panose="02000505000000020004" pitchFamily="2" charset="0"/>
              <a:ea typeface="SimSun" panose="02010600030101010101" pitchFamily="2" charset="-122"/>
            </a:endParaRPr>
          </a:p>
        </p:txBody>
      </p:sp>
      <p:sp>
        <p:nvSpPr>
          <p:cNvPr id="4" name="TextBox 3"/>
          <p:cNvSpPr txBox="1"/>
          <p:nvPr/>
        </p:nvSpPr>
        <p:spPr>
          <a:xfrm>
            <a:off x="1400584" y="2005882"/>
            <a:ext cx="3790205" cy="400110"/>
          </a:xfrm>
          <a:prstGeom prst="rect">
            <a:avLst/>
          </a:prstGeom>
          <a:noFill/>
        </p:spPr>
        <p:txBody>
          <a:bodyPr wrap="none" rtlCol="0">
            <a:spAutoFit/>
          </a:bodyPr>
          <a:lstStyle/>
          <a:p>
            <a:r>
              <a:rPr lang="uk-UA" sz="2000" dirty="0" smtClean="0">
                <a:latin typeface="Times New Roman" panose="02020603050405020304" pitchFamily="18" charset="0"/>
                <a:cs typeface="Times New Roman" panose="02020603050405020304" pitchFamily="18" charset="0"/>
              </a:rPr>
              <a:t>Початковий набір даних: 50 000+</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987142" y="2451751"/>
            <a:ext cx="10446362" cy="1200329"/>
          </a:xfrm>
          <a:prstGeom prst="rect">
            <a:avLst/>
          </a:prstGeom>
          <a:noFill/>
        </p:spPr>
        <p:txBody>
          <a:bodyPr wrap="square" rtlCol="0">
            <a:spAutoFit/>
          </a:bodyPr>
          <a:lstStyle/>
          <a:p>
            <a:r>
              <a:rPr lang="uk-UA" dirty="0" smtClean="0">
                <a:latin typeface="Times New Roman" panose="02020603050405020304" pitchFamily="18" charset="0"/>
                <a:cs typeface="Times New Roman" panose="02020603050405020304" pitchFamily="18" charset="0"/>
              </a:rPr>
              <a:t>Така велика кількість нерелевантних даних була зумовлена відсутністю відомостей про об'єм вантажу та вартості послуг. Оскільки передбачалася вагома кореляція вартості та об'єму, велику кількість даних потрібно було видалити. Розподіл даних до видалення і після мали однаковий характер. Звідси можна зробити висновок про можливість такої очистки.</a:t>
            </a:r>
            <a:endParaRPr lang="en-US"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2"/>
          <a:stretch>
            <a:fillRect/>
          </a:stretch>
        </p:blipFill>
        <p:spPr>
          <a:xfrm>
            <a:off x="1756958" y="3660535"/>
            <a:ext cx="8664857" cy="3047460"/>
          </a:xfrm>
          <a:prstGeom prst="rect">
            <a:avLst/>
          </a:prstGeom>
        </p:spPr>
      </p:pic>
    </p:spTree>
    <p:extLst>
      <p:ext uri="{BB962C8B-B14F-4D97-AF65-F5344CB8AC3E}">
        <p14:creationId xmlns:p14="http://schemas.microsoft.com/office/powerpoint/2010/main" val="862409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p:cNvCxnSpPr/>
          <p:nvPr/>
        </p:nvCxnSpPr>
        <p:spPr>
          <a:xfrm flipH="1">
            <a:off x="6248764" y="1905055"/>
            <a:ext cx="62" cy="483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H="1">
            <a:off x="6362666" y="1905055"/>
            <a:ext cx="62" cy="4830914"/>
          </a:xfrm>
          <a:prstGeom prst="line">
            <a:avLst/>
          </a:prstGeom>
        </p:spPr>
        <p:style>
          <a:lnRef idx="1">
            <a:schemeClr val="accent1"/>
          </a:lnRef>
          <a:fillRef idx="0">
            <a:schemeClr val="accent1"/>
          </a:fillRef>
          <a:effectRef idx="0">
            <a:schemeClr val="accent1"/>
          </a:effectRef>
          <a:fontRef idx="minor">
            <a:schemeClr val="tx1"/>
          </a:fontRef>
        </p:style>
      </p:cxnSp>
      <p:sp>
        <p:nvSpPr>
          <p:cNvPr id="9" name="Знак ''минус'' 8">
            <a:extLst>
              <a:ext uri="{FF2B5EF4-FFF2-40B4-BE49-F238E27FC236}">
                <a16:creationId xmlns:a16="http://schemas.microsoft.com/office/drawing/2014/main" id="{F6543503-9A53-4C39-9516-FDA3B6671595}"/>
              </a:ext>
            </a:extLst>
          </p:cNvPr>
          <p:cNvSpPr/>
          <p:nvPr/>
        </p:nvSpPr>
        <p:spPr>
          <a:xfrm>
            <a:off x="-883844" y="901363"/>
            <a:ext cx="14004073" cy="282066"/>
          </a:xfrm>
          <a:prstGeom prst="mathMinu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solidFill>
                <a:schemeClr val="accent6">
                  <a:lumMod val="50000"/>
                </a:schemeClr>
              </a:solidFill>
            </a:endParaRPr>
          </a:p>
        </p:txBody>
      </p:sp>
      <p:sp>
        <p:nvSpPr>
          <p:cNvPr id="12" name="TextBox 11"/>
          <p:cNvSpPr txBox="1"/>
          <p:nvPr/>
        </p:nvSpPr>
        <p:spPr>
          <a:xfrm>
            <a:off x="11786376" y="6322897"/>
            <a:ext cx="514350" cy="553998"/>
          </a:xfrm>
          <a:prstGeom prst="rect">
            <a:avLst/>
          </a:prstGeom>
          <a:solidFill>
            <a:schemeClr val="bg2"/>
          </a:solidFill>
        </p:spPr>
        <p:txBody>
          <a:bodyPr wrap="square" rtlCol="0">
            <a:spAutoFit/>
          </a:bodyPr>
          <a:lstStyle/>
          <a:p>
            <a:r>
              <a:rPr lang="en-US" sz="3000" dirty="0"/>
              <a:t>5</a:t>
            </a:r>
            <a:endParaRPr lang="en-US" sz="3000" dirty="0"/>
          </a:p>
        </p:txBody>
      </p:sp>
      <p:sp>
        <p:nvSpPr>
          <p:cNvPr id="2" name="TextBox 1"/>
          <p:cNvSpPr txBox="1"/>
          <p:nvPr/>
        </p:nvSpPr>
        <p:spPr>
          <a:xfrm>
            <a:off x="883114" y="1263939"/>
            <a:ext cx="10731299" cy="400110"/>
          </a:xfrm>
          <a:prstGeom prst="rect">
            <a:avLst/>
          </a:prstGeom>
          <a:noFill/>
        </p:spPr>
        <p:txBody>
          <a:bodyPr wrap="square" rtlCol="0">
            <a:spAutoFit/>
          </a:bodyPr>
          <a:lstStyle/>
          <a:p>
            <a:r>
              <a:rPr lang="uk-UA" sz="2000" dirty="0" smtClean="0">
                <a:latin typeface="Times New Roman" panose="02020603050405020304" pitchFamily="18" charset="0"/>
                <a:cs typeface="Times New Roman" panose="02020603050405020304" pitchFamily="18" charset="0"/>
              </a:rPr>
              <a:t>Первинна аналітика була виконана за допомогою програмного забезпечення </a:t>
            </a:r>
            <a:r>
              <a:rPr lang="en-US" sz="2000" dirty="0" smtClean="0">
                <a:latin typeface="Times New Roman" panose="02020603050405020304" pitchFamily="18" charset="0"/>
                <a:cs typeface="Times New Roman" panose="02020603050405020304" pitchFamily="18" charset="0"/>
              </a:rPr>
              <a:t>Power BI, </a:t>
            </a:r>
            <a:r>
              <a:rPr lang="uk-UA" sz="2000" dirty="0" smtClean="0">
                <a:latin typeface="Times New Roman" panose="02020603050405020304" pitchFamily="18" charset="0"/>
                <a:cs typeface="Times New Roman" panose="02020603050405020304" pitchFamily="18" charset="0"/>
              </a:rPr>
              <a:t>та </a:t>
            </a:r>
            <a:r>
              <a:rPr lang="en-US" sz="2000" dirty="0" smtClean="0">
                <a:latin typeface="Times New Roman" panose="02020603050405020304" pitchFamily="18" charset="0"/>
                <a:cs typeface="Times New Roman" panose="02020603050405020304" pitchFamily="18" charset="0"/>
              </a:rPr>
              <a:t>Python</a:t>
            </a:r>
            <a:r>
              <a:rPr lang="uk-UA"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rotWithShape="1">
          <a:blip r:embed="rId2"/>
          <a:srcRect l="11804" t="13848" r="18143" b="9133"/>
          <a:stretch/>
        </p:blipFill>
        <p:spPr>
          <a:xfrm>
            <a:off x="6753216" y="2438398"/>
            <a:ext cx="5135619" cy="3434861"/>
          </a:xfrm>
          <a:prstGeom prst="rect">
            <a:avLst/>
          </a:prstGeom>
        </p:spPr>
      </p:pic>
      <p:pic>
        <p:nvPicPr>
          <p:cNvPr id="4" name="Рисунок 3"/>
          <p:cNvPicPr>
            <a:picLocks noChangeAspect="1"/>
          </p:cNvPicPr>
          <p:nvPr/>
        </p:nvPicPr>
        <p:blipFill rotWithShape="1">
          <a:blip r:embed="rId3"/>
          <a:srcRect l="4564" t="4836" r="10468" b="5200"/>
          <a:stretch/>
        </p:blipFill>
        <p:spPr>
          <a:xfrm>
            <a:off x="814925" y="2438398"/>
            <a:ext cx="5110742" cy="3434861"/>
          </a:xfrm>
          <a:prstGeom prst="rect">
            <a:avLst/>
          </a:prstGeom>
        </p:spPr>
      </p:pic>
      <p:sp>
        <p:nvSpPr>
          <p:cNvPr id="6" name="TextBox 5"/>
          <p:cNvSpPr txBox="1"/>
          <p:nvPr/>
        </p:nvSpPr>
        <p:spPr>
          <a:xfrm>
            <a:off x="1933891" y="1905055"/>
            <a:ext cx="2127057" cy="369332"/>
          </a:xfrm>
          <a:prstGeom prst="rect">
            <a:avLst/>
          </a:prstGeom>
          <a:noFill/>
        </p:spPr>
        <p:txBody>
          <a:bodyPr wrap="none" rtlCol="0">
            <a:spAutoFit/>
          </a:bodyPr>
          <a:lstStyle/>
          <a:p>
            <a:r>
              <a:rPr lang="uk-UA" dirty="0" smtClean="0">
                <a:latin typeface="Times New Roman" panose="02020603050405020304" pitchFamily="18" charset="0"/>
                <a:cs typeface="Times New Roman" panose="02020603050405020304" pitchFamily="18" charset="0"/>
              </a:rPr>
              <a:t>Міста відправлення</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27152" y="1849997"/>
            <a:ext cx="1711366" cy="369332"/>
          </a:xfrm>
          <a:prstGeom prst="rect">
            <a:avLst/>
          </a:prstGeom>
          <a:noFill/>
        </p:spPr>
        <p:txBody>
          <a:bodyPr wrap="none" rtlCol="0">
            <a:spAutoFit/>
          </a:bodyPr>
          <a:lstStyle/>
          <a:p>
            <a:r>
              <a:rPr lang="uk-UA" dirty="0" smtClean="0">
                <a:latin typeface="Times New Roman" panose="02020603050405020304" pitchFamily="18" charset="0"/>
                <a:cs typeface="Times New Roman" panose="02020603050405020304" pitchFamily="18" charset="0"/>
              </a:rPr>
              <a:t>Міста прибуття</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83114" y="396065"/>
            <a:ext cx="4586768" cy="646331"/>
          </a:xfrm>
          <a:prstGeom prst="rect">
            <a:avLst/>
          </a:prstGeom>
          <a:noFill/>
        </p:spPr>
        <p:txBody>
          <a:bodyPr wrap="none" rtlCol="0">
            <a:spAutoFit/>
          </a:bodyPr>
          <a:lstStyle/>
          <a:p>
            <a:r>
              <a:rPr lang="uk-UA" sz="3600" dirty="0" smtClean="0">
                <a:latin typeface="Times New Roman" panose="02020603050405020304" pitchFamily="18" charset="0"/>
                <a:cs typeface="Times New Roman" panose="02020603050405020304" pitchFamily="18" charset="0"/>
              </a:rPr>
              <a:t>1. Первинна аналітика</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30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p:cNvCxnSpPr/>
          <p:nvPr/>
        </p:nvCxnSpPr>
        <p:spPr>
          <a:xfrm flipH="1">
            <a:off x="6896237" y="1345557"/>
            <a:ext cx="62" cy="4830914"/>
          </a:xfrm>
          <a:prstGeom prst="line">
            <a:avLst/>
          </a:prstGeom>
        </p:spPr>
        <p:style>
          <a:lnRef idx="1">
            <a:schemeClr val="accent1"/>
          </a:lnRef>
          <a:fillRef idx="0">
            <a:schemeClr val="accent1"/>
          </a:fillRef>
          <a:effectRef idx="0">
            <a:schemeClr val="accent1"/>
          </a:effectRef>
          <a:fontRef idx="minor">
            <a:schemeClr val="tx1"/>
          </a:fontRef>
        </p:style>
      </p:cxnSp>
      <p:sp>
        <p:nvSpPr>
          <p:cNvPr id="9" name="Знак ''минус'' 8">
            <a:extLst>
              <a:ext uri="{FF2B5EF4-FFF2-40B4-BE49-F238E27FC236}">
                <a16:creationId xmlns:a16="http://schemas.microsoft.com/office/drawing/2014/main" id="{F6543503-9A53-4C39-9516-FDA3B6671595}"/>
              </a:ext>
            </a:extLst>
          </p:cNvPr>
          <p:cNvSpPr/>
          <p:nvPr/>
        </p:nvSpPr>
        <p:spPr>
          <a:xfrm>
            <a:off x="-1088381" y="592319"/>
            <a:ext cx="14004073" cy="282066"/>
          </a:xfrm>
          <a:prstGeom prst="mathMinu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solidFill>
                <a:schemeClr val="accent6">
                  <a:lumMod val="50000"/>
                </a:schemeClr>
              </a:solidFill>
            </a:endParaRPr>
          </a:p>
        </p:txBody>
      </p:sp>
      <p:sp>
        <p:nvSpPr>
          <p:cNvPr id="12" name="TextBox 11"/>
          <p:cNvSpPr txBox="1"/>
          <p:nvPr/>
        </p:nvSpPr>
        <p:spPr>
          <a:xfrm>
            <a:off x="11786376" y="6322897"/>
            <a:ext cx="514350" cy="553998"/>
          </a:xfrm>
          <a:prstGeom prst="rect">
            <a:avLst/>
          </a:prstGeom>
          <a:solidFill>
            <a:schemeClr val="bg2"/>
          </a:solidFill>
        </p:spPr>
        <p:txBody>
          <a:bodyPr wrap="square" rtlCol="0">
            <a:spAutoFit/>
          </a:bodyPr>
          <a:lstStyle/>
          <a:p>
            <a:r>
              <a:rPr lang="en-US" sz="3000" dirty="0"/>
              <a:t>6</a:t>
            </a:r>
            <a:endParaRPr lang="en-US" sz="3000" dirty="0"/>
          </a:p>
        </p:txBody>
      </p:sp>
      <p:pic>
        <p:nvPicPr>
          <p:cNvPr id="14" name="Рисунок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790" y="1437204"/>
            <a:ext cx="5193651" cy="4647619"/>
          </a:xfrm>
          <a:prstGeom prst="rect">
            <a:avLst/>
          </a:prstGeom>
        </p:spPr>
      </p:pic>
      <p:pic>
        <p:nvPicPr>
          <p:cNvPr id="15" name="Рисунок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09" y="874385"/>
            <a:ext cx="6187310" cy="5859089"/>
          </a:xfrm>
          <a:prstGeom prst="rect">
            <a:avLst/>
          </a:prstGeom>
        </p:spPr>
      </p:pic>
      <p:sp>
        <p:nvSpPr>
          <p:cNvPr id="19" name="TextBox 18"/>
          <p:cNvSpPr txBox="1"/>
          <p:nvPr/>
        </p:nvSpPr>
        <p:spPr>
          <a:xfrm>
            <a:off x="768195" y="120176"/>
            <a:ext cx="8539710" cy="584775"/>
          </a:xfrm>
          <a:prstGeom prst="rect">
            <a:avLst/>
          </a:prstGeom>
          <a:noFill/>
        </p:spPr>
        <p:txBody>
          <a:bodyPr wrap="none" rtlCol="0">
            <a:spAutoFit/>
          </a:bodyPr>
          <a:lstStyle/>
          <a:p>
            <a:r>
              <a:rPr lang="uk-UA" sz="3200" dirty="0" smtClean="0">
                <a:latin typeface="Times New Roman" panose="02020603050405020304" pitchFamily="18" charset="0"/>
                <a:cs typeface="Times New Roman" panose="02020603050405020304" pitchFamily="18" charset="0"/>
              </a:rPr>
              <a:t>4. Первинна </a:t>
            </a:r>
            <a:r>
              <a:rPr lang="uk-UA" sz="3200" dirty="0" err="1">
                <a:latin typeface="Times New Roman" panose="02020603050405020304" pitchFamily="18" charset="0"/>
                <a:cs typeface="Times New Roman" panose="02020603050405020304" pitchFamily="18" charset="0"/>
              </a:rPr>
              <a:t>аналітика+вторинна</a:t>
            </a:r>
            <a:r>
              <a:rPr lang="uk-UA" sz="3200" dirty="0">
                <a:latin typeface="Times New Roman" panose="02020603050405020304" pitchFamily="18" charset="0"/>
                <a:cs typeface="Times New Roman" panose="02020603050405020304" pitchFamily="18" charset="0"/>
              </a:rPr>
              <a:t> очистка даних</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67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
        <p:nvSpPr>
          <p:cNvPr id="9" name="Знак ''минус'' 8">
            <a:extLst>
              <a:ext uri="{FF2B5EF4-FFF2-40B4-BE49-F238E27FC236}">
                <a16:creationId xmlns:a16="http://schemas.microsoft.com/office/drawing/2014/main" id="{F6543503-9A53-4C39-9516-FDA3B6671595}"/>
              </a:ext>
            </a:extLst>
          </p:cNvPr>
          <p:cNvSpPr/>
          <p:nvPr/>
        </p:nvSpPr>
        <p:spPr>
          <a:xfrm>
            <a:off x="-1088381" y="705967"/>
            <a:ext cx="14004073" cy="282066"/>
          </a:xfrm>
          <a:prstGeom prst="mathMinu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solidFill>
                <a:schemeClr val="accent6">
                  <a:lumMod val="50000"/>
                </a:schemeClr>
              </a:solidFill>
            </a:endParaRPr>
          </a:p>
        </p:txBody>
      </p:sp>
      <p:sp>
        <p:nvSpPr>
          <p:cNvPr id="12" name="TextBox 11"/>
          <p:cNvSpPr txBox="1"/>
          <p:nvPr/>
        </p:nvSpPr>
        <p:spPr>
          <a:xfrm>
            <a:off x="11786376" y="6322897"/>
            <a:ext cx="514350" cy="553998"/>
          </a:xfrm>
          <a:prstGeom prst="rect">
            <a:avLst/>
          </a:prstGeom>
          <a:solidFill>
            <a:schemeClr val="bg2"/>
          </a:solidFill>
        </p:spPr>
        <p:txBody>
          <a:bodyPr wrap="square" rtlCol="0">
            <a:spAutoFit/>
          </a:bodyPr>
          <a:lstStyle/>
          <a:p>
            <a:r>
              <a:rPr lang="en-US" sz="3000" dirty="0"/>
              <a:t>7</a:t>
            </a:r>
          </a:p>
        </p:txBody>
      </p:sp>
      <p:pic>
        <p:nvPicPr>
          <p:cNvPr id="16" name="Рисунок 15"/>
          <p:cNvPicPr>
            <a:picLocks noChangeAspect="1"/>
          </p:cNvPicPr>
          <p:nvPr/>
        </p:nvPicPr>
        <p:blipFill rotWithShape="1">
          <a:blip r:embed="rId2"/>
          <a:srcRect l="81133"/>
          <a:stretch/>
        </p:blipFill>
        <p:spPr>
          <a:xfrm>
            <a:off x="10280137" y="917575"/>
            <a:ext cx="846066" cy="2225918"/>
          </a:xfrm>
          <a:prstGeom prst="rect">
            <a:avLst/>
          </a:prstGeom>
        </p:spPr>
      </p:pic>
      <p:pic>
        <p:nvPicPr>
          <p:cNvPr id="18" name="Рисунок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95" y="3435565"/>
            <a:ext cx="9934975" cy="3441330"/>
          </a:xfrm>
          <a:prstGeom prst="rect">
            <a:avLst/>
          </a:prstGeom>
        </p:spPr>
      </p:pic>
      <p:pic>
        <p:nvPicPr>
          <p:cNvPr id="19" name="Рисунок 18"/>
          <p:cNvPicPr>
            <a:picLocks noChangeAspect="1"/>
          </p:cNvPicPr>
          <p:nvPr/>
        </p:nvPicPr>
        <p:blipFill rotWithShape="1">
          <a:blip r:embed="rId4"/>
          <a:srcRect r="75109"/>
          <a:stretch/>
        </p:blipFill>
        <p:spPr>
          <a:xfrm>
            <a:off x="9639850" y="3522415"/>
            <a:ext cx="2126640" cy="2171700"/>
          </a:xfrm>
          <a:prstGeom prst="rect">
            <a:avLst/>
          </a:prstGeom>
        </p:spPr>
      </p:pic>
      <p:pic>
        <p:nvPicPr>
          <p:cNvPr id="20" name="Рисунок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1033643"/>
            <a:ext cx="9117412" cy="2437621"/>
          </a:xfrm>
          <a:prstGeom prst="rect">
            <a:avLst/>
          </a:prstGeom>
        </p:spPr>
      </p:pic>
      <p:pic>
        <p:nvPicPr>
          <p:cNvPr id="17" name="Рисунок 16"/>
          <p:cNvPicPr>
            <a:picLocks noChangeAspect="1"/>
          </p:cNvPicPr>
          <p:nvPr/>
        </p:nvPicPr>
        <p:blipFill rotWithShape="1">
          <a:blip r:embed="rId2"/>
          <a:srcRect r="88713"/>
          <a:stretch/>
        </p:blipFill>
        <p:spPr>
          <a:xfrm>
            <a:off x="9753446" y="917575"/>
            <a:ext cx="526691" cy="2225918"/>
          </a:xfrm>
          <a:prstGeom prst="rect">
            <a:avLst/>
          </a:prstGeom>
        </p:spPr>
      </p:pic>
      <p:sp>
        <p:nvSpPr>
          <p:cNvPr id="21" name="TextBox 20"/>
          <p:cNvSpPr txBox="1"/>
          <p:nvPr/>
        </p:nvSpPr>
        <p:spPr>
          <a:xfrm>
            <a:off x="768195" y="180576"/>
            <a:ext cx="8539710" cy="584775"/>
          </a:xfrm>
          <a:prstGeom prst="rect">
            <a:avLst/>
          </a:prstGeom>
          <a:noFill/>
        </p:spPr>
        <p:txBody>
          <a:bodyPr wrap="none" rtlCol="0">
            <a:spAutoFit/>
          </a:bodyPr>
          <a:lstStyle/>
          <a:p>
            <a:r>
              <a:rPr lang="uk-UA" sz="3200" dirty="0" smtClean="0">
                <a:latin typeface="Times New Roman" panose="02020603050405020304" pitchFamily="18" charset="0"/>
                <a:cs typeface="Times New Roman" panose="02020603050405020304" pitchFamily="18" charset="0"/>
              </a:rPr>
              <a:t>4. Первинна </a:t>
            </a:r>
            <a:r>
              <a:rPr lang="uk-UA" sz="3200" dirty="0" err="1">
                <a:latin typeface="Times New Roman" panose="02020603050405020304" pitchFamily="18" charset="0"/>
                <a:cs typeface="Times New Roman" panose="02020603050405020304" pitchFamily="18" charset="0"/>
              </a:rPr>
              <a:t>аналітика+вторинна</a:t>
            </a:r>
            <a:r>
              <a:rPr lang="uk-UA" sz="3200" dirty="0">
                <a:latin typeface="Times New Roman" panose="02020603050405020304" pitchFamily="18" charset="0"/>
                <a:cs typeface="Times New Roman" panose="02020603050405020304" pitchFamily="18" charset="0"/>
              </a:rPr>
              <a:t> очистка даних</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78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
        <p:nvSpPr>
          <p:cNvPr id="9" name="Знак ''минус'' 8">
            <a:extLst>
              <a:ext uri="{FF2B5EF4-FFF2-40B4-BE49-F238E27FC236}">
                <a16:creationId xmlns:a16="http://schemas.microsoft.com/office/drawing/2014/main" id="{F6543503-9A53-4C39-9516-FDA3B6671595}"/>
              </a:ext>
            </a:extLst>
          </p:cNvPr>
          <p:cNvSpPr/>
          <p:nvPr/>
        </p:nvSpPr>
        <p:spPr>
          <a:xfrm>
            <a:off x="-1230258" y="939633"/>
            <a:ext cx="14004073" cy="282066"/>
          </a:xfrm>
          <a:prstGeom prst="mathMinu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solidFill>
                <a:schemeClr val="accent6">
                  <a:lumMod val="50000"/>
                </a:schemeClr>
              </a:solidFill>
            </a:endParaRPr>
          </a:p>
        </p:txBody>
      </p:sp>
      <p:cxnSp>
        <p:nvCxnSpPr>
          <p:cNvPr id="8" name="Прямая соединительная линия 7">
            <a:extLst>
              <a:ext uri="{FF2B5EF4-FFF2-40B4-BE49-F238E27FC236}">
                <a16:creationId xmlns:a16="http://schemas.microsoft.com/office/drawing/2014/main" id="{5103B242-E248-4119-A8FB-D96E6B9D1EC2}"/>
              </a:ext>
            </a:extLst>
          </p:cNvPr>
          <p:cNvCxnSpPr>
            <a:cxnSpLocks/>
          </p:cNvCxnSpPr>
          <p:nvPr/>
        </p:nvCxnSpPr>
        <p:spPr>
          <a:xfrm flipH="1">
            <a:off x="0" y="6316005"/>
            <a:ext cx="11858231" cy="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1786376" y="6322897"/>
            <a:ext cx="514350" cy="553998"/>
          </a:xfrm>
          <a:prstGeom prst="rect">
            <a:avLst/>
          </a:prstGeom>
          <a:solidFill>
            <a:schemeClr val="bg2"/>
          </a:solidFill>
        </p:spPr>
        <p:txBody>
          <a:bodyPr wrap="square" rtlCol="0">
            <a:spAutoFit/>
          </a:bodyPr>
          <a:lstStyle/>
          <a:p>
            <a:r>
              <a:rPr lang="en-US" sz="3000" dirty="0"/>
              <a:t>8</a:t>
            </a:r>
          </a:p>
        </p:txBody>
      </p:sp>
      <p:pic>
        <p:nvPicPr>
          <p:cNvPr id="2" name="Рисунок 1"/>
          <p:cNvPicPr>
            <a:picLocks noChangeAspect="1"/>
          </p:cNvPicPr>
          <p:nvPr/>
        </p:nvPicPr>
        <p:blipFill>
          <a:blip r:embed="rId2"/>
          <a:stretch>
            <a:fillRect/>
          </a:stretch>
        </p:blipFill>
        <p:spPr>
          <a:xfrm>
            <a:off x="569976" y="1624326"/>
            <a:ext cx="10769914" cy="1806492"/>
          </a:xfrm>
          <a:prstGeom prst="rect">
            <a:avLst/>
          </a:prstGeom>
        </p:spPr>
      </p:pic>
      <p:sp>
        <p:nvSpPr>
          <p:cNvPr id="4" name="TextBox 3"/>
          <p:cNvSpPr txBox="1"/>
          <p:nvPr/>
        </p:nvSpPr>
        <p:spPr>
          <a:xfrm>
            <a:off x="789121" y="3833446"/>
            <a:ext cx="10550769" cy="1938992"/>
          </a:xfrm>
          <a:prstGeom prst="rect">
            <a:avLst/>
          </a:prstGeom>
          <a:noFill/>
        </p:spPr>
        <p:txBody>
          <a:bodyPr wrap="square" rtlCol="0">
            <a:spAutoFit/>
          </a:bodyPr>
          <a:lstStyle/>
          <a:p>
            <a:r>
              <a:rPr lang="uk-UA" sz="2000" dirty="0" smtClean="0">
                <a:latin typeface="Times New Roman" panose="02020603050405020304" pitchFamily="18" charset="0"/>
                <a:cs typeface="Times New Roman" panose="02020603050405020304" pitchFamily="18" charset="0"/>
              </a:rPr>
              <a:t>Кожна із використаних моделей, окрім лінійної регресії, показала хороший результат. Судячи з даних </a:t>
            </a:r>
            <a:r>
              <a:rPr lang="en-US" sz="2000" dirty="0" smtClean="0">
                <a:latin typeface="Times New Roman" panose="02020603050405020304" pitchFamily="18" charset="0"/>
                <a:cs typeface="Times New Roman" panose="02020603050405020304" pitchFamily="18" charset="0"/>
              </a:rPr>
              <a:t>R</a:t>
            </a:r>
            <a:r>
              <a:rPr lang="en-US" sz="2000" baseline="30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uk-UA" sz="2000" dirty="0" smtClean="0">
                <a:latin typeface="Times New Roman" panose="02020603050405020304" pitchFamily="18" charset="0"/>
                <a:cs typeface="Times New Roman" panose="02020603050405020304" pitchFamily="18" charset="0"/>
              </a:rPr>
              <a:t>для тестових та навчальних даних, моделі не значно перенавчаються. Середня абсолютна похибка та </a:t>
            </a:r>
            <a:r>
              <a:rPr lang="en-US" sz="2000" dirty="0" smtClean="0">
                <a:latin typeface="Times New Roman" panose="02020603050405020304" pitchFamily="18" charset="0"/>
                <a:cs typeface="Times New Roman" panose="02020603050405020304" pitchFamily="18" charset="0"/>
              </a:rPr>
              <a:t>RMSE</a:t>
            </a:r>
            <a:r>
              <a:rPr lang="uk-UA" sz="2000" dirty="0" smtClean="0">
                <a:latin typeface="Times New Roman" panose="02020603050405020304" pitchFamily="18" charset="0"/>
                <a:cs typeface="Times New Roman" panose="02020603050405020304" pitchFamily="18" charset="0"/>
              </a:rPr>
              <a:t> дають змогу оцінити середню похибку визначення вартості логістичних послуг, яка становить близько 1000 грн. Представленні тут моделі можна покращити шляхом подальшого відбору даних та детальнішої перевірки їх валідності, встановлення часової залежності формування ціни, використання інших джерел інформації.</a:t>
            </a:r>
            <a:endParaRPr lang="en-US" sz="2000" baseline="30000"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624731" y="396066"/>
            <a:ext cx="6025624" cy="584775"/>
          </a:xfrm>
          <a:prstGeom prst="rect">
            <a:avLst/>
          </a:prstGeom>
          <a:noFill/>
        </p:spPr>
        <p:txBody>
          <a:bodyPr wrap="none" rtlCol="0">
            <a:spAutoFit/>
          </a:bodyPr>
          <a:lstStyle/>
          <a:p>
            <a:r>
              <a:rPr lang="uk-UA" sz="3200" dirty="0">
                <a:latin typeface="Times New Roman" panose="02020603050405020304" pitchFamily="18" charset="0"/>
                <a:cs typeface="Times New Roman" panose="02020603050405020304" pitchFamily="18" charset="0"/>
              </a:rPr>
              <a:t>5</a:t>
            </a:r>
            <a:r>
              <a:rPr lang="uk-UA" sz="3200" dirty="0" smtClean="0">
                <a:latin typeface="Times New Roman" panose="02020603050405020304" pitchFamily="18" charset="0"/>
                <a:cs typeface="Times New Roman" panose="02020603050405020304" pitchFamily="18" charset="0"/>
              </a:rPr>
              <a:t>. Побудова регресійних моделей</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734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14E5E073-93EE-4F89-87C8-5AF7A7147CC8}"/>
              </a:ext>
            </a:extLst>
          </p:cNvPr>
          <p:cNvCxnSpPr>
            <a:cxnSpLocks/>
          </p:cNvCxnSpPr>
          <p:nvPr/>
        </p:nvCxnSpPr>
        <p:spPr>
          <a:xfrm>
            <a:off x="2855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5103B242-E248-4119-A8FB-D96E6B9D1EC2}"/>
              </a:ext>
            </a:extLst>
          </p:cNvPr>
          <p:cNvCxnSpPr>
            <a:cxnSpLocks/>
          </p:cNvCxnSpPr>
          <p:nvPr/>
        </p:nvCxnSpPr>
        <p:spPr>
          <a:xfrm>
            <a:off x="526895" y="234795"/>
            <a:ext cx="0" cy="6299200"/>
          </a:xfrm>
          <a:prstGeom prst="line">
            <a:avLst/>
          </a:prstGeom>
          <a:ln w="38100">
            <a:solidFill>
              <a:srgbClr val="051E3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4993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TM10001105[[fn=Уголки]]</Template>
  <TotalTime>2245</TotalTime>
  <Words>344</Words>
  <Application>Microsoft Office PowerPoint</Application>
  <PresentationFormat>Широкоэкранный</PresentationFormat>
  <Paragraphs>51</Paragraphs>
  <Slides>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9</vt:i4>
      </vt:variant>
    </vt:vector>
  </HeadingPairs>
  <TitlesOfParts>
    <vt:vector size="17" baseType="lpstr">
      <vt:lpstr>SimSun</vt:lpstr>
      <vt:lpstr>Arial</vt:lpstr>
      <vt:lpstr>Calibri</vt:lpstr>
      <vt:lpstr>Calibri Light</vt:lpstr>
      <vt:lpstr>Georgia</vt:lpstr>
      <vt:lpstr>Sitka Heading</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ИКВМ_3</dc:creator>
  <cp:lastModifiedBy>Пользователь Windows</cp:lastModifiedBy>
  <cp:revision>92</cp:revision>
  <dcterms:created xsi:type="dcterms:W3CDTF">2020-10-13T09:23:01Z</dcterms:created>
  <dcterms:modified xsi:type="dcterms:W3CDTF">2021-10-27T11:02:20Z</dcterms:modified>
</cp:coreProperties>
</file>