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9" r:id="rId4"/>
    <p:sldId id="278"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1D42F-959A-63D8-E09E-7ADE733DC9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E46B38-AF72-07D8-BDB2-419410A700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1B3D3E-D19D-7479-1EEC-625DA635EFE9}"/>
              </a:ext>
            </a:extLst>
          </p:cNvPr>
          <p:cNvSpPr>
            <a:spLocks noGrp="1"/>
          </p:cNvSpPr>
          <p:nvPr>
            <p:ph type="dt" sz="half" idx="10"/>
          </p:nvPr>
        </p:nvSpPr>
        <p:spPr/>
        <p:txBody>
          <a:bodyPr/>
          <a:lstStyle/>
          <a:p>
            <a:fld id="{A29C59B3-203E-4D0D-8D4F-D1A1E8DDF617}" type="datetimeFigureOut">
              <a:rPr lang="en-US" smtClean="0"/>
              <a:t>3/13/2024</a:t>
            </a:fld>
            <a:endParaRPr lang="en-US"/>
          </a:p>
        </p:txBody>
      </p:sp>
      <p:sp>
        <p:nvSpPr>
          <p:cNvPr id="5" name="Footer Placeholder 4">
            <a:extLst>
              <a:ext uri="{FF2B5EF4-FFF2-40B4-BE49-F238E27FC236}">
                <a16:creationId xmlns:a16="http://schemas.microsoft.com/office/drawing/2014/main" id="{14AED5C1-79E6-9D47-D021-CE23EF923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3E6E4E-9EC3-C48C-2F19-072C7F831A93}"/>
              </a:ext>
            </a:extLst>
          </p:cNvPr>
          <p:cNvSpPr>
            <a:spLocks noGrp="1"/>
          </p:cNvSpPr>
          <p:nvPr>
            <p:ph type="sldNum" sz="quarter" idx="12"/>
          </p:nvPr>
        </p:nvSpPr>
        <p:spPr/>
        <p:txBody>
          <a:bodyPr/>
          <a:lstStyle/>
          <a:p>
            <a:fld id="{6A098EAC-99F7-4D68-9F88-3BC8AB6BA720}" type="slidenum">
              <a:rPr lang="en-US" smtClean="0"/>
              <a:t>‹#›</a:t>
            </a:fld>
            <a:endParaRPr lang="en-US"/>
          </a:p>
        </p:txBody>
      </p:sp>
    </p:spTree>
    <p:extLst>
      <p:ext uri="{BB962C8B-B14F-4D97-AF65-F5344CB8AC3E}">
        <p14:creationId xmlns:p14="http://schemas.microsoft.com/office/powerpoint/2010/main" val="165239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6E03F-1D3A-F7BC-6F3B-A04EBCF17E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049124-2917-1A34-D93D-7551B19411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73BC79-5ECA-EF35-B994-0B791036AB8D}"/>
              </a:ext>
            </a:extLst>
          </p:cNvPr>
          <p:cNvSpPr>
            <a:spLocks noGrp="1"/>
          </p:cNvSpPr>
          <p:nvPr>
            <p:ph type="dt" sz="half" idx="10"/>
          </p:nvPr>
        </p:nvSpPr>
        <p:spPr/>
        <p:txBody>
          <a:bodyPr/>
          <a:lstStyle/>
          <a:p>
            <a:fld id="{A29C59B3-203E-4D0D-8D4F-D1A1E8DDF617}" type="datetimeFigureOut">
              <a:rPr lang="en-US" smtClean="0"/>
              <a:t>3/13/2024</a:t>
            </a:fld>
            <a:endParaRPr lang="en-US"/>
          </a:p>
        </p:txBody>
      </p:sp>
      <p:sp>
        <p:nvSpPr>
          <p:cNvPr id="5" name="Footer Placeholder 4">
            <a:extLst>
              <a:ext uri="{FF2B5EF4-FFF2-40B4-BE49-F238E27FC236}">
                <a16:creationId xmlns:a16="http://schemas.microsoft.com/office/drawing/2014/main" id="{22660846-2EFA-D85A-6CCE-8AE08A5313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41F9DB-233E-1C0B-C0E7-074F3A8844F2}"/>
              </a:ext>
            </a:extLst>
          </p:cNvPr>
          <p:cNvSpPr>
            <a:spLocks noGrp="1"/>
          </p:cNvSpPr>
          <p:nvPr>
            <p:ph type="sldNum" sz="quarter" idx="12"/>
          </p:nvPr>
        </p:nvSpPr>
        <p:spPr/>
        <p:txBody>
          <a:bodyPr/>
          <a:lstStyle/>
          <a:p>
            <a:fld id="{6A098EAC-99F7-4D68-9F88-3BC8AB6BA720}" type="slidenum">
              <a:rPr lang="en-US" smtClean="0"/>
              <a:t>‹#›</a:t>
            </a:fld>
            <a:endParaRPr lang="en-US"/>
          </a:p>
        </p:txBody>
      </p:sp>
    </p:spTree>
    <p:extLst>
      <p:ext uri="{BB962C8B-B14F-4D97-AF65-F5344CB8AC3E}">
        <p14:creationId xmlns:p14="http://schemas.microsoft.com/office/powerpoint/2010/main" val="2729554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85B070-E4E0-26E0-09EA-041580E7FC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B8ADD4-8A6D-1074-80E4-2DF038E5EC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1B631C-11BC-AC2A-BD82-9ECEADF65609}"/>
              </a:ext>
            </a:extLst>
          </p:cNvPr>
          <p:cNvSpPr>
            <a:spLocks noGrp="1"/>
          </p:cNvSpPr>
          <p:nvPr>
            <p:ph type="dt" sz="half" idx="10"/>
          </p:nvPr>
        </p:nvSpPr>
        <p:spPr/>
        <p:txBody>
          <a:bodyPr/>
          <a:lstStyle/>
          <a:p>
            <a:fld id="{A29C59B3-203E-4D0D-8D4F-D1A1E8DDF617}" type="datetimeFigureOut">
              <a:rPr lang="en-US" smtClean="0"/>
              <a:t>3/13/2024</a:t>
            </a:fld>
            <a:endParaRPr lang="en-US"/>
          </a:p>
        </p:txBody>
      </p:sp>
      <p:sp>
        <p:nvSpPr>
          <p:cNvPr id="5" name="Footer Placeholder 4">
            <a:extLst>
              <a:ext uri="{FF2B5EF4-FFF2-40B4-BE49-F238E27FC236}">
                <a16:creationId xmlns:a16="http://schemas.microsoft.com/office/drawing/2014/main" id="{6D17A15D-0EE7-4A2F-3CB2-C3302E33B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747C79-1C07-D555-8958-BB76A971E523}"/>
              </a:ext>
            </a:extLst>
          </p:cNvPr>
          <p:cNvSpPr>
            <a:spLocks noGrp="1"/>
          </p:cNvSpPr>
          <p:nvPr>
            <p:ph type="sldNum" sz="quarter" idx="12"/>
          </p:nvPr>
        </p:nvSpPr>
        <p:spPr/>
        <p:txBody>
          <a:bodyPr/>
          <a:lstStyle/>
          <a:p>
            <a:fld id="{6A098EAC-99F7-4D68-9F88-3BC8AB6BA720}" type="slidenum">
              <a:rPr lang="en-US" smtClean="0"/>
              <a:t>‹#›</a:t>
            </a:fld>
            <a:endParaRPr lang="en-US"/>
          </a:p>
        </p:txBody>
      </p:sp>
    </p:spTree>
    <p:extLst>
      <p:ext uri="{BB962C8B-B14F-4D97-AF65-F5344CB8AC3E}">
        <p14:creationId xmlns:p14="http://schemas.microsoft.com/office/powerpoint/2010/main" val="293373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FB943-60DC-87D7-DFC6-EE8C2FA955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AD9B2D-C5F2-1A29-325D-7A99644543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1E7C01-A070-40C2-DCFF-D0C0B7FF370B}"/>
              </a:ext>
            </a:extLst>
          </p:cNvPr>
          <p:cNvSpPr>
            <a:spLocks noGrp="1"/>
          </p:cNvSpPr>
          <p:nvPr>
            <p:ph type="dt" sz="half" idx="10"/>
          </p:nvPr>
        </p:nvSpPr>
        <p:spPr/>
        <p:txBody>
          <a:bodyPr/>
          <a:lstStyle/>
          <a:p>
            <a:fld id="{A29C59B3-203E-4D0D-8D4F-D1A1E8DDF617}" type="datetimeFigureOut">
              <a:rPr lang="en-US" smtClean="0"/>
              <a:t>3/13/2024</a:t>
            </a:fld>
            <a:endParaRPr lang="en-US"/>
          </a:p>
        </p:txBody>
      </p:sp>
      <p:sp>
        <p:nvSpPr>
          <p:cNvPr id="5" name="Footer Placeholder 4">
            <a:extLst>
              <a:ext uri="{FF2B5EF4-FFF2-40B4-BE49-F238E27FC236}">
                <a16:creationId xmlns:a16="http://schemas.microsoft.com/office/drawing/2014/main" id="{7FB1DF45-D5C9-F38D-0F27-6D84207D41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D10499-01F2-8710-9A0F-6B3FDF740DA3}"/>
              </a:ext>
            </a:extLst>
          </p:cNvPr>
          <p:cNvSpPr>
            <a:spLocks noGrp="1"/>
          </p:cNvSpPr>
          <p:nvPr>
            <p:ph type="sldNum" sz="quarter" idx="12"/>
          </p:nvPr>
        </p:nvSpPr>
        <p:spPr/>
        <p:txBody>
          <a:bodyPr/>
          <a:lstStyle/>
          <a:p>
            <a:fld id="{6A098EAC-99F7-4D68-9F88-3BC8AB6BA720}" type="slidenum">
              <a:rPr lang="en-US" smtClean="0"/>
              <a:t>‹#›</a:t>
            </a:fld>
            <a:endParaRPr lang="en-US"/>
          </a:p>
        </p:txBody>
      </p:sp>
    </p:spTree>
    <p:extLst>
      <p:ext uri="{BB962C8B-B14F-4D97-AF65-F5344CB8AC3E}">
        <p14:creationId xmlns:p14="http://schemas.microsoft.com/office/powerpoint/2010/main" val="201357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36A3-872C-9808-1938-1FAA295798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A9E79D-E6E5-B4B1-EEC1-F7E307224C3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EBA75F-625E-CB0E-DF30-026F32F8432F}"/>
              </a:ext>
            </a:extLst>
          </p:cNvPr>
          <p:cNvSpPr>
            <a:spLocks noGrp="1"/>
          </p:cNvSpPr>
          <p:nvPr>
            <p:ph type="dt" sz="half" idx="10"/>
          </p:nvPr>
        </p:nvSpPr>
        <p:spPr/>
        <p:txBody>
          <a:bodyPr/>
          <a:lstStyle/>
          <a:p>
            <a:fld id="{A29C59B3-203E-4D0D-8D4F-D1A1E8DDF617}" type="datetimeFigureOut">
              <a:rPr lang="en-US" smtClean="0"/>
              <a:t>3/13/2024</a:t>
            </a:fld>
            <a:endParaRPr lang="en-US"/>
          </a:p>
        </p:txBody>
      </p:sp>
      <p:sp>
        <p:nvSpPr>
          <p:cNvPr id="5" name="Footer Placeholder 4">
            <a:extLst>
              <a:ext uri="{FF2B5EF4-FFF2-40B4-BE49-F238E27FC236}">
                <a16:creationId xmlns:a16="http://schemas.microsoft.com/office/drawing/2014/main" id="{8C55F244-6C04-39C9-C796-431857A667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CC49E8-DE74-DA2F-5720-4408777FEFC5}"/>
              </a:ext>
            </a:extLst>
          </p:cNvPr>
          <p:cNvSpPr>
            <a:spLocks noGrp="1"/>
          </p:cNvSpPr>
          <p:nvPr>
            <p:ph type="sldNum" sz="quarter" idx="12"/>
          </p:nvPr>
        </p:nvSpPr>
        <p:spPr/>
        <p:txBody>
          <a:bodyPr/>
          <a:lstStyle/>
          <a:p>
            <a:fld id="{6A098EAC-99F7-4D68-9F88-3BC8AB6BA720}" type="slidenum">
              <a:rPr lang="en-US" smtClean="0"/>
              <a:t>‹#›</a:t>
            </a:fld>
            <a:endParaRPr lang="en-US"/>
          </a:p>
        </p:txBody>
      </p:sp>
    </p:spTree>
    <p:extLst>
      <p:ext uri="{BB962C8B-B14F-4D97-AF65-F5344CB8AC3E}">
        <p14:creationId xmlns:p14="http://schemas.microsoft.com/office/powerpoint/2010/main" val="3963067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5BF50-CC15-65B8-C233-5C04AA8DCF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219074-6A64-5B5D-0AF9-1B88688E27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B3F4B8-C51B-BEC6-9712-5E7E963EA7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2E468E-F93C-EDA9-C005-9526BFAAE56B}"/>
              </a:ext>
            </a:extLst>
          </p:cNvPr>
          <p:cNvSpPr>
            <a:spLocks noGrp="1"/>
          </p:cNvSpPr>
          <p:nvPr>
            <p:ph type="dt" sz="half" idx="10"/>
          </p:nvPr>
        </p:nvSpPr>
        <p:spPr/>
        <p:txBody>
          <a:bodyPr/>
          <a:lstStyle/>
          <a:p>
            <a:fld id="{A29C59B3-203E-4D0D-8D4F-D1A1E8DDF617}" type="datetimeFigureOut">
              <a:rPr lang="en-US" smtClean="0"/>
              <a:t>3/13/2024</a:t>
            </a:fld>
            <a:endParaRPr lang="en-US"/>
          </a:p>
        </p:txBody>
      </p:sp>
      <p:sp>
        <p:nvSpPr>
          <p:cNvPr id="6" name="Footer Placeholder 5">
            <a:extLst>
              <a:ext uri="{FF2B5EF4-FFF2-40B4-BE49-F238E27FC236}">
                <a16:creationId xmlns:a16="http://schemas.microsoft.com/office/drawing/2014/main" id="{FD4383D7-DD80-D7D3-B984-BFF6B91726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70DB0F-BDE5-0D18-9803-AE63388F3423}"/>
              </a:ext>
            </a:extLst>
          </p:cNvPr>
          <p:cNvSpPr>
            <a:spLocks noGrp="1"/>
          </p:cNvSpPr>
          <p:nvPr>
            <p:ph type="sldNum" sz="quarter" idx="12"/>
          </p:nvPr>
        </p:nvSpPr>
        <p:spPr/>
        <p:txBody>
          <a:bodyPr/>
          <a:lstStyle/>
          <a:p>
            <a:fld id="{6A098EAC-99F7-4D68-9F88-3BC8AB6BA720}" type="slidenum">
              <a:rPr lang="en-US" smtClean="0"/>
              <a:t>‹#›</a:t>
            </a:fld>
            <a:endParaRPr lang="en-US"/>
          </a:p>
        </p:txBody>
      </p:sp>
    </p:spTree>
    <p:extLst>
      <p:ext uri="{BB962C8B-B14F-4D97-AF65-F5344CB8AC3E}">
        <p14:creationId xmlns:p14="http://schemas.microsoft.com/office/powerpoint/2010/main" val="761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7223A-910F-4297-E453-578E529C0A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AB8C2F-09ED-A893-02FC-032502B6AD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4B59F1-2DDF-CB18-043A-EE2454A21C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1BD249-BBA7-7387-0BC2-224022C712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3170E9-6301-2508-422E-7D28BA886D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13081F-F890-7E10-93FB-D9B359C99586}"/>
              </a:ext>
            </a:extLst>
          </p:cNvPr>
          <p:cNvSpPr>
            <a:spLocks noGrp="1"/>
          </p:cNvSpPr>
          <p:nvPr>
            <p:ph type="dt" sz="half" idx="10"/>
          </p:nvPr>
        </p:nvSpPr>
        <p:spPr/>
        <p:txBody>
          <a:bodyPr/>
          <a:lstStyle/>
          <a:p>
            <a:fld id="{A29C59B3-203E-4D0D-8D4F-D1A1E8DDF617}" type="datetimeFigureOut">
              <a:rPr lang="en-US" smtClean="0"/>
              <a:t>3/13/2024</a:t>
            </a:fld>
            <a:endParaRPr lang="en-US"/>
          </a:p>
        </p:txBody>
      </p:sp>
      <p:sp>
        <p:nvSpPr>
          <p:cNvPr id="8" name="Footer Placeholder 7">
            <a:extLst>
              <a:ext uri="{FF2B5EF4-FFF2-40B4-BE49-F238E27FC236}">
                <a16:creationId xmlns:a16="http://schemas.microsoft.com/office/drawing/2014/main" id="{8A88F278-CF2E-2B8D-0670-3F65FA3129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26E789-53CF-9FBC-A92F-E754F1E4DB8E}"/>
              </a:ext>
            </a:extLst>
          </p:cNvPr>
          <p:cNvSpPr>
            <a:spLocks noGrp="1"/>
          </p:cNvSpPr>
          <p:nvPr>
            <p:ph type="sldNum" sz="quarter" idx="12"/>
          </p:nvPr>
        </p:nvSpPr>
        <p:spPr/>
        <p:txBody>
          <a:bodyPr/>
          <a:lstStyle/>
          <a:p>
            <a:fld id="{6A098EAC-99F7-4D68-9F88-3BC8AB6BA720}" type="slidenum">
              <a:rPr lang="en-US" smtClean="0"/>
              <a:t>‹#›</a:t>
            </a:fld>
            <a:endParaRPr lang="en-US"/>
          </a:p>
        </p:txBody>
      </p:sp>
    </p:spTree>
    <p:extLst>
      <p:ext uri="{BB962C8B-B14F-4D97-AF65-F5344CB8AC3E}">
        <p14:creationId xmlns:p14="http://schemas.microsoft.com/office/powerpoint/2010/main" val="808503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59297-C734-0C10-7F2D-2B7DBDA7F9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28248F-0ED6-21B6-FBC7-67C832DBD340}"/>
              </a:ext>
            </a:extLst>
          </p:cNvPr>
          <p:cNvSpPr>
            <a:spLocks noGrp="1"/>
          </p:cNvSpPr>
          <p:nvPr>
            <p:ph type="dt" sz="half" idx="10"/>
          </p:nvPr>
        </p:nvSpPr>
        <p:spPr/>
        <p:txBody>
          <a:bodyPr/>
          <a:lstStyle/>
          <a:p>
            <a:fld id="{A29C59B3-203E-4D0D-8D4F-D1A1E8DDF617}" type="datetimeFigureOut">
              <a:rPr lang="en-US" smtClean="0"/>
              <a:t>3/13/2024</a:t>
            </a:fld>
            <a:endParaRPr lang="en-US"/>
          </a:p>
        </p:txBody>
      </p:sp>
      <p:sp>
        <p:nvSpPr>
          <p:cNvPr id="4" name="Footer Placeholder 3">
            <a:extLst>
              <a:ext uri="{FF2B5EF4-FFF2-40B4-BE49-F238E27FC236}">
                <a16:creationId xmlns:a16="http://schemas.microsoft.com/office/drawing/2014/main" id="{28C68F09-DA9E-9B42-2595-88C723FE0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8DADF2-609A-C5DC-3964-F1E8BA1C4693}"/>
              </a:ext>
            </a:extLst>
          </p:cNvPr>
          <p:cNvSpPr>
            <a:spLocks noGrp="1"/>
          </p:cNvSpPr>
          <p:nvPr>
            <p:ph type="sldNum" sz="quarter" idx="12"/>
          </p:nvPr>
        </p:nvSpPr>
        <p:spPr/>
        <p:txBody>
          <a:bodyPr/>
          <a:lstStyle/>
          <a:p>
            <a:fld id="{6A098EAC-99F7-4D68-9F88-3BC8AB6BA720}" type="slidenum">
              <a:rPr lang="en-US" smtClean="0"/>
              <a:t>‹#›</a:t>
            </a:fld>
            <a:endParaRPr lang="en-US"/>
          </a:p>
        </p:txBody>
      </p:sp>
    </p:spTree>
    <p:extLst>
      <p:ext uri="{BB962C8B-B14F-4D97-AF65-F5344CB8AC3E}">
        <p14:creationId xmlns:p14="http://schemas.microsoft.com/office/powerpoint/2010/main" val="4097477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89E49A-8D55-DB54-A387-6EF39DD7C793}"/>
              </a:ext>
            </a:extLst>
          </p:cNvPr>
          <p:cNvSpPr>
            <a:spLocks noGrp="1"/>
          </p:cNvSpPr>
          <p:nvPr>
            <p:ph type="dt" sz="half" idx="10"/>
          </p:nvPr>
        </p:nvSpPr>
        <p:spPr/>
        <p:txBody>
          <a:bodyPr/>
          <a:lstStyle/>
          <a:p>
            <a:fld id="{A29C59B3-203E-4D0D-8D4F-D1A1E8DDF617}" type="datetimeFigureOut">
              <a:rPr lang="en-US" smtClean="0"/>
              <a:t>3/13/2024</a:t>
            </a:fld>
            <a:endParaRPr lang="en-US"/>
          </a:p>
        </p:txBody>
      </p:sp>
      <p:sp>
        <p:nvSpPr>
          <p:cNvPr id="3" name="Footer Placeholder 2">
            <a:extLst>
              <a:ext uri="{FF2B5EF4-FFF2-40B4-BE49-F238E27FC236}">
                <a16:creationId xmlns:a16="http://schemas.microsoft.com/office/drawing/2014/main" id="{048892E6-8DFA-3953-D9F2-994F177160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0A4ACA-DE97-8A3F-D07C-0771434ADB49}"/>
              </a:ext>
            </a:extLst>
          </p:cNvPr>
          <p:cNvSpPr>
            <a:spLocks noGrp="1"/>
          </p:cNvSpPr>
          <p:nvPr>
            <p:ph type="sldNum" sz="quarter" idx="12"/>
          </p:nvPr>
        </p:nvSpPr>
        <p:spPr/>
        <p:txBody>
          <a:bodyPr/>
          <a:lstStyle/>
          <a:p>
            <a:fld id="{6A098EAC-99F7-4D68-9F88-3BC8AB6BA720}" type="slidenum">
              <a:rPr lang="en-US" smtClean="0"/>
              <a:t>‹#›</a:t>
            </a:fld>
            <a:endParaRPr lang="en-US"/>
          </a:p>
        </p:txBody>
      </p:sp>
    </p:spTree>
    <p:extLst>
      <p:ext uri="{BB962C8B-B14F-4D97-AF65-F5344CB8AC3E}">
        <p14:creationId xmlns:p14="http://schemas.microsoft.com/office/powerpoint/2010/main" val="2006836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F0C28-2704-A75A-8AD7-B10508D73E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239A41-74E4-98C4-CDD2-8316B96F1E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E8169C-7898-D540-B97B-381758770B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EB5007-DBBF-CC24-538B-3579FD29D27E}"/>
              </a:ext>
            </a:extLst>
          </p:cNvPr>
          <p:cNvSpPr>
            <a:spLocks noGrp="1"/>
          </p:cNvSpPr>
          <p:nvPr>
            <p:ph type="dt" sz="half" idx="10"/>
          </p:nvPr>
        </p:nvSpPr>
        <p:spPr/>
        <p:txBody>
          <a:bodyPr/>
          <a:lstStyle/>
          <a:p>
            <a:fld id="{A29C59B3-203E-4D0D-8D4F-D1A1E8DDF617}" type="datetimeFigureOut">
              <a:rPr lang="en-US" smtClean="0"/>
              <a:t>3/13/2024</a:t>
            </a:fld>
            <a:endParaRPr lang="en-US"/>
          </a:p>
        </p:txBody>
      </p:sp>
      <p:sp>
        <p:nvSpPr>
          <p:cNvPr id="6" name="Footer Placeholder 5">
            <a:extLst>
              <a:ext uri="{FF2B5EF4-FFF2-40B4-BE49-F238E27FC236}">
                <a16:creationId xmlns:a16="http://schemas.microsoft.com/office/drawing/2014/main" id="{7F0ACAB8-1A87-3DF8-96B7-FBAB2E569E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196007-3C9D-9973-A9DC-D3A579B45B72}"/>
              </a:ext>
            </a:extLst>
          </p:cNvPr>
          <p:cNvSpPr>
            <a:spLocks noGrp="1"/>
          </p:cNvSpPr>
          <p:nvPr>
            <p:ph type="sldNum" sz="quarter" idx="12"/>
          </p:nvPr>
        </p:nvSpPr>
        <p:spPr/>
        <p:txBody>
          <a:bodyPr/>
          <a:lstStyle/>
          <a:p>
            <a:fld id="{6A098EAC-99F7-4D68-9F88-3BC8AB6BA720}" type="slidenum">
              <a:rPr lang="en-US" smtClean="0"/>
              <a:t>‹#›</a:t>
            </a:fld>
            <a:endParaRPr lang="en-US"/>
          </a:p>
        </p:txBody>
      </p:sp>
    </p:spTree>
    <p:extLst>
      <p:ext uri="{BB962C8B-B14F-4D97-AF65-F5344CB8AC3E}">
        <p14:creationId xmlns:p14="http://schemas.microsoft.com/office/powerpoint/2010/main" val="1045733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F1337-13BF-91AC-217A-803A6460B4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494B48-AB22-8F13-51C8-F75722E864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5ADE39-A2B8-895E-9BF3-3D5EAFFD66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192169-18A4-98ED-0D1C-E7A30D99641E}"/>
              </a:ext>
            </a:extLst>
          </p:cNvPr>
          <p:cNvSpPr>
            <a:spLocks noGrp="1"/>
          </p:cNvSpPr>
          <p:nvPr>
            <p:ph type="dt" sz="half" idx="10"/>
          </p:nvPr>
        </p:nvSpPr>
        <p:spPr/>
        <p:txBody>
          <a:bodyPr/>
          <a:lstStyle/>
          <a:p>
            <a:fld id="{A29C59B3-203E-4D0D-8D4F-D1A1E8DDF617}" type="datetimeFigureOut">
              <a:rPr lang="en-US" smtClean="0"/>
              <a:t>3/13/2024</a:t>
            </a:fld>
            <a:endParaRPr lang="en-US"/>
          </a:p>
        </p:txBody>
      </p:sp>
      <p:sp>
        <p:nvSpPr>
          <p:cNvPr id="6" name="Footer Placeholder 5">
            <a:extLst>
              <a:ext uri="{FF2B5EF4-FFF2-40B4-BE49-F238E27FC236}">
                <a16:creationId xmlns:a16="http://schemas.microsoft.com/office/drawing/2014/main" id="{381139C4-677E-2C13-9337-3D3B5B79EB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4A0AC-F5BF-CD9E-03B4-7472C7019EB0}"/>
              </a:ext>
            </a:extLst>
          </p:cNvPr>
          <p:cNvSpPr>
            <a:spLocks noGrp="1"/>
          </p:cNvSpPr>
          <p:nvPr>
            <p:ph type="sldNum" sz="quarter" idx="12"/>
          </p:nvPr>
        </p:nvSpPr>
        <p:spPr/>
        <p:txBody>
          <a:bodyPr/>
          <a:lstStyle/>
          <a:p>
            <a:fld id="{6A098EAC-99F7-4D68-9F88-3BC8AB6BA720}" type="slidenum">
              <a:rPr lang="en-US" smtClean="0"/>
              <a:t>‹#›</a:t>
            </a:fld>
            <a:endParaRPr lang="en-US"/>
          </a:p>
        </p:txBody>
      </p:sp>
    </p:spTree>
    <p:extLst>
      <p:ext uri="{BB962C8B-B14F-4D97-AF65-F5344CB8AC3E}">
        <p14:creationId xmlns:p14="http://schemas.microsoft.com/office/powerpoint/2010/main" val="2847731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4EC72B-2B0E-40D3-8F39-59D5071977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2FEA70-9660-3ACD-2CBE-DCD5F016AD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1C2EA-FC95-A50F-A796-53D0B13482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29C59B3-203E-4D0D-8D4F-D1A1E8DDF617}" type="datetimeFigureOut">
              <a:rPr lang="en-US" smtClean="0"/>
              <a:t>3/13/2024</a:t>
            </a:fld>
            <a:endParaRPr lang="en-US"/>
          </a:p>
        </p:txBody>
      </p:sp>
      <p:sp>
        <p:nvSpPr>
          <p:cNvPr id="5" name="Footer Placeholder 4">
            <a:extLst>
              <a:ext uri="{FF2B5EF4-FFF2-40B4-BE49-F238E27FC236}">
                <a16:creationId xmlns:a16="http://schemas.microsoft.com/office/drawing/2014/main" id="{7BCFC1BE-9373-82C5-3E6D-2BBA3C8D67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79C980A-0472-B853-AD3A-0DBBF88E32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A098EAC-99F7-4D68-9F88-3BC8AB6BA720}" type="slidenum">
              <a:rPr lang="en-US" smtClean="0"/>
              <a:t>‹#›</a:t>
            </a:fld>
            <a:endParaRPr lang="en-US"/>
          </a:p>
        </p:txBody>
      </p:sp>
    </p:spTree>
    <p:extLst>
      <p:ext uri="{BB962C8B-B14F-4D97-AF65-F5344CB8AC3E}">
        <p14:creationId xmlns:p14="http://schemas.microsoft.com/office/powerpoint/2010/main" val="2903376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97B99-D4C5-E66F-4A33-E028BBF61E8E}"/>
              </a:ext>
            </a:extLst>
          </p:cNvPr>
          <p:cNvSpPr>
            <a:spLocks noGrp="1"/>
          </p:cNvSpPr>
          <p:nvPr>
            <p:ph type="title"/>
          </p:nvPr>
        </p:nvSpPr>
        <p:spPr/>
        <p:txBody>
          <a:bodyPr/>
          <a:lstStyle/>
          <a:p>
            <a:r>
              <a:rPr lang="en-US" dirty="0">
                <a:solidFill>
                  <a:schemeClr val="accent2">
                    <a:lumMod val="50000"/>
                  </a:schemeClr>
                </a:solidFill>
              </a:rPr>
              <a:t>ETL</a:t>
            </a:r>
          </a:p>
        </p:txBody>
      </p:sp>
      <p:pic>
        <p:nvPicPr>
          <p:cNvPr id="8" name="Picture Placeholder 7">
            <a:extLst>
              <a:ext uri="{FF2B5EF4-FFF2-40B4-BE49-F238E27FC236}">
                <a16:creationId xmlns:a16="http://schemas.microsoft.com/office/drawing/2014/main" id="{D39FB209-AC8E-383B-46D1-590ACBFB5C90}"/>
              </a:ext>
            </a:extLst>
          </p:cNvPr>
          <p:cNvPicPr>
            <a:picLocks noGrp="1" noChangeAspect="1"/>
          </p:cNvPicPr>
          <p:nvPr>
            <p:ph type="pic" idx="1"/>
          </p:nvPr>
        </p:nvPicPr>
        <p:blipFill>
          <a:blip r:embed="rId2"/>
          <a:srcRect t="5105" b="5105"/>
          <a:stretch/>
        </p:blipFill>
        <p:spPr>
          <a:xfrm>
            <a:off x="3787775" y="987425"/>
            <a:ext cx="7567613" cy="4873625"/>
          </a:xfrm>
        </p:spPr>
      </p:pic>
      <p:sp>
        <p:nvSpPr>
          <p:cNvPr id="3" name="Subtitle 2">
            <a:extLst>
              <a:ext uri="{FF2B5EF4-FFF2-40B4-BE49-F238E27FC236}">
                <a16:creationId xmlns:a16="http://schemas.microsoft.com/office/drawing/2014/main" id="{EB88C915-3EDF-81DD-8C18-1F908ED36D92}"/>
              </a:ext>
            </a:extLst>
          </p:cNvPr>
          <p:cNvSpPr>
            <a:spLocks noGrp="1"/>
          </p:cNvSpPr>
          <p:nvPr>
            <p:ph type="body" sz="half" idx="2"/>
          </p:nvPr>
        </p:nvSpPr>
        <p:spPr/>
        <p:txBody>
          <a:bodyPr/>
          <a:lstStyle/>
          <a:p>
            <a:r>
              <a:rPr lang="en-US" dirty="0">
                <a:solidFill>
                  <a:schemeClr val="accent2">
                    <a:lumMod val="50000"/>
                  </a:schemeClr>
                </a:solidFill>
              </a:rPr>
              <a:t>Pentaho Data Integration</a:t>
            </a:r>
          </a:p>
        </p:txBody>
      </p:sp>
      <p:pic>
        <p:nvPicPr>
          <p:cNvPr id="10" name="Picture 9">
            <a:extLst>
              <a:ext uri="{FF2B5EF4-FFF2-40B4-BE49-F238E27FC236}">
                <a16:creationId xmlns:a16="http://schemas.microsoft.com/office/drawing/2014/main" id="{C6C25DA1-EC69-D711-17A0-B6B1EDD38031}"/>
              </a:ext>
            </a:extLst>
          </p:cNvPr>
          <p:cNvPicPr>
            <a:picLocks noChangeAspect="1"/>
          </p:cNvPicPr>
          <p:nvPr/>
        </p:nvPicPr>
        <p:blipFill>
          <a:blip r:embed="rId2"/>
          <a:stretch>
            <a:fillRect/>
          </a:stretch>
        </p:blipFill>
        <p:spPr>
          <a:xfrm>
            <a:off x="3539307" y="457200"/>
            <a:ext cx="8287907" cy="5944430"/>
          </a:xfrm>
          <a:prstGeom prst="rect">
            <a:avLst/>
          </a:prstGeom>
        </p:spPr>
      </p:pic>
    </p:spTree>
    <p:extLst>
      <p:ext uri="{BB962C8B-B14F-4D97-AF65-F5344CB8AC3E}">
        <p14:creationId xmlns:p14="http://schemas.microsoft.com/office/powerpoint/2010/main" val="260027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2E092-FA29-0B04-7510-78A358E27018}"/>
              </a:ext>
            </a:extLst>
          </p:cNvPr>
          <p:cNvSpPr>
            <a:spLocks noGrp="1"/>
          </p:cNvSpPr>
          <p:nvPr>
            <p:ph type="title"/>
          </p:nvPr>
        </p:nvSpPr>
        <p:spPr>
          <a:ln>
            <a:solidFill>
              <a:schemeClr val="accent2">
                <a:lumMod val="50000"/>
              </a:schemeClr>
            </a:solidFill>
          </a:ln>
        </p:spPr>
        <p:txBody>
          <a:bodyPr/>
          <a:lstStyle/>
          <a:p>
            <a:r>
              <a:rPr lang="en-US" dirty="0">
                <a:solidFill>
                  <a:schemeClr val="accent2">
                    <a:lumMod val="50000"/>
                  </a:schemeClr>
                </a:solidFill>
              </a:rPr>
              <a:t>Load Dimensions</a:t>
            </a:r>
          </a:p>
        </p:txBody>
      </p:sp>
      <p:pic>
        <p:nvPicPr>
          <p:cNvPr id="11" name="Content Placeholder 10">
            <a:extLst>
              <a:ext uri="{FF2B5EF4-FFF2-40B4-BE49-F238E27FC236}">
                <a16:creationId xmlns:a16="http://schemas.microsoft.com/office/drawing/2014/main" id="{4DBD3BDA-9658-75F2-E9C6-12D7B3402315}"/>
              </a:ext>
            </a:extLst>
          </p:cNvPr>
          <p:cNvPicPr>
            <a:picLocks noGrp="1" noChangeAspect="1"/>
          </p:cNvPicPr>
          <p:nvPr>
            <p:ph idx="1"/>
          </p:nvPr>
        </p:nvPicPr>
        <p:blipFill>
          <a:blip r:embed="rId2"/>
          <a:stretch>
            <a:fillRect/>
          </a:stretch>
        </p:blipFill>
        <p:spPr>
          <a:xfrm>
            <a:off x="3295961" y="1825625"/>
            <a:ext cx="5600077" cy="4351338"/>
          </a:xfrm>
          <a:ln>
            <a:solidFill>
              <a:schemeClr val="accent2">
                <a:lumMod val="50000"/>
              </a:schemeClr>
            </a:solidFill>
          </a:ln>
        </p:spPr>
      </p:pic>
    </p:spTree>
    <p:extLst>
      <p:ext uri="{BB962C8B-B14F-4D97-AF65-F5344CB8AC3E}">
        <p14:creationId xmlns:p14="http://schemas.microsoft.com/office/powerpoint/2010/main" val="288416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6E5A0-4B9C-83AF-74FE-4A4E9BE0E8A3}"/>
              </a:ext>
            </a:extLst>
          </p:cNvPr>
          <p:cNvSpPr>
            <a:spLocks noGrp="1"/>
          </p:cNvSpPr>
          <p:nvPr>
            <p:ph type="title"/>
          </p:nvPr>
        </p:nvSpPr>
        <p:spPr>
          <a:ln>
            <a:solidFill>
              <a:schemeClr val="accent2">
                <a:lumMod val="50000"/>
              </a:schemeClr>
            </a:solidFill>
          </a:ln>
        </p:spPr>
        <p:txBody>
          <a:bodyPr/>
          <a:lstStyle/>
          <a:p>
            <a:r>
              <a:rPr lang="en-US" dirty="0">
                <a:solidFill>
                  <a:schemeClr val="accent2">
                    <a:lumMod val="50000"/>
                  </a:schemeClr>
                </a:solidFill>
              </a:rPr>
              <a:t>Load Dimensions</a:t>
            </a:r>
          </a:p>
        </p:txBody>
      </p:sp>
      <p:pic>
        <p:nvPicPr>
          <p:cNvPr id="5" name="Content Placeholder 4">
            <a:extLst>
              <a:ext uri="{FF2B5EF4-FFF2-40B4-BE49-F238E27FC236}">
                <a16:creationId xmlns:a16="http://schemas.microsoft.com/office/drawing/2014/main" id="{1EDA8008-6241-665B-9E08-37B3E6253E60}"/>
              </a:ext>
            </a:extLst>
          </p:cNvPr>
          <p:cNvPicPr>
            <a:picLocks noGrp="1" noChangeAspect="1"/>
          </p:cNvPicPr>
          <p:nvPr>
            <p:ph idx="1"/>
          </p:nvPr>
        </p:nvPicPr>
        <p:blipFill>
          <a:blip r:embed="rId2"/>
          <a:stretch>
            <a:fillRect/>
          </a:stretch>
        </p:blipFill>
        <p:spPr>
          <a:xfrm>
            <a:off x="3037873" y="1825625"/>
            <a:ext cx="6116253" cy="4351338"/>
          </a:xfrm>
          <a:ln>
            <a:solidFill>
              <a:schemeClr val="accent2">
                <a:lumMod val="50000"/>
              </a:schemeClr>
            </a:solidFill>
          </a:ln>
        </p:spPr>
      </p:pic>
    </p:spTree>
    <p:extLst>
      <p:ext uri="{BB962C8B-B14F-4D97-AF65-F5344CB8AC3E}">
        <p14:creationId xmlns:p14="http://schemas.microsoft.com/office/powerpoint/2010/main" val="2678707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EEF55-B4BA-B46D-3148-5116D737CEE3}"/>
              </a:ext>
            </a:extLst>
          </p:cNvPr>
          <p:cNvSpPr>
            <a:spLocks noGrp="1"/>
          </p:cNvSpPr>
          <p:nvPr>
            <p:ph type="title"/>
          </p:nvPr>
        </p:nvSpPr>
        <p:spPr>
          <a:ln>
            <a:solidFill>
              <a:schemeClr val="accent2">
                <a:lumMod val="50000"/>
              </a:schemeClr>
            </a:solidFill>
          </a:ln>
        </p:spPr>
        <p:txBody>
          <a:bodyPr/>
          <a:lstStyle/>
          <a:p>
            <a:r>
              <a:rPr lang="en-US" dirty="0">
                <a:solidFill>
                  <a:schemeClr val="accent2">
                    <a:lumMod val="50000"/>
                  </a:schemeClr>
                </a:solidFill>
              </a:rPr>
              <a:t>Load Risk related Dimensions</a:t>
            </a:r>
          </a:p>
        </p:txBody>
      </p:sp>
      <p:pic>
        <p:nvPicPr>
          <p:cNvPr id="5" name="Content Placeholder 4">
            <a:extLst>
              <a:ext uri="{FF2B5EF4-FFF2-40B4-BE49-F238E27FC236}">
                <a16:creationId xmlns:a16="http://schemas.microsoft.com/office/drawing/2014/main" id="{8E7E03AD-65AF-32C5-6FCC-1DA904943D08}"/>
              </a:ext>
            </a:extLst>
          </p:cNvPr>
          <p:cNvPicPr>
            <a:picLocks noGrp="1" noChangeAspect="1"/>
          </p:cNvPicPr>
          <p:nvPr>
            <p:ph idx="1"/>
          </p:nvPr>
        </p:nvPicPr>
        <p:blipFill>
          <a:blip r:embed="rId2"/>
          <a:stretch>
            <a:fillRect/>
          </a:stretch>
        </p:blipFill>
        <p:spPr>
          <a:xfrm>
            <a:off x="838200" y="2144462"/>
            <a:ext cx="10515600" cy="3713664"/>
          </a:xfrm>
          <a:ln>
            <a:solidFill>
              <a:schemeClr val="accent2">
                <a:lumMod val="50000"/>
              </a:schemeClr>
            </a:solidFill>
          </a:ln>
        </p:spPr>
      </p:pic>
    </p:spTree>
    <p:extLst>
      <p:ext uri="{BB962C8B-B14F-4D97-AF65-F5344CB8AC3E}">
        <p14:creationId xmlns:p14="http://schemas.microsoft.com/office/powerpoint/2010/main" val="2707424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7B6BDC-11EB-DB3B-C923-F6777F2417FA}"/>
              </a:ext>
            </a:extLst>
          </p:cNvPr>
          <p:cNvSpPr>
            <a:spLocks noGrp="1"/>
          </p:cNvSpPr>
          <p:nvPr>
            <p:ph type="title"/>
          </p:nvPr>
        </p:nvSpPr>
        <p:spPr>
          <a:ln>
            <a:solidFill>
              <a:schemeClr val="accent2">
                <a:lumMod val="50000"/>
              </a:schemeClr>
            </a:solidFill>
          </a:ln>
        </p:spPr>
        <p:txBody>
          <a:bodyPr/>
          <a:lstStyle/>
          <a:p>
            <a:r>
              <a:rPr lang="en-US" dirty="0">
                <a:solidFill>
                  <a:schemeClr val="accent2">
                    <a:lumMod val="50000"/>
                  </a:schemeClr>
                </a:solidFill>
              </a:rPr>
              <a:t>SCD Type 2 Dimension</a:t>
            </a:r>
          </a:p>
        </p:txBody>
      </p:sp>
      <p:pic>
        <p:nvPicPr>
          <p:cNvPr id="8" name="Content Placeholder 7">
            <a:extLst>
              <a:ext uri="{FF2B5EF4-FFF2-40B4-BE49-F238E27FC236}">
                <a16:creationId xmlns:a16="http://schemas.microsoft.com/office/drawing/2014/main" id="{9E3C2795-EB1D-BCB4-EF1F-30198EE9E61B}"/>
              </a:ext>
            </a:extLst>
          </p:cNvPr>
          <p:cNvPicPr>
            <a:picLocks noGrp="1" noChangeAspect="1"/>
          </p:cNvPicPr>
          <p:nvPr>
            <p:ph sz="half" idx="1"/>
          </p:nvPr>
        </p:nvPicPr>
        <p:blipFill>
          <a:blip r:embed="rId2"/>
          <a:stretch>
            <a:fillRect/>
          </a:stretch>
        </p:blipFill>
        <p:spPr>
          <a:xfrm>
            <a:off x="1487707" y="1825625"/>
            <a:ext cx="3882586" cy="4351338"/>
          </a:xfrm>
          <a:ln>
            <a:solidFill>
              <a:schemeClr val="accent2">
                <a:lumMod val="50000"/>
              </a:schemeClr>
            </a:solidFill>
          </a:ln>
        </p:spPr>
      </p:pic>
      <p:pic>
        <p:nvPicPr>
          <p:cNvPr id="10" name="Content Placeholder 9">
            <a:extLst>
              <a:ext uri="{FF2B5EF4-FFF2-40B4-BE49-F238E27FC236}">
                <a16:creationId xmlns:a16="http://schemas.microsoft.com/office/drawing/2014/main" id="{A3AEC73B-DA1A-22C6-7C34-694C1C9816FB}"/>
              </a:ext>
            </a:extLst>
          </p:cNvPr>
          <p:cNvPicPr>
            <a:picLocks noGrp="1" noChangeAspect="1"/>
          </p:cNvPicPr>
          <p:nvPr>
            <p:ph sz="half" idx="2"/>
          </p:nvPr>
        </p:nvPicPr>
        <p:blipFill>
          <a:blip r:embed="rId3"/>
          <a:stretch>
            <a:fillRect/>
          </a:stretch>
        </p:blipFill>
        <p:spPr>
          <a:xfrm>
            <a:off x="6836651" y="1825625"/>
            <a:ext cx="3852698" cy="4351338"/>
          </a:xfrm>
          <a:ln>
            <a:solidFill>
              <a:schemeClr val="accent2">
                <a:lumMod val="50000"/>
              </a:schemeClr>
            </a:solidFill>
          </a:ln>
        </p:spPr>
      </p:pic>
    </p:spTree>
    <p:extLst>
      <p:ext uri="{BB962C8B-B14F-4D97-AF65-F5344CB8AC3E}">
        <p14:creationId xmlns:p14="http://schemas.microsoft.com/office/powerpoint/2010/main" val="28016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379B-7B9B-9368-5A9A-9E5ADB954B49}"/>
              </a:ext>
            </a:extLst>
          </p:cNvPr>
          <p:cNvSpPr>
            <a:spLocks noGrp="1"/>
          </p:cNvSpPr>
          <p:nvPr>
            <p:ph type="title"/>
          </p:nvPr>
        </p:nvSpPr>
        <p:spPr>
          <a:ln>
            <a:solidFill>
              <a:schemeClr val="accent2">
                <a:lumMod val="50000"/>
              </a:schemeClr>
            </a:solidFill>
          </a:ln>
        </p:spPr>
        <p:txBody>
          <a:bodyPr/>
          <a:lstStyle/>
          <a:p>
            <a:r>
              <a:rPr lang="en-US" dirty="0">
                <a:solidFill>
                  <a:schemeClr val="accent2">
                    <a:lumMod val="50000"/>
                  </a:schemeClr>
                </a:solidFill>
              </a:rPr>
              <a:t>Load Claim Fact Tables</a:t>
            </a:r>
          </a:p>
        </p:txBody>
      </p:sp>
      <p:pic>
        <p:nvPicPr>
          <p:cNvPr id="5" name="Content Placeholder 4">
            <a:extLst>
              <a:ext uri="{FF2B5EF4-FFF2-40B4-BE49-F238E27FC236}">
                <a16:creationId xmlns:a16="http://schemas.microsoft.com/office/drawing/2014/main" id="{1A006BDA-7F9C-4153-3726-61B36F128EF5}"/>
              </a:ext>
            </a:extLst>
          </p:cNvPr>
          <p:cNvPicPr>
            <a:picLocks noGrp="1" noChangeAspect="1"/>
          </p:cNvPicPr>
          <p:nvPr>
            <p:ph idx="1"/>
          </p:nvPr>
        </p:nvPicPr>
        <p:blipFill>
          <a:blip r:embed="rId2"/>
          <a:stretch>
            <a:fillRect/>
          </a:stretch>
        </p:blipFill>
        <p:spPr>
          <a:xfrm>
            <a:off x="973579" y="1825625"/>
            <a:ext cx="10244841" cy="4351338"/>
          </a:xfrm>
          <a:ln>
            <a:solidFill>
              <a:schemeClr val="accent2">
                <a:lumMod val="50000"/>
              </a:schemeClr>
            </a:solidFill>
          </a:ln>
        </p:spPr>
      </p:pic>
    </p:spTree>
    <p:extLst>
      <p:ext uri="{BB962C8B-B14F-4D97-AF65-F5344CB8AC3E}">
        <p14:creationId xmlns:p14="http://schemas.microsoft.com/office/powerpoint/2010/main" val="1243293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19479-F330-1389-C6A6-DF0153FDE514}"/>
              </a:ext>
            </a:extLst>
          </p:cNvPr>
          <p:cNvSpPr>
            <a:spLocks noGrp="1"/>
          </p:cNvSpPr>
          <p:nvPr>
            <p:ph type="title"/>
          </p:nvPr>
        </p:nvSpPr>
        <p:spPr>
          <a:ln>
            <a:solidFill>
              <a:schemeClr val="accent2">
                <a:lumMod val="50000"/>
              </a:schemeClr>
            </a:solidFill>
          </a:ln>
        </p:spPr>
        <p:txBody>
          <a:bodyPr/>
          <a:lstStyle/>
          <a:p>
            <a:r>
              <a:rPr lang="en-US" dirty="0">
                <a:solidFill>
                  <a:schemeClr val="accent2">
                    <a:lumMod val="50000"/>
                  </a:schemeClr>
                </a:solidFill>
              </a:rPr>
              <a:t>Load Claim Fact Transactions</a:t>
            </a:r>
          </a:p>
        </p:txBody>
      </p:sp>
      <p:pic>
        <p:nvPicPr>
          <p:cNvPr id="5" name="Content Placeholder 4">
            <a:extLst>
              <a:ext uri="{FF2B5EF4-FFF2-40B4-BE49-F238E27FC236}">
                <a16:creationId xmlns:a16="http://schemas.microsoft.com/office/drawing/2014/main" id="{D94D6063-115E-E4FB-49E5-656AAE20440E}"/>
              </a:ext>
            </a:extLst>
          </p:cNvPr>
          <p:cNvPicPr>
            <a:picLocks noGrp="1" noChangeAspect="1"/>
          </p:cNvPicPr>
          <p:nvPr>
            <p:ph idx="1"/>
          </p:nvPr>
        </p:nvPicPr>
        <p:blipFill>
          <a:blip r:embed="rId2"/>
          <a:stretch>
            <a:fillRect/>
          </a:stretch>
        </p:blipFill>
        <p:spPr>
          <a:xfrm>
            <a:off x="3882819" y="1825625"/>
            <a:ext cx="4426361" cy="4351338"/>
          </a:xfrm>
          <a:ln>
            <a:solidFill>
              <a:schemeClr val="accent2">
                <a:lumMod val="50000"/>
              </a:schemeClr>
            </a:solidFill>
          </a:ln>
        </p:spPr>
      </p:pic>
    </p:spTree>
    <p:extLst>
      <p:ext uri="{BB962C8B-B14F-4D97-AF65-F5344CB8AC3E}">
        <p14:creationId xmlns:p14="http://schemas.microsoft.com/office/powerpoint/2010/main" val="3463296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DE934-82C0-D322-E91B-3C5EB4A19FE3}"/>
              </a:ext>
            </a:extLst>
          </p:cNvPr>
          <p:cNvSpPr>
            <a:spLocks noGrp="1"/>
          </p:cNvSpPr>
          <p:nvPr>
            <p:ph type="title"/>
          </p:nvPr>
        </p:nvSpPr>
        <p:spPr>
          <a:ln>
            <a:solidFill>
              <a:schemeClr val="accent2">
                <a:lumMod val="50000"/>
              </a:schemeClr>
            </a:solidFill>
          </a:ln>
        </p:spPr>
        <p:txBody>
          <a:bodyPr/>
          <a:lstStyle/>
          <a:p>
            <a:r>
              <a:rPr lang="en-US" dirty="0">
                <a:solidFill>
                  <a:schemeClr val="accent2">
                    <a:lumMod val="50000"/>
                  </a:schemeClr>
                </a:solidFill>
              </a:rPr>
              <a:t>Load Claim Fact Monthly Summaries</a:t>
            </a:r>
          </a:p>
        </p:txBody>
      </p:sp>
      <p:pic>
        <p:nvPicPr>
          <p:cNvPr id="5" name="Content Placeholder 4">
            <a:extLst>
              <a:ext uri="{FF2B5EF4-FFF2-40B4-BE49-F238E27FC236}">
                <a16:creationId xmlns:a16="http://schemas.microsoft.com/office/drawing/2014/main" id="{A3A084BF-3133-45EB-806C-846EDCE4FA57}"/>
              </a:ext>
            </a:extLst>
          </p:cNvPr>
          <p:cNvPicPr>
            <a:picLocks noGrp="1" noChangeAspect="1"/>
          </p:cNvPicPr>
          <p:nvPr>
            <p:ph idx="1"/>
          </p:nvPr>
        </p:nvPicPr>
        <p:blipFill>
          <a:blip r:embed="rId2"/>
          <a:stretch>
            <a:fillRect/>
          </a:stretch>
        </p:blipFill>
        <p:spPr>
          <a:xfrm>
            <a:off x="2275645" y="1825625"/>
            <a:ext cx="7640710" cy="4351338"/>
          </a:xfrm>
          <a:ln>
            <a:solidFill>
              <a:schemeClr val="accent2">
                <a:lumMod val="50000"/>
              </a:schemeClr>
            </a:solidFill>
          </a:ln>
        </p:spPr>
      </p:pic>
    </p:spTree>
    <p:extLst>
      <p:ext uri="{BB962C8B-B14F-4D97-AF65-F5344CB8AC3E}">
        <p14:creationId xmlns:p14="http://schemas.microsoft.com/office/powerpoint/2010/main" val="800488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E90B3-BA02-7443-CEAC-EAB093742A42}"/>
              </a:ext>
            </a:extLst>
          </p:cNvPr>
          <p:cNvSpPr>
            <a:spLocks noGrp="1"/>
          </p:cNvSpPr>
          <p:nvPr>
            <p:ph type="title"/>
          </p:nvPr>
        </p:nvSpPr>
        <p:spPr>
          <a:ln>
            <a:solidFill>
              <a:schemeClr val="accent2">
                <a:lumMod val="50000"/>
              </a:schemeClr>
            </a:solidFill>
          </a:ln>
        </p:spPr>
        <p:txBody>
          <a:bodyPr/>
          <a:lstStyle/>
          <a:p>
            <a:r>
              <a:rPr lang="en-US" dirty="0">
                <a:solidFill>
                  <a:schemeClr val="accent2">
                    <a:lumMod val="50000"/>
                  </a:schemeClr>
                </a:solidFill>
              </a:rPr>
              <a:t>Load Policy Fact Tables</a:t>
            </a:r>
          </a:p>
        </p:txBody>
      </p:sp>
      <p:pic>
        <p:nvPicPr>
          <p:cNvPr id="5" name="Content Placeholder 4">
            <a:extLst>
              <a:ext uri="{FF2B5EF4-FFF2-40B4-BE49-F238E27FC236}">
                <a16:creationId xmlns:a16="http://schemas.microsoft.com/office/drawing/2014/main" id="{0D138B93-CB18-28D3-30ED-DE08A6B4D5E1}"/>
              </a:ext>
            </a:extLst>
          </p:cNvPr>
          <p:cNvPicPr>
            <a:picLocks noGrp="1" noChangeAspect="1"/>
          </p:cNvPicPr>
          <p:nvPr>
            <p:ph idx="1"/>
          </p:nvPr>
        </p:nvPicPr>
        <p:blipFill>
          <a:blip r:embed="rId2"/>
          <a:stretch>
            <a:fillRect/>
          </a:stretch>
        </p:blipFill>
        <p:spPr>
          <a:xfrm>
            <a:off x="838200" y="2176246"/>
            <a:ext cx="10515600" cy="3650095"/>
          </a:xfrm>
          <a:ln>
            <a:solidFill>
              <a:schemeClr val="accent2">
                <a:lumMod val="50000"/>
              </a:schemeClr>
            </a:solidFill>
          </a:ln>
        </p:spPr>
      </p:pic>
    </p:spTree>
    <p:extLst>
      <p:ext uri="{BB962C8B-B14F-4D97-AF65-F5344CB8AC3E}">
        <p14:creationId xmlns:p14="http://schemas.microsoft.com/office/powerpoint/2010/main" val="3404199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51B0B-A5C5-40D7-ACD1-A65B8F6E74AD}"/>
              </a:ext>
            </a:extLst>
          </p:cNvPr>
          <p:cNvSpPr>
            <a:spLocks noGrp="1"/>
          </p:cNvSpPr>
          <p:nvPr>
            <p:ph type="title"/>
          </p:nvPr>
        </p:nvSpPr>
        <p:spPr>
          <a:ln>
            <a:solidFill>
              <a:schemeClr val="accent2">
                <a:lumMod val="50000"/>
              </a:schemeClr>
            </a:solidFill>
          </a:ln>
        </p:spPr>
        <p:txBody>
          <a:bodyPr/>
          <a:lstStyle/>
          <a:p>
            <a:r>
              <a:rPr lang="en-US" dirty="0">
                <a:solidFill>
                  <a:schemeClr val="accent2">
                    <a:lumMod val="50000"/>
                  </a:schemeClr>
                </a:solidFill>
              </a:rPr>
              <a:t>Load Fact Transactions</a:t>
            </a:r>
          </a:p>
        </p:txBody>
      </p:sp>
      <p:pic>
        <p:nvPicPr>
          <p:cNvPr id="5" name="Content Placeholder 4">
            <a:extLst>
              <a:ext uri="{FF2B5EF4-FFF2-40B4-BE49-F238E27FC236}">
                <a16:creationId xmlns:a16="http://schemas.microsoft.com/office/drawing/2014/main" id="{67B6289C-1868-10D7-4BAA-80D54674B4BD}"/>
              </a:ext>
            </a:extLst>
          </p:cNvPr>
          <p:cNvPicPr>
            <a:picLocks noGrp="1" noChangeAspect="1"/>
          </p:cNvPicPr>
          <p:nvPr>
            <p:ph idx="1"/>
          </p:nvPr>
        </p:nvPicPr>
        <p:blipFill>
          <a:blip r:embed="rId2"/>
          <a:stretch>
            <a:fillRect/>
          </a:stretch>
        </p:blipFill>
        <p:spPr>
          <a:xfrm>
            <a:off x="3648039" y="1825625"/>
            <a:ext cx="4895922" cy="4351338"/>
          </a:xfrm>
          <a:ln>
            <a:solidFill>
              <a:schemeClr val="accent2">
                <a:lumMod val="50000"/>
              </a:schemeClr>
            </a:solidFill>
          </a:ln>
        </p:spPr>
      </p:pic>
    </p:spTree>
    <p:extLst>
      <p:ext uri="{BB962C8B-B14F-4D97-AF65-F5344CB8AC3E}">
        <p14:creationId xmlns:p14="http://schemas.microsoft.com/office/powerpoint/2010/main" val="4173495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EC912-86A5-DFBB-88EF-D4E7DC719D78}"/>
              </a:ext>
            </a:extLst>
          </p:cNvPr>
          <p:cNvSpPr>
            <a:spLocks noGrp="1"/>
          </p:cNvSpPr>
          <p:nvPr>
            <p:ph type="title"/>
          </p:nvPr>
        </p:nvSpPr>
        <p:spPr>
          <a:ln>
            <a:solidFill>
              <a:schemeClr val="accent2">
                <a:lumMod val="50000"/>
              </a:schemeClr>
            </a:solidFill>
          </a:ln>
        </p:spPr>
        <p:txBody>
          <a:bodyPr/>
          <a:lstStyle/>
          <a:p>
            <a:r>
              <a:rPr lang="en-US" dirty="0">
                <a:solidFill>
                  <a:schemeClr val="accent2">
                    <a:lumMod val="50000"/>
                  </a:schemeClr>
                </a:solidFill>
              </a:rPr>
              <a:t>Load Policy Fact Monthly Summaries</a:t>
            </a:r>
          </a:p>
        </p:txBody>
      </p:sp>
      <p:pic>
        <p:nvPicPr>
          <p:cNvPr id="5" name="Content Placeholder 4">
            <a:extLst>
              <a:ext uri="{FF2B5EF4-FFF2-40B4-BE49-F238E27FC236}">
                <a16:creationId xmlns:a16="http://schemas.microsoft.com/office/drawing/2014/main" id="{43BBABA4-CD50-82B5-2119-D866F5CAE531}"/>
              </a:ext>
            </a:extLst>
          </p:cNvPr>
          <p:cNvPicPr>
            <a:picLocks noGrp="1" noChangeAspect="1"/>
          </p:cNvPicPr>
          <p:nvPr>
            <p:ph idx="1"/>
          </p:nvPr>
        </p:nvPicPr>
        <p:blipFill>
          <a:blip r:embed="rId2"/>
          <a:stretch>
            <a:fillRect/>
          </a:stretch>
        </p:blipFill>
        <p:spPr>
          <a:xfrm>
            <a:off x="3267084" y="1825625"/>
            <a:ext cx="5657832" cy="4351338"/>
          </a:xfrm>
          <a:ln>
            <a:solidFill>
              <a:schemeClr val="accent2">
                <a:lumMod val="50000"/>
              </a:schemeClr>
            </a:solidFill>
          </a:ln>
        </p:spPr>
      </p:pic>
    </p:spTree>
    <p:extLst>
      <p:ext uri="{BB962C8B-B14F-4D97-AF65-F5344CB8AC3E}">
        <p14:creationId xmlns:p14="http://schemas.microsoft.com/office/powerpoint/2010/main" val="3238165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CA0FC-38EE-5632-3C37-4AB16AECF0F6}"/>
              </a:ext>
            </a:extLst>
          </p:cNvPr>
          <p:cNvSpPr>
            <a:spLocks noGrp="1"/>
          </p:cNvSpPr>
          <p:nvPr>
            <p:ph type="title"/>
          </p:nvPr>
        </p:nvSpPr>
        <p:spPr>
          <a:ln>
            <a:solidFill>
              <a:schemeClr val="accent2">
                <a:lumMod val="50000"/>
              </a:schemeClr>
            </a:solidFill>
          </a:ln>
        </p:spPr>
        <p:txBody>
          <a:bodyPr/>
          <a:lstStyle/>
          <a:p>
            <a:r>
              <a:rPr lang="en-US" dirty="0">
                <a:solidFill>
                  <a:schemeClr val="accent2">
                    <a:lumMod val="50000"/>
                  </a:schemeClr>
                </a:solidFill>
              </a:rPr>
              <a:t>History and ETL Projects</a:t>
            </a:r>
          </a:p>
        </p:txBody>
      </p:sp>
      <p:sp>
        <p:nvSpPr>
          <p:cNvPr id="6" name="Text Placeholder 5">
            <a:extLst>
              <a:ext uri="{FF2B5EF4-FFF2-40B4-BE49-F238E27FC236}">
                <a16:creationId xmlns:a16="http://schemas.microsoft.com/office/drawing/2014/main" id="{13768BF5-F17B-EBA2-4309-AF0AC7B1E648}"/>
              </a:ext>
            </a:extLst>
          </p:cNvPr>
          <p:cNvSpPr>
            <a:spLocks noGrp="1"/>
          </p:cNvSpPr>
          <p:nvPr>
            <p:ph type="body" idx="1"/>
          </p:nvPr>
        </p:nvSpPr>
        <p:spPr>
          <a:ln>
            <a:solidFill>
              <a:schemeClr val="accent2">
                <a:lumMod val="50000"/>
              </a:schemeClr>
            </a:solidFill>
          </a:ln>
        </p:spPr>
        <p:txBody>
          <a:bodyPr/>
          <a:lstStyle/>
          <a:p>
            <a:r>
              <a:rPr lang="en-US" dirty="0">
                <a:solidFill>
                  <a:schemeClr val="accent2">
                    <a:lumMod val="50000"/>
                  </a:schemeClr>
                </a:solidFill>
              </a:rPr>
              <a:t>History</a:t>
            </a:r>
          </a:p>
        </p:txBody>
      </p:sp>
      <p:sp>
        <p:nvSpPr>
          <p:cNvPr id="4" name="Content Placeholder 3">
            <a:extLst>
              <a:ext uri="{FF2B5EF4-FFF2-40B4-BE49-F238E27FC236}">
                <a16:creationId xmlns:a16="http://schemas.microsoft.com/office/drawing/2014/main" id="{6BC5249F-3A4D-CEC0-A1FD-16A6657EDBFF}"/>
              </a:ext>
            </a:extLst>
          </p:cNvPr>
          <p:cNvSpPr>
            <a:spLocks noGrp="1"/>
          </p:cNvSpPr>
          <p:nvPr>
            <p:ph sz="half" idx="2"/>
          </p:nvPr>
        </p:nvSpPr>
        <p:spPr>
          <a:ln>
            <a:solidFill>
              <a:schemeClr val="accent2">
                <a:lumMod val="50000"/>
              </a:schemeClr>
            </a:solidFill>
          </a:ln>
        </p:spPr>
        <p:txBody>
          <a:bodyPr>
            <a:normAutofit fontScale="55000" lnSpcReduction="20000"/>
          </a:bodyPr>
          <a:lstStyle/>
          <a:p>
            <a:r>
              <a:rPr lang="en-US" sz="3800" b="0" i="0" dirty="0">
                <a:solidFill>
                  <a:srgbClr val="0D0D0D"/>
                </a:solidFill>
                <a:effectLst/>
                <a:latin typeface="Söhne"/>
              </a:rPr>
              <a:t>The original data warehouse structure and ETL processes were created by 4Sight (a third-party vendor). </a:t>
            </a:r>
          </a:p>
          <a:p>
            <a:r>
              <a:rPr lang="en-US" sz="3800" b="0" i="0" dirty="0">
                <a:solidFill>
                  <a:srgbClr val="0D0D0D"/>
                </a:solidFill>
                <a:effectLst/>
                <a:latin typeface="Söhne"/>
              </a:rPr>
              <a:t>It appears that it was initially designed for a tiny insurance company and later adapted to be more generalized for any insurance company.</a:t>
            </a:r>
          </a:p>
          <a:p>
            <a:r>
              <a:rPr lang="en-US" sz="3800" b="0" i="0" dirty="0">
                <a:solidFill>
                  <a:srgbClr val="0D0D0D"/>
                </a:solidFill>
                <a:effectLst/>
                <a:latin typeface="Söhne"/>
              </a:rPr>
              <a:t>I did not receive any support or assistance from the vendor.</a:t>
            </a:r>
          </a:p>
          <a:p>
            <a:r>
              <a:rPr lang="en-US" sz="3800" b="0" i="0" dirty="0">
                <a:solidFill>
                  <a:srgbClr val="0D0D0D"/>
                </a:solidFill>
                <a:effectLst/>
                <a:latin typeface="Söhne"/>
              </a:rPr>
              <a:t>The basic solution was substantially enhanced and tailored to meet the specific requirements of CSE.</a:t>
            </a:r>
            <a:endParaRPr lang="en-US" sz="3800" dirty="0"/>
          </a:p>
          <a:p>
            <a:endParaRPr lang="en-US" dirty="0"/>
          </a:p>
        </p:txBody>
      </p:sp>
      <p:sp>
        <p:nvSpPr>
          <p:cNvPr id="7" name="Text Placeholder 6">
            <a:extLst>
              <a:ext uri="{FF2B5EF4-FFF2-40B4-BE49-F238E27FC236}">
                <a16:creationId xmlns:a16="http://schemas.microsoft.com/office/drawing/2014/main" id="{EBE040E0-949F-92C0-A08B-8151B4E481B0}"/>
              </a:ext>
            </a:extLst>
          </p:cNvPr>
          <p:cNvSpPr>
            <a:spLocks noGrp="1"/>
          </p:cNvSpPr>
          <p:nvPr>
            <p:ph type="body" sz="quarter" idx="3"/>
          </p:nvPr>
        </p:nvSpPr>
        <p:spPr>
          <a:ln>
            <a:solidFill>
              <a:schemeClr val="accent2">
                <a:lumMod val="50000"/>
              </a:schemeClr>
            </a:solidFill>
          </a:ln>
        </p:spPr>
        <p:txBody>
          <a:bodyPr/>
          <a:lstStyle/>
          <a:p>
            <a:r>
              <a:rPr lang="en-US" dirty="0">
                <a:solidFill>
                  <a:schemeClr val="accent2">
                    <a:lumMod val="50000"/>
                  </a:schemeClr>
                </a:solidFill>
              </a:rPr>
              <a:t>ETL Projects</a:t>
            </a:r>
          </a:p>
        </p:txBody>
      </p:sp>
      <p:sp>
        <p:nvSpPr>
          <p:cNvPr id="5" name="Content Placeholder 4">
            <a:extLst>
              <a:ext uri="{FF2B5EF4-FFF2-40B4-BE49-F238E27FC236}">
                <a16:creationId xmlns:a16="http://schemas.microsoft.com/office/drawing/2014/main" id="{17D9E369-28FE-EE5F-9768-AB60038C24F4}"/>
              </a:ext>
            </a:extLst>
          </p:cNvPr>
          <p:cNvSpPr>
            <a:spLocks noGrp="1"/>
          </p:cNvSpPr>
          <p:nvPr>
            <p:ph sz="quarter" idx="4"/>
          </p:nvPr>
        </p:nvSpPr>
        <p:spPr>
          <a:ln>
            <a:solidFill>
              <a:schemeClr val="accent2">
                <a:lumMod val="50000"/>
              </a:schemeClr>
            </a:solidFill>
          </a:ln>
        </p:spPr>
        <p:txBody>
          <a:bodyPr>
            <a:noAutofit/>
          </a:bodyPr>
          <a:lstStyle/>
          <a:p>
            <a:pPr marL="514350" indent="-514350">
              <a:buFont typeface="+mj-lt"/>
              <a:buAutoNum type="arabicPeriod"/>
            </a:pPr>
            <a:r>
              <a:rPr lang="en-US" sz="1400" b="0" i="0" dirty="0">
                <a:solidFill>
                  <a:srgbClr val="0D0D0D"/>
                </a:solidFill>
                <a:effectLst/>
                <a:latin typeface="Söhne"/>
              </a:rPr>
              <a:t>"</a:t>
            </a:r>
            <a:r>
              <a:rPr lang="en-US" sz="1400" b="0" i="0" dirty="0" err="1">
                <a:solidFill>
                  <a:srgbClr val="0D0D0D"/>
                </a:solidFill>
                <a:effectLst/>
                <a:latin typeface="Söhne"/>
              </a:rPr>
              <a:t>SPInn</a:t>
            </a:r>
            <a:r>
              <a:rPr lang="en-US" sz="1400" b="0" i="0" dirty="0">
                <a:solidFill>
                  <a:srgbClr val="0D0D0D"/>
                </a:solidFill>
                <a:effectLst/>
                <a:latin typeface="Söhne"/>
              </a:rPr>
              <a:t>" - Customized 4Sight data warehouse (DW) and ETL solution tailored to </a:t>
            </a:r>
            <a:r>
              <a:rPr lang="en-US" sz="1400" b="0" i="0" dirty="0" err="1">
                <a:solidFill>
                  <a:srgbClr val="0D0D0D"/>
                </a:solidFill>
                <a:effectLst/>
                <a:latin typeface="Söhne"/>
              </a:rPr>
              <a:t>SPInn</a:t>
            </a:r>
            <a:r>
              <a:rPr lang="en-US" sz="1400" b="0" i="0" dirty="0">
                <a:solidFill>
                  <a:srgbClr val="0D0D0D"/>
                </a:solidFill>
                <a:effectLst/>
                <a:latin typeface="Söhne"/>
              </a:rPr>
              <a:t> transactional system, with data staging from Microsoft SQL Server and later transitioned to AWS Aurora.</a:t>
            </a:r>
          </a:p>
          <a:p>
            <a:pPr marL="514350" indent="-514350">
              <a:buFont typeface="+mj-lt"/>
              <a:buAutoNum type="arabicPeriod"/>
            </a:pPr>
            <a:r>
              <a:rPr lang="en-US" sz="1400" b="0" i="0" dirty="0">
                <a:solidFill>
                  <a:srgbClr val="0D0D0D"/>
                </a:solidFill>
                <a:effectLst/>
                <a:latin typeface="Söhne"/>
              </a:rPr>
              <a:t>"</a:t>
            </a:r>
            <a:r>
              <a:rPr lang="en-US" sz="1400" b="0" i="0" dirty="0" err="1">
                <a:solidFill>
                  <a:srgbClr val="0D0D0D"/>
                </a:solidFill>
                <a:effectLst/>
                <a:latin typeface="Söhne"/>
              </a:rPr>
              <a:t>SPInn</a:t>
            </a:r>
            <a:r>
              <a:rPr lang="en-US" sz="1400" b="0" i="0" dirty="0">
                <a:solidFill>
                  <a:srgbClr val="0D0D0D"/>
                </a:solidFill>
                <a:effectLst/>
                <a:latin typeface="Söhne"/>
              </a:rPr>
              <a:t> Extra" - Custom DW tables and ETL process developed specifically for CSE, based on </a:t>
            </a:r>
            <a:r>
              <a:rPr lang="en-US" sz="1400" b="0" i="0" dirty="0" err="1">
                <a:solidFill>
                  <a:srgbClr val="0D0D0D"/>
                </a:solidFill>
                <a:effectLst/>
                <a:latin typeface="Söhne"/>
              </a:rPr>
              <a:t>SPInn</a:t>
            </a:r>
            <a:r>
              <a:rPr lang="en-US" sz="1400" b="0" i="0" dirty="0">
                <a:solidFill>
                  <a:srgbClr val="0D0D0D"/>
                </a:solidFill>
                <a:effectLst/>
                <a:latin typeface="Söhne"/>
              </a:rPr>
              <a:t> transactional system with data staging from AWS Aurora</a:t>
            </a:r>
          </a:p>
          <a:p>
            <a:pPr marL="514350" indent="-514350">
              <a:buFont typeface="+mj-lt"/>
              <a:buAutoNum type="arabicPeriod"/>
            </a:pPr>
            <a:r>
              <a:rPr lang="en-US" sz="1400" b="0" i="0" dirty="0">
                <a:solidFill>
                  <a:srgbClr val="0D0D0D"/>
                </a:solidFill>
                <a:effectLst/>
                <a:latin typeface="Söhne"/>
              </a:rPr>
              <a:t>"UU" - DW and ETL system developed based  on text export files originating from </a:t>
            </a:r>
            <a:r>
              <a:rPr lang="en-US" sz="1400" b="0" i="0" dirty="0" err="1">
                <a:solidFill>
                  <a:srgbClr val="0D0D0D"/>
                </a:solidFill>
                <a:effectLst/>
                <a:latin typeface="Söhne"/>
              </a:rPr>
              <a:t>InsurPAS</a:t>
            </a:r>
            <a:r>
              <a:rPr lang="en-US" sz="1400" b="0" i="0" dirty="0">
                <a:solidFill>
                  <a:srgbClr val="0D0D0D"/>
                </a:solidFill>
                <a:effectLst/>
                <a:latin typeface="Söhne"/>
              </a:rPr>
              <a:t> (reinsurance).</a:t>
            </a:r>
          </a:p>
          <a:p>
            <a:pPr marL="514350" indent="-514350">
              <a:buFont typeface="+mj-lt"/>
              <a:buAutoNum type="arabicPeriod"/>
            </a:pPr>
            <a:r>
              <a:rPr lang="en-US" sz="1400" b="0" i="0" dirty="0">
                <a:solidFill>
                  <a:srgbClr val="0D0D0D"/>
                </a:solidFill>
                <a:effectLst/>
                <a:latin typeface="Söhne"/>
              </a:rPr>
              <a:t>“ICO" - DW and ETL system developed based  on text export files originating from </a:t>
            </a:r>
            <a:r>
              <a:rPr lang="en-US" sz="1400" b="0" i="0" dirty="0" err="1">
                <a:solidFill>
                  <a:srgbClr val="0D0D0D"/>
                </a:solidFill>
                <a:effectLst/>
                <a:latin typeface="Söhne"/>
              </a:rPr>
              <a:t>InsurPAS</a:t>
            </a:r>
            <a:r>
              <a:rPr lang="en-US" sz="1400" b="0" i="0" dirty="0">
                <a:solidFill>
                  <a:srgbClr val="0D0D0D"/>
                </a:solidFill>
                <a:effectLst/>
                <a:latin typeface="Söhne"/>
              </a:rPr>
              <a:t> (reinsurance).</a:t>
            </a:r>
            <a:endParaRPr lang="en-US" sz="1400" dirty="0"/>
          </a:p>
          <a:p>
            <a:pPr marL="514350" indent="-514350">
              <a:buFont typeface="+mj-lt"/>
              <a:buAutoNum type="arabicPeriod"/>
            </a:pPr>
            <a:r>
              <a:rPr lang="en-US" sz="1400" b="0" i="0" dirty="0">
                <a:solidFill>
                  <a:srgbClr val="0D0D0D"/>
                </a:solidFill>
                <a:effectLst/>
                <a:latin typeface="Söhne"/>
              </a:rPr>
              <a:t>"MGA" - DW and ETL solution built upon </a:t>
            </a:r>
            <a:r>
              <a:rPr lang="en-US" sz="1400" b="0" i="0" dirty="0" err="1">
                <a:solidFill>
                  <a:srgbClr val="0D0D0D"/>
                </a:solidFill>
                <a:effectLst/>
                <a:latin typeface="Söhne"/>
              </a:rPr>
              <a:t>SPInn</a:t>
            </a:r>
            <a:r>
              <a:rPr lang="en-US" sz="1400" b="0" i="0" dirty="0">
                <a:solidFill>
                  <a:srgbClr val="0D0D0D"/>
                </a:solidFill>
                <a:effectLst/>
                <a:latin typeface="Söhne"/>
              </a:rPr>
              <a:t> transactional system, with data staging from AWS Aurora.</a:t>
            </a:r>
            <a:endParaRPr lang="en-US" sz="1400" dirty="0"/>
          </a:p>
        </p:txBody>
      </p:sp>
    </p:spTree>
    <p:extLst>
      <p:ext uri="{BB962C8B-B14F-4D97-AF65-F5344CB8AC3E}">
        <p14:creationId xmlns:p14="http://schemas.microsoft.com/office/powerpoint/2010/main" val="3221605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4DF32-37E0-1C83-CAF0-3A9ED830DFE6}"/>
              </a:ext>
            </a:extLst>
          </p:cNvPr>
          <p:cNvSpPr>
            <a:spLocks noGrp="1"/>
          </p:cNvSpPr>
          <p:nvPr>
            <p:ph type="title"/>
          </p:nvPr>
        </p:nvSpPr>
        <p:spPr>
          <a:ln>
            <a:solidFill>
              <a:schemeClr val="accent2">
                <a:lumMod val="50000"/>
              </a:schemeClr>
            </a:solidFill>
          </a:ln>
        </p:spPr>
        <p:txBody>
          <a:bodyPr/>
          <a:lstStyle/>
          <a:p>
            <a:r>
              <a:rPr lang="en-US" dirty="0">
                <a:solidFill>
                  <a:schemeClr val="accent2">
                    <a:lumMod val="50000"/>
                  </a:schemeClr>
                </a:solidFill>
              </a:rPr>
              <a:t>Export to CSV -&gt; AWS S3 -&gt; AWS Redshift</a:t>
            </a:r>
          </a:p>
        </p:txBody>
      </p:sp>
      <p:pic>
        <p:nvPicPr>
          <p:cNvPr id="5" name="Content Placeholder 4">
            <a:extLst>
              <a:ext uri="{FF2B5EF4-FFF2-40B4-BE49-F238E27FC236}">
                <a16:creationId xmlns:a16="http://schemas.microsoft.com/office/drawing/2014/main" id="{4C387F0C-6255-83E2-1BC3-BA0F133F4EE9}"/>
              </a:ext>
            </a:extLst>
          </p:cNvPr>
          <p:cNvPicPr>
            <a:picLocks noGrp="1" noChangeAspect="1"/>
          </p:cNvPicPr>
          <p:nvPr>
            <p:ph idx="1"/>
          </p:nvPr>
        </p:nvPicPr>
        <p:blipFill>
          <a:blip r:embed="rId2"/>
          <a:stretch>
            <a:fillRect/>
          </a:stretch>
        </p:blipFill>
        <p:spPr>
          <a:xfrm>
            <a:off x="2280262" y="1825625"/>
            <a:ext cx="7631475" cy="4351338"/>
          </a:xfrm>
          <a:ln>
            <a:solidFill>
              <a:schemeClr val="accent2">
                <a:lumMod val="50000"/>
              </a:schemeClr>
            </a:solidFill>
          </a:ln>
        </p:spPr>
      </p:pic>
    </p:spTree>
    <p:extLst>
      <p:ext uri="{BB962C8B-B14F-4D97-AF65-F5344CB8AC3E}">
        <p14:creationId xmlns:p14="http://schemas.microsoft.com/office/powerpoint/2010/main" val="3396340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6407C-F2D1-BF2E-E48E-D1572CECEA19}"/>
              </a:ext>
            </a:extLst>
          </p:cNvPr>
          <p:cNvSpPr>
            <a:spLocks noGrp="1"/>
          </p:cNvSpPr>
          <p:nvPr>
            <p:ph type="title"/>
          </p:nvPr>
        </p:nvSpPr>
        <p:spPr>
          <a:ln>
            <a:solidFill>
              <a:schemeClr val="accent2">
                <a:lumMod val="50000"/>
              </a:schemeClr>
            </a:solidFill>
          </a:ln>
        </p:spPr>
        <p:txBody>
          <a:bodyPr/>
          <a:lstStyle/>
          <a:p>
            <a:r>
              <a:rPr lang="en-US" dirty="0">
                <a:solidFill>
                  <a:schemeClr val="accent2">
                    <a:lumMod val="50000"/>
                  </a:schemeClr>
                </a:solidFill>
              </a:rPr>
              <a:t>Export to CSV -&gt; AWS S3 -&gt; AWS Redshift</a:t>
            </a:r>
          </a:p>
        </p:txBody>
      </p:sp>
      <p:pic>
        <p:nvPicPr>
          <p:cNvPr id="5" name="Content Placeholder 4">
            <a:extLst>
              <a:ext uri="{FF2B5EF4-FFF2-40B4-BE49-F238E27FC236}">
                <a16:creationId xmlns:a16="http://schemas.microsoft.com/office/drawing/2014/main" id="{79F7F18D-06ED-5D80-3F19-5B3A594E1DF7}"/>
              </a:ext>
            </a:extLst>
          </p:cNvPr>
          <p:cNvPicPr>
            <a:picLocks noGrp="1" noChangeAspect="1"/>
          </p:cNvPicPr>
          <p:nvPr>
            <p:ph idx="1"/>
          </p:nvPr>
        </p:nvPicPr>
        <p:blipFill>
          <a:blip r:embed="rId2"/>
          <a:stretch>
            <a:fillRect/>
          </a:stretch>
        </p:blipFill>
        <p:spPr>
          <a:xfrm>
            <a:off x="838200" y="2072787"/>
            <a:ext cx="10515600" cy="3857013"/>
          </a:xfrm>
          <a:ln>
            <a:solidFill>
              <a:schemeClr val="accent2">
                <a:lumMod val="50000"/>
              </a:schemeClr>
            </a:solidFill>
          </a:ln>
        </p:spPr>
      </p:pic>
    </p:spTree>
    <p:extLst>
      <p:ext uri="{BB962C8B-B14F-4D97-AF65-F5344CB8AC3E}">
        <p14:creationId xmlns:p14="http://schemas.microsoft.com/office/powerpoint/2010/main" val="2112868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A34EDF1-C50B-3361-09BC-684228208A0C}"/>
              </a:ext>
            </a:extLst>
          </p:cNvPr>
          <p:cNvSpPr>
            <a:spLocks noGrp="1"/>
          </p:cNvSpPr>
          <p:nvPr>
            <p:ph type="title"/>
          </p:nvPr>
        </p:nvSpPr>
        <p:spPr>
          <a:ln>
            <a:solidFill>
              <a:schemeClr val="accent2">
                <a:lumMod val="50000"/>
              </a:schemeClr>
            </a:solidFill>
          </a:ln>
        </p:spPr>
        <p:txBody>
          <a:bodyPr/>
          <a:lstStyle/>
          <a:p>
            <a:r>
              <a:rPr lang="en-US" dirty="0">
                <a:solidFill>
                  <a:schemeClr val="accent2">
                    <a:lumMod val="50000"/>
                  </a:schemeClr>
                </a:solidFill>
              </a:rPr>
              <a:t>Export to CSV -&gt; AWS S3 -&gt; AWS Redshift</a:t>
            </a:r>
          </a:p>
        </p:txBody>
      </p:sp>
      <p:pic>
        <p:nvPicPr>
          <p:cNvPr id="8" name="Content Placeholder 7">
            <a:extLst>
              <a:ext uri="{FF2B5EF4-FFF2-40B4-BE49-F238E27FC236}">
                <a16:creationId xmlns:a16="http://schemas.microsoft.com/office/drawing/2014/main" id="{D2AC60FE-BEC2-3CBB-8A7D-826990E9E6C7}"/>
              </a:ext>
            </a:extLst>
          </p:cNvPr>
          <p:cNvPicPr>
            <a:picLocks noGrp="1" noChangeAspect="1"/>
          </p:cNvPicPr>
          <p:nvPr>
            <p:ph idx="1"/>
          </p:nvPr>
        </p:nvPicPr>
        <p:blipFill>
          <a:blip r:embed="rId2"/>
          <a:stretch>
            <a:fillRect/>
          </a:stretch>
        </p:blipFill>
        <p:spPr>
          <a:xfrm>
            <a:off x="3826479" y="1825625"/>
            <a:ext cx="4539042" cy="4351338"/>
          </a:xfrm>
          <a:ln>
            <a:solidFill>
              <a:schemeClr val="accent2">
                <a:lumMod val="50000"/>
              </a:schemeClr>
            </a:solidFill>
          </a:ln>
        </p:spPr>
      </p:pic>
    </p:spTree>
    <p:extLst>
      <p:ext uri="{BB962C8B-B14F-4D97-AF65-F5344CB8AC3E}">
        <p14:creationId xmlns:p14="http://schemas.microsoft.com/office/powerpoint/2010/main" val="1610080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54AD5-304A-D015-AF28-0F6E3ECB2604}"/>
              </a:ext>
            </a:extLst>
          </p:cNvPr>
          <p:cNvSpPr>
            <a:spLocks noGrp="1"/>
          </p:cNvSpPr>
          <p:nvPr>
            <p:ph type="title"/>
          </p:nvPr>
        </p:nvSpPr>
        <p:spPr>
          <a:ln>
            <a:solidFill>
              <a:schemeClr val="accent2">
                <a:lumMod val="50000"/>
              </a:schemeClr>
            </a:solidFill>
          </a:ln>
        </p:spPr>
        <p:txBody>
          <a:bodyPr/>
          <a:lstStyle/>
          <a:p>
            <a:r>
              <a:rPr lang="en-US" dirty="0">
                <a:solidFill>
                  <a:schemeClr val="accent2">
                    <a:lumMod val="50000"/>
                  </a:schemeClr>
                </a:solidFill>
              </a:rPr>
              <a:t>Start Tableau Dashboards Refresh</a:t>
            </a:r>
          </a:p>
        </p:txBody>
      </p:sp>
      <p:pic>
        <p:nvPicPr>
          <p:cNvPr id="5" name="Content Placeholder 4">
            <a:extLst>
              <a:ext uri="{FF2B5EF4-FFF2-40B4-BE49-F238E27FC236}">
                <a16:creationId xmlns:a16="http://schemas.microsoft.com/office/drawing/2014/main" id="{DB3D4C4C-8523-C651-8C68-206A0602191E}"/>
              </a:ext>
            </a:extLst>
          </p:cNvPr>
          <p:cNvPicPr>
            <a:picLocks noGrp="1" noChangeAspect="1"/>
          </p:cNvPicPr>
          <p:nvPr>
            <p:ph idx="1"/>
          </p:nvPr>
        </p:nvPicPr>
        <p:blipFill>
          <a:blip r:embed="rId2"/>
          <a:stretch>
            <a:fillRect/>
          </a:stretch>
        </p:blipFill>
        <p:spPr>
          <a:xfrm>
            <a:off x="2664245" y="1825625"/>
            <a:ext cx="6863510" cy="4351338"/>
          </a:xfrm>
          <a:ln>
            <a:solidFill>
              <a:schemeClr val="accent2">
                <a:lumMod val="50000"/>
              </a:schemeClr>
            </a:solidFill>
          </a:ln>
        </p:spPr>
      </p:pic>
    </p:spTree>
    <p:extLst>
      <p:ext uri="{BB962C8B-B14F-4D97-AF65-F5344CB8AC3E}">
        <p14:creationId xmlns:p14="http://schemas.microsoft.com/office/powerpoint/2010/main" val="604854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09F73-DAF4-0930-E941-F0D776C1E445}"/>
              </a:ext>
            </a:extLst>
          </p:cNvPr>
          <p:cNvSpPr>
            <a:spLocks noGrp="1"/>
          </p:cNvSpPr>
          <p:nvPr>
            <p:ph type="title"/>
          </p:nvPr>
        </p:nvSpPr>
        <p:spPr>
          <a:ln>
            <a:solidFill>
              <a:schemeClr val="accent2">
                <a:lumMod val="50000"/>
              </a:schemeClr>
            </a:solidFill>
          </a:ln>
        </p:spPr>
        <p:txBody>
          <a:bodyPr/>
          <a:lstStyle/>
          <a:p>
            <a:r>
              <a:rPr lang="en-US" dirty="0">
                <a:solidFill>
                  <a:schemeClr val="accent2">
                    <a:lumMod val="50000"/>
                  </a:schemeClr>
                </a:solidFill>
              </a:rPr>
              <a:t>Issues</a:t>
            </a:r>
          </a:p>
        </p:txBody>
      </p:sp>
      <p:sp>
        <p:nvSpPr>
          <p:cNvPr id="3" name="Content Placeholder 2">
            <a:extLst>
              <a:ext uri="{FF2B5EF4-FFF2-40B4-BE49-F238E27FC236}">
                <a16:creationId xmlns:a16="http://schemas.microsoft.com/office/drawing/2014/main" id="{E146A62F-9593-95FD-638C-AF77C2B49F18}"/>
              </a:ext>
            </a:extLst>
          </p:cNvPr>
          <p:cNvSpPr>
            <a:spLocks noGrp="1"/>
          </p:cNvSpPr>
          <p:nvPr>
            <p:ph idx="1"/>
          </p:nvPr>
        </p:nvSpPr>
        <p:spPr>
          <a:ln>
            <a:solidFill>
              <a:schemeClr val="accent2">
                <a:lumMod val="50000"/>
              </a:schemeClr>
            </a:solidFill>
          </a:ln>
        </p:spPr>
        <p:txBody>
          <a:bodyPr>
            <a:normAutofit fontScale="62500" lnSpcReduction="20000"/>
          </a:bodyPr>
          <a:lstStyle/>
          <a:p>
            <a:r>
              <a:rPr lang="en-US" b="0" i="0" dirty="0">
                <a:solidFill>
                  <a:srgbClr val="0D0D0D"/>
                </a:solidFill>
                <a:effectLst/>
                <a:latin typeface="Söhne"/>
              </a:rPr>
              <a:t>The original ETL process was developed for a tiny company. </a:t>
            </a:r>
            <a:r>
              <a:rPr lang="en-US" dirty="0">
                <a:solidFill>
                  <a:srgbClr val="0D0D0D"/>
                </a:solidFill>
                <a:latin typeface="Söhne"/>
              </a:rPr>
              <a:t> W</a:t>
            </a:r>
            <a:r>
              <a:rPr lang="en-US" b="0" i="0" dirty="0">
                <a:solidFill>
                  <a:srgbClr val="0D0D0D"/>
                </a:solidFill>
                <a:effectLst/>
                <a:latin typeface="Söhne"/>
              </a:rPr>
              <a:t>hen I began working at CSE, the incremental daily load took an astonishing 17 hours to complete.</a:t>
            </a:r>
          </a:p>
          <a:p>
            <a:r>
              <a:rPr lang="en-US" dirty="0"/>
              <a:t>There were no conditions implemented to verify if the data in the source system were ready for processing. Consequently, in case of any issues during the daily cycle, the only approach was to intervene in the middle of the night to halt a scheduled process or restore from backups and restart the following day. </a:t>
            </a:r>
          </a:p>
          <a:p>
            <a:r>
              <a:rPr lang="en-US" dirty="0"/>
              <a:t>The original ETL was designed around a different insurance source system. Despite attempts to adjust staging queries, some crucial information was lost in the data warehouse.</a:t>
            </a:r>
          </a:p>
          <a:p>
            <a:r>
              <a:rPr lang="en-US" b="0" i="0" dirty="0">
                <a:solidFill>
                  <a:srgbClr val="0D0D0D"/>
                </a:solidFill>
                <a:effectLst/>
                <a:latin typeface="Söhne"/>
              </a:rPr>
              <a:t>The database structure and ETL processes were intended to be agnostic to any specific database platform. However, instead of utilizing SQL, T-SQL or PL/SQL stored procedures, JavaScript and Pentaho Spoon "lookups" were employed. This approach resulted in slow performance and excessive memory consumption. Notably, the AWS EC2 instance used for our ETL tasks was the largest in the company. </a:t>
            </a:r>
          </a:p>
          <a:p>
            <a:r>
              <a:rPr lang="en-US" b="0" i="0" dirty="0">
                <a:solidFill>
                  <a:srgbClr val="0D0D0D"/>
                </a:solidFill>
                <a:effectLst/>
                <a:latin typeface="Söhne"/>
              </a:rPr>
              <a:t>Numerous dimensions, metrics, columns, lookups, and JavaScript functions within the ETL were redundant and remained unused.</a:t>
            </a:r>
            <a:endParaRPr lang="en-US" dirty="0"/>
          </a:p>
          <a:p>
            <a:r>
              <a:rPr lang="en-US" b="0" i="0" dirty="0">
                <a:solidFill>
                  <a:srgbClr val="0D0D0D"/>
                </a:solidFill>
                <a:effectLst/>
                <a:latin typeface="Söhne"/>
              </a:rPr>
              <a:t>Conversely, essential attributes of the CSE business model were absent. Consequently, only basic financial metrics could be provided. </a:t>
            </a:r>
          </a:p>
          <a:p>
            <a:r>
              <a:rPr lang="en-US" b="0" i="0" dirty="0">
                <a:solidFill>
                  <a:srgbClr val="0D0D0D"/>
                </a:solidFill>
                <a:effectLst/>
                <a:latin typeface="Söhne"/>
              </a:rPr>
              <a:t>The existing implementation of SCD type 2 did not make sense. The information within these dimensions was static in CSE.</a:t>
            </a:r>
          </a:p>
          <a:p>
            <a:endParaRPr lang="en-US" dirty="0"/>
          </a:p>
        </p:txBody>
      </p:sp>
    </p:spTree>
    <p:extLst>
      <p:ext uri="{BB962C8B-B14F-4D97-AF65-F5344CB8AC3E}">
        <p14:creationId xmlns:p14="http://schemas.microsoft.com/office/powerpoint/2010/main" val="2680110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73069-4EC6-E845-C715-9AB738668036}"/>
              </a:ext>
            </a:extLst>
          </p:cNvPr>
          <p:cNvSpPr>
            <a:spLocks noGrp="1"/>
          </p:cNvSpPr>
          <p:nvPr>
            <p:ph type="title"/>
          </p:nvPr>
        </p:nvSpPr>
        <p:spPr>
          <a:ln>
            <a:solidFill>
              <a:schemeClr val="accent2">
                <a:lumMod val="50000"/>
              </a:schemeClr>
            </a:solidFill>
          </a:ln>
        </p:spPr>
        <p:txBody>
          <a:bodyPr/>
          <a:lstStyle/>
          <a:p>
            <a:r>
              <a:rPr lang="en-US" dirty="0">
                <a:solidFill>
                  <a:schemeClr val="accent2">
                    <a:lumMod val="50000"/>
                  </a:schemeClr>
                </a:solidFill>
              </a:rPr>
              <a:t>Enhancements and Adjustments</a:t>
            </a:r>
          </a:p>
        </p:txBody>
      </p:sp>
      <p:sp>
        <p:nvSpPr>
          <p:cNvPr id="3" name="Content Placeholder 2">
            <a:extLst>
              <a:ext uri="{FF2B5EF4-FFF2-40B4-BE49-F238E27FC236}">
                <a16:creationId xmlns:a16="http://schemas.microsoft.com/office/drawing/2014/main" id="{DDB2AE2F-E1F6-016B-7123-AF7C0144071A}"/>
              </a:ext>
            </a:extLst>
          </p:cNvPr>
          <p:cNvSpPr>
            <a:spLocks noGrp="1"/>
          </p:cNvSpPr>
          <p:nvPr>
            <p:ph idx="1"/>
          </p:nvPr>
        </p:nvSpPr>
        <p:spPr>
          <a:ln>
            <a:solidFill>
              <a:schemeClr val="accent2">
                <a:lumMod val="50000"/>
              </a:schemeClr>
            </a:solidFill>
          </a:ln>
        </p:spPr>
        <p:txBody>
          <a:bodyPr>
            <a:normAutofit fontScale="62500" lnSpcReduction="20000"/>
          </a:bodyPr>
          <a:lstStyle/>
          <a:p>
            <a:r>
              <a:rPr lang="en-US" b="0" i="0" dirty="0">
                <a:solidFill>
                  <a:srgbClr val="0D0D0D"/>
                </a:solidFill>
                <a:effectLst/>
                <a:latin typeface="Söhne"/>
              </a:rPr>
              <a:t>The first enhancement I implemented was a source system log check in a Pentaho Job to prevent false starts, along with a specialized schedule to verify source system readiness.</a:t>
            </a:r>
          </a:p>
          <a:p>
            <a:r>
              <a:rPr lang="en-US" b="0" i="0" dirty="0">
                <a:solidFill>
                  <a:srgbClr val="0D0D0D"/>
                </a:solidFill>
                <a:effectLst/>
                <a:latin typeface="Söhne"/>
              </a:rPr>
              <a:t>I conducted a comprehensive cleanup of the existing ETL process, removing unnecessary lookups, calculations, and other artifacts.</a:t>
            </a:r>
          </a:p>
          <a:p>
            <a:r>
              <a:rPr lang="en-US" b="0" i="0" dirty="0">
                <a:solidFill>
                  <a:srgbClr val="0D0D0D"/>
                </a:solidFill>
                <a:effectLst/>
                <a:latin typeface="Söhne"/>
              </a:rPr>
              <a:t>To boost ETL performance, I introduced parallel operations and implemented structural and database optimizations such as adding indexes and temporary tables.</a:t>
            </a:r>
          </a:p>
          <a:p>
            <a:r>
              <a:rPr lang="en-US" b="0" i="0" dirty="0">
                <a:solidFill>
                  <a:srgbClr val="0D0D0D"/>
                </a:solidFill>
                <a:effectLst/>
                <a:latin typeface="Söhne"/>
              </a:rPr>
              <a:t>As a result of these optimizations, the ETL process now completes in 2 hours, where 1 hour is dedicated to loading data into Redshift.</a:t>
            </a:r>
          </a:p>
          <a:p>
            <a:r>
              <a:rPr lang="en-US" dirty="0"/>
              <a:t>Unneeded SCD type 2 was removed and instead additional SCD2 dimensions were added in the structure. It allowed to build large number of data feeds  and Tableau dashboards related to the quality of risk portfolio.</a:t>
            </a:r>
          </a:p>
          <a:p>
            <a:r>
              <a:rPr lang="en-US" b="0" i="0" dirty="0">
                <a:solidFill>
                  <a:srgbClr val="0D0D0D"/>
                </a:solidFill>
                <a:effectLst/>
                <a:latin typeface="Söhne"/>
              </a:rPr>
              <a:t>In addition to dimensional attributes, I incorporated new metrics derived from complex calculations performed across Aurora, Microsoft SQL Server, and Redshift.</a:t>
            </a:r>
          </a:p>
          <a:p>
            <a:r>
              <a:rPr lang="en-US" dirty="0"/>
              <a:t>I created 2 more, similar, but smaller, DW and ETLs for other </a:t>
            </a:r>
            <a:r>
              <a:rPr lang="en-US" b="0" i="0" dirty="0">
                <a:solidFill>
                  <a:srgbClr val="0D0D0D"/>
                </a:solidFill>
                <a:effectLst/>
                <a:latin typeface="Söhne"/>
              </a:rPr>
              <a:t>companies' </a:t>
            </a:r>
            <a:r>
              <a:rPr lang="en-US" dirty="0"/>
              <a:t>data sets based on text files. </a:t>
            </a:r>
          </a:p>
          <a:p>
            <a:r>
              <a:rPr lang="en-US" b="0" i="0" dirty="0">
                <a:solidFill>
                  <a:srgbClr val="0D0D0D"/>
                </a:solidFill>
                <a:effectLst/>
                <a:latin typeface="Söhne"/>
              </a:rPr>
              <a:t>Recognizing the limits of further improvement within Pentaho Data Integration, I developed a new ELT process using Redshift/Matillion. Data movement from Aurora to Redshift is facilitated by </a:t>
            </a:r>
            <a:r>
              <a:rPr lang="en-US" b="0" i="0" dirty="0" err="1">
                <a:solidFill>
                  <a:srgbClr val="0D0D0D"/>
                </a:solidFill>
                <a:effectLst/>
                <a:latin typeface="Söhne"/>
              </a:rPr>
              <a:t>Fivetran</a:t>
            </a:r>
            <a:r>
              <a:rPr lang="en-US" b="0" i="0" dirty="0">
                <a:solidFill>
                  <a:srgbClr val="0D0D0D"/>
                </a:solidFill>
                <a:effectLst/>
                <a:latin typeface="Söhne"/>
              </a:rPr>
              <a:t>.</a:t>
            </a:r>
            <a:endParaRPr lang="en-US" dirty="0"/>
          </a:p>
          <a:p>
            <a:endParaRPr lang="en-US" dirty="0"/>
          </a:p>
        </p:txBody>
      </p:sp>
    </p:spTree>
    <p:extLst>
      <p:ext uri="{BB962C8B-B14F-4D97-AF65-F5344CB8AC3E}">
        <p14:creationId xmlns:p14="http://schemas.microsoft.com/office/powerpoint/2010/main" val="1764310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7E16-9C8C-92A6-25C8-7EEB07DD0C91}"/>
              </a:ext>
            </a:extLst>
          </p:cNvPr>
          <p:cNvSpPr>
            <a:spLocks noGrp="1"/>
          </p:cNvSpPr>
          <p:nvPr>
            <p:ph type="title"/>
          </p:nvPr>
        </p:nvSpPr>
        <p:spPr>
          <a:ln>
            <a:solidFill>
              <a:schemeClr val="accent2">
                <a:lumMod val="50000"/>
              </a:schemeClr>
            </a:solidFill>
          </a:ln>
        </p:spPr>
        <p:txBody>
          <a:bodyPr/>
          <a:lstStyle/>
          <a:p>
            <a:r>
              <a:rPr lang="en-US" dirty="0">
                <a:solidFill>
                  <a:schemeClr val="accent2">
                    <a:lumMod val="50000"/>
                  </a:schemeClr>
                </a:solidFill>
              </a:rPr>
              <a:t>ETL Steps</a:t>
            </a:r>
          </a:p>
        </p:txBody>
      </p:sp>
      <p:sp>
        <p:nvSpPr>
          <p:cNvPr id="4" name="Text Placeholder 3">
            <a:extLst>
              <a:ext uri="{FF2B5EF4-FFF2-40B4-BE49-F238E27FC236}">
                <a16:creationId xmlns:a16="http://schemas.microsoft.com/office/drawing/2014/main" id="{D3BB724C-6411-781A-4CB9-306075A103CF}"/>
              </a:ext>
            </a:extLst>
          </p:cNvPr>
          <p:cNvSpPr>
            <a:spLocks noGrp="1"/>
          </p:cNvSpPr>
          <p:nvPr>
            <p:ph idx="1"/>
          </p:nvPr>
        </p:nvSpPr>
        <p:spPr>
          <a:ln>
            <a:solidFill>
              <a:schemeClr val="accent2">
                <a:lumMod val="50000"/>
              </a:schemeClr>
            </a:solidFill>
          </a:ln>
        </p:spPr>
        <p:txBody>
          <a:bodyPr>
            <a:normAutofit fontScale="77500" lnSpcReduction="20000"/>
          </a:bodyPr>
          <a:lstStyle/>
          <a:p>
            <a:pPr marL="285750" indent="-285750">
              <a:buFont typeface="Arial" panose="020B0604020202020204" pitchFamily="34" charset="0"/>
              <a:buChar char="•"/>
            </a:pPr>
            <a:r>
              <a:rPr lang="en-US" dirty="0"/>
              <a:t>Set Variables</a:t>
            </a:r>
          </a:p>
          <a:p>
            <a:pPr marL="285750" indent="-285750">
              <a:buFont typeface="Arial" panose="020B0604020202020204" pitchFamily="34" charset="0"/>
              <a:buChar char="•"/>
            </a:pPr>
            <a:r>
              <a:rPr lang="en-US" dirty="0"/>
              <a:t>Test Database Connections</a:t>
            </a:r>
          </a:p>
          <a:p>
            <a:pPr marL="285750" indent="-285750">
              <a:buFont typeface="Arial" panose="020B0604020202020204" pitchFamily="34" charset="0"/>
              <a:buChar char="•"/>
            </a:pPr>
            <a:r>
              <a:rPr lang="en-US" dirty="0"/>
              <a:t>Set Load Date</a:t>
            </a:r>
          </a:p>
          <a:p>
            <a:pPr marL="285750" indent="-285750">
              <a:buFont typeface="Arial" panose="020B0604020202020204" pitchFamily="34" charset="0"/>
              <a:buChar char="•"/>
            </a:pPr>
            <a:r>
              <a:rPr lang="en-US" dirty="0"/>
              <a:t>Evaluate Start/No Start Automatic Load</a:t>
            </a:r>
          </a:p>
          <a:p>
            <a:pPr marL="285750" indent="-285750">
              <a:buFont typeface="Arial" panose="020B0604020202020204" pitchFamily="34" charset="0"/>
              <a:buChar char="•"/>
            </a:pPr>
            <a:r>
              <a:rPr lang="en-US" dirty="0"/>
              <a:t>Set Incremental Load date range </a:t>
            </a:r>
          </a:p>
          <a:p>
            <a:pPr marL="285750" indent="-285750">
              <a:buFont typeface="Arial" panose="020B0604020202020204" pitchFamily="34" charset="0"/>
              <a:buChar char="•"/>
            </a:pPr>
            <a:r>
              <a:rPr lang="en-US" dirty="0"/>
              <a:t>Load Staging from AWS Aurora</a:t>
            </a:r>
          </a:p>
          <a:p>
            <a:pPr marL="285750" indent="-285750">
              <a:buFont typeface="Arial" panose="020B0604020202020204" pitchFamily="34" charset="0"/>
              <a:buChar char="•"/>
            </a:pPr>
            <a:r>
              <a:rPr lang="en-US" dirty="0"/>
              <a:t>Load Dimensions in MS SQL</a:t>
            </a:r>
          </a:p>
          <a:p>
            <a:pPr marL="285750" indent="-285750">
              <a:buFont typeface="Arial" panose="020B0604020202020204" pitchFamily="34" charset="0"/>
              <a:buChar char="•"/>
            </a:pPr>
            <a:r>
              <a:rPr lang="en-US" dirty="0"/>
              <a:t>Load Policy Facts in MS SQL</a:t>
            </a:r>
          </a:p>
          <a:p>
            <a:pPr marL="285750" indent="-285750">
              <a:buFont typeface="Arial" panose="020B0604020202020204" pitchFamily="34" charset="0"/>
              <a:buChar char="•"/>
            </a:pPr>
            <a:r>
              <a:rPr lang="en-US" dirty="0"/>
              <a:t>Load Claim Facts in MS SQL</a:t>
            </a:r>
          </a:p>
          <a:p>
            <a:pPr marL="285750" indent="-285750">
              <a:buFont typeface="Arial" panose="020B0604020202020204" pitchFamily="34" charset="0"/>
              <a:buChar char="•"/>
            </a:pPr>
            <a:r>
              <a:rPr lang="en-US" dirty="0"/>
              <a:t>Export Data to Redshift</a:t>
            </a:r>
          </a:p>
          <a:p>
            <a:pPr marL="285750" indent="-285750">
              <a:buFont typeface="Arial" panose="020B0604020202020204" pitchFamily="34" charset="0"/>
              <a:buChar char="•"/>
            </a:pPr>
            <a:r>
              <a:rPr lang="en-US" dirty="0"/>
              <a:t>Update Log tables for automatic incremental load</a:t>
            </a:r>
          </a:p>
          <a:p>
            <a:pPr marL="285750" indent="-285750">
              <a:buFont typeface="Arial" panose="020B0604020202020204" pitchFamily="34" charset="0"/>
              <a:buChar char="•"/>
            </a:pPr>
            <a:r>
              <a:rPr lang="en-US" dirty="0"/>
              <a:t>Start Tableau dashboards refresh</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8082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72AF4-69D6-CB6B-8DCB-6E5AC7356D41}"/>
              </a:ext>
            </a:extLst>
          </p:cNvPr>
          <p:cNvSpPr>
            <a:spLocks noGrp="1"/>
          </p:cNvSpPr>
          <p:nvPr>
            <p:ph type="title"/>
          </p:nvPr>
        </p:nvSpPr>
        <p:spPr>
          <a:ln>
            <a:solidFill>
              <a:schemeClr val="accent2">
                <a:lumMod val="50000"/>
              </a:schemeClr>
            </a:solidFill>
          </a:ln>
        </p:spPr>
        <p:txBody>
          <a:bodyPr/>
          <a:lstStyle/>
          <a:p>
            <a:r>
              <a:rPr lang="en-US" dirty="0">
                <a:solidFill>
                  <a:schemeClr val="accent2">
                    <a:lumMod val="50000"/>
                  </a:schemeClr>
                </a:solidFill>
              </a:rPr>
              <a:t>Load Warehouse Job</a:t>
            </a:r>
          </a:p>
        </p:txBody>
      </p:sp>
      <p:pic>
        <p:nvPicPr>
          <p:cNvPr id="5" name="Content Placeholder 4">
            <a:extLst>
              <a:ext uri="{FF2B5EF4-FFF2-40B4-BE49-F238E27FC236}">
                <a16:creationId xmlns:a16="http://schemas.microsoft.com/office/drawing/2014/main" id="{A6F0F3BA-F864-7464-510C-48977A6908FD}"/>
              </a:ext>
            </a:extLst>
          </p:cNvPr>
          <p:cNvPicPr>
            <a:picLocks noGrp="1" noChangeAspect="1"/>
          </p:cNvPicPr>
          <p:nvPr>
            <p:ph idx="1"/>
          </p:nvPr>
        </p:nvPicPr>
        <p:blipFill>
          <a:blip r:embed="rId2"/>
          <a:stretch>
            <a:fillRect/>
          </a:stretch>
        </p:blipFill>
        <p:spPr>
          <a:xfrm>
            <a:off x="838200" y="2155471"/>
            <a:ext cx="10515600" cy="3691646"/>
          </a:xfrm>
          <a:ln>
            <a:solidFill>
              <a:schemeClr val="accent2">
                <a:lumMod val="50000"/>
              </a:schemeClr>
            </a:solidFill>
          </a:ln>
        </p:spPr>
      </p:pic>
    </p:spTree>
    <p:extLst>
      <p:ext uri="{BB962C8B-B14F-4D97-AF65-F5344CB8AC3E}">
        <p14:creationId xmlns:p14="http://schemas.microsoft.com/office/powerpoint/2010/main" val="3605406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5AE7DC7-DCBA-3046-6BC1-E4FB166C14E5}"/>
              </a:ext>
            </a:extLst>
          </p:cNvPr>
          <p:cNvSpPr>
            <a:spLocks noGrp="1"/>
          </p:cNvSpPr>
          <p:nvPr>
            <p:ph type="title"/>
          </p:nvPr>
        </p:nvSpPr>
        <p:spPr>
          <a:ln>
            <a:solidFill>
              <a:schemeClr val="accent2">
                <a:lumMod val="50000"/>
              </a:schemeClr>
            </a:solidFill>
          </a:ln>
        </p:spPr>
        <p:txBody>
          <a:bodyPr/>
          <a:lstStyle/>
          <a:p>
            <a:r>
              <a:rPr lang="en-US" dirty="0">
                <a:solidFill>
                  <a:schemeClr val="accent2">
                    <a:lumMod val="50000"/>
                  </a:schemeClr>
                </a:solidFill>
              </a:rPr>
              <a:t>Fragments of Configuration File</a:t>
            </a:r>
          </a:p>
        </p:txBody>
      </p:sp>
      <p:pic>
        <p:nvPicPr>
          <p:cNvPr id="13" name="Content Placeholder 12">
            <a:extLst>
              <a:ext uri="{FF2B5EF4-FFF2-40B4-BE49-F238E27FC236}">
                <a16:creationId xmlns:a16="http://schemas.microsoft.com/office/drawing/2014/main" id="{0807134F-DEA3-B307-B2F6-BA63EBC9CDDD}"/>
              </a:ext>
            </a:extLst>
          </p:cNvPr>
          <p:cNvPicPr>
            <a:picLocks noGrp="1" noChangeAspect="1"/>
          </p:cNvPicPr>
          <p:nvPr>
            <p:ph sz="half" idx="1"/>
          </p:nvPr>
        </p:nvPicPr>
        <p:blipFill>
          <a:blip r:embed="rId2"/>
          <a:stretch>
            <a:fillRect/>
          </a:stretch>
        </p:blipFill>
        <p:spPr>
          <a:xfrm>
            <a:off x="838200" y="1893525"/>
            <a:ext cx="5181600" cy="4215538"/>
          </a:xfrm>
          <a:ln>
            <a:solidFill>
              <a:schemeClr val="accent2">
                <a:lumMod val="50000"/>
              </a:schemeClr>
            </a:solidFill>
          </a:ln>
        </p:spPr>
      </p:pic>
      <p:pic>
        <p:nvPicPr>
          <p:cNvPr id="15" name="Content Placeholder 14">
            <a:extLst>
              <a:ext uri="{FF2B5EF4-FFF2-40B4-BE49-F238E27FC236}">
                <a16:creationId xmlns:a16="http://schemas.microsoft.com/office/drawing/2014/main" id="{5209DB91-4A0F-7334-4DAE-41D62F3A8AEE}"/>
              </a:ext>
            </a:extLst>
          </p:cNvPr>
          <p:cNvPicPr>
            <a:picLocks noGrp="1" noChangeAspect="1"/>
          </p:cNvPicPr>
          <p:nvPr>
            <p:ph sz="half" idx="2"/>
          </p:nvPr>
        </p:nvPicPr>
        <p:blipFill>
          <a:blip r:embed="rId3"/>
          <a:stretch>
            <a:fillRect/>
          </a:stretch>
        </p:blipFill>
        <p:spPr>
          <a:xfrm>
            <a:off x="6172200" y="1893525"/>
            <a:ext cx="5181600" cy="4215538"/>
          </a:xfrm>
          <a:ln>
            <a:solidFill>
              <a:schemeClr val="accent2">
                <a:lumMod val="50000"/>
              </a:schemeClr>
            </a:solidFill>
          </a:ln>
        </p:spPr>
      </p:pic>
    </p:spTree>
    <p:extLst>
      <p:ext uri="{BB962C8B-B14F-4D97-AF65-F5344CB8AC3E}">
        <p14:creationId xmlns:p14="http://schemas.microsoft.com/office/powerpoint/2010/main" val="1865141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D6B26-B938-A63B-D590-86EDAA67BD95}"/>
              </a:ext>
            </a:extLst>
          </p:cNvPr>
          <p:cNvSpPr>
            <a:spLocks noGrp="1"/>
          </p:cNvSpPr>
          <p:nvPr>
            <p:ph type="title"/>
          </p:nvPr>
        </p:nvSpPr>
        <p:spPr>
          <a:ln>
            <a:solidFill>
              <a:schemeClr val="accent2">
                <a:lumMod val="50000"/>
              </a:schemeClr>
            </a:solidFill>
          </a:ln>
        </p:spPr>
        <p:txBody>
          <a:bodyPr/>
          <a:lstStyle/>
          <a:p>
            <a:r>
              <a:rPr lang="en-US" dirty="0">
                <a:solidFill>
                  <a:schemeClr val="accent2">
                    <a:lumMod val="50000"/>
                  </a:schemeClr>
                </a:solidFill>
              </a:rPr>
              <a:t>Load Staging</a:t>
            </a:r>
          </a:p>
        </p:txBody>
      </p:sp>
      <p:pic>
        <p:nvPicPr>
          <p:cNvPr id="5" name="Content Placeholder 4">
            <a:extLst>
              <a:ext uri="{FF2B5EF4-FFF2-40B4-BE49-F238E27FC236}">
                <a16:creationId xmlns:a16="http://schemas.microsoft.com/office/drawing/2014/main" id="{64C69D16-8EC5-11BC-0E05-654F4134FE02}"/>
              </a:ext>
            </a:extLst>
          </p:cNvPr>
          <p:cNvPicPr>
            <a:picLocks noGrp="1" noChangeAspect="1"/>
          </p:cNvPicPr>
          <p:nvPr>
            <p:ph idx="1"/>
          </p:nvPr>
        </p:nvPicPr>
        <p:blipFill>
          <a:blip r:embed="rId2"/>
          <a:stretch>
            <a:fillRect/>
          </a:stretch>
        </p:blipFill>
        <p:spPr>
          <a:xfrm>
            <a:off x="2986448" y="1825625"/>
            <a:ext cx="6219104" cy="4351338"/>
          </a:xfrm>
          <a:ln>
            <a:solidFill>
              <a:schemeClr val="accent2">
                <a:lumMod val="50000"/>
              </a:schemeClr>
            </a:solidFill>
          </a:ln>
        </p:spPr>
      </p:pic>
    </p:spTree>
    <p:extLst>
      <p:ext uri="{BB962C8B-B14F-4D97-AF65-F5344CB8AC3E}">
        <p14:creationId xmlns:p14="http://schemas.microsoft.com/office/powerpoint/2010/main" val="3542056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3EAD0-8804-357F-37C6-9F6F5FCEB1B9}"/>
              </a:ext>
            </a:extLst>
          </p:cNvPr>
          <p:cNvSpPr>
            <a:spLocks noGrp="1"/>
          </p:cNvSpPr>
          <p:nvPr>
            <p:ph type="title"/>
          </p:nvPr>
        </p:nvSpPr>
        <p:spPr>
          <a:ln>
            <a:solidFill>
              <a:schemeClr val="accent2">
                <a:lumMod val="50000"/>
              </a:schemeClr>
            </a:solidFill>
          </a:ln>
        </p:spPr>
        <p:txBody>
          <a:bodyPr/>
          <a:lstStyle/>
          <a:p>
            <a:r>
              <a:rPr lang="en-US" dirty="0">
                <a:solidFill>
                  <a:schemeClr val="accent2">
                    <a:lumMod val="50000"/>
                  </a:schemeClr>
                </a:solidFill>
              </a:rPr>
              <a:t>Load Dimensions</a:t>
            </a:r>
          </a:p>
        </p:txBody>
      </p:sp>
      <p:pic>
        <p:nvPicPr>
          <p:cNvPr id="5" name="Content Placeholder 4">
            <a:extLst>
              <a:ext uri="{FF2B5EF4-FFF2-40B4-BE49-F238E27FC236}">
                <a16:creationId xmlns:a16="http://schemas.microsoft.com/office/drawing/2014/main" id="{18008B01-A627-970C-3859-B2345723E7A1}"/>
              </a:ext>
            </a:extLst>
          </p:cNvPr>
          <p:cNvPicPr>
            <a:picLocks noGrp="1" noChangeAspect="1"/>
          </p:cNvPicPr>
          <p:nvPr>
            <p:ph idx="1"/>
          </p:nvPr>
        </p:nvPicPr>
        <p:blipFill>
          <a:blip r:embed="rId2"/>
          <a:stretch>
            <a:fillRect/>
          </a:stretch>
        </p:blipFill>
        <p:spPr>
          <a:xfrm>
            <a:off x="838200" y="1945070"/>
            <a:ext cx="10515600" cy="4112447"/>
          </a:xfrm>
          <a:ln>
            <a:solidFill>
              <a:schemeClr val="accent2">
                <a:lumMod val="50000"/>
              </a:schemeClr>
            </a:solidFill>
          </a:ln>
        </p:spPr>
      </p:pic>
    </p:spTree>
    <p:extLst>
      <p:ext uri="{BB962C8B-B14F-4D97-AF65-F5344CB8AC3E}">
        <p14:creationId xmlns:p14="http://schemas.microsoft.com/office/powerpoint/2010/main" val="1440282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337</TotalTime>
  <Words>818</Words>
  <Application>Microsoft Office PowerPoint</Application>
  <PresentationFormat>Widescreen</PresentationFormat>
  <Paragraphs>62</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Aptos</vt:lpstr>
      <vt:lpstr>Aptos Display</vt:lpstr>
      <vt:lpstr>Arial</vt:lpstr>
      <vt:lpstr>Söhne</vt:lpstr>
      <vt:lpstr>Office Theme</vt:lpstr>
      <vt:lpstr>ETL</vt:lpstr>
      <vt:lpstr>History and ETL Projects</vt:lpstr>
      <vt:lpstr>Issues</vt:lpstr>
      <vt:lpstr>Enhancements and Adjustments</vt:lpstr>
      <vt:lpstr>ETL Steps</vt:lpstr>
      <vt:lpstr>Load Warehouse Job</vt:lpstr>
      <vt:lpstr>Fragments of Configuration File</vt:lpstr>
      <vt:lpstr>Load Staging</vt:lpstr>
      <vt:lpstr>Load Dimensions</vt:lpstr>
      <vt:lpstr>Load Dimensions</vt:lpstr>
      <vt:lpstr>Load Dimensions</vt:lpstr>
      <vt:lpstr>Load Risk related Dimensions</vt:lpstr>
      <vt:lpstr>SCD Type 2 Dimension</vt:lpstr>
      <vt:lpstr>Load Claim Fact Tables</vt:lpstr>
      <vt:lpstr>Load Claim Fact Transactions</vt:lpstr>
      <vt:lpstr>Load Claim Fact Monthly Summaries</vt:lpstr>
      <vt:lpstr>Load Policy Fact Tables</vt:lpstr>
      <vt:lpstr>Load Fact Transactions</vt:lpstr>
      <vt:lpstr>Load Policy Fact Monthly Summaries</vt:lpstr>
      <vt:lpstr>Export to CSV -&gt; AWS S3 -&gt; AWS Redshift</vt:lpstr>
      <vt:lpstr>Export to CSV -&gt; AWS S3 -&gt; AWS Redshift</vt:lpstr>
      <vt:lpstr>Export to CSV -&gt; AWS S3 -&gt; AWS Redshift</vt:lpstr>
      <vt:lpstr>Start Tableau Dashboards Refresh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Process</dc:title>
  <dc:creator>Kateryna Drogaieva</dc:creator>
  <cp:lastModifiedBy>Kateryna Drogaieva</cp:lastModifiedBy>
  <cp:revision>8</cp:revision>
  <dcterms:created xsi:type="dcterms:W3CDTF">2024-03-12T18:05:50Z</dcterms:created>
  <dcterms:modified xsi:type="dcterms:W3CDTF">2024-03-13T19:13:39Z</dcterms:modified>
</cp:coreProperties>
</file>