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2" r:id="rId16"/>
    <p:sldId id="271" r:id="rId1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05F89-41DD-4F41-91E7-BB11AA40891E}" type="datetimeFigureOut">
              <a:rPr lang="uk-UA" smtClean="0"/>
              <a:t>17.10.2023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DA8F1-3B53-4C28-B043-07E99115CFE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84646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B0757-0AD7-4D72-A9C4-932DDA71C8B1}" type="datetime1">
              <a:rPr lang="uk-UA" smtClean="0"/>
              <a:t>17.10.2023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E837-1D00-4A24-AC8D-5EE83B2FF14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97400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E3A45-8188-441C-9FB5-97CE6421A6EA}" type="datetime1">
              <a:rPr lang="uk-UA" smtClean="0"/>
              <a:t>17.10.2023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E837-1D00-4A24-AC8D-5EE83B2FF14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8453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E59E-3EAF-4BCC-935B-CFF6590D1F80}" type="datetime1">
              <a:rPr lang="uk-UA" smtClean="0"/>
              <a:t>17.10.2023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E837-1D00-4A24-AC8D-5EE83B2FF14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84109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F9F5-9CC7-4459-A342-F0C8B3192D90}" type="datetime1">
              <a:rPr lang="uk-UA" smtClean="0"/>
              <a:t>17.10.2023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E837-1D00-4A24-AC8D-5EE83B2FF14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9322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3C9FC-87C9-4C39-B7F9-7485EDD39CF5}" type="datetime1">
              <a:rPr lang="uk-UA" smtClean="0"/>
              <a:t>17.10.2023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E837-1D00-4A24-AC8D-5EE83B2FF14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19744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3B7C-7FD0-4F1E-9EDA-2B305D93E2AA}" type="datetime1">
              <a:rPr lang="uk-UA" smtClean="0"/>
              <a:t>17.10.2023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E837-1D00-4A24-AC8D-5EE83B2FF14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7023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9176-FB42-4E7F-A251-95F8FB67BE68}" type="datetime1">
              <a:rPr lang="uk-UA" smtClean="0"/>
              <a:t>17.10.2023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E837-1D00-4A24-AC8D-5EE83B2FF14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51801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E1F5-3E13-4D2E-AD5C-BD07F721DAD6}" type="datetime1">
              <a:rPr lang="uk-UA" smtClean="0"/>
              <a:t>17.10.2023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E837-1D00-4A24-AC8D-5EE83B2FF14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94349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0F5F-88CE-4755-9660-FF247692E666}" type="datetime1">
              <a:rPr lang="uk-UA" smtClean="0"/>
              <a:t>17.10.2023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E837-1D00-4A24-AC8D-5EE83B2FF14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1612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80E3C-1D54-420D-B0E1-90446CC88AE0}" type="datetime1">
              <a:rPr lang="uk-UA" smtClean="0"/>
              <a:t>17.10.2023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E837-1D00-4A24-AC8D-5EE83B2FF14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08878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E7D38-3A11-41C5-95A4-EB130DDDB399}" type="datetime1">
              <a:rPr lang="uk-UA" smtClean="0"/>
              <a:t>17.10.2023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E837-1D00-4A24-AC8D-5EE83B2FF14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77148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D17CA-E08D-41D4-97C9-CD6714FC1D63}" type="datetime1">
              <a:rPr lang="uk-UA" smtClean="0"/>
              <a:t>17.10.2023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0E837-1D00-4A24-AC8D-5EE83B2FF14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88601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93455" y="286326"/>
            <a:ext cx="6751782" cy="988291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b="1" dirty="0"/>
              <a:t>Bike Sharing </a:t>
            </a:r>
            <a:r>
              <a:rPr lang="en-US" b="1" dirty="0" smtClean="0"/>
              <a:t>Demand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5564" y="1957965"/>
            <a:ext cx="6234545" cy="3916361"/>
          </a:xfrm>
        </p:spPr>
        <p:txBody>
          <a:bodyPr>
            <a:normAutofit/>
          </a:bodyPr>
          <a:lstStyle/>
          <a:p>
            <a:pPr algn="just"/>
            <a:r>
              <a:rPr lang="uk-UA" sz="3200" dirty="0" smtClean="0"/>
              <a:t>Мета роботи: </a:t>
            </a:r>
          </a:p>
          <a:p>
            <a:pPr algn="just"/>
            <a:r>
              <a:rPr lang="ru-RU" dirty="0" err="1" smtClean="0"/>
              <a:t>передбачити</a:t>
            </a:r>
            <a:r>
              <a:rPr lang="ru-RU" dirty="0" smtClean="0"/>
              <a:t> </a:t>
            </a:r>
            <a:r>
              <a:rPr lang="ru-RU" dirty="0" err="1" smtClean="0"/>
              <a:t>загальну</a:t>
            </a:r>
            <a:r>
              <a:rPr lang="ru-RU" dirty="0" smtClean="0"/>
              <a:t> </a:t>
            </a:r>
            <a:r>
              <a:rPr lang="ru-RU" dirty="0" err="1" smtClean="0"/>
              <a:t>кількість</a:t>
            </a:r>
            <a:r>
              <a:rPr lang="ru-RU" dirty="0" smtClean="0"/>
              <a:t> </a:t>
            </a:r>
            <a:r>
              <a:rPr lang="ru-RU" dirty="0" err="1" smtClean="0"/>
              <a:t>орендованих</a:t>
            </a:r>
            <a:r>
              <a:rPr lang="ru-RU" dirty="0" smtClean="0"/>
              <a:t> </a:t>
            </a:r>
            <a:r>
              <a:rPr lang="ru-RU" dirty="0" err="1" smtClean="0"/>
              <a:t>велосипедів</a:t>
            </a:r>
            <a:r>
              <a:rPr lang="ru-RU" dirty="0" smtClean="0"/>
              <a:t> </a:t>
            </a:r>
            <a:r>
              <a:rPr lang="ru-RU" dirty="0" err="1" smtClean="0"/>
              <a:t>протягом</a:t>
            </a:r>
            <a:r>
              <a:rPr lang="ru-RU" dirty="0" smtClean="0"/>
              <a:t> </a:t>
            </a:r>
            <a:r>
              <a:rPr lang="ru-RU" dirty="0" err="1" smtClean="0"/>
              <a:t>кожної</a:t>
            </a:r>
            <a:r>
              <a:rPr lang="ru-RU" dirty="0" smtClean="0"/>
              <a:t> </a:t>
            </a:r>
            <a:r>
              <a:rPr lang="ru-RU" dirty="0" err="1" smtClean="0"/>
              <a:t>години</a:t>
            </a:r>
            <a:r>
              <a:rPr lang="ru-RU" dirty="0" smtClean="0"/>
              <a:t>, </a:t>
            </a:r>
            <a:r>
              <a:rPr lang="ru-RU" dirty="0" err="1" smtClean="0"/>
              <a:t>охопленої</a:t>
            </a:r>
            <a:r>
              <a:rPr lang="ru-RU" dirty="0" smtClean="0"/>
              <a:t> </a:t>
            </a:r>
            <a:r>
              <a:rPr lang="ru-RU" dirty="0" err="1" smtClean="0"/>
              <a:t>тестовим</a:t>
            </a:r>
            <a:r>
              <a:rPr lang="ru-RU" dirty="0" smtClean="0"/>
              <a:t> набором, </a:t>
            </a:r>
            <a:r>
              <a:rPr lang="ru-RU" dirty="0" err="1" smtClean="0"/>
              <a:t>використовуючи</a:t>
            </a:r>
            <a:r>
              <a:rPr lang="ru-RU" dirty="0" smtClean="0"/>
              <a:t> </a:t>
            </a:r>
            <a:r>
              <a:rPr lang="ru-RU" dirty="0" err="1" smtClean="0"/>
              <a:t>лише</a:t>
            </a:r>
            <a:r>
              <a:rPr lang="ru-RU" dirty="0"/>
              <a:t> </a:t>
            </a:r>
            <a:r>
              <a:rPr lang="ru-RU" dirty="0" err="1" smtClean="0"/>
              <a:t>інформацію</a:t>
            </a:r>
            <a:r>
              <a:rPr lang="ru-RU" dirty="0" smtClean="0"/>
              <a:t>, </a:t>
            </a:r>
            <a:r>
              <a:rPr lang="ru-RU" dirty="0" err="1" smtClean="0"/>
              <a:t>доступну</a:t>
            </a:r>
            <a:r>
              <a:rPr lang="ru-RU" dirty="0" smtClean="0"/>
              <a:t> до </a:t>
            </a:r>
            <a:r>
              <a:rPr lang="ru-RU" dirty="0" err="1" smtClean="0"/>
              <a:t>періоду</a:t>
            </a:r>
            <a:r>
              <a:rPr lang="ru-RU" dirty="0" smtClean="0"/>
              <a:t> </a:t>
            </a:r>
            <a:r>
              <a:rPr lang="ru-RU" dirty="0" err="1" smtClean="0"/>
              <a:t>оренди</a:t>
            </a:r>
            <a:endParaRPr lang="uk-UA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391" y="3336639"/>
            <a:ext cx="4866409" cy="32442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679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2107271" y="120356"/>
            <a:ext cx="7982980" cy="7570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3200" dirty="0" smtClean="0"/>
              <a:t>Гістограма розподілу для цільової функції </a:t>
            </a:r>
            <a:endParaRPr lang="uk-UA" sz="3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4009"/>
          <a:stretch/>
        </p:blipFill>
        <p:spPr>
          <a:xfrm>
            <a:off x="5070763" y="1077178"/>
            <a:ext cx="6645088" cy="55810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85" y="2771775"/>
            <a:ext cx="4619625" cy="13144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Номер слайда 3"/>
          <p:cNvSpPr txBox="1">
            <a:spLocks/>
          </p:cNvSpPr>
          <p:nvPr/>
        </p:nvSpPr>
        <p:spPr>
          <a:xfrm>
            <a:off x="11715851" y="6492875"/>
            <a:ext cx="476149" cy="365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B0E837-1D00-4A24-AC8D-5EE83B2FF145}" type="slidenum">
              <a:rPr lang="uk-UA" sz="1800" smtClean="0"/>
              <a:pPr/>
              <a:t>10</a:t>
            </a:fld>
            <a:endParaRPr lang="uk-UA" sz="1800" dirty="0"/>
          </a:p>
        </p:txBody>
      </p:sp>
    </p:spTree>
    <p:extLst>
      <p:ext uri="{BB962C8B-B14F-4D97-AF65-F5344CB8AC3E}">
        <p14:creationId xmlns:p14="http://schemas.microsoft.com/office/powerpoint/2010/main" val="252271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313704" y="332509"/>
            <a:ext cx="3873751" cy="7570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3200" dirty="0" smtClean="0"/>
              <a:t>Підготовка </a:t>
            </a:r>
            <a:r>
              <a:rPr lang="uk-UA" sz="3200" dirty="0" err="1" smtClean="0"/>
              <a:t>датасету</a:t>
            </a:r>
            <a:endParaRPr lang="uk-UA" sz="32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761" y="1930400"/>
            <a:ext cx="5457825" cy="47434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04" y="1284287"/>
            <a:ext cx="5476875" cy="28670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Номер слайда 3"/>
          <p:cNvSpPr txBox="1">
            <a:spLocks/>
          </p:cNvSpPr>
          <p:nvPr/>
        </p:nvSpPr>
        <p:spPr>
          <a:xfrm>
            <a:off x="11715851" y="6492875"/>
            <a:ext cx="476149" cy="365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B0E837-1D00-4A24-AC8D-5EE83B2FF145}" type="slidenum">
              <a:rPr lang="uk-UA" sz="1800" smtClean="0"/>
              <a:pPr/>
              <a:t>11</a:t>
            </a:fld>
            <a:endParaRPr lang="uk-UA" sz="1800" dirty="0"/>
          </a:p>
        </p:txBody>
      </p:sp>
    </p:spTree>
    <p:extLst>
      <p:ext uri="{BB962C8B-B14F-4D97-AF65-F5344CB8AC3E}">
        <p14:creationId xmlns:p14="http://schemas.microsoft.com/office/powerpoint/2010/main" val="190901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424872" y="175491"/>
            <a:ext cx="11142437" cy="95134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err="1" smtClean="0"/>
              <a:t>Застосування</a:t>
            </a:r>
            <a:r>
              <a:rPr lang="ru-RU" sz="3200" dirty="0" smtClean="0"/>
              <a:t> машинного </a:t>
            </a:r>
            <a:r>
              <a:rPr lang="ru-RU" sz="3200" dirty="0" err="1" smtClean="0"/>
              <a:t>навчання</a:t>
            </a:r>
            <a:r>
              <a:rPr lang="ru-RU" sz="3200" dirty="0" smtClean="0"/>
              <a:t> для </a:t>
            </a:r>
            <a:r>
              <a:rPr lang="ru-RU" sz="3200" dirty="0" err="1" smtClean="0"/>
              <a:t>прогнозування</a:t>
            </a:r>
            <a:r>
              <a:rPr lang="ru-RU" sz="3200" dirty="0" smtClean="0"/>
              <a:t> 0 </a:t>
            </a:r>
            <a:r>
              <a:rPr lang="ru-RU" sz="3200" dirty="0" err="1" smtClean="0"/>
              <a:t>значень</a:t>
            </a:r>
            <a:r>
              <a:rPr lang="ru-RU" sz="3200" dirty="0" smtClean="0"/>
              <a:t> </a:t>
            </a:r>
            <a:r>
              <a:rPr lang="ru-RU" sz="3200" dirty="0" err="1" smtClean="0"/>
              <a:t>windspeed</a:t>
            </a:r>
            <a:endParaRPr lang="uk-UA" sz="32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t="12131" r="13241"/>
          <a:stretch/>
        </p:blipFill>
        <p:spPr>
          <a:xfrm>
            <a:off x="310322" y="1293091"/>
            <a:ext cx="5462405" cy="53062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090" y="1293091"/>
            <a:ext cx="5705475" cy="17716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8134" y="4489452"/>
            <a:ext cx="4829175" cy="20034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Заголовок 1"/>
          <p:cNvSpPr txBox="1">
            <a:spLocks/>
          </p:cNvSpPr>
          <p:nvPr/>
        </p:nvSpPr>
        <p:spPr>
          <a:xfrm>
            <a:off x="6218742" y="3633933"/>
            <a:ext cx="5527242" cy="5097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1800" dirty="0" smtClean="0"/>
              <a:t>Використання </a:t>
            </a:r>
            <a:r>
              <a:rPr lang="en-US" sz="1800" dirty="0" err="1" smtClean="0"/>
              <a:t>GradientBoostingRegressor</a:t>
            </a:r>
            <a:r>
              <a:rPr lang="uk-UA" sz="1800" dirty="0" smtClean="0"/>
              <a:t> для прогнозу</a:t>
            </a:r>
            <a:endParaRPr lang="uk-UA" sz="1800" dirty="0"/>
          </a:p>
        </p:txBody>
      </p:sp>
      <p:sp>
        <p:nvSpPr>
          <p:cNvPr id="12" name="Номер слайда 3"/>
          <p:cNvSpPr txBox="1">
            <a:spLocks/>
          </p:cNvSpPr>
          <p:nvPr/>
        </p:nvSpPr>
        <p:spPr>
          <a:xfrm>
            <a:off x="11715851" y="6492875"/>
            <a:ext cx="476149" cy="365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B0E837-1D00-4A24-AC8D-5EE83B2FF145}" type="slidenum">
              <a:rPr lang="uk-UA" sz="1800" smtClean="0"/>
              <a:pPr/>
              <a:t>12</a:t>
            </a:fld>
            <a:endParaRPr lang="uk-UA" sz="1800" dirty="0"/>
          </a:p>
        </p:txBody>
      </p:sp>
    </p:spTree>
    <p:extLst>
      <p:ext uri="{BB962C8B-B14F-4D97-AF65-F5344CB8AC3E}">
        <p14:creationId xmlns:p14="http://schemas.microsoft.com/office/powerpoint/2010/main" val="260486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424872" y="175491"/>
            <a:ext cx="11142437" cy="95134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 err="1" smtClean="0"/>
              <a:t>Застосування</a:t>
            </a:r>
            <a:r>
              <a:rPr lang="ru-RU" sz="3200" dirty="0" smtClean="0"/>
              <a:t> машинного </a:t>
            </a:r>
            <a:r>
              <a:rPr lang="ru-RU" sz="3200" dirty="0" err="1" smtClean="0"/>
              <a:t>навчання</a:t>
            </a:r>
            <a:r>
              <a:rPr lang="ru-RU" sz="3200" dirty="0" smtClean="0"/>
              <a:t> для </a:t>
            </a:r>
            <a:r>
              <a:rPr lang="ru-RU" sz="3200" dirty="0" err="1" smtClean="0"/>
              <a:t>прогнозування</a:t>
            </a:r>
            <a:r>
              <a:rPr lang="ru-RU" sz="3200" dirty="0" smtClean="0"/>
              <a:t> </a:t>
            </a:r>
            <a:r>
              <a:rPr lang="ru-RU" sz="3200" dirty="0" err="1" smtClean="0"/>
              <a:t>count</a:t>
            </a:r>
            <a:r>
              <a:rPr lang="ru-RU" sz="3200" dirty="0" smtClean="0"/>
              <a:t> для тестового набору</a:t>
            </a:r>
            <a:endParaRPr lang="uk-UA" sz="3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11200" y="1748357"/>
            <a:ext cx="4137891" cy="73866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sz="1400" dirty="0" err="1" smtClean="0"/>
              <a:t>Задаємо</a:t>
            </a:r>
            <a:r>
              <a:rPr lang="ru-RU" sz="1400" dirty="0" smtClean="0"/>
              <a:t> </a:t>
            </a:r>
            <a:r>
              <a:rPr lang="ru-RU" sz="1400" dirty="0" err="1" smtClean="0"/>
              <a:t>функцію</a:t>
            </a:r>
            <a:r>
              <a:rPr lang="ru-RU" sz="1400" dirty="0" smtClean="0"/>
              <a:t> </a:t>
            </a:r>
            <a:r>
              <a:rPr lang="en-US" sz="1400" dirty="0" smtClean="0"/>
              <a:t>Root Mean Squared Logarithmic Error (RMSLE), </a:t>
            </a:r>
            <a:r>
              <a:rPr lang="uk-UA" sz="1400" dirty="0" smtClean="0"/>
              <a:t>яка обчислює значення між прогнозованими </a:t>
            </a:r>
            <a:r>
              <a:rPr lang="en-US" sz="1400" dirty="0" smtClean="0"/>
              <a:t>y_ </a:t>
            </a:r>
            <a:r>
              <a:rPr lang="uk-UA" sz="1400" dirty="0" smtClean="0"/>
              <a:t>і справжніми значеннями </a:t>
            </a:r>
            <a:r>
              <a:rPr lang="en-US" sz="1400" dirty="0" smtClean="0"/>
              <a:t>y</a:t>
            </a:r>
            <a:endParaRPr lang="uk-UA" sz="14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" y="2592478"/>
            <a:ext cx="4843569" cy="16386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" y="5012489"/>
            <a:ext cx="3648363" cy="18111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Прямоугольник 13"/>
          <p:cNvSpPr/>
          <p:nvPr/>
        </p:nvSpPr>
        <p:spPr>
          <a:xfrm>
            <a:off x="1332344" y="4555671"/>
            <a:ext cx="2664692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uk-UA" sz="1400" dirty="0" smtClean="0"/>
              <a:t>Розділяємо набір на </a:t>
            </a:r>
            <a:r>
              <a:rPr lang="uk-UA" sz="1400" dirty="0" err="1" smtClean="0"/>
              <a:t>трейн</a:t>
            </a:r>
            <a:r>
              <a:rPr lang="uk-UA" sz="1400" dirty="0" smtClean="0"/>
              <a:t> і тест</a:t>
            </a:r>
            <a:endParaRPr lang="uk-UA" sz="1400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5032" y="2219653"/>
            <a:ext cx="5982277" cy="21455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Прямоугольник 16"/>
          <p:cNvSpPr/>
          <p:nvPr/>
        </p:nvSpPr>
        <p:spPr>
          <a:xfrm>
            <a:off x="8133339" y="1761440"/>
            <a:ext cx="1158443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uk-UA" dirty="0" smtClean="0"/>
              <a:t>Результат</a:t>
            </a:r>
            <a:endParaRPr lang="uk-UA" dirty="0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5032" y="4448089"/>
            <a:ext cx="5982277" cy="22820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Номер слайда 3"/>
          <p:cNvSpPr txBox="1">
            <a:spLocks/>
          </p:cNvSpPr>
          <p:nvPr/>
        </p:nvSpPr>
        <p:spPr>
          <a:xfrm>
            <a:off x="11711709" y="6492875"/>
            <a:ext cx="480291" cy="365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B0E837-1D00-4A24-AC8D-5EE83B2FF145}" type="slidenum">
              <a:rPr lang="uk-UA" sz="1800" smtClean="0"/>
              <a:pPr/>
              <a:t>13</a:t>
            </a:fld>
            <a:endParaRPr lang="uk-UA" sz="1800" dirty="0"/>
          </a:p>
        </p:txBody>
      </p:sp>
    </p:spTree>
    <p:extLst>
      <p:ext uri="{BB962C8B-B14F-4D97-AF65-F5344CB8AC3E}">
        <p14:creationId xmlns:p14="http://schemas.microsoft.com/office/powerpoint/2010/main" val="373354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424872" y="175491"/>
            <a:ext cx="11142437" cy="95134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err="1" smtClean="0"/>
              <a:t>Застосування</a:t>
            </a:r>
            <a:r>
              <a:rPr lang="ru-RU" sz="3200" dirty="0" smtClean="0"/>
              <a:t> машинного </a:t>
            </a:r>
            <a:r>
              <a:rPr lang="ru-RU" sz="3200" dirty="0" err="1" smtClean="0"/>
              <a:t>навчання</a:t>
            </a:r>
            <a:r>
              <a:rPr lang="ru-RU" sz="3200" dirty="0" smtClean="0"/>
              <a:t> для </a:t>
            </a:r>
            <a:r>
              <a:rPr lang="ru-RU" sz="3200" dirty="0" err="1" smtClean="0"/>
              <a:t>прогнозування</a:t>
            </a:r>
            <a:r>
              <a:rPr lang="ru-RU" sz="3200" dirty="0" smtClean="0"/>
              <a:t> </a:t>
            </a:r>
            <a:r>
              <a:rPr lang="ru-RU" sz="3200" dirty="0" err="1" smtClean="0"/>
              <a:t>count</a:t>
            </a:r>
            <a:r>
              <a:rPr lang="ru-RU" sz="3200" dirty="0" smtClean="0"/>
              <a:t> для тестового набору</a:t>
            </a:r>
            <a:endParaRPr lang="uk-UA" sz="32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t="30779"/>
          <a:stretch/>
        </p:blipFill>
        <p:spPr>
          <a:xfrm>
            <a:off x="424872" y="1452273"/>
            <a:ext cx="6553200" cy="27691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8961" y="1452273"/>
            <a:ext cx="2880121" cy="53487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4"/>
          <a:srcRect b="54960"/>
          <a:stretch/>
        </p:blipFill>
        <p:spPr>
          <a:xfrm>
            <a:off x="424872" y="4321680"/>
            <a:ext cx="5143500" cy="2569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Номер слайда 3"/>
          <p:cNvSpPr txBox="1">
            <a:spLocks/>
          </p:cNvSpPr>
          <p:nvPr/>
        </p:nvSpPr>
        <p:spPr>
          <a:xfrm>
            <a:off x="11715851" y="6492875"/>
            <a:ext cx="476149" cy="365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B0E837-1D00-4A24-AC8D-5EE83B2FF145}" type="slidenum">
              <a:rPr lang="uk-UA" sz="1800" smtClean="0"/>
              <a:pPr/>
              <a:t>14</a:t>
            </a:fld>
            <a:endParaRPr lang="uk-UA" sz="1800" dirty="0"/>
          </a:p>
        </p:txBody>
      </p:sp>
    </p:spTree>
    <p:extLst>
      <p:ext uri="{BB962C8B-B14F-4D97-AF65-F5344CB8AC3E}">
        <p14:creationId xmlns:p14="http://schemas.microsoft.com/office/powerpoint/2010/main" val="77082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"/>
          <p:cNvSpPr txBox="1">
            <a:spLocks/>
          </p:cNvSpPr>
          <p:nvPr/>
        </p:nvSpPr>
        <p:spPr>
          <a:xfrm>
            <a:off x="11715851" y="6492875"/>
            <a:ext cx="476149" cy="365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B0E837-1D00-4A24-AC8D-5EE83B2FF145}" type="slidenum">
              <a:rPr lang="uk-UA" sz="1800" smtClean="0"/>
              <a:pPr/>
              <a:t>15</a:t>
            </a:fld>
            <a:endParaRPr lang="uk-UA" sz="18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810" y="1552413"/>
            <a:ext cx="7803471" cy="47863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0428" y="477071"/>
            <a:ext cx="3394538" cy="5982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3146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t="28417" r="23409"/>
          <a:stretch/>
        </p:blipFill>
        <p:spPr>
          <a:xfrm>
            <a:off x="184726" y="323273"/>
            <a:ext cx="11815203" cy="621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7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65205" y="3524970"/>
            <a:ext cx="2477655" cy="789494"/>
          </a:xfrm>
          <a:solidFill>
            <a:schemeClr val="bg2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Test data</a:t>
            </a:r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586" y="1186349"/>
            <a:ext cx="10420350" cy="2171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368" y="4481385"/>
            <a:ext cx="8267700" cy="21907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4465205" y="229935"/>
            <a:ext cx="2477655" cy="78949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Train data</a:t>
            </a:r>
            <a:endParaRPr lang="uk-UA" dirty="0"/>
          </a:p>
        </p:txBody>
      </p:sp>
      <p:sp>
        <p:nvSpPr>
          <p:cNvPr id="9" name="Номер слайда 3"/>
          <p:cNvSpPr txBox="1">
            <a:spLocks/>
          </p:cNvSpPr>
          <p:nvPr/>
        </p:nvSpPr>
        <p:spPr>
          <a:xfrm>
            <a:off x="11921836" y="6489572"/>
            <a:ext cx="270164" cy="365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B0E837-1D00-4A24-AC8D-5EE83B2FF145}" type="slidenum">
              <a:rPr lang="uk-UA" sz="1800" smtClean="0"/>
              <a:pPr/>
              <a:t>2</a:t>
            </a:fld>
            <a:endParaRPr lang="uk-UA" sz="1800" dirty="0"/>
          </a:p>
        </p:txBody>
      </p:sp>
    </p:spTree>
    <p:extLst>
      <p:ext uri="{BB962C8B-B14F-4D97-AF65-F5344CB8AC3E}">
        <p14:creationId xmlns:p14="http://schemas.microsoft.com/office/powerpoint/2010/main" val="217367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55" y="1231899"/>
            <a:ext cx="4849090" cy="44115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l="2667" r="2534"/>
          <a:stretch/>
        </p:blipFill>
        <p:spPr>
          <a:xfrm>
            <a:off x="5283200" y="1231899"/>
            <a:ext cx="6908800" cy="44115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6098761" y="434109"/>
            <a:ext cx="5472545" cy="69272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800" b="1" dirty="0" smtClean="0"/>
              <a:t>Залежність від </a:t>
            </a:r>
            <a:r>
              <a:rPr lang="en-US" sz="2800" b="1" dirty="0" smtClean="0"/>
              <a:t>humidity </a:t>
            </a:r>
            <a:r>
              <a:rPr lang="uk-UA" sz="2800" b="1" dirty="0" smtClean="0"/>
              <a:t>і </a:t>
            </a:r>
            <a:r>
              <a:rPr lang="en-US" sz="2800" b="1" dirty="0" err="1" smtClean="0"/>
              <a:t>windspeed</a:t>
            </a:r>
            <a:endParaRPr lang="uk-UA" sz="28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892800" y="5748480"/>
            <a:ext cx="609600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ru-RU" dirty="0" smtClean="0"/>
              <a:t>Чим </a:t>
            </a:r>
            <a:r>
              <a:rPr lang="ru-RU" dirty="0" err="1" smtClean="0"/>
              <a:t>вища</a:t>
            </a:r>
            <a:r>
              <a:rPr lang="ru-RU" dirty="0" smtClean="0"/>
              <a:t> </a:t>
            </a:r>
            <a:r>
              <a:rPr lang="ru-RU" dirty="0" err="1" smtClean="0"/>
              <a:t>відносна</a:t>
            </a:r>
            <a:r>
              <a:rPr lang="ru-RU" dirty="0" smtClean="0"/>
              <a:t> </a:t>
            </a:r>
            <a:r>
              <a:rPr lang="ru-RU" dirty="0" err="1" smtClean="0"/>
              <a:t>вологість</a:t>
            </a:r>
            <a:r>
              <a:rPr lang="ru-RU" dirty="0" smtClean="0"/>
              <a:t>, </a:t>
            </a:r>
            <a:r>
              <a:rPr lang="ru-RU" dirty="0" err="1" smtClean="0"/>
              <a:t>тим</a:t>
            </a:r>
            <a:r>
              <a:rPr lang="ru-RU" dirty="0" smtClean="0"/>
              <a:t> </a:t>
            </a:r>
            <a:r>
              <a:rPr lang="ru-RU" dirty="0" err="1" smtClean="0"/>
              <a:t>менше</a:t>
            </a:r>
            <a:r>
              <a:rPr lang="ru-RU" dirty="0" smtClean="0"/>
              <a:t> </a:t>
            </a:r>
            <a:r>
              <a:rPr lang="ru-RU" dirty="0" err="1" smtClean="0"/>
              <a:t>оренд</a:t>
            </a:r>
            <a:r>
              <a:rPr lang="ru-RU" dirty="0" smtClean="0"/>
              <a:t>, </a:t>
            </a:r>
            <a:r>
              <a:rPr lang="ru-RU" dirty="0" err="1" smtClean="0"/>
              <a:t>чим</a:t>
            </a:r>
            <a:r>
              <a:rPr lang="ru-RU" dirty="0" smtClean="0"/>
              <a:t> </a:t>
            </a:r>
            <a:r>
              <a:rPr lang="ru-RU" dirty="0" err="1" smtClean="0"/>
              <a:t>вища</a:t>
            </a:r>
            <a:r>
              <a:rPr lang="ru-RU" dirty="0" smtClean="0"/>
              <a:t> </a:t>
            </a:r>
            <a:r>
              <a:rPr lang="ru-RU" dirty="0" err="1" smtClean="0"/>
              <a:t>швидкість</a:t>
            </a:r>
            <a:r>
              <a:rPr lang="ru-RU" dirty="0" smtClean="0"/>
              <a:t> </a:t>
            </a:r>
            <a:r>
              <a:rPr lang="ru-RU" dirty="0" err="1" smtClean="0"/>
              <a:t>вітру</a:t>
            </a:r>
            <a:r>
              <a:rPr lang="ru-RU" dirty="0" smtClean="0"/>
              <a:t>, </a:t>
            </a:r>
            <a:r>
              <a:rPr lang="ru-RU" dirty="0" err="1" smtClean="0"/>
              <a:t>тим</a:t>
            </a:r>
            <a:r>
              <a:rPr lang="ru-RU" dirty="0" smtClean="0"/>
              <a:t> </a:t>
            </a:r>
            <a:r>
              <a:rPr lang="ru-RU" dirty="0" err="1" smtClean="0"/>
              <a:t>більше</a:t>
            </a:r>
            <a:r>
              <a:rPr lang="ru-RU" dirty="0" smtClean="0"/>
              <a:t> </a:t>
            </a:r>
            <a:r>
              <a:rPr lang="ru-RU" dirty="0" err="1" smtClean="0"/>
              <a:t>оренд</a:t>
            </a:r>
            <a:endParaRPr lang="uk-UA" dirty="0"/>
          </a:p>
        </p:txBody>
      </p:sp>
      <p:sp>
        <p:nvSpPr>
          <p:cNvPr id="12" name="Номер слайда 3"/>
          <p:cNvSpPr txBox="1">
            <a:spLocks/>
          </p:cNvSpPr>
          <p:nvPr/>
        </p:nvSpPr>
        <p:spPr>
          <a:xfrm>
            <a:off x="11921836" y="6499873"/>
            <a:ext cx="270164" cy="365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B0E837-1D00-4A24-AC8D-5EE83B2FF145}" type="slidenum">
              <a:rPr lang="uk-UA" sz="1800" smtClean="0"/>
              <a:pPr/>
              <a:t>3</a:t>
            </a:fld>
            <a:endParaRPr lang="uk-UA" sz="1800" dirty="0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694748" y="443345"/>
            <a:ext cx="3902940" cy="69272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800" b="1" dirty="0"/>
              <a:t>Залежність від пори року</a:t>
            </a:r>
            <a:endParaRPr lang="uk-UA" sz="28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40145" y="5762567"/>
            <a:ext cx="4802909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uk-UA" dirty="0" smtClean="0"/>
              <a:t>Весняний сезон має відносно нижчу кількість оренд. Падіння медіанного значення на коробковій діаграмі свідчить про це.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3895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4440" r="1131"/>
          <a:stretch/>
        </p:blipFill>
        <p:spPr>
          <a:xfrm>
            <a:off x="5521" y="626818"/>
            <a:ext cx="6677891" cy="32635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544" y="3263501"/>
            <a:ext cx="6465455" cy="35760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8552872" y="2570774"/>
            <a:ext cx="3639127" cy="69272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800" b="1" dirty="0" smtClean="0"/>
              <a:t>Залежність від </a:t>
            </a:r>
            <a:r>
              <a:rPr lang="en-US" sz="2800" b="1" dirty="0" smtClean="0"/>
              <a:t> weather</a:t>
            </a:r>
            <a:endParaRPr lang="uk-UA" sz="2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5888" y="4531617"/>
            <a:ext cx="5560291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/>
              <a:t>1: ясно, мало </a:t>
            </a:r>
            <a:r>
              <a:rPr lang="uk-UA" dirty="0" err="1" smtClean="0"/>
              <a:t>хмарно</a:t>
            </a:r>
            <a:r>
              <a:rPr lang="uk-UA" dirty="0" smtClean="0"/>
              <a:t>, мінлива хмарність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/>
              <a:t>2: туман + хмарність, туман + </a:t>
            </a:r>
            <a:r>
              <a:rPr lang="uk-UA" dirty="0" err="1" smtClean="0"/>
              <a:t>розривчасті</a:t>
            </a:r>
            <a:r>
              <a:rPr lang="uk-UA" dirty="0" smtClean="0"/>
              <a:t> хмари, туман + кілька хмар, туман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/>
              <a:t>3: легкий сніг, легкий дощ + гроза + окремі хмари, легкий дощ + окремі хмари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/>
              <a:t>4: сильний дощ + ожеледиця + Гроза + туман, сніг + туман</a:t>
            </a:r>
            <a:endParaRPr lang="uk-UA" dirty="0"/>
          </a:p>
        </p:txBody>
      </p:sp>
      <p:sp>
        <p:nvSpPr>
          <p:cNvPr id="10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921835" y="6474402"/>
            <a:ext cx="270164" cy="365125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fld id="{CEB0E837-1D00-4A24-AC8D-5EE83B2FF145}" type="slidenum">
              <a:rPr lang="uk-UA" sz="1800" smtClean="0"/>
              <a:t>4</a:t>
            </a:fld>
            <a:endParaRPr lang="uk-UA" sz="1800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434109" y="1"/>
            <a:ext cx="5292435" cy="60834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800" b="1" dirty="0" smtClean="0"/>
              <a:t>Залежність від </a:t>
            </a:r>
            <a:r>
              <a:rPr lang="en-US" sz="2800" b="1" dirty="0" smtClean="0"/>
              <a:t>holiday </a:t>
            </a:r>
            <a:r>
              <a:rPr lang="uk-UA" sz="2800" b="1" dirty="0" smtClean="0"/>
              <a:t>і </a:t>
            </a:r>
            <a:r>
              <a:rPr lang="en-US" sz="2800" b="1" dirty="0" err="1" smtClean="0"/>
              <a:t>workingday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196989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631910" y="291053"/>
            <a:ext cx="4928177" cy="78949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b="1"/>
              <a:t>Залежність від </a:t>
            </a:r>
            <a:r>
              <a:rPr lang="en-US" b="1"/>
              <a:t>temp </a:t>
            </a:r>
            <a:r>
              <a:rPr lang="uk-UA" b="1"/>
              <a:t>і </a:t>
            </a:r>
            <a:r>
              <a:rPr lang="en-US" b="1"/>
              <a:t>atemp</a:t>
            </a:r>
            <a:endParaRPr lang="uk-UA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1371600"/>
            <a:ext cx="11096625" cy="4114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Номер слайда 3"/>
          <p:cNvSpPr txBox="1">
            <a:spLocks/>
          </p:cNvSpPr>
          <p:nvPr/>
        </p:nvSpPr>
        <p:spPr>
          <a:xfrm>
            <a:off x="11921836" y="6485370"/>
            <a:ext cx="270164" cy="365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B0E837-1D00-4A24-AC8D-5EE83B2FF145}" type="slidenum">
              <a:rPr lang="uk-UA" sz="1800" smtClean="0"/>
              <a:pPr/>
              <a:t>5</a:t>
            </a:fld>
            <a:endParaRPr lang="uk-UA" sz="1800" dirty="0"/>
          </a:p>
        </p:txBody>
      </p:sp>
    </p:spTree>
    <p:extLst>
      <p:ext uri="{BB962C8B-B14F-4D97-AF65-F5344CB8AC3E}">
        <p14:creationId xmlns:p14="http://schemas.microsoft.com/office/powerpoint/2010/main" val="391511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724647" y="780580"/>
            <a:ext cx="4928177" cy="78949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b="1" dirty="0" smtClean="0"/>
              <a:t>Погодинний розподіл</a:t>
            </a:r>
            <a:endParaRPr lang="uk-UA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83" y="1671780"/>
            <a:ext cx="6137904" cy="39430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470" y="1671780"/>
            <a:ext cx="5592857" cy="39430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6855929" y="780580"/>
            <a:ext cx="4928177" cy="78949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b="1" dirty="0" smtClean="0"/>
              <a:t>Розподіл по місяцях</a:t>
            </a:r>
            <a:endParaRPr lang="uk-UA" dirty="0"/>
          </a:p>
        </p:txBody>
      </p:sp>
      <p:sp>
        <p:nvSpPr>
          <p:cNvPr id="9" name="Номер слайда 3"/>
          <p:cNvSpPr txBox="1">
            <a:spLocks/>
          </p:cNvSpPr>
          <p:nvPr/>
        </p:nvSpPr>
        <p:spPr>
          <a:xfrm>
            <a:off x="11916314" y="6492875"/>
            <a:ext cx="270164" cy="365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B0E837-1D00-4A24-AC8D-5EE83B2FF145}" type="slidenum">
              <a:rPr lang="uk-UA" sz="1800" smtClean="0"/>
              <a:pPr/>
              <a:t>6</a:t>
            </a:fld>
            <a:endParaRPr lang="uk-UA" sz="1800" dirty="0"/>
          </a:p>
        </p:txBody>
      </p:sp>
    </p:spTree>
    <p:extLst>
      <p:ext uri="{BB962C8B-B14F-4D97-AF65-F5344CB8AC3E}">
        <p14:creationId xmlns:p14="http://schemas.microsoft.com/office/powerpoint/2010/main" val="296581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2985893" y="334068"/>
            <a:ext cx="5539271" cy="78949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b="1" dirty="0" smtClean="0"/>
              <a:t>Розподіл по днях тижня</a:t>
            </a:r>
            <a:endParaRPr lang="uk-UA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82" y="1563633"/>
            <a:ext cx="9753600" cy="39338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Номер слайда 3"/>
          <p:cNvSpPr txBox="1">
            <a:spLocks/>
          </p:cNvSpPr>
          <p:nvPr/>
        </p:nvSpPr>
        <p:spPr>
          <a:xfrm>
            <a:off x="11921836" y="6485370"/>
            <a:ext cx="270164" cy="365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B0E837-1D00-4A24-AC8D-5EE83B2FF145}" type="slidenum">
              <a:rPr lang="uk-UA" sz="1800" smtClean="0"/>
              <a:pPr/>
              <a:t>7</a:t>
            </a:fld>
            <a:endParaRPr lang="uk-UA" sz="1800" dirty="0"/>
          </a:p>
        </p:txBody>
      </p:sp>
    </p:spTree>
    <p:extLst>
      <p:ext uri="{BB962C8B-B14F-4D97-AF65-F5344CB8AC3E}">
        <p14:creationId xmlns:p14="http://schemas.microsoft.com/office/powerpoint/2010/main" val="3024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23" y="845958"/>
            <a:ext cx="6619875" cy="58769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2988654" y="56464"/>
            <a:ext cx="5539271" cy="78949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dirty="0" smtClean="0"/>
              <a:t>Кореляційний аналіз</a:t>
            </a:r>
            <a:endParaRPr lang="uk-UA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941347" y="2491758"/>
            <a:ext cx="5059204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/>
              <a:t>Відповідно до аналізу, необхідно виключити колонки "</a:t>
            </a:r>
            <a:r>
              <a:rPr lang="en-US" dirty="0" smtClean="0"/>
              <a:t>casual", "registered", </a:t>
            </a:r>
            <a:r>
              <a:rPr lang="uk-UA" dirty="0" smtClean="0"/>
              <a:t>оскільки їх сума і так вказана в "</a:t>
            </a:r>
            <a:r>
              <a:rPr lang="en-US" dirty="0" smtClean="0"/>
              <a:t>count".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"</a:t>
            </a:r>
            <a:r>
              <a:rPr lang="en-US" dirty="0" err="1" smtClean="0"/>
              <a:t>atemp</a:t>
            </a:r>
            <a:r>
              <a:rPr lang="en-US" dirty="0" smtClean="0"/>
              <a:t>" </a:t>
            </a:r>
            <a:r>
              <a:rPr lang="uk-UA" dirty="0" smtClean="0"/>
              <a:t>є змінною, яка не береться до уваги, оскільки "</a:t>
            </a:r>
            <a:r>
              <a:rPr lang="en-US" dirty="0" err="1" smtClean="0"/>
              <a:t>atemp</a:t>
            </a:r>
            <a:r>
              <a:rPr lang="en-US" dirty="0" smtClean="0"/>
              <a:t>" </a:t>
            </a:r>
            <a:r>
              <a:rPr lang="uk-UA" dirty="0" smtClean="0"/>
              <a:t>і "</a:t>
            </a:r>
            <a:r>
              <a:rPr lang="en-US" dirty="0" smtClean="0"/>
              <a:t>temp" </a:t>
            </a:r>
            <a:r>
              <a:rPr lang="uk-UA" dirty="0" smtClean="0"/>
              <a:t>мають сильну кореляцію одне з одним. Під час побудови моделі будь-яка зі змінних має бути відкинута, оскільки вони демонструватимуть </a:t>
            </a:r>
            <a:r>
              <a:rPr lang="uk-UA" dirty="0" err="1" smtClean="0"/>
              <a:t>мультиколінеарність</a:t>
            </a:r>
            <a:r>
              <a:rPr lang="uk-UA" dirty="0" smtClean="0"/>
              <a:t> даних.</a:t>
            </a:r>
            <a:endParaRPr lang="uk-UA" dirty="0"/>
          </a:p>
        </p:txBody>
      </p:sp>
      <p:sp>
        <p:nvSpPr>
          <p:cNvPr id="9" name="Номер слайда 3"/>
          <p:cNvSpPr txBox="1">
            <a:spLocks/>
          </p:cNvSpPr>
          <p:nvPr/>
        </p:nvSpPr>
        <p:spPr>
          <a:xfrm>
            <a:off x="11921836" y="6485370"/>
            <a:ext cx="270164" cy="365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B0E837-1D00-4A24-AC8D-5EE83B2FF145}" type="slidenum">
              <a:rPr lang="uk-UA" sz="1800" smtClean="0"/>
              <a:pPr/>
              <a:t>8</a:t>
            </a:fld>
            <a:endParaRPr lang="uk-UA" sz="1800" dirty="0"/>
          </a:p>
        </p:txBody>
      </p:sp>
    </p:spTree>
    <p:extLst>
      <p:ext uri="{BB962C8B-B14F-4D97-AF65-F5344CB8AC3E}">
        <p14:creationId xmlns:p14="http://schemas.microsoft.com/office/powerpoint/2010/main" val="405076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2107271" y="120356"/>
            <a:ext cx="7982980" cy="99402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3200" dirty="0" smtClean="0"/>
              <a:t>Графіки регресії для </a:t>
            </a:r>
            <a:r>
              <a:rPr lang="uk-UA" sz="3200" dirty="0" err="1" smtClean="0"/>
              <a:t>залежностей</a:t>
            </a:r>
            <a:r>
              <a:rPr lang="uk-UA" sz="3200" dirty="0" smtClean="0"/>
              <a:t> між змінними "</a:t>
            </a:r>
            <a:r>
              <a:rPr lang="en-US" sz="3200" dirty="0" smtClean="0"/>
              <a:t>temp", "</a:t>
            </a:r>
            <a:r>
              <a:rPr lang="en-US" sz="3200" dirty="0" err="1" smtClean="0"/>
              <a:t>windspeed</a:t>
            </a:r>
            <a:r>
              <a:rPr lang="en-US" sz="3200" dirty="0" smtClean="0"/>
              <a:t>" </a:t>
            </a:r>
            <a:r>
              <a:rPr lang="uk-UA" sz="3200" dirty="0" smtClean="0"/>
              <a:t>і "</a:t>
            </a:r>
            <a:r>
              <a:rPr lang="en-US" sz="3200" dirty="0" smtClean="0"/>
              <a:t>humidity"</a:t>
            </a:r>
            <a:endParaRPr lang="uk-UA" sz="32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052945" y="5258138"/>
            <a:ext cx="10547927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/>
              <a:t>Характеристики температури та вологості мають позитивну та негативну кореляцію з підрахунком відповідно. Хоча кореляція між ними не дуже помітна, все ж змінна </a:t>
            </a:r>
            <a:r>
              <a:rPr lang="en-US" dirty="0" smtClean="0"/>
              <a:t>count </a:t>
            </a:r>
            <a:r>
              <a:rPr lang="uk-UA" dirty="0" smtClean="0"/>
              <a:t>мало залежить від «температури» та «вологості».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/>
              <a:t>Швидкість вітру не буде дійсно корисною числовою характеристикою, і це видно з її значення кореляції з "</a:t>
            </a:r>
            <a:r>
              <a:rPr lang="en-US" dirty="0" smtClean="0"/>
              <a:t>count".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133" y="1394301"/>
            <a:ext cx="8254118" cy="37413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Номер слайда 3"/>
          <p:cNvSpPr txBox="1">
            <a:spLocks/>
          </p:cNvSpPr>
          <p:nvPr/>
        </p:nvSpPr>
        <p:spPr>
          <a:xfrm>
            <a:off x="11910290" y="6492875"/>
            <a:ext cx="270164" cy="365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B0E837-1D00-4A24-AC8D-5EE83B2FF145}" type="slidenum">
              <a:rPr lang="uk-UA" sz="1800" smtClean="0"/>
              <a:pPr/>
              <a:t>9</a:t>
            </a:fld>
            <a:endParaRPr lang="uk-UA" sz="1800" dirty="0"/>
          </a:p>
        </p:txBody>
      </p:sp>
    </p:spTree>
    <p:extLst>
      <p:ext uri="{BB962C8B-B14F-4D97-AF65-F5344CB8AC3E}">
        <p14:creationId xmlns:p14="http://schemas.microsoft.com/office/powerpoint/2010/main" val="132106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374</Words>
  <Application>Microsoft Office PowerPoint</Application>
  <PresentationFormat>Широкоэкранный</PresentationFormat>
  <Paragraphs>48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Bike Sharing Demand</vt:lpstr>
      <vt:lpstr>Test data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Катя Шворак</dc:creator>
  <cp:lastModifiedBy>Катя Шворак</cp:lastModifiedBy>
  <cp:revision>15</cp:revision>
  <dcterms:created xsi:type="dcterms:W3CDTF">2023-05-29T19:54:00Z</dcterms:created>
  <dcterms:modified xsi:type="dcterms:W3CDTF">2023-10-17T15:59:53Z</dcterms:modified>
</cp:coreProperties>
</file>