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0"/>
  </p:notesMasterIdLst>
  <p:sldIdLst>
    <p:sldId id="256" r:id="rId2"/>
    <p:sldId id="257" r:id="rId3"/>
    <p:sldId id="258" r:id="rId4"/>
    <p:sldId id="260" r:id="rId5"/>
    <p:sldId id="261" r:id="rId6"/>
    <p:sldId id="262" r:id="rId7"/>
    <p:sldId id="263" r:id="rId8"/>
    <p:sldId id="271" r:id="rId9"/>
    <p:sldId id="264" r:id="rId10"/>
    <p:sldId id="266" r:id="rId11"/>
    <p:sldId id="267" r:id="rId12"/>
    <p:sldId id="268" r:id="rId13"/>
    <p:sldId id="269" r:id="rId14"/>
    <p:sldId id="270" r:id="rId15"/>
    <p:sldId id="265"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CBC"/>
    <a:srgbClr val="EBEBEB"/>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верхнього колонтитула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uk-UA"/>
          </a:p>
        </p:txBody>
      </p:sp>
      <p:sp>
        <p:nvSpPr>
          <p:cNvPr id="3" name="Місце для дати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7B4E2-47CF-4ECD-8519-80B3A156EAF3}" type="datetimeFigureOut">
              <a:rPr lang="uk-UA" smtClean="0"/>
              <a:t>10.06.2025</a:t>
            </a:fld>
            <a:endParaRPr lang="uk-UA"/>
          </a:p>
        </p:txBody>
      </p:sp>
      <p:sp>
        <p:nvSpPr>
          <p:cNvPr id="4" name="Місце для зображення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uk-UA"/>
          </a:p>
        </p:txBody>
      </p:sp>
      <p:sp>
        <p:nvSpPr>
          <p:cNvPr id="5" name="Місце для нотаток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6" name="Місце для нижнього колонтитула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uk-UA"/>
          </a:p>
        </p:txBody>
      </p:sp>
      <p:sp>
        <p:nvSpPr>
          <p:cNvPr id="7" name="Місце для номера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AC84A-8791-4301-A0E9-D3BF6025CF72}" type="slidenum">
              <a:rPr lang="uk-UA" smtClean="0"/>
              <a:t>‹№›</a:t>
            </a:fld>
            <a:endParaRPr lang="uk-UA"/>
          </a:p>
        </p:txBody>
      </p:sp>
    </p:spTree>
    <p:extLst>
      <p:ext uri="{BB962C8B-B14F-4D97-AF65-F5344CB8AC3E}">
        <p14:creationId xmlns:p14="http://schemas.microsoft.com/office/powerpoint/2010/main" val="2652557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5"/>
          </p:nvPr>
        </p:nvSpPr>
        <p:spPr/>
        <p:txBody>
          <a:bodyPr/>
          <a:lstStyle/>
          <a:p>
            <a:fld id="{966AC84A-8791-4301-A0E9-D3BF6025CF72}" type="slidenum">
              <a:rPr lang="uk-UA" smtClean="0"/>
              <a:t>3</a:t>
            </a:fld>
            <a:endParaRPr lang="uk-UA"/>
          </a:p>
        </p:txBody>
      </p:sp>
    </p:spTree>
    <p:extLst>
      <p:ext uri="{BB962C8B-B14F-4D97-AF65-F5344CB8AC3E}">
        <p14:creationId xmlns:p14="http://schemas.microsoft.com/office/powerpoint/2010/main" val="2406714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677A9-496E-B7C6-4467-756AA7D6B2DB}"/>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02B9AE15-7E28-8F64-6B68-C0A8AD49E545}"/>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B235F21B-3433-01AD-1D21-90E30031E52A}"/>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B79113C3-3E23-4A39-AA9A-DAD647D0A1FA}"/>
              </a:ext>
            </a:extLst>
          </p:cNvPr>
          <p:cNvSpPr>
            <a:spLocks noGrp="1"/>
          </p:cNvSpPr>
          <p:nvPr>
            <p:ph type="sldNum" sz="quarter" idx="5"/>
          </p:nvPr>
        </p:nvSpPr>
        <p:spPr/>
        <p:txBody>
          <a:bodyPr/>
          <a:lstStyle/>
          <a:p>
            <a:fld id="{966AC84A-8791-4301-A0E9-D3BF6025CF72}" type="slidenum">
              <a:rPr lang="uk-UA" smtClean="0"/>
              <a:t>12</a:t>
            </a:fld>
            <a:endParaRPr lang="uk-UA"/>
          </a:p>
        </p:txBody>
      </p:sp>
    </p:spTree>
    <p:extLst>
      <p:ext uri="{BB962C8B-B14F-4D97-AF65-F5344CB8AC3E}">
        <p14:creationId xmlns:p14="http://schemas.microsoft.com/office/powerpoint/2010/main" val="325304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8F4C8-DD56-A02D-BE34-404A8EF55562}"/>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8DAA5778-1EBC-23AE-AC06-DA72D020D6E7}"/>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11B7096E-E74F-2118-CC39-323179C80EE9}"/>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BFA7C373-A569-88A4-5428-660792421AB0}"/>
              </a:ext>
            </a:extLst>
          </p:cNvPr>
          <p:cNvSpPr>
            <a:spLocks noGrp="1"/>
          </p:cNvSpPr>
          <p:nvPr>
            <p:ph type="sldNum" sz="quarter" idx="5"/>
          </p:nvPr>
        </p:nvSpPr>
        <p:spPr/>
        <p:txBody>
          <a:bodyPr/>
          <a:lstStyle/>
          <a:p>
            <a:fld id="{966AC84A-8791-4301-A0E9-D3BF6025CF72}" type="slidenum">
              <a:rPr lang="uk-UA" smtClean="0"/>
              <a:t>13</a:t>
            </a:fld>
            <a:endParaRPr lang="uk-UA"/>
          </a:p>
        </p:txBody>
      </p:sp>
    </p:spTree>
    <p:extLst>
      <p:ext uri="{BB962C8B-B14F-4D97-AF65-F5344CB8AC3E}">
        <p14:creationId xmlns:p14="http://schemas.microsoft.com/office/powerpoint/2010/main" val="2035892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93063-43BC-F002-302A-5A456681ADB1}"/>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87421434-0DFD-EB08-8387-26CEA5D776DD}"/>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E47B7C8C-E734-718E-76D7-EE8E13AFC026}"/>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A907A9F5-7A79-E2E9-81D9-BD7BAA077BA4}"/>
              </a:ext>
            </a:extLst>
          </p:cNvPr>
          <p:cNvSpPr>
            <a:spLocks noGrp="1"/>
          </p:cNvSpPr>
          <p:nvPr>
            <p:ph type="sldNum" sz="quarter" idx="5"/>
          </p:nvPr>
        </p:nvSpPr>
        <p:spPr/>
        <p:txBody>
          <a:bodyPr/>
          <a:lstStyle/>
          <a:p>
            <a:fld id="{966AC84A-8791-4301-A0E9-D3BF6025CF72}" type="slidenum">
              <a:rPr lang="uk-UA" smtClean="0"/>
              <a:t>14</a:t>
            </a:fld>
            <a:endParaRPr lang="uk-UA"/>
          </a:p>
        </p:txBody>
      </p:sp>
    </p:spTree>
    <p:extLst>
      <p:ext uri="{BB962C8B-B14F-4D97-AF65-F5344CB8AC3E}">
        <p14:creationId xmlns:p14="http://schemas.microsoft.com/office/powerpoint/2010/main" val="1952837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22194-6E1F-1FE7-0106-0B5E8089D826}"/>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943B96D2-60A0-576E-A67D-CBEAD0E9D302}"/>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C959717D-199A-05AE-6654-80AEA1BF44B4}"/>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C68D6560-F25B-A8E3-66D8-826696A285C2}"/>
              </a:ext>
            </a:extLst>
          </p:cNvPr>
          <p:cNvSpPr>
            <a:spLocks noGrp="1"/>
          </p:cNvSpPr>
          <p:nvPr>
            <p:ph type="sldNum" sz="quarter" idx="5"/>
          </p:nvPr>
        </p:nvSpPr>
        <p:spPr/>
        <p:txBody>
          <a:bodyPr/>
          <a:lstStyle/>
          <a:p>
            <a:fld id="{966AC84A-8791-4301-A0E9-D3BF6025CF72}" type="slidenum">
              <a:rPr lang="uk-UA" smtClean="0"/>
              <a:t>15</a:t>
            </a:fld>
            <a:endParaRPr lang="uk-UA"/>
          </a:p>
        </p:txBody>
      </p:sp>
    </p:spTree>
    <p:extLst>
      <p:ext uri="{BB962C8B-B14F-4D97-AF65-F5344CB8AC3E}">
        <p14:creationId xmlns:p14="http://schemas.microsoft.com/office/powerpoint/2010/main" val="2732900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2D8DE-D0E5-FAFE-5DB6-5129DC55DFA0}"/>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900E229E-AB2B-9997-95C6-E10D7E703B17}"/>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A894A4B9-D0AE-AA46-BA13-EBBB8BE70E80}"/>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4D3661C1-0C9F-2664-8946-30AAABB1E879}"/>
              </a:ext>
            </a:extLst>
          </p:cNvPr>
          <p:cNvSpPr>
            <a:spLocks noGrp="1"/>
          </p:cNvSpPr>
          <p:nvPr>
            <p:ph type="sldNum" sz="quarter" idx="5"/>
          </p:nvPr>
        </p:nvSpPr>
        <p:spPr/>
        <p:txBody>
          <a:bodyPr/>
          <a:lstStyle/>
          <a:p>
            <a:fld id="{966AC84A-8791-4301-A0E9-D3BF6025CF72}" type="slidenum">
              <a:rPr lang="uk-UA" smtClean="0"/>
              <a:t>16</a:t>
            </a:fld>
            <a:endParaRPr lang="uk-UA"/>
          </a:p>
        </p:txBody>
      </p:sp>
    </p:spTree>
    <p:extLst>
      <p:ext uri="{BB962C8B-B14F-4D97-AF65-F5344CB8AC3E}">
        <p14:creationId xmlns:p14="http://schemas.microsoft.com/office/powerpoint/2010/main" val="5894034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48CAC-331F-8719-39F4-2E675B9F8126}"/>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D8A9F18D-26A5-9D9F-1DF2-1A84DD4242C4}"/>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BFEF350D-E459-ECBF-8E13-456FE8FC27EE}"/>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691A7CBC-2668-48F7-33B5-BFFBB926874F}"/>
              </a:ext>
            </a:extLst>
          </p:cNvPr>
          <p:cNvSpPr>
            <a:spLocks noGrp="1"/>
          </p:cNvSpPr>
          <p:nvPr>
            <p:ph type="sldNum" sz="quarter" idx="5"/>
          </p:nvPr>
        </p:nvSpPr>
        <p:spPr/>
        <p:txBody>
          <a:bodyPr/>
          <a:lstStyle/>
          <a:p>
            <a:fld id="{966AC84A-8791-4301-A0E9-D3BF6025CF72}" type="slidenum">
              <a:rPr lang="uk-UA" smtClean="0"/>
              <a:t>17</a:t>
            </a:fld>
            <a:endParaRPr lang="uk-UA"/>
          </a:p>
        </p:txBody>
      </p:sp>
    </p:spTree>
    <p:extLst>
      <p:ext uri="{BB962C8B-B14F-4D97-AF65-F5344CB8AC3E}">
        <p14:creationId xmlns:p14="http://schemas.microsoft.com/office/powerpoint/2010/main" val="87957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0FAB6-A216-9BD7-25C6-14E499777DB0}"/>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CAFF9DD6-D3B4-90A7-F756-B54CD465AE68}"/>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0FF516E7-7372-F4FC-515F-ECEC11DEC859}"/>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A6DF341D-97B6-FBC1-E37D-214978FAB748}"/>
              </a:ext>
            </a:extLst>
          </p:cNvPr>
          <p:cNvSpPr>
            <a:spLocks noGrp="1"/>
          </p:cNvSpPr>
          <p:nvPr>
            <p:ph type="sldNum" sz="quarter" idx="5"/>
          </p:nvPr>
        </p:nvSpPr>
        <p:spPr/>
        <p:txBody>
          <a:bodyPr/>
          <a:lstStyle/>
          <a:p>
            <a:fld id="{966AC84A-8791-4301-A0E9-D3BF6025CF72}" type="slidenum">
              <a:rPr lang="uk-UA" smtClean="0"/>
              <a:t>18</a:t>
            </a:fld>
            <a:endParaRPr lang="uk-UA"/>
          </a:p>
        </p:txBody>
      </p:sp>
    </p:spTree>
    <p:extLst>
      <p:ext uri="{BB962C8B-B14F-4D97-AF65-F5344CB8AC3E}">
        <p14:creationId xmlns:p14="http://schemas.microsoft.com/office/powerpoint/2010/main" val="641462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1DF6B-59E5-A3CC-96A2-942D4518CF12}"/>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3B3ED1CF-3F1C-3BA7-26F0-3A69ECEA50F2}"/>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47452FD8-497C-803C-C974-2D47DF78F946}"/>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2F38E349-661E-2198-4159-519861D6C164}"/>
              </a:ext>
            </a:extLst>
          </p:cNvPr>
          <p:cNvSpPr>
            <a:spLocks noGrp="1"/>
          </p:cNvSpPr>
          <p:nvPr>
            <p:ph type="sldNum" sz="quarter" idx="5"/>
          </p:nvPr>
        </p:nvSpPr>
        <p:spPr/>
        <p:txBody>
          <a:bodyPr/>
          <a:lstStyle/>
          <a:p>
            <a:fld id="{966AC84A-8791-4301-A0E9-D3BF6025CF72}" type="slidenum">
              <a:rPr lang="uk-UA" smtClean="0"/>
              <a:t>4</a:t>
            </a:fld>
            <a:endParaRPr lang="uk-UA"/>
          </a:p>
        </p:txBody>
      </p:sp>
    </p:spTree>
    <p:extLst>
      <p:ext uri="{BB962C8B-B14F-4D97-AF65-F5344CB8AC3E}">
        <p14:creationId xmlns:p14="http://schemas.microsoft.com/office/powerpoint/2010/main" val="2762599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673D5-8CCC-0387-48B2-E82AD03F2EBF}"/>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04BFAE87-C06A-CB5A-C7EC-F912AB59AB77}"/>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B7F009D8-CC8D-F531-2223-D5D35BF6F9CB}"/>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18EB069F-A4E7-874E-6283-F1BF32776870}"/>
              </a:ext>
            </a:extLst>
          </p:cNvPr>
          <p:cNvSpPr>
            <a:spLocks noGrp="1"/>
          </p:cNvSpPr>
          <p:nvPr>
            <p:ph type="sldNum" sz="quarter" idx="5"/>
          </p:nvPr>
        </p:nvSpPr>
        <p:spPr/>
        <p:txBody>
          <a:bodyPr/>
          <a:lstStyle/>
          <a:p>
            <a:fld id="{966AC84A-8791-4301-A0E9-D3BF6025CF72}" type="slidenum">
              <a:rPr lang="uk-UA" smtClean="0"/>
              <a:t>5</a:t>
            </a:fld>
            <a:endParaRPr lang="uk-UA"/>
          </a:p>
        </p:txBody>
      </p:sp>
    </p:spTree>
    <p:extLst>
      <p:ext uri="{BB962C8B-B14F-4D97-AF65-F5344CB8AC3E}">
        <p14:creationId xmlns:p14="http://schemas.microsoft.com/office/powerpoint/2010/main" val="2720061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01BF7-7629-D0D3-D862-BC7AC9E4072F}"/>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8536FCFD-7097-58A7-4B10-CEA636E161CC}"/>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64DE6867-7119-E7DD-ECDD-A31857E4494F}"/>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91D789AF-5B8F-3A14-BE29-1973576B9F67}"/>
              </a:ext>
            </a:extLst>
          </p:cNvPr>
          <p:cNvSpPr>
            <a:spLocks noGrp="1"/>
          </p:cNvSpPr>
          <p:nvPr>
            <p:ph type="sldNum" sz="quarter" idx="5"/>
          </p:nvPr>
        </p:nvSpPr>
        <p:spPr/>
        <p:txBody>
          <a:bodyPr/>
          <a:lstStyle/>
          <a:p>
            <a:fld id="{966AC84A-8791-4301-A0E9-D3BF6025CF72}" type="slidenum">
              <a:rPr lang="uk-UA" smtClean="0"/>
              <a:t>6</a:t>
            </a:fld>
            <a:endParaRPr lang="uk-UA"/>
          </a:p>
        </p:txBody>
      </p:sp>
    </p:spTree>
    <p:extLst>
      <p:ext uri="{BB962C8B-B14F-4D97-AF65-F5344CB8AC3E}">
        <p14:creationId xmlns:p14="http://schemas.microsoft.com/office/powerpoint/2010/main" val="2977957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8AF97-23EF-5E11-9A3F-EF3A63D411BF}"/>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1C201967-AABC-C2CD-AC8D-13F941A556C4}"/>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AE7652D0-C79C-73D4-60CC-0B78D7A929FA}"/>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78E8AFA3-D02A-2B76-2A73-58CF8ED075B4}"/>
              </a:ext>
            </a:extLst>
          </p:cNvPr>
          <p:cNvSpPr>
            <a:spLocks noGrp="1"/>
          </p:cNvSpPr>
          <p:nvPr>
            <p:ph type="sldNum" sz="quarter" idx="5"/>
          </p:nvPr>
        </p:nvSpPr>
        <p:spPr/>
        <p:txBody>
          <a:bodyPr/>
          <a:lstStyle/>
          <a:p>
            <a:fld id="{966AC84A-8791-4301-A0E9-D3BF6025CF72}" type="slidenum">
              <a:rPr lang="uk-UA" smtClean="0"/>
              <a:t>7</a:t>
            </a:fld>
            <a:endParaRPr lang="uk-UA"/>
          </a:p>
        </p:txBody>
      </p:sp>
    </p:spTree>
    <p:extLst>
      <p:ext uri="{BB962C8B-B14F-4D97-AF65-F5344CB8AC3E}">
        <p14:creationId xmlns:p14="http://schemas.microsoft.com/office/powerpoint/2010/main" val="407280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DB073-3854-432C-836C-9AC9C7C17315}"/>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5202B7C7-E9DF-E4A0-31F6-C4F6DAAA0489}"/>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B3C5E872-B588-F630-1A99-7A6AEAE1406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F11B9813-7B45-FD92-09A1-364DE56507F4}"/>
              </a:ext>
            </a:extLst>
          </p:cNvPr>
          <p:cNvSpPr>
            <a:spLocks noGrp="1"/>
          </p:cNvSpPr>
          <p:nvPr>
            <p:ph type="sldNum" sz="quarter" idx="5"/>
          </p:nvPr>
        </p:nvSpPr>
        <p:spPr/>
        <p:txBody>
          <a:bodyPr/>
          <a:lstStyle/>
          <a:p>
            <a:fld id="{966AC84A-8791-4301-A0E9-D3BF6025CF72}" type="slidenum">
              <a:rPr lang="uk-UA" smtClean="0"/>
              <a:t>8</a:t>
            </a:fld>
            <a:endParaRPr lang="uk-UA"/>
          </a:p>
        </p:txBody>
      </p:sp>
    </p:spTree>
    <p:extLst>
      <p:ext uri="{BB962C8B-B14F-4D97-AF65-F5344CB8AC3E}">
        <p14:creationId xmlns:p14="http://schemas.microsoft.com/office/powerpoint/2010/main" val="119312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9E002-DCD4-8E7D-DB1F-D8D86D85E9FB}"/>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99DB95AE-1081-1223-3709-92D42C9A4405}"/>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4EDD6D14-F109-2B2A-2FCF-14D9F24B2965}"/>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430B8EEC-671C-9ABE-085A-9D44AC81C27F}"/>
              </a:ext>
            </a:extLst>
          </p:cNvPr>
          <p:cNvSpPr>
            <a:spLocks noGrp="1"/>
          </p:cNvSpPr>
          <p:nvPr>
            <p:ph type="sldNum" sz="quarter" idx="5"/>
          </p:nvPr>
        </p:nvSpPr>
        <p:spPr/>
        <p:txBody>
          <a:bodyPr/>
          <a:lstStyle/>
          <a:p>
            <a:fld id="{966AC84A-8791-4301-A0E9-D3BF6025CF72}" type="slidenum">
              <a:rPr lang="uk-UA" smtClean="0"/>
              <a:t>9</a:t>
            </a:fld>
            <a:endParaRPr lang="uk-UA"/>
          </a:p>
        </p:txBody>
      </p:sp>
    </p:spTree>
    <p:extLst>
      <p:ext uri="{BB962C8B-B14F-4D97-AF65-F5344CB8AC3E}">
        <p14:creationId xmlns:p14="http://schemas.microsoft.com/office/powerpoint/2010/main" val="3066048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31753-28B0-B939-FB0F-89730F4513F4}"/>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D340AAF9-52B0-1C89-E109-896C7C048E13}"/>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74C9BA2A-DBA9-2385-2E31-B1F8CA716A53}"/>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8FDCBF66-CCF3-BA0A-0306-B1C78D8311C4}"/>
              </a:ext>
            </a:extLst>
          </p:cNvPr>
          <p:cNvSpPr>
            <a:spLocks noGrp="1"/>
          </p:cNvSpPr>
          <p:nvPr>
            <p:ph type="sldNum" sz="quarter" idx="5"/>
          </p:nvPr>
        </p:nvSpPr>
        <p:spPr/>
        <p:txBody>
          <a:bodyPr/>
          <a:lstStyle/>
          <a:p>
            <a:fld id="{966AC84A-8791-4301-A0E9-D3BF6025CF72}" type="slidenum">
              <a:rPr lang="uk-UA" smtClean="0"/>
              <a:t>10</a:t>
            </a:fld>
            <a:endParaRPr lang="uk-UA"/>
          </a:p>
        </p:txBody>
      </p:sp>
    </p:spTree>
    <p:extLst>
      <p:ext uri="{BB962C8B-B14F-4D97-AF65-F5344CB8AC3E}">
        <p14:creationId xmlns:p14="http://schemas.microsoft.com/office/powerpoint/2010/main" val="2658045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CADD-F159-4955-B325-41086FD80C4B}"/>
            </a:ext>
          </a:extLst>
        </p:cNvPr>
        <p:cNvGrpSpPr/>
        <p:nvPr/>
      </p:nvGrpSpPr>
      <p:grpSpPr>
        <a:xfrm>
          <a:off x="0" y="0"/>
          <a:ext cx="0" cy="0"/>
          <a:chOff x="0" y="0"/>
          <a:chExt cx="0" cy="0"/>
        </a:xfrm>
      </p:grpSpPr>
      <p:sp>
        <p:nvSpPr>
          <p:cNvPr id="2" name="Місце для зображення 1">
            <a:extLst>
              <a:ext uri="{FF2B5EF4-FFF2-40B4-BE49-F238E27FC236}">
                <a16:creationId xmlns:a16="http://schemas.microsoft.com/office/drawing/2014/main" id="{8BB4FD79-C501-91DB-9695-6E6A52DD827A}"/>
              </a:ext>
            </a:extLst>
          </p:cNvPr>
          <p:cNvSpPr>
            <a:spLocks noGrp="1" noRot="1" noChangeAspect="1"/>
          </p:cNvSpPr>
          <p:nvPr>
            <p:ph type="sldImg"/>
          </p:nvPr>
        </p:nvSpPr>
        <p:spPr/>
      </p:sp>
      <p:sp>
        <p:nvSpPr>
          <p:cNvPr id="3" name="Місце для нотаток 2">
            <a:extLst>
              <a:ext uri="{FF2B5EF4-FFF2-40B4-BE49-F238E27FC236}">
                <a16:creationId xmlns:a16="http://schemas.microsoft.com/office/drawing/2014/main" id="{74B8DF7F-A84A-3665-CACF-CC894F87EFB8}"/>
              </a:ext>
            </a:extLst>
          </p:cNvPr>
          <p:cNvSpPr>
            <a:spLocks noGrp="1"/>
          </p:cNvSpPr>
          <p:nvPr>
            <p:ph type="body" idx="1"/>
          </p:nvPr>
        </p:nvSpPr>
        <p:spPr/>
        <p:txBody>
          <a:bodyPr/>
          <a:lstStyle/>
          <a:p>
            <a:endParaRPr lang="uk-UA" dirty="0"/>
          </a:p>
        </p:txBody>
      </p:sp>
      <p:sp>
        <p:nvSpPr>
          <p:cNvPr id="4" name="Місце для номера слайда 3">
            <a:extLst>
              <a:ext uri="{FF2B5EF4-FFF2-40B4-BE49-F238E27FC236}">
                <a16:creationId xmlns:a16="http://schemas.microsoft.com/office/drawing/2014/main" id="{660BB2D7-9F05-86D3-F75A-39699EE30E4D}"/>
              </a:ext>
            </a:extLst>
          </p:cNvPr>
          <p:cNvSpPr>
            <a:spLocks noGrp="1"/>
          </p:cNvSpPr>
          <p:nvPr>
            <p:ph type="sldNum" sz="quarter" idx="5"/>
          </p:nvPr>
        </p:nvSpPr>
        <p:spPr/>
        <p:txBody>
          <a:bodyPr/>
          <a:lstStyle/>
          <a:p>
            <a:fld id="{966AC84A-8791-4301-A0E9-D3BF6025CF72}" type="slidenum">
              <a:rPr lang="uk-UA" smtClean="0"/>
              <a:t>11</a:t>
            </a:fld>
            <a:endParaRPr lang="uk-UA"/>
          </a:p>
        </p:txBody>
      </p:sp>
    </p:spTree>
    <p:extLst>
      <p:ext uri="{BB962C8B-B14F-4D97-AF65-F5344CB8AC3E}">
        <p14:creationId xmlns:p14="http://schemas.microsoft.com/office/powerpoint/2010/main" val="2450214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E148F4FB-2A63-4F0B-A4E9-07ACADF98887}" type="datetimeFigureOut">
              <a:rPr lang="uk-UA" smtClean="0"/>
              <a:t>10.06.2025</a:t>
            </a:fld>
            <a:endParaRPr lang="uk-UA"/>
          </a:p>
        </p:txBody>
      </p:sp>
      <p:sp>
        <p:nvSpPr>
          <p:cNvPr id="5" name="Footer Placeholder 4"/>
          <p:cNvSpPr>
            <a:spLocks noGrp="1"/>
          </p:cNvSpPr>
          <p:nvPr>
            <p:ph type="ftr" sz="quarter" idx="11"/>
          </p:nvPr>
        </p:nvSpPr>
        <p:spPr/>
        <p:txBody>
          <a:bodyPr/>
          <a:lstStyle/>
          <a:p>
            <a:endParaRPr lang="uk-U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284098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E148F4FB-2A63-4F0B-A4E9-07ACADF98887}" type="datetimeFigureOut">
              <a:rPr lang="uk-UA" smtClean="0"/>
              <a:t>10.06.2025</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203713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E148F4FB-2A63-4F0B-A4E9-07ACADF98887}" type="datetimeFigureOut">
              <a:rPr lang="uk-UA" smtClean="0"/>
              <a:t>10.06.2025</a:t>
            </a:fld>
            <a:endParaRPr lang="uk-UA"/>
          </a:p>
        </p:txBody>
      </p:sp>
      <p:sp>
        <p:nvSpPr>
          <p:cNvPr id="5" name="Footer Placeholder 4"/>
          <p:cNvSpPr>
            <a:spLocks noGrp="1"/>
          </p:cNvSpPr>
          <p:nvPr>
            <p:ph type="ftr" sz="quarter" idx="11"/>
          </p:nvPr>
        </p:nvSpPr>
        <p:spPr/>
        <p:txBody>
          <a:bodyPr/>
          <a:lstStyle/>
          <a:p>
            <a:endParaRPr lang="uk-U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7EC3-03F1-4E90-B443-E0CD583C7C04}" type="slidenum">
              <a:rPr lang="uk-UA" smtClean="0"/>
              <a:t>‹№›</a:t>
            </a:fld>
            <a:endParaRPr lang="uk-U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45883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uk-UA"/>
              <a:t>Клацніть, щоб редагувати стиль зразка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148F4FB-2A63-4F0B-A4E9-07ACADF98887}" type="datetimeFigureOut">
              <a:rPr lang="uk-UA" smtClean="0"/>
              <a:t>10.06.2025</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721701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148F4FB-2A63-4F0B-A4E9-07ACADF98887}" type="datetimeFigureOut">
              <a:rPr lang="uk-UA" smtClean="0"/>
              <a:t>10.06.2025</a:t>
            </a:fld>
            <a:endParaRPr lang="uk-UA"/>
          </a:p>
        </p:txBody>
      </p:sp>
      <p:sp>
        <p:nvSpPr>
          <p:cNvPr id="6" name="Footer Placeholder 5"/>
          <p:cNvSpPr>
            <a:spLocks noGrp="1"/>
          </p:cNvSpPr>
          <p:nvPr>
            <p:ph type="ftr" sz="quarter" idx="11"/>
          </p:nvPr>
        </p:nvSpPr>
        <p:spPr/>
        <p:txBody>
          <a:bodyPr/>
          <a:lstStyle/>
          <a:p>
            <a:endParaRPr lang="uk-U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7EC3-03F1-4E90-B443-E0CD583C7C04}" type="slidenum">
              <a:rPr lang="uk-UA" smtClean="0"/>
              <a:t>‹№›</a:t>
            </a:fld>
            <a:endParaRPr lang="uk-U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4927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uk-UA"/>
              <a:t>Клацніть, щоб редагувати стиль зразка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a:t>Клацніть, щоб відредагувати стилі зразків тексту</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148F4FB-2A63-4F0B-A4E9-07ACADF98887}" type="datetimeFigureOut">
              <a:rPr lang="uk-UA" smtClean="0"/>
              <a:t>10.06.2025</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3417529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148F4FB-2A63-4F0B-A4E9-07ACADF98887}" type="datetimeFigureOut">
              <a:rPr lang="uk-UA" smtClean="0"/>
              <a:t>10.06.2025</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1482065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148F4FB-2A63-4F0B-A4E9-07ACADF98887}" type="datetimeFigureOut">
              <a:rPr lang="uk-UA" smtClean="0"/>
              <a:t>10.06.2025</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2287455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148F4FB-2A63-4F0B-A4E9-07ACADF98887}" type="datetimeFigureOut">
              <a:rPr lang="uk-UA" smtClean="0"/>
              <a:t>10.06.2025</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3752166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E148F4FB-2A63-4F0B-A4E9-07ACADF98887}" type="datetimeFigureOut">
              <a:rPr lang="uk-UA" smtClean="0"/>
              <a:t>10.06.2025</a:t>
            </a:fld>
            <a:endParaRPr lang="uk-UA"/>
          </a:p>
        </p:txBody>
      </p:sp>
      <p:sp>
        <p:nvSpPr>
          <p:cNvPr id="5" name="Footer Placeholder 4"/>
          <p:cNvSpPr>
            <a:spLocks noGrp="1"/>
          </p:cNvSpPr>
          <p:nvPr>
            <p:ph type="ftr" sz="quarter" idx="11"/>
          </p:nvPr>
        </p:nvSpPr>
        <p:spPr/>
        <p:txBody>
          <a:bodyPr/>
          <a:lstStyle/>
          <a:p>
            <a:endParaRPr lang="uk-U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78911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E148F4FB-2A63-4F0B-A4E9-07ACADF98887}" type="datetimeFigureOut">
              <a:rPr lang="uk-UA" smtClean="0"/>
              <a:t>10.06.2025</a:t>
            </a:fld>
            <a:endParaRPr lang="uk-UA"/>
          </a:p>
        </p:txBody>
      </p:sp>
      <p:sp>
        <p:nvSpPr>
          <p:cNvPr id="5" name="Footer Placeholder 4"/>
          <p:cNvSpPr>
            <a:spLocks noGrp="1"/>
          </p:cNvSpPr>
          <p:nvPr>
            <p:ph type="ftr" sz="quarter" idx="11"/>
          </p:nvPr>
        </p:nvSpPr>
        <p:spPr/>
        <p:txBody>
          <a:bodyPr/>
          <a:lstStyle/>
          <a:p>
            <a:endParaRPr lang="uk-U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3213409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E148F4FB-2A63-4F0B-A4E9-07ACADF98887}" type="datetimeFigureOut">
              <a:rPr lang="uk-UA" smtClean="0"/>
              <a:t>10.06.2025</a:t>
            </a:fld>
            <a:endParaRPr lang="uk-UA"/>
          </a:p>
        </p:txBody>
      </p:sp>
      <p:sp>
        <p:nvSpPr>
          <p:cNvPr id="6" name="Footer Placeholder 5"/>
          <p:cNvSpPr>
            <a:spLocks noGrp="1"/>
          </p:cNvSpPr>
          <p:nvPr>
            <p:ph type="ftr" sz="quarter" idx="11"/>
          </p:nvPr>
        </p:nvSpPr>
        <p:spPr/>
        <p:txBody>
          <a:bodyPr/>
          <a:lstStyle/>
          <a:p>
            <a:endParaRPr lang="uk-U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51003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E148F4FB-2A63-4F0B-A4E9-07ACADF98887}" type="datetimeFigureOut">
              <a:rPr lang="uk-UA" smtClean="0"/>
              <a:t>10.06.2025</a:t>
            </a:fld>
            <a:endParaRPr lang="uk-UA"/>
          </a:p>
        </p:txBody>
      </p:sp>
      <p:sp>
        <p:nvSpPr>
          <p:cNvPr id="8" name="Footer Placeholder 7"/>
          <p:cNvSpPr>
            <a:spLocks noGrp="1"/>
          </p:cNvSpPr>
          <p:nvPr>
            <p:ph type="ftr" sz="quarter" idx="11"/>
          </p:nvPr>
        </p:nvSpPr>
        <p:spPr/>
        <p:txBody>
          <a:bodyPr/>
          <a:lstStyle/>
          <a:p>
            <a:endParaRPr lang="uk-U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795708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E148F4FB-2A63-4F0B-A4E9-07ACADF98887}" type="datetimeFigureOut">
              <a:rPr lang="uk-UA" smtClean="0"/>
              <a:t>10.06.2025</a:t>
            </a:fld>
            <a:endParaRPr lang="uk-UA"/>
          </a:p>
        </p:txBody>
      </p:sp>
      <p:sp>
        <p:nvSpPr>
          <p:cNvPr id="4" name="Footer Placeholder 3"/>
          <p:cNvSpPr>
            <a:spLocks noGrp="1"/>
          </p:cNvSpPr>
          <p:nvPr>
            <p:ph type="ftr" sz="quarter" idx="11"/>
          </p:nvPr>
        </p:nvSpPr>
        <p:spPr/>
        <p:txBody>
          <a:bodyPr/>
          <a:lstStyle/>
          <a:p>
            <a:endParaRPr lang="uk-U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2732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8F4FB-2A63-4F0B-A4E9-07ACADF98887}" type="datetimeFigureOut">
              <a:rPr lang="uk-UA" smtClean="0"/>
              <a:t>10.06.2025</a:t>
            </a:fld>
            <a:endParaRPr lang="uk-UA"/>
          </a:p>
        </p:txBody>
      </p:sp>
      <p:sp>
        <p:nvSpPr>
          <p:cNvPr id="3" name="Footer Placeholder 2"/>
          <p:cNvSpPr>
            <a:spLocks noGrp="1"/>
          </p:cNvSpPr>
          <p:nvPr>
            <p:ph type="ftr" sz="quarter" idx="11"/>
          </p:nvPr>
        </p:nvSpPr>
        <p:spPr/>
        <p:txBody>
          <a:bodyPr/>
          <a:lstStyle/>
          <a:p>
            <a:endParaRPr lang="uk-U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188573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148F4FB-2A63-4F0B-A4E9-07ACADF98887}" type="datetimeFigureOut">
              <a:rPr lang="uk-UA" smtClean="0"/>
              <a:t>10.06.2025</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161967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E148F4FB-2A63-4F0B-A4E9-07ACADF98887}" type="datetimeFigureOut">
              <a:rPr lang="uk-UA" smtClean="0"/>
              <a:t>10.06.2025</a:t>
            </a:fld>
            <a:endParaRPr lang="uk-UA"/>
          </a:p>
        </p:txBody>
      </p:sp>
      <p:sp>
        <p:nvSpPr>
          <p:cNvPr id="6" name="Footer Placeholder 5"/>
          <p:cNvSpPr>
            <a:spLocks noGrp="1"/>
          </p:cNvSpPr>
          <p:nvPr>
            <p:ph type="ftr" sz="quarter" idx="11"/>
          </p:nvPr>
        </p:nvSpPr>
        <p:spPr/>
        <p:txBody>
          <a:bodyPr/>
          <a:lstStyle/>
          <a:p>
            <a:endParaRPr lang="uk-U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8767EC3-03F1-4E90-B443-E0CD583C7C04}" type="slidenum">
              <a:rPr lang="uk-UA" smtClean="0"/>
              <a:t>‹№›</a:t>
            </a:fld>
            <a:endParaRPr lang="uk-UA"/>
          </a:p>
        </p:txBody>
      </p:sp>
    </p:spTree>
    <p:extLst>
      <p:ext uri="{BB962C8B-B14F-4D97-AF65-F5344CB8AC3E}">
        <p14:creationId xmlns:p14="http://schemas.microsoft.com/office/powerpoint/2010/main" val="3242904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148F4FB-2A63-4F0B-A4E9-07ACADF98887}" type="datetimeFigureOut">
              <a:rPr lang="uk-UA" smtClean="0"/>
              <a:t>10.06.2025</a:t>
            </a:fld>
            <a:endParaRPr lang="uk-U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uk-U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8767EC3-03F1-4E90-B443-E0CD583C7C04}" type="slidenum">
              <a:rPr lang="uk-UA" smtClean="0"/>
              <a:t>‹№›</a:t>
            </a:fld>
            <a:endParaRPr lang="uk-UA"/>
          </a:p>
        </p:txBody>
      </p:sp>
    </p:spTree>
    <p:extLst>
      <p:ext uri="{BB962C8B-B14F-4D97-AF65-F5344CB8AC3E}">
        <p14:creationId xmlns:p14="http://schemas.microsoft.com/office/powerpoint/2010/main" val="25738737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D5E006-7865-5193-E1FE-4C51A87EF338}"/>
              </a:ext>
            </a:extLst>
          </p:cNvPr>
          <p:cNvSpPr>
            <a:spLocks noGrp="1"/>
          </p:cNvSpPr>
          <p:nvPr>
            <p:ph type="ctrTitle"/>
          </p:nvPr>
        </p:nvSpPr>
        <p:spPr>
          <a:xfrm>
            <a:off x="1751012" y="462587"/>
            <a:ext cx="8689976" cy="4138910"/>
          </a:xfrm>
        </p:spPr>
        <p:txBody>
          <a:bodyPr>
            <a:noAutofit/>
          </a:bodyPr>
          <a:lstStyle/>
          <a:p>
            <a:pPr algn="ctr"/>
            <a:r>
              <a:rPr lang="ru-RU" sz="3600" dirty="0" err="1"/>
              <a:t>Кваліфікаційна</a:t>
            </a:r>
            <a:r>
              <a:rPr lang="ru-RU" sz="3600" dirty="0"/>
              <a:t> робота бакалавра</a:t>
            </a:r>
            <a:br>
              <a:rPr lang="ru-RU" sz="3600" dirty="0"/>
            </a:br>
            <a:br>
              <a:rPr lang="ru-RU" sz="3600" dirty="0"/>
            </a:br>
            <a:r>
              <a:rPr lang="ru-RU" sz="3600" dirty="0"/>
              <a:t>Тема: «</a:t>
            </a:r>
            <a:r>
              <a:rPr lang="ru-RU" sz="3600" dirty="0" err="1"/>
              <a:t>Програмна</a:t>
            </a:r>
            <a:r>
              <a:rPr lang="ru-RU" sz="3600" dirty="0"/>
              <a:t> система для </a:t>
            </a:r>
            <a:r>
              <a:rPr lang="ru-RU" sz="3600" dirty="0" err="1"/>
              <a:t>керування</a:t>
            </a:r>
            <a:r>
              <a:rPr lang="ru-RU" sz="3600" dirty="0"/>
              <a:t> </a:t>
            </a:r>
            <a:r>
              <a:rPr lang="ru-RU" sz="3600" dirty="0" err="1"/>
              <a:t>вирощуванням</a:t>
            </a:r>
            <a:r>
              <a:rPr lang="ru-RU" sz="3600" dirty="0"/>
              <a:t> культур у </a:t>
            </a:r>
            <a:r>
              <a:rPr lang="ru-RU" sz="3600" dirty="0" err="1"/>
              <a:t>сільському</a:t>
            </a:r>
            <a:r>
              <a:rPr lang="ru-RU" sz="3600" dirty="0"/>
              <a:t> </a:t>
            </a:r>
            <a:r>
              <a:rPr lang="ru-RU" sz="3600" dirty="0" err="1"/>
              <a:t>господарстві</a:t>
            </a:r>
            <a:r>
              <a:rPr lang="ru-RU" sz="3600" dirty="0"/>
              <a:t>»</a:t>
            </a:r>
            <a:br>
              <a:rPr lang="ru-RU" sz="3600" dirty="0"/>
            </a:br>
            <a:endParaRPr lang="uk-UA" sz="3600" dirty="0"/>
          </a:p>
        </p:txBody>
      </p:sp>
      <p:pic>
        <p:nvPicPr>
          <p:cNvPr id="4" name="Google Shape;66;p13">
            <a:extLst>
              <a:ext uri="{FF2B5EF4-FFF2-40B4-BE49-F238E27FC236}">
                <a16:creationId xmlns:a16="http://schemas.microsoft.com/office/drawing/2014/main" id="{0053FC17-0F8F-A5C1-2D7C-EB7B58A89EED}"/>
              </a:ext>
            </a:extLst>
          </p:cNvPr>
          <p:cNvPicPr preferRelativeResize="0"/>
          <p:nvPr/>
        </p:nvPicPr>
        <p:blipFill>
          <a:blip r:embed="rId2">
            <a:alphaModFix/>
          </a:blip>
          <a:stretch>
            <a:fillRect/>
          </a:stretch>
        </p:blipFill>
        <p:spPr>
          <a:xfrm>
            <a:off x="10342646" y="43547"/>
            <a:ext cx="1924921" cy="439175"/>
          </a:xfrm>
          <a:prstGeom prst="rect">
            <a:avLst/>
          </a:prstGeom>
          <a:noFill/>
          <a:ln>
            <a:noFill/>
          </a:ln>
        </p:spPr>
      </p:pic>
      <p:sp>
        <p:nvSpPr>
          <p:cNvPr id="11" name="TextBox 10">
            <a:extLst>
              <a:ext uri="{FF2B5EF4-FFF2-40B4-BE49-F238E27FC236}">
                <a16:creationId xmlns:a16="http://schemas.microsoft.com/office/drawing/2014/main" id="{C6C92851-6913-71A7-CE32-C07E9463EF19}"/>
              </a:ext>
            </a:extLst>
          </p:cNvPr>
          <p:cNvSpPr txBox="1"/>
          <p:nvPr/>
        </p:nvSpPr>
        <p:spPr>
          <a:xfrm>
            <a:off x="1751012" y="5102751"/>
            <a:ext cx="8689976" cy="1046440"/>
          </a:xfrm>
          <a:prstGeom prst="rect">
            <a:avLst/>
          </a:prstGeom>
          <a:noFill/>
        </p:spPr>
        <p:txBody>
          <a:bodyPr wrap="square" rtlCol="0">
            <a:spAutoFit/>
          </a:bodyPr>
          <a:lstStyle/>
          <a:p>
            <a:pPr algn="r"/>
            <a:r>
              <a:rPr lang="ru-RU" sz="2600" dirty="0" err="1"/>
              <a:t>Виконала</a:t>
            </a:r>
            <a:r>
              <a:rPr lang="ru-RU" sz="2600" dirty="0"/>
              <a:t>: ст. гр. ПЗПІз-21-1 Яремчук К.О.</a:t>
            </a:r>
          </a:p>
          <a:p>
            <a:pPr algn="r"/>
            <a:endParaRPr lang="ru-RU" sz="1000" dirty="0"/>
          </a:p>
          <a:p>
            <a:pPr algn="r"/>
            <a:r>
              <a:rPr lang="ru-RU" sz="2600" dirty="0"/>
              <a:t> </a:t>
            </a:r>
            <a:r>
              <a:rPr lang="ru-RU" sz="2600" dirty="0" err="1"/>
              <a:t>Керівник</a:t>
            </a:r>
            <a:r>
              <a:rPr lang="ru-RU" sz="2600" dirty="0"/>
              <a:t> </a:t>
            </a:r>
            <a:r>
              <a:rPr lang="ru-RU" sz="2600" dirty="0" err="1"/>
              <a:t>роботи</a:t>
            </a:r>
            <a:r>
              <a:rPr lang="ru-RU" sz="2600" dirty="0"/>
              <a:t>: доц. </a:t>
            </a:r>
            <a:r>
              <a:rPr lang="ru-RU" sz="2600" dirty="0" err="1"/>
              <a:t>Бабій</a:t>
            </a:r>
            <a:r>
              <a:rPr lang="ru-RU" sz="2600" dirty="0"/>
              <a:t> А.С.</a:t>
            </a:r>
          </a:p>
        </p:txBody>
      </p:sp>
    </p:spTree>
    <p:extLst>
      <p:ext uri="{BB962C8B-B14F-4D97-AF65-F5344CB8AC3E}">
        <p14:creationId xmlns:p14="http://schemas.microsoft.com/office/powerpoint/2010/main" val="572068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F6E0-928D-4B6D-C79A-AE0DA79B4C7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5D83400-296D-E46A-A30C-BE50E967038B}"/>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10</a:t>
            </a:fld>
            <a:endParaRPr lang="ru-RU" sz="2600" b="1" dirty="0"/>
          </a:p>
        </p:txBody>
      </p:sp>
      <p:sp>
        <p:nvSpPr>
          <p:cNvPr id="4" name="Заголовок 1">
            <a:extLst>
              <a:ext uri="{FF2B5EF4-FFF2-40B4-BE49-F238E27FC236}">
                <a16:creationId xmlns:a16="http://schemas.microsoft.com/office/drawing/2014/main" id="{455F078F-CA24-77B0-8ADD-337185C9BF8E}"/>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400" dirty="0" err="1"/>
              <a:t>Діаграма</a:t>
            </a:r>
            <a:r>
              <a:rPr lang="ru-RU" sz="2400" dirty="0"/>
              <a:t> </a:t>
            </a:r>
            <a:r>
              <a:rPr lang="ru-RU" sz="2400" dirty="0" err="1"/>
              <a:t>прецедентів</a:t>
            </a:r>
            <a:endParaRPr lang="ru-RU" sz="2400" dirty="0"/>
          </a:p>
        </p:txBody>
      </p:sp>
      <p:pic>
        <p:nvPicPr>
          <p:cNvPr id="3" name="Рисунок 2">
            <a:extLst>
              <a:ext uri="{FF2B5EF4-FFF2-40B4-BE49-F238E27FC236}">
                <a16:creationId xmlns:a16="http://schemas.microsoft.com/office/drawing/2014/main" id="{527D7C68-F392-4BC5-0DB3-33389115AD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86478" y="196571"/>
            <a:ext cx="6604561" cy="6464857"/>
          </a:xfrm>
          <a:prstGeom prst="rect">
            <a:avLst/>
          </a:prstGeom>
          <a:solidFill>
            <a:schemeClr val="bg1"/>
          </a:solidFill>
          <a:ln>
            <a:noFill/>
          </a:ln>
        </p:spPr>
      </p:pic>
    </p:spTree>
    <p:extLst>
      <p:ext uri="{BB962C8B-B14F-4D97-AF65-F5344CB8AC3E}">
        <p14:creationId xmlns:p14="http://schemas.microsoft.com/office/powerpoint/2010/main" val="194040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FD9F6-1EAA-D17D-1C41-FCB237A4B0E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6A21237-E0FE-4A52-0ED0-7FCD94A329FF}"/>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11</a:t>
            </a:fld>
            <a:endParaRPr lang="ru-RU" sz="2600" b="1" dirty="0"/>
          </a:p>
        </p:txBody>
      </p:sp>
      <p:sp>
        <p:nvSpPr>
          <p:cNvPr id="4" name="Заголовок 1">
            <a:extLst>
              <a:ext uri="{FF2B5EF4-FFF2-40B4-BE49-F238E27FC236}">
                <a16:creationId xmlns:a16="http://schemas.microsoft.com/office/drawing/2014/main" id="{3717E4D3-E851-60AF-5713-CE5F7E8F62F8}"/>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t>Entity-Relationship Diagram </a:t>
            </a:r>
            <a:r>
              <a:rPr lang="ru-RU" sz="2800" dirty="0" err="1"/>
              <a:t>структури</a:t>
            </a:r>
            <a:r>
              <a:rPr lang="ru-RU" sz="2800" dirty="0"/>
              <a:t> </a:t>
            </a:r>
            <a:r>
              <a:rPr lang="ru-RU" sz="2800" dirty="0" err="1"/>
              <a:t>даних</a:t>
            </a:r>
            <a:r>
              <a:rPr lang="ru-RU" sz="2800" dirty="0"/>
              <a:t> </a:t>
            </a:r>
            <a:r>
              <a:rPr lang="ru-RU" sz="2800" dirty="0" err="1"/>
              <a:t>системи</a:t>
            </a:r>
            <a:r>
              <a:rPr lang="ru-RU" sz="2800" dirty="0"/>
              <a:t> </a:t>
            </a:r>
            <a:r>
              <a:rPr lang="ru-RU" sz="2800" dirty="0" err="1"/>
              <a:t>управління</a:t>
            </a:r>
            <a:r>
              <a:rPr lang="ru-RU" sz="2800" dirty="0"/>
              <a:t> </a:t>
            </a:r>
            <a:r>
              <a:rPr lang="ru-RU" sz="2800" dirty="0" err="1"/>
              <a:t>агровирощуванням</a:t>
            </a:r>
            <a:r>
              <a:rPr lang="ru-RU" sz="2800" dirty="0"/>
              <a:t> </a:t>
            </a:r>
            <a:endParaRPr lang="uk-UA" sz="2800" dirty="0"/>
          </a:p>
        </p:txBody>
      </p:sp>
      <p:pic>
        <p:nvPicPr>
          <p:cNvPr id="3" name="Рисунок 2">
            <a:extLst>
              <a:ext uri="{FF2B5EF4-FFF2-40B4-BE49-F238E27FC236}">
                <a16:creationId xmlns:a16="http://schemas.microsoft.com/office/drawing/2014/main" id="{3B6DB1F5-868D-538E-C675-00B7E1404AE8}"/>
              </a:ext>
            </a:extLst>
          </p:cNvPr>
          <p:cNvPicPr>
            <a:picLocks/>
          </p:cNvPicPr>
          <p:nvPr/>
        </p:nvPicPr>
        <p:blipFill>
          <a:blip r:embed="rId3" cstate="print"/>
          <a:srcRect/>
          <a:stretch/>
        </p:blipFill>
        <p:spPr>
          <a:xfrm>
            <a:off x="2207899" y="1509027"/>
            <a:ext cx="7776202" cy="5242078"/>
          </a:xfrm>
          <a:prstGeom prst="rect">
            <a:avLst/>
          </a:prstGeom>
          <a:ln>
            <a:noFill/>
          </a:ln>
        </p:spPr>
      </p:pic>
    </p:spTree>
    <p:extLst>
      <p:ext uri="{BB962C8B-B14F-4D97-AF65-F5344CB8AC3E}">
        <p14:creationId xmlns:p14="http://schemas.microsoft.com/office/powerpoint/2010/main" val="64858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E0B03-9583-C63F-68C8-7360BAA7863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3EDA0F4-29D0-BD2A-62C5-125E5ED0895F}"/>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12</a:t>
            </a:fld>
            <a:endParaRPr lang="ru-RU" sz="2600" b="1" dirty="0"/>
          </a:p>
        </p:txBody>
      </p:sp>
      <p:sp>
        <p:nvSpPr>
          <p:cNvPr id="4" name="Заголовок 1">
            <a:extLst>
              <a:ext uri="{FF2B5EF4-FFF2-40B4-BE49-F238E27FC236}">
                <a16:creationId xmlns:a16="http://schemas.microsoft.com/office/drawing/2014/main" id="{ED082900-0993-3038-F8D0-9B6FE2499483}"/>
              </a:ext>
            </a:extLst>
          </p:cNvPr>
          <p:cNvSpPr txBox="1">
            <a:spLocks/>
          </p:cNvSpPr>
          <p:nvPr/>
        </p:nvSpPr>
        <p:spPr>
          <a:xfrm>
            <a:off x="580103" y="462587"/>
            <a:ext cx="10761408"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uk-UA" sz="2800" dirty="0"/>
              <a:t>Інтерфейс користувача: </a:t>
            </a:r>
            <a:r>
              <a:rPr lang="ru-RU" sz="2800" dirty="0" err="1"/>
              <a:t>сторінка</a:t>
            </a:r>
            <a:r>
              <a:rPr lang="ru-RU" sz="2800" dirty="0"/>
              <a:t> оптимального </a:t>
            </a:r>
            <a:r>
              <a:rPr lang="ru-RU" sz="2800" dirty="0" err="1"/>
              <a:t>розміщення</a:t>
            </a:r>
            <a:r>
              <a:rPr lang="ru-RU" sz="2800" dirty="0"/>
              <a:t> культур на </a:t>
            </a:r>
            <a:r>
              <a:rPr lang="ru-RU" sz="2800" dirty="0" err="1"/>
              <a:t>полі</a:t>
            </a:r>
            <a:r>
              <a:rPr lang="ru-RU" sz="2800" dirty="0"/>
              <a:t> </a:t>
            </a:r>
            <a:r>
              <a:rPr lang="uk-UA" sz="2800" dirty="0"/>
              <a:t> </a:t>
            </a:r>
          </a:p>
        </p:txBody>
      </p:sp>
      <p:pic>
        <p:nvPicPr>
          <p:cNvPr id="2" name="Рисунок 1">
            <a:extLst>
              <a:ext uri="{FF2B5EF4-FFF2-40B4-BE49-F238E27FC236}">
                <a16:creationId xmlns:a16="http://schemas.microsoft.com/office/drawing/2014/main" id="{8310F980-BF3D-0F2B-D1E6-9F4E5157D006}"/>
              </a:ext>
            </a:extLst>
          </p:cNvPr>
          <p:cNvPicPr>
            <a:picLocks noChangeAspect="1"/>
          </p:cNvPicPr>
          <p:nvPr/>
        </p:nvPicPr>
        <p:blipFill rotWithShape="1">
          <a:blip r:embed="rId3"/>
          <a:srcRect l="13471"/>
          <a:stretch/>
        </p:blipFill>
        <p:spPr bwMode="auto">
          <a:xfrm>
            <a:off x="1681653" y="1671539"/>
            <a:ext cx="9339968" cy="4723874"/>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7434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A7064-D575-EEDB-619B-30B669F6253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973CBD1-8D7A-CE4A-D0E5-B6A82078E348}"/>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13</a:t>
            </a:fld>
            <a:endParaRPr lang="ru-RU" sz="2600" b="1" dirty="0"/>
          </a:p>
        </p:txBody>
      </p:sp>
      <p:sp>
        <p:nvSpPr>
          <p:cNvPr id="4" name="Заголовок 1">
            <a:extLst>
              <a:ext uri="{FF2B5EF4-FFF2-40B4-BE49-F238E27FC236}">
                <a16:creationId xmlns:a16="http://schemas.microsoft.com/office/drawing/2014/main" id="{FE27B679-656C-7285-7291-1297D764172D}"/>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uk-UA" sz="2800" dirty="0"/>
              <a:t>Інтерфейс користувача: </a:t>
            </a:r>
            <a:r>
              <a:rPr lang="ru-RU" sz="2800" dirty="0" err="1"/>
              <a:t>сторінка</a:t>
            </a:r>
            <a:r>
              <a:rPr lang="ru-RU" sz="2800" dirty="0"/>
              <a:t> </a:t>
            </a:r>
            <a:r>
              <a:rPr lang="ru-RU" sz="2800" dirty="0" err="1"/>
              <a:t>підбору</a:t>
            </a:r>
            <a:r>
              <a:rPr lang="ru-RU" sz="2800" dirty="0"/>
              <a:t> культур за параметрами </a:t>
            </a:r>
            <a:r>
              <a:rPr lang="ru-RU" sz="2800" dirty="0" err="1"/>
              <a:t>середовища</a:t>
            </a:r>
            <a:r>
              <a:rPr lang="ru-RU" sz="2800" dirty="0"/>
              <a:t> </a:t>
            </a:r>
            <a:r>
              <a:rPr lang="uk-UA" sz="2800" dirty="0"/>
              <a:t> </a:t>
            </a:r>
          </a:p>
        </p:txBody>
      </p:sp>
      <p:pic>
        <p:nvPicPr>
          <p:cNvPr id="2" name="Рисунок 1">
            <a:extLst>
              <a:ext uri="{FF2B5EF4-FFF2-40B4-BE49-F238E27FC236}">
                <a16:creationId xmlns:a16="http://schemas.microsoft.com/office/drawing/2014/main" id="{6C47A284-0A8A-C22E-0F8D-01BE3D61F9B2}"/>
              </a:ext>
            </a:extLst>
          </p:cNvPr>
          <p:cNvPicPr>
            <a:picLocks noChangeAspect="1"/>
          </p:cNvPicPr>
          <p:nvPr/>
        </p:nvPicPr>
        <p:blipFill>
          <a:blip r:embed="rId3"/>
          <a:stretch>
            <a:fillRect/>
          </a:stretch>
        </p:blipFill>
        <p:spPr>
          <a:xfrm>
            <a:off x="374039" y="2137771"/>
            <a:ext cx="11443922" cy="3510675"/>
          </a:xfrm>
          <a:prstGeom prst="rect">
            <a:avLst/>
          </a:prstGeom>
          <a:ln>
            <a:solidFill>
              <a:schemeClr val="tx1"/>
            </a:solidFill>
          </a:ln>
        </p:spPr>
      </p:pic>
    </p:spTree>
    <p:extLst>
      <p:ext uri="{BB962C8B-B14F-4D97-AF65-F5344CB8AC3E}">
        <p14:creationId xmlns:p14="http://schemas.microsoft.com/office/powerpoint/2010/main" val="3412935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6C10D-2115-2080-B193-4905B5B6799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36E1019-B880-3A0F-4CAF-F6749B00E284}"/>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14</a:t>
            </a:fld>
            <a:endParaRPr lang="ru-RU" sz="2600" b="1" dirty="0"/>
          </a:p>
        </p:txBody>
      </p:sp>
      <p:sp>
        <p:nvSpPr>
          <p:cNvPr id="4" name="Заголовок 1">
            <a:extLst>
              <a:ext uri="{FF2B5EF4-FFF2-40B4-BE49-F238E27FC236}">
                <a16:creationId xmlns:a16="http://schemas.microsoft.com/office/drawing/2014/main" id="{B2A312E8-D8CF-805D-2AC8-A2062EF12E9B}"/>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uk-UA" sz="2800" dirty="0"/>
              <a:t>Інтерфейс користувача: </a:t>
            </a:r>
            <a:r>
              <a:rPr lang="ru-RU" sz="2800" dirty="0" err="1"/>
              <a:t>сторінка</a:t>
            </a:r>
            <a:r>
              <a:rPr lang="ru-RU" sz="2800" dirty="0"/>
              <a:t> </a:t>
            </a:r>
            <a:r>
              <a:rPr lang="ru-RU" sz="2800" dirty="0" err="1"/>
              <a:t>відміток</a:t>
            </a:r>
            <a:r>
              <a:rPr lang="ru-RU" sz="2800" dirty="0"/>
              <a:t> у </a:t>
            </a:r>
            <a:r>
              <a:rPr lang="ru-RU" sz="2800" dirty="0" err="1"/>
              <a:t>календарі</a:t>
            </a:r>
            <a:r>
              <a:rPr lang="ru-RU" sz="2800" dirty="0"/>
              <a:t> та </a:t>
            </a:r>
            <a:r>
              <a:rPr lang="ru-RU" sz="2800" dirty="0" err="1"/>
              <a:t>звітності</a:t>
            </a:r>
            <a:r>
              <a:rPr lang="ru-RU" sz="2800" dirty="0"/>
              <a:t> </a:t>
            </a:r>
            <a:r>
              <a:rPr lang="uk-UA" sz="2800" dirty="0"/>
              <a:t> </a:t>
            </a:r>
          </a:p>
        </p:txBody>
      </p:sp>
      <p:pic>
        <p:nvPicPr>
          <p:cNvPr id="2" name="Рисунок 1">
            <a:extLst>
              <a:ext uri="{FF2B5EF4-FFF2-40B4-BE49-F238E27FC236}">
                <a16:creationId xmlns:a16="http://schemas.microsoft.com/office/drawing/2014/main" id="{9C94B8A2-47ED-D5F2-E228-9EE02BCAF28F}"/>
              </a:ext>
            </a:extLst>
          </p:cNvPr>
          <p:cNvPicPr>
            <a:picLocks noChangeAspect="1"/>
          </p:cNvPicPr>
          <p:nvPr/>
        </p:nvPicPr>
        <p:blipFill rotWithShape="1">
          <a:blip r:embed="rId3"/>
          <a:srcRect l="13094"/>
          <a:stretch/>
        </p:blipFill>
        <p:spPr bwMode="auto">
          <a:xfrm>
            <a:off x="372584" y="2238675"/>
            <a:ext cx="11446831" cy="3375045"/>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8139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9AD5-505E-9433-5018-61BCCD35DC5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4F3EE28-9565-32AA-F428-2A3B1E60C736}"/>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15</a:t>
            </a:fld>
            <a:endParaRPr lang="ru-RU" sz="2600" b="1" dirty="0"/>
          </a:p>
        </p:txBody>
      </p:sp>
      <p:pic>
        <p:nvPicPr>
          <p:cNvPr id="3" name="Рисунок 2">
            <a:extLst>
              <a:ext uri="{FF2B5EF4-FFF2-40B4-BE49-F238E27FC236}">
                <a16:creationId xmlns:a16="http://schemas.microsoft.com/office/drawing/2014/main" id="{237A1C90-8983-A201-1614-925E138EB21C}"/>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90AAD9E7-5D5C-6782-A5E0-4EC523362416}"/>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Використані</a:t>
            </a:r>
            <a:r>
              <a:rPr lang="ru-RU" dirty="0"/>
              <a:t> </a:t>
            </a:r>
            <a:r>
              <a:rPr lang="ru-RU" dirty="0" err="1"/>
              <a:t>технології</a:t>
            </a:r>
            <a:endParaRPr lang="uk-UA" dirty="0"/>
          </a:p>
        </p:txBody>
      </p:sp>
      <p:sp>
        <p:nvSpPr>
          <p:cNvPr id="8" name="TextBox 7">
            <a:extLst>
              <a:ext uri="{FF2B5EF4-FFF2-40B4-BE49-F238E27FC236}">
                <a16:creationId xmlns:a16="http://schemas.microsoft.com/office/drawing/2014/main" id="{4395F0F0-980B-EF08-9C0B-00ED09876FEC}"/>
              </a:ext>
            </a:extLst>
          </p:cNvPr>
          <p:cNvSpPr txBox="1"/>
          <p:nvPr/>
        </p:nvSpPr>
        <p:spPr>
          <a:xfrm>
            <a:off x="580102" y="1509027"/>
            <a:ext cx="11031795" cy="5324535"/>
          </a:xfrm>
          <a:prstGeom prst="rect">
            <a:avLst/>
          </a:prstGeom>
          <a:noFill/>
        </p:spPr>
        <p:txBody>
          <a:bodyPr wrap="square" rtlCol="0">
            <a:spAutoFit/>
          </a:bodyPr>
          <a:lstStyle/>
          <a:p>
            <a:pPr algn="just" rtl="0">
              <a:buNone/>
            </a:pPr>
            <a:r>
              <a:rPr lang="uk-UA" sz="2000" i="1" dirty="0"/>
              <a:t>Технологічний стек</a:t>
            </a:r>
          </a:p>
          <a:p>
            <a:pPr algn="just" rtl="0"/>
            <a:r>
              <a:rPr lang="uk-UA" sz="2000" b="1" dirty="0" err="1"/>
              <a:t>Фронтенд</a:t>
            </a:r>
            <a:r>
              <a:rPr lang="uk-UA" sz="2000" dirty="0"/>
              <a:t>: </a:t>
            </a:r>
          </a:p>
          <a:p>
            <a:pPr marL="342900" indent="-342900" algn="just" rtl="0">
              <a:buFont typeface="Wingdings" panose="05000000000000000000" pitchFamily="2" charset="2"/>
              <a:buChar char="Ø"/>
            </a:pPr>
            <a:r>
              <a:rPr lang="en-US" sz="2000" dirty="0"/>
              <a:t>React.js – </a:t>
            </a:r>
            <a:r>
              <a:rPr lang="uk-UA" sz="2000" dirty="0"/>
              <a:t>для створення динамічного, </a:t>
            </a:r>
            <a:r>
              <a:rPr lang="uk-UA" sz="2000" dirty="0" err="1"/>
              <a:t>компонентно</a:t>
            </a:r>
            <a:r>
              <a:rPr lang="uk-UA" sz="2000" dirty="0"/>
              <a:t>-орієнтованого веб-інтерфейсу (</a:t>
            </a:r>
            <a:r>
              <a:rPr lang="en-US" sz="2000" dirty="0"/>
              <a:t>SPA) </a:t>
            </a:r>
            <a:r>
              <a:rPr lang="uk-UA" sz="2000" dirty="0"/>
              <a:t>з </a:t>
            </a:r>
            <a:r>
              <a:rPr lang="en-US" sz="2000" dirty="0"/>
              <a:t>React Router, Redux Toolkit, Axios, Bootstrap.</a:t>
            </a:r>
          </a:p>
          <a:p>
            <a:pPr algn="just" rtl="0"/>
            <a:r>
              <a:rPr lang="uk-UA" sz="2000" b="1" dirty="0" err="1"/>
              <a:t>Бекенд</a:t>
            </a:r>
            <a:r>
              <a:rPr lang="uk-UA" sz="2000" dirty="0"/>
              <a:t>: </a:t>
            </a:r>
          </a:p>
          <a:p>
            <a:pPr marL="342900" indent="-342900" algn="just" rtl="0">
              <a:buFont typeface="Wingdings" panose="05000000000000000000" pitchFamily="2" charset="2"/>
              <a:buChar char="Ø"/>
            </a:pPr>
            <a:r>
              <a:rPr lang="en-US" sz="2000" dirty="0"/>
              <a:t>Python, </a:t>
            </a:r>
            <a:r>
              <a:rPr lang="en-US" sz="2000" dirty="0" err="1"/>
              <a:t>FastAPI</a:t>
            </a:r>
            <a:r>
              <a:rPr lang="en-US" sz="2000" dirty="0"/>
              <a:t> – </a:t>
            </a:r>
            <a:r>
              <a:rPr lang="uk-UA" sz="2000" dirty="0"/>
              <a:t>для реалізації </a:t>
            </a:r>
            <a:r>
              <a:rPr lang="en-US" sz="2000" dirty="0"/>
              <a:t>RESTful API </a:t>
            </a:r>
            <a:r>
              <a:rPr lang="uk-UA" sz="2000" dirty="0"/>
              <a:t>з асинхронною обробкою запитів, </a:t>
            </a:r>
            <a:r>
              <a:rPr lang="en-US" sz="2000" dirty="0"/>
              <a:t>JWT-</a:t>
            </a:r>
            <a:r>
              <a:rPr lang="uk-UA" sz="2000" dirty="0"/>
              <a:t>автентифікацією.</a:t>
            </a:r>
          </a:p>
          <a:p>
            <a:pPr algn="just" rtl="0"/>
            <a:r>
              <a:rPr lang="uk-UA" sz="2000" b="1" dirty="0"/>
              <a:t>База даних</a:t>
            </a:r>
            <a:r>
              <a:rPr lang="uk-UA" sz="2000" dirty="0"/>
              <a:t>: </a:t>
            </a:r>
          </a:p>
          <a:p>
            <a:pPr marL="342900" indent="-342900" algn="just" rtl="0">
              <a:buFont typeface="Wingdings" panose="05000000000000000000" pitchFamily="2" charset="2"/>
              <a:buChar char="Ø"/>
            </a:pPr>
            <a:r>
              <a:rPr lang="en-US" sz="2000" dirty="0"/>
              <a:t>MongoDB – </a:t>
            </a:r>
            <a:r>
              <a:rPr lang="uk-UA" sz="2000" dirty="0" err="1"/>
              <a:t>документо</a:t>
            </a:r>
            <a:r>
              <a:rPr lang="uk-UA" sz="2000" dirty="0"/>
              <a:t>-орієнтована </a:t>
            </a:r>
            <a:r>
              <a:rPr lang="en-US" sz="2000" dirty="0"/>
              <a:t>NoSQL </a:t>
            </a:r>
            <a:r>
              <a:rPr lang="uk-UA" sz="2000" dirty="0"/>
              <a:t>для гнучкого зберігання даних (користувачі, ділянки, культури, календарі).</a:t>
            </a:r>
          </a:p>
          <a:p>
            <a:pPr algn="just" rtl="0"/>
            <a:r>
              <a:rPr lang="uk-UA" sz="2000" b="1" dirty="0"/>
              <a:t>Тестування</a:t>
            </a:r>
            <a:r>
              <a:rPr lang="uk-UA" sz="2000" dirty="0"/>
              <a:t>: </a:t>
            </a:r>
          </a:p>
          <a:p>
            <a:pPr marL="342900" indent="-342900" algn="just" rtl="0">
              <a:buFont typeface="Wingdings" panose="05000000000000000000" pitchFamily="2" charset="2"/>
              <a:buChar char="Ø"/>
            </a:pPr>
            <a:r>
              <a:rPr lang="en-US" sz="2000" dirty="0"/>
              <a:t>Selenium, Postman, Jest, React Testing Library </a:t>
            </a:r>
            <a:r>
              <a:rPr lang="uk-UA" sz="2000" dirty="0"/>
              <a:t>для </a:t>
            </a:r>
            <a:r>
              <a:rPr lang="uk-UA" sz="2000" dirty="0" err="1"/>
              <a:t>юніт</a:t>
            </a:r>
            <a:r>
              <a:rPr lang="uk-UA" sz="2000" dirty="0"/>
              <a:t>-тестів і </a:t>
            </a:r>
            <a:r>
              <a:rPr lang="en-US" sz="2000" dirty="0"/>
              <a:t>API-</a:t>
            </a:r>
            <a:r>
              <a:rPr lang="uk-UA" sz="2000" dirty="0"/>
              <a:t>тестування.</a:t>
            </a:r>
          </a:p>
          <a:p>
            <a:pPr algn="just" rtl="0"/>
            <a:endParaRPr lang="uk-UA" sz="2000" dirty="0"/>
          </a:p>
          <a:p>
            <a:pPr algn="just" rtl="0">
              <a:buNone/>
            </a:pPr>
            <a:r>
              <a:rPr lang="en-US" sz="2000" i="1" dirty="0"/>
              <a:t>UI/UX</a:t>
            </a:r>
          </a:p>
          <a:p>
            <a:pPr marL="342900" indent="-342900" algn="just" rtl="0">
              <a:buFont typeface="Wingdings" panose="05000000000000000000" pitchFamily="2" charset="2"/>
              <a:buChar char="Ø"/>
            </a:pPr>
            <a:r>
              <a:rPr lang="en-US" sz="2000" dirty="0"/>
              <a:t>Flat design, </a:t>
            </a:r>
            <a:r>
              <a:rPr lang="uk-UA" sz="2000" dirty="0"/>
              <a:t>адаптивність (</a:t>
            </a:r>
            <a:r>
              <a:rPr lang="en-US" sz="2000" dirty="0"/>
              <a:t>Bootstrap), </a:t>
            </a:r>
            <a:r>
              <a:rPr lang="uk-UA" sz="2000" dirty="0"/>
              <a:t>локалізація (</a:t>
            </a:r>
            <a:r>
              <a:rPr lang="en-US" sz="2000" dirty="0"/>
              <a:t>i18next), WCAG 2.1.</a:t>
            </a:r>
          </a:p>
          <a:p>
            <a:pPr marL="342900" indent="-342900" algn="just" rtl="0">
              <a:buFont typeface="Wingdings" panose="05000000000000000000" pitchFamily="2" charset="2"/>
              <a:buChar char="Ø"/>
            </a:pPr>
            <a:r>
              <a:rPr lang="uk-UA" sz="2000" dirty="0"/>
              <a:t>Інтерактивні компоненти: календарі (</a:t>
            </a:r>
            <a:r>
              <a:rPr lang="en-US" sz="2000" dirty="0"/>
              <a:t>react-calendar), </a:t>
            </a:r>
            <a:r>
              <a:rPr lang="uk-UA" sz="2000" dirty="0"/>
              <a:t>карти (</a:t>
            </a:r>
            <a:r>
              <a:rPr lang="en-US" sz="2000" dirty="0"/>
              <a:t>Leaflet/</a:t>
            </a:r>
            <a:r>
              <a:rPr lang="en-US" sz="2000" dirty="0" err="1"/>
              <a:t>Mapbox</a:t>
            </a:r>
            <a:r>
              <a:rPr lang="en-US" sz="2000" dirty="0"/>
              <a:t>), </a:t>
            </a:r>
            <a:r>
              <a:rPr lang="uk-UA" sz="2000" dirty="0"/>
              <a:t>звіти (</a:t>
            </a:r>
            <a:r>
              <a:rPr lang="en-US" sz="2000" dirty="0"/>
              <a:t>PDF/CSV).</a:t>
            </a:r>
          </a:p>
        </p:txBody>
      </p:sp>
    </p:spTree>
    <p:extLst>
      <p:ext uri="{BB962C8B-B14F-4D97-AF65-F5344CB8AC3E}">
        <p14:creationId xmlns:p14="http://schemas.microsoft.com/office/powerpoint/2010/main" val="1096977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5ED3D-A3A5-267A-A9DC-8AC2A67D49C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4CB67DA-999E-651D-94EA-C90184D77B2F}"/>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16</a:t>
            </a:fld>
            <a:endParaRPr lang="ru-RU" sz="2600" b="1" dirty="0"/>
          </a:p>
        </p:txBody>
      </p:sp>
      <p:pic>
        <p:nvPicPr>
          <p:cNvPr id="3" name="Рисунок 2">
            <a:extLst>
              <a:ext uri="{FF2B5EF4-FFF2-40B4-BE49-F238E27FC236}">
                <a16:creationId xmlns:a16="http://schemas.microsoft.com/office/drawing/2014/main" id="{68DFB06F-1813-3189-DB31-F03F0639E709}"/>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8A9C3F47-291D-A3F0-D912-6F5DF0E77EF8}"/>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Результати</a:t>
            </a:r>
            <a:r>
              <a:rPr lang="ru-RU" dirty="0"/>
              <a:t> </a:t>
            </a:r>
            <a:r>
              <a:rPr lang="ru-RU" dirty="0" err="1"/>
              <a:t>першого</a:t>
            </a:r>
            <a:r>
              <a:rPr lang="ru-RU" dirty="0"/>
              <a:t> </a:t>
            </a:r>
            <a:r>
              <a:rPr lang="ru-RU" dirty="0" err="1"/>
              <a:t>функціонального</a:t>
            </a:r>
            <a:r>
              <a:rPr lang="ru-RU" dirty="0"/>
              <a:t> </a:t>
            </a:r>
            <a:r>
              <a:rPr lang="ru-RU" dirty="0" err="1"/>
              <a:t>тестування</a:t>
            </a:r>
            <a:r>
              <a:rPr lang="ru-RU" dirty="0"/>
              <a:t> </a:t>
            </a:r>
            <a:endParaRPr lang="uk-UA" dirty="0"/>
          </a:p>
        </p:txBody>
      </p:sp>
      <p:pic>
        <p:nvPicPr>
          <p:cNvPr id="5" name="Рисунок 4">
            <a:extLst>
              <a:ext uri="{FF2B5EF4-FFF2-40B4-BE49-F238E27FC236}">
                <a16:creationId xmlns:a16="http://schemas.microsoft.com/office/drawing/2014/main" id="{856D4391-2E26-D3A1-3C7A-C810A1C663FB}"/>
              </a:ext>
            </a:extLst>
          </p:cNvPr>
          <p:cNvPicPr>
            <a:picLocks noChangeAspect="1"/>
          </p:cNvPicPr>
          <p:nvPr/>
        </p:nvPicPr>
        <p:blipFill>
          <a:blip r:embed="rId4"/>
          <a:stretch>
            <a:fillRect/>
          </a:stretch>
        </p:blipFill>
        <p:spPr>
          <a:xfrm>
            <a:off x="2998635" y="1724333"/>
            <a:ext cx="9071278" cy="4713803"/>
          </a:xfrm>
          <a:prstGeom prst="rect">
            <a:avLst/>
          </a:prstGeom>
        </p:spPr>
      </p:pic>
      <p:sp>
        <p:nvSpPr>
          <p:cNvPr id="9" name="TextBox 8">
            <a:extLst>
              <a:ext uri="{FF2B5EF4-FFF2-40B4-BE49-F238E27FC236}">
                <a16:creationId xmlns:a16="http://schemas.microsoft.com/office/drawing/2014/main" id="{9C9D9806-7E1E-B2F7-5A53-C181F136809B}"/>
              </a:ext>
            </a:extLst>
          </p:cNvPr>
          <p:cNvSpPr txBox="1"/>
          <p:nvPr/>
        </p:nvSpPr>
        <p:spPr>
          <a:xfrm>
            <a:off x="334739" y="2228671"/>
            <a:ext cx="2717156" cy="1200329"/>
          </a:xfrm>
          <a:prstGeom prst="rect">
            <a:avLst/>
          </a:prstGeom>
          <a:noFill/>
        </p:spPr>
        <p:txBody>
          <a:bodyPr wrap="square">
            <a:spAutoFit/>
          </a:bodyPr>
          <a:lstStyle/>
          <a:p>
            <a:r>
              <a:rPr lang="ru-RU" dirty="0">
                <a:effectLst/>
              </a:rPr>
              <a:t>Перше </a:t>
            </a:r>
            <a:r>
              <a:rPr lang="ru-RU" dirty="0" err="1">
                <a:effectLst/>
              </a:rPr>
              <a:t>тестування</a:t>
            </a:r>
            <a:r>
              <a:rPr lang="ru-RU" dirty="0">
                <a:effectLst/>
              </a:rPr>
              <a:t>: 83.33% </a:t>
            </a:r>
            <a:r>
              <a:rPr lang="ru-RU" dirty="0" err="1">
                <a:effectLst/>
              </a:rPr>
              <a:t>успіху</a:t>
            </a:r>
            <a:r>
              <a:rPr lang="ru-RU" dirty="0">
                <a:effectLst/>
              </a:rPr>
              <a:t>, </a:t>
            </a:r>
            <a:r>
              <a:rPr lang="ru-RU" dirty="0" err="1">
                <a:effectLst/>
              </a:rPr>
              <a:t>помилки</a:t>
            </a:r>
            <a:r>
              <a:rPr lang="ru-RU" dirty="0">
                <a:effectLst/>
              </a:rPr>
              <a:t> в </a:t>
            </a:r>
            <a:r>
              <a:rPr lang="ru-RU" dirty="0" err="1">
                <a:effectLst/>
              </a:rPr>
              <a:t>календарі</a:t>
            </a:r>
            <a:r>
              <a:rPr lang="ru-RU" dirty="0">
                <a:effectLst/>
              </a:rPr>
              <a:t> та </a:t>
            </a:r>
            <a:r>
              <a:rPr lang="ru-RU" dirty="0" err="1">
                <a:effectLst/>
              </a:rPr>
              <a:t>розміщенні</a:t>
            </a:r>
            <a:r>
              <a:rPr lang="ru-RU" dirty="0">
                <a:effectLst/>
              </a:rPr>
              <a:t>.</a:t>
            </a:r>
          </a:p>
        </p:txBody>
      </p:sp>
    </p:spTree>
    <p:extLst>
      <p:ext uri="{BB962C8B-B14F-4D97-AF65-F5344CB8AC3E}">
        <p14:creationId xmlns:p14="http://schemas.microsoft.com/office/powerpoint/2010/main" val="1009346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CDAC2-56C3-85ED-9544-FC00440BC55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10BE58A-7160-F1E9-7719-B166C0B9B413}"/>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17</a:t>
            </a:fld>
            <a:endParaRPr lang="ru-RU" sz="2600" b="1" dirty="0"/>
          </a:p>
        </p:txBody>
      </p:sp>
      <p:pic>
        <p:nvPicPr>
          <p:cNvPr id="3" name="Рисунок 2">
            <a:extLst>
              <a:ext uri="{FF2B5EF4-FFF2-40B4-BE49-F238E27FC236}">
                <a16:creationId xmlns:a16="http://schemas.microsoft.com/office/drawing/2014/main" id="{B0EC4DA3-E95C-1841-372F-C6EFD447EB3C}"/>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DD42DA77-9767-6901-6B0D-D5640B825B35}"/>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Результати</a:t>
            </a:r>
            <a:r>
              <a:rPr lang="ru-RU" dirty="0"/>
              <a:t> другого </a:t>
            </a:r>
            <a:r>
              <a:rPr lang="ru-RU" dirty="0" err="1"/>
              <a:t>функціонального</a:t>
            </a:r>
            <a:r>
              <a:rPr lang="ru-RU" dirty="0"/>
              <a:t> </a:t>
            </a:r>
            <a:r>
              <a:rPr lang="ru-RU" dirty="0" err="1"/>
              <a:t>тестування</a:t>
            </a:r>
            <a:r>
              <a:rPr lang="ru-RU" dirty="0"/>
              <a:t> </a:t>
            </a:r>
            <a:r>
              <a:rPr lang="ru-RU" dirty="0" err="1"/>
              <a:t>після</a:t>
            </a:r>
            <a:r>
              <a:rPr lang="ru-RU" dirty="0"/>
              <a:t> </a:t>
            </a:r>
            <a:r>
              <a:rPr lang="ru-RU" dirty="0" err="1"/>
              <a:t>виправлення</a:t>
            </a:r>
            <a:r>
              <a:rPr lang="ru-RU" dirty="0"/>
              <a:t> </a:t>
            </a:r>
            <a:endParaRPr lang="uk-UA" dirty="0"/>
          </a:p>
        </p:txBody>
      </p:sp>
      <p:sp>
        <p:nvSpPr>
          <p:cNvPr id="7" name="TextBox 6">
            <a:extLst>
              <a:ext uri="{FF2B5EF4-FFF2-40B4-BE49-F238E27FC236}">
                <a16:creationId xmlns:a16="http://schemas.microsoft.com/office/drawing/2014/main" id="{57D54C8F-5DF0-DE55-7D3A-208525457C53}"/>
              </a:ext>
            </a:extLst>
          </p:cNvPr>
          <p:cNvSpPr txBox="1"/>
          <p:nvPr/>
        </p:nvSpPr>
        <p:spPr>
          <a:xfrm>
            <a:off x="334739" y="2228671"/>
            <a:ext cx="2717156" cy="1200329"/>
          </a:xfrm>
          <a:prstGeom prst="rect">
            <a:avLst/>
          </a:prstGeom>
          <a:noFill/>
        </p:spPr>
        <p:txBody>
          <a:bodyPr wrap="square">
            <a:spAutoFit/>
          </a:bodyPr>
          <a:lstStyle/>
          <a:p>
            <a:r>
              <a:rPr lang="ru-RU" dirty="0">
                <a:effectLst/>
              </a:rPr>
              <a:t>Друге </a:t>
            </a:r>
            <a:r>
              <a:rPr lang="ru-RU" dirty="0" err="1">
                <a:effectLst/>
              </a:rPr>
              <a:t>тестування</a:t>
            </a:r>
            <a:r>
              <a:rPr lang="ru-RU" dirty="0">
                <a:effectLst/>
              </a:rPr>
              <a:t>: 100% </a:t>
            </a:r>
            <a:r>
              <a:rPr lang="ru-RU" dirty="0" err="1">
                <a:effectLst/>
              </a:rPr>
              <a:t>успіху</a:t>
            </a:r>
            <a:r>
              <a:rPr lang="ru-RU" dirty="0">
                <a:effectLst/>
              </a:rPr>
              <a:t>, </a:t>
            </a:r>
            <a:r>
              <a:rPr lang="ru-RU" dirty="0" err="1">
                <a:effectLst/>
              </a:rPr>
              <a:t>стабільність</a:t>
            </a:r>
            <a:r>
              <a:rPr lang="ru-RU" dirty="0">
                <a:effectLst/>
              </a:rPr>
              <a:t> </a:t>
            </a:r>
            <a:r>
              <a:rPr lang="ru-RU" dirty="0" err="1">
                <a:effectLst/>
              </a:rPr>
              <a:t>підтверджена</a:t>
            </a:r>
            <a:r>
              <a:rPr lang="ru-RU" dirty="0">
                <a:effectLst/>
              </a:rPr>
              <a:t>.</a:t>
            </a:r>
          </a:p>
        </p:txBody>
      </p:sp>
      <p:pic>
        <p:nvPicPr>
          <p:cNvPr id="8" name="Рисунок 7">
            <a:extLst>
              <a:ext uri="{FF2B5EF4-FFF2-40B4-BE49-F238E27FC236}">
                <a16:creationId xmlns:a16="http://schemas.microsoft.com/office/drawing/2014/main" id="{A7EF1FCF-2B98-D70E-4188-D2E4741DB94F}"/>
              </a:ext>
            </a:extLst>
          </p:cNvPr>
          <p:cNvPicPr>
            <a:picLocks noChangeAspect="1"/>
          </p:cNvPicPr>
          <p:nvPr/>
        </p:nvPicPr>
        <p:blipFill>
          <a:blip r:embed="rId4"/>
          <a:stretch>
            <a:fillRect/>
          </a:stretch>
        </p:blipFill>
        <p:spPr>
          <a:xfrm>
            <a:off x="2741555" y="1858713"/>
            <a:ext cx="9219884" cy="4536700"/>
          </a:xfrm>
          <a:prstGeom prst="rect">
            <a:avLst/>
          </a:prstGeom>
        </p:spPr>
      </p:pic>
    </p:spTree>
    <p:extLst>
      <p:ext uri="{BB962C8B-B14F-4D97-AF65-F5344CB8AC3E}">
        <p14:creationId xmlns:p14="http://schemas.microsoft.com/office/powerpoint/2010/main" val="3017422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E992C-9A4B-AF36-9C4A-36FA1E15DC9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D99996E-4D9A-0EC0-D61E-A336EC74DC74}"/>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18</a:t>
            </a:fld>
            <a:endParaRPr lang="ru-RU" sz="2600" b="1" dirty="0"/>
          </a:p>
        </p:txBody>
      </p:sp>
      <p:pic>
        <p:nvPicPr>
          <p:cNvPr id="3" name="Рисунок 2">
            <a:extLst>
              <a:ext uri="{FF2B5EF4-FFF2-40B4-BE49-F238E27FC236}">
                <a16:creationId xmlns:a16="http://schemas.microsoft.com/office/drawing/2014/main" id="{AA30D075-6D85-1958-77D4-8FCE9944443B}"/>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3FBAAA02-0203-649C-55E9-141741C4A403}"/>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Підсумки</a:t>
            </a:r>
            <a:endParaRPr lang="uk-UA" dirty="0"/>
          </a:p>
        </p:txBody>
      </p:sp>
      <p:sp>
        <p:nvSpPr>
          <p:cNvPr id="8" name="TextBox 7">
            <a:extLst>
              <a:ext uri="{FF2B5EF4-FFF2-40B4-BE49-F238E27FC236}">
                <a16:creationId xmlns:a16="http://schemas.microsoft.com/office/drawing/2014/main" id="{A0B8EB73-7513-BBF4-C0D3-2E8F4461F3D4}"/>
              </a:ext>
            </a:extLst>
          </p:cNvPr>
          <p:cNvSpPr txBox="1"/>
          <p:nvPr/>
        </p:nvSpPr>
        <p:spPr>
          <a:xfrm>
            <a:off x="580102" y="1361936"/>
            <a:ext cx="11031795" cy="5047536"/>
          </a:xfrm>
          <a:prstGeom prst="rect">
            <a:avLst/>
          </a:prstGeom>
          <a:noFill/>
        </p:spPr>
        <p:txBody>
          <a:bodyPr wrap="square" rtlCol="0">
            <a:spAutoFit/>
          </a:bodyPr>
          <a:lstStyle/>
          <a:p>
            <a:pPr algn="just">
              <a:buNone/>
            </a:pPr>
            <a:r>
              <a:rPr lang="uk-UA" sz="1400" i="1" dirty="0">
                <a:effectLst/>
                <a:ea typeface="Calibri" panose="020F0502020204030204" pitchFamily="34" charset="0"/>
                <a:cs typeface="Arial" panose="020B0604020202020204" pitchFamily="34" charset="0"/>
              </a:rPr>
              <a:t>Реалістичність та корисність отриманих результатів</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Розроблена система повністю відповідає концепції </a:t>
            </a:r>
            <a:r>
              <a:rPr lang="uk-UA" sz="1400" dirty="0" err="1">
                <a:effectLst/>
                <a:ea typeface="Calibri" panose="020F0502020204030204" pitchFamily="34" charset="0"/>
                <a:cs typeface="Arial" panose="020B0604020202020204" pitchFamily="34" charset="0"/>
              </a:rPr>
              <a:t>Smart</a:t>
            </a:r>
            <a:r>
              <a:rPr lang="uk-UA" sz="1400" dirty="0">
                <a:effectLst/>
                <a:ea typeface="Calibri" panose="020F0502020204030204" pitchFamily="34" charset="0"/>
                <a:cs typeface="Arial" panose="020B0604020202020204" pitchFamily="34" charset="0"/>
              </a:rPr>
              <a:t> </a:t>
            </a:r>
            <a:r>
              <a:rPr lang="uk-UA" sz="1400" dirty="0" err="1">
                <a:effectLst/>
                <a:ea typeface="Calibri" panose="020F0502020204030204" pitchFamily="34" charset="0"/>
                <a:cs typeface="Arial" panose="020B0604020202020204" pitchFamily="34" charset="0"/>
              </a:rPr>
              <a:t>Farming</a:t>
            </a:r>
            <a:r>
              <a:rPr lang="uk-UA" sz="1400" dirty="0">
                <a:effectLst/>
                <a:ea typeface="Calibri" panose="020F0502020204030204" pitchFamily="34" charset="0"/>
                <a:cs typeface="Arial" panose="020B0604020202020204" pitchFamily="34" charset="0"/>
              </a:rPr>
              <a:t> та актуальним трендам </a:t>
            </a:r>
            <a:r>
              <a:rPr lang="uk-UA" sz="1400" dirty="0" err="1">
                <a:effectLst/>
                <a:ea typeface="Calibri" panose="020F0502020204030204" pitchFamily="34" charset="0"/>
                <a:cs typeface="Arial" panose="020B0604020202020204" pitchFamily="34" charset="0"/>
              </a:rPr>
              <a:t>цифровізації</a:t>
            </a:r>
            <a:r>
              <a:rPr lang="uk-UA" sz="1400" dirty="0">
                <a:effectLst/>
                <a:ea typeface="Calibri" panose="020F0502020204030204" pitchFamily="34" charset="0"/>
                <a:cs typeface="Arial" panose="020B0604020202020204" pitchFamily="34" charset="0"/>
              </a:rPr>
              <a:t> агросектору.</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Автоматизація ключових агротехнічних операцій і зниження впливу людського чинника підтверджено функціональним тестуванням (</a:t>
            </a:r>
            <a:r>
              <a:rPr lang="uk-UA" sz="1400" dirty="0" err="1">
                <a:effectLst/>
                <a:ea typeface="Calibri" panose="020F0502020204030204" pitchFamily="34" charset="0"/>
                <a:cs typeface="Arial" panose="020B0604020202020204" pitchFamily="34" charset="0"/>
              </a:rPr>
              <a:t>Selenium</a:t>
            </a:r>
            <a:r>
              <a:rPr lang="uk-UA" sz="1400" dirty="0">
                <a:effectLst/>
                <a:ea typeface="Calibri" panose="020F0502020204030204" pitchFamily="34" charset="0"/>
                <a:cs typeface="Arial" panose="020B0604020202020204" pitchFamily="34" charset="0"/>
              </a:rPr>
              <a:t>, </a:t>
            </a:r>
            <a:r>
              <a:rPr lang="uk-UA" sz="1400" dirty="0" err="1">
                <a:effectLst/>
                <a:ea typeface="Calibri" panose="020F0502020204030204" pitchFamily="34" charset="0"/>
                <a:cs typeface="Arial" panose="020B0604020202020204" pitchFamily="34" charset="0"/>
              </a:rPr>
              <a:t>Postman</a:t>
            </a:r>
            <a:r>
              <a:rPr lang="uk-UA" sz="1400" dirty="0">
                <a:effectLst/>
                <a:ea typeface="Calibri" panose="020F0502020204030204" pitchFamily="34" charset="0"/>
                <a:cs typeface="Arial" panose="020B0604020202020204" pitchFamily="34" charset="0"/>
              </a:rPr>
              <a:t>, </a:t>
            </a:r>
            <a:r>
              <a:rPr lang="uk-UA" sz="1400" dirty="0" err="1">
                <a:effectLst/>
                <a:ea typeface="Calibri" panose="020F0502020204030204" pitchFamily="34" charset="0"/>
                <a:cs typeface="Arial" panose="020B0604020202020204" pitchFamily="34" charset="0"/>
              </a:rPr>
              <a:t>unit</a:t>
            </a:r>
            <a:r>
              <a:rPr lang="uk-UA" sz="1400" dirty="0">
                <a:effectLst/>
                <a:ea typeface="Calibri" panose="020F0502020204030204" pitchFamily="34" charset="0"/>
                <a:cs typeface="Arial" panose="020B0604020202020204" pitchFamily="34" charset="0"/>
              </a:rPr>
              <a:t>-тести, ручна перевірка).</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Інтелектуальні модулі (календар догляду, рекомендаційна система k-NN, моніторинг) демонструють реальну користь для планування та оптимізації ресурсів.</a:t>
            </a:r>
          </a:p>
          <a:p>
            <a:pPr algn="just">
              <a:buNone/>
            </a:pPr>
            <a:r>
              <a:rPr lang="uk-UA" sz="1400" dirty="0">
                <a:effectLst/>
                <a:ea typeface="Calibri" panose="020F0502020204030204" pitchFamily="34" charset="0"/>
                <a:cs typeface="Arial" panose="020B0604020202020204" pitchFamily="34" charset="0"/>
              </a:rPr>
              <a:t> </a:t>
            </a:r>
          </a:p>
          <a:p>
            <a:pPr algn="just">
              <a:buNone/>
            </a:pPr>
            <a:r>
              <a:rPr lang="uk-UA" sz="1400" i="1" dirty="0">
                <a:effectLst/>
                <a:ea typeface="Calibri" panose="020F0502020204030204" pitchFamily="34" charset="0"/>
                <a:cs typeface="Arial" panose="020B0604020202020204" pitchFamily="34" charset="0"/>
              </a:rPr>
              <a:t>Можливості використання</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Фермерські господарства різного масштабу – від невеликих приватних до великих агропідприємств.</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Освітні та наукові установи – як демонстраційний та аналітичний інструмент для студентів і дослідників.</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Інтеграція з </a:t>
            </a:r>
            <a:r>
              <a:rPr lang="uk-UA" sz="1400" dirty="0" err="1">
                <a:effectLst/>
                <a:ea typeface="Calibri" panose="020F0502020204030204" pitchFamily="34" charset="0"/>
                <a:cs typeface="Arial" panose="020B0604020202020204" pitchFamily="34" charset="0"/>
              </a:rPr>
              <a:t>IoT</a:t>
            </a:r>
            <a:r>
              <a:rPr lang="uk-UA" sz="1400" dirty="0">
                <a:effectLst/>
                <a:ea typeface="Calibri" panose="020F0502020204030204" pitchFamily="34" charset="0"/>
                <a:cs typeface="Arial" panose="020B0604020202020204" pitchFamily="34" charset="0"/>
              </a:rPr>
              <a:t>-пристроями та погодними сервісами – для розширеного моніторингу та адаптивного управління.</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Гнучка адаптація під локальні ґрунтово-кліматичні умови завдяки модульній архітектурі на базі React.js, </a:t>
            </a:r>
            <a:r>
              <a:rPr lang="uk-UA" sz="1400" dirty="0" err="1">
                <a:effectLst/>
                <a:ea typeface="Calibri" panose="020F0502020204030204" pitchFamily="34" charset="0"/>
                <a:cs typeface="Arial" panose="020B0604020202020204" pitchFamily="34" charset="0"/>
              </a:rPr>
              <a:t>FastAPI</a:t>
            </a:r>
            <a:r>
              <a:rPr lang="uk-UA" sz="1400" dirty="0">
                <a:effectLst/>
                <a:ea typeface="Calibri" panose="020F0502020204030204" pitchFamily="34" charset="0"/>
                <a:cs typeface="Arial" panose="020B0604020202020204" pitchFamily="34" charset="0"/>
              </a:rPr>
              <a:t> та </a:t>
            </a:r>
            <a:r>
              <a:rPr lang="uk-UA" sz="1400" dirty="0" err="1">
                <a:effectLst/>
                <a:ea typeface="Calibri" panose="020F0502020204030204" pitchFamily="34" charset="0"/>
                <a:cs typeface="Arial" panose="020B0604020202020204" pitchFamily="34" charset="0"/>
              </a:rPr>
              <a:t>MongoDB</a:t>
            </a:r>
            <a:r>
              <a:rPr lang="uk-UA" sz="1400" dirty="0">
                <a:effectLst/>
                <a:ea typeface="Calibri" panose="020F0502020204030204" pitchFamily="34" charset="0"/>
                <a:cs typeface="Arial" panose="020B0604020202020204" pitchFamily="34" charset="0"/>
              </a:rPr>
              <a:t>.</a:t>
            </a:r>
          </a:p>
          <a:p>
            <a:pPr algn="just">
              <a:buNone/>
            </a:pPr>
            <a:r>
              <a:rPr lang="uk-UA" sz="1400" dirty="0">
                <a:effectLst/>
                <a:ea typeface="Calibri" panose="020F0502020204030204" pitchFamily="34" charset="0"/>
                <a:cs typeface="Arial" panose="020B0604020202020204" pitchFamily="34" charset="0"/>
              </a:rPr>
              <a:t> </a:t>
            </a:r>
          </a:p>
          <a:p>
            <a:pPr algn="just">
              <a:buNone/>
            </a:pPr>
            <a:r>
              <a:rPr lang="uk-UA" sz="1400" i="1" dirty="0">
                <a:effectLst/>
                <a:ea typeface="Calibri" panose="020F0502020204030204" pitchFamily="34" charset="0"/>
                <a:cs typeface="Arial" panose="020B0604020202020204" pitchFamily="34" charset="0"/>
              </a:rPr>
              <a:t>Можливий розвиток програмного забезпечення</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Інтеграція сенсорних пристроїв (датчики вологості, освітленості, </a:t>
            </a:r>
            <a:r>
              <a:rPr lang="uk-UA" sz="1400" dirty="0" err="1">
                <a:effectLst/>
                <a:ea typeface="Calibri" panose="020F0502020204030204" pitchFamily="34" charset="0"/>
                <a:cs typeface="Arial" panose="020B0604020202020204" pitchFamily="34" charset="0"/>
              </a:rPr>
              <a:t>pH</a:t>
            </a:r>
            <a:r>
              <a:rPr lang="uk-UA" sz="1400" dirty="0">
                <a:effectLst/>
                <a:ea typeface="Calibri" panose="020F0502020204030204" pitchFamily="34" charset="0"/>
                <a:cs typeface="Arial" panose="020B0604020202020204" pitchFamily="34" charset="0"/>
              </a:rPr>
              <a:t> ґрунту).</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Алгоритми прогнозування врожайності на основі машинного навчання (</a:t>
            </a:r>
            <a:r>
              <a:rPr lang="uk-UA" sz="1400" dirty="0" err="1">
                <a:effectLst/>
                <a:ea typeface="Calibri" panose="020F0502020204030204" pitchFamily="34" charset="0"/>
                <a:cs typeface="Arial" panose="020B0604020202020204" pitchFamily="34" charset="0"/>
              </a:rPr>
              <a:t>Time-series</a:t>
            </a:r>
            <a:r>
              <a:rPr lang="uk-UA" sz="1400" dirty="0">
                <a:effectLst/>
                <a:ea typeface="Calibri" panose="020F0502020204030204" pitchFamily="34" charset="0"/>
                <a:cs typeface="Arial" panose="020B0604020202020204" pitchFamily="34" charset="0"/>
              </a:rPr>
              <a:t>, </a:t>
            </a:r>
            <a:r>
              <a:rPr lang="uk-UA" sz="1400" dirty="0" err="1">
                <a:effectLst/>
                <a:ea typeface="Calibri" panose="020F0502020204030204" pitchFamily="34" charset="0"/>
                <a:cs typeface="Arial" panose="020B0604020202020204" pitchFamily="34" charset="0"/>
              </a:rPr>
              <a:t>Deep</a:t>
            </a:r>
            <a:r>
              <a:rPr lang="uk-UA" sz="1400" dirty="0">
                <a:effectLst/>
                <a:ea typeface="Calibri" panose="020F0502020204030204" pitchFamily="34" charset="0"/>
                <a:cs typeface="Arial" panose="020B0604020202020204" pitchFamily="34" charset="0"/>
              </a:rPr>
              <a:t> </a:t>
            </a:r>
            <a:r>
              <a:rPr lang="uk-UA" sz="1400" dirty="0" err="1">
                <a:effectLst/>
                <a:ea typeface="Calibri" panose="020F0502020204030204" pitchFamily="34" charset="0"/>
                <a:cs typeface="Arial" panose="020B0604020202020204" pitchFamily="34" charset="0"/>
              </a:rPr>
              <a:t>Learning</a:t>
            </a:r>
            <a:r>
              <a:rPr lang="uk-UA" sz="1400" dirty="0">
                <a:effectLst/>
                <a:ea typeface="Calibri" panose="020F0502020204030204" pitchFamily="34" charset="0"/>
                <a:cs typeface="Arial" panose="020B0604020202020204" pitchFamily="34" charset="0"/>
              </a:rPr>
              <a:t>).</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Мобільний додаток для оперативного доступу та сповіщень.</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Розширення бази знань: додавання нових культур, агротехнічних практик, фінансових модулів для планування витрат.</a:t>
            </a:r>
          </a:p>
          <a:p>
            <a:pPr marL="285750" indent="-285750" algn="just">
              <a:buFont typeface="Wingdings" panose="05000000000000000000" pitchFamily="2" charset="2"/>
              <a:buChar char="Ø"/>
            </a:pPr>
            <a:r>
              <a:rPr lang="uk-UA" sz="1400" dirty="0">
                <a:effectLst/>
                <a:ea typeface="Calibri" panose="020F0502020204030204" pitchFamily="34" charset="0"/>
                <a:cs typeface="Arial" panose="020B0604020202020204" pitchFamily="34" charset="0"/>
              </a:rPr>
              <a:t>Аналітична панель з </a:t>
            </a:r>
            <a:r>
              <a:rPr lang="uk-UA" sz="1400" dirty="0" err="1">
                <a:effectLst/>
                <a:ea typeface="Calibri" panose="020F0502020204030204" pitchFamily="34" charset="0"/>
                <a:cs typeface="Arial" panose="020B0604020202020204" pitchFamily="34" charset="0"/>
              </a:rPr>
              <a:t>дашбордами</a:t>
            </a:r>
            <a:r>
              <a:rPr lang="uk-UA" sz="1400" dirty="0">
                <a:effectLst/>
                <a:ea typeface="Calibri" panose="020F0502020204030204" pitchFamily="34" charset="0"/>
                <a:cs typeface="Arial" panose="020B0604020202020204" pitchFamily="34" charset="0"/>
              </a:rPr>
              <a:t> й інтерактивними звітами в реальному часі.</a:t>
            </a:r>
          </a:p>
          <a:p>
            <a:pPr algn="just">
              <a:buNone/>
            </a:pPr>
            <a:r>
              <a:rPr lang="uk-UA" sz="1400" dirty="0">
                <a:effectLst/>
                <a:ea typeface="Calibri" panose="020F0502020204030204" pitchFamily="34" charset="0"/>
                <a:cs typeface="Arial" panose="020B0604020202020204" pitchFamily="34" charset="0"/>
              </a:rPr>
              <a:t> </a:t>
            </a:r>
          </a:p>
          <a:p>
            <a:pPr algn="just"/>
            <a:r>
              <a:rPr lang="uk-UA" sz="1400" dirty="0">
                <a:effectLst/>
                <a:ea typeface="Calibri" panose="020F0502020204030204" pitchFamily="34" charset="0"/>
                <a:cs typeface="Arial" panose="020B0604020202020204" pitchFamily="34" charset="0"/>
              </a:rPr>
              <a:t>Отже, програмна система забезпечує підвищення продуктивності, зниження витрат і підтримку сталого розвитку аграрного виробництва.</a:t>
            </a:r>
          </a:p>
        </p:txBody>
      </p:sp>
    </p:spTree>
    <p:extLst>
      <p:ext uri="{BB962C8B-B14F-4D97-AF65-F5344CB8AC3E}">
        <p14:creationId xmlns:p14="http://schemas.microsoft.com/office/powerpoint/2010/main" val="39426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311F51-A19C-1369-F025-B95B2965153C}"/>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2</a:t>
            </a:fld>
            <a:endParaRPr lang="ru-RU" sz="2600" b="1" dirty="0"/>
          </a:p>
        </p:txBody>
      </p:sp>
      <p:pic>
        <p:nvPicPr>
          <p:cNvPr id="11" name="Рисунок 10">
            <a:extLst>
              <a:ext uri="{FF2B5EF4-FFF2-40B4-BE49-F238E27FC236}">
                <a16:creationId xmlns:a16="http://schemas.microsoft.com/office/drawing/2014/main" id="{F2910D2B-C635-4C6B-437A-C6AD3BC55DA5}"/>
              </a:ext>
            </a:extLst>
          </p:cNvPr>
          <p:cNvPicPr>
            <a:picLocks noChangeAspect="1"/>
          </p:cNvPicPr>
          <p:nvPr/>
        </p:nvPicPr>
        <p:blipFill>
          <a:blip r:embed="rId2"/>
          <a:stretch>
            <a:fillRect/>
          </a:stretch>
        </p:blipFill>
        <p:spPr>
          <a:xfrm>
            <a:off x="189578" y="0"/>
            <a:ext cx="4588899" cy="6858000"/>
          </a:xfrm>
          <a:prstGeom prst="rect">
            <a:avLst/>
          </a:prstGeom>
        </p:spPr>
      </p:pic>
      <p:sp>
        <p:nvSpPr>
          <p:cNvPr id="8" name="TextBox 7">
            <a:extLst>
              <a:ext uri="{FF2B5EF4-FFF2-40B4-BE49-F238E27FC236}">
                <a16:creationId xmlns:a16="http://schemas.microsoft.com/office/drawing/2014/main" id="{3FE254D8-79D0-E2AB-36FC-10F2E94C111E}"/>
              </a:ext>
            </a:extLst>
          </p:cNvPr>
          <p:cNvSpPr txBox="1"/>
          <p:nvPr/>
        </p:nvSpPr>
        <p:spPr>
          <a:xfrm>
            <a:off x="580102" y="1509027"/>
            <a:ext cx="11031795" cy="5262979"/>
          </a:xfrm>
          <a:prstGeom prst="rect">
            <a:avLst/>
          </a:prstGeom>
          <a:noFill/>
        </p:spPr>
        <p:txBody>
          <a:bodyPr wrap="square" rtlCol="0">
            <a:spAutoFit/>
          </a:bodyPr>
          <a:lstStyle/>
          <a:p>
            <a:r>
              <a:rPr lang="uk-UA" sz="2400" i="1" dirty="0">
                <a:effectLst/>
              </a:rPr>
              <a:t>Мета роботи</a:t>
            </a:r>
          </a:p>
          <a:p>
            <a:r>
              <a:rPr lang="uk-UA" sz="2400" dirty="0">
                <a:effectLst/>
              </a:rPr>
              <a:t>Розробка інтелектуальної програмної системи для автоматизації та оптимізації процесу вирощування сільськогосподарських культур, що забезпечує автоматичне планування догляду за рослинами, оптимізацію розміщення культур на полях, підбір оптимального набору рослин з урахуванням ґрунтово-кліматичних умов, підвищення врожайності, зниження витрат і зменшення впливу на довкілля. </a:t>
            </a:r>
          </a:p>
          <a:p>
            <a:endParaRPr lang="uk-UA" sz="2400" dirty="0">
              <a:effectLst/>
            </a:endParaRPr>
          </a:p>
          <a:p>
            <a:r>
              <a:rPr lang="uk-UA" sz="2400" i="1" dirty="0">
                <a:effectLst/>
              </a:rPr>
              <a:t>Об’єкт розробки</a:t>
            </a:r>
          </a:p>
          <a:p>
            <a:r>
              <a:rPr lang="uk-UA" sz="2400" dirty="0">
                <a:effectLst/>
              </a:rPr>
              <a:t>Програмна система для керування вирощуванням культур, яка включає модулі для аналізу даних про ґрунт, клімат і культури, формування календаря агротехнічних заходів, оптимізації розміщення рослин, рекомендацій щодо вибору культур та зручного інтерфейсу для фермерів.</a:t>
            </a:r>
          </a:p>
        </p:txBody>
      </p:sp>
      <p:sp>
        <p:nvSpPr>
          <p:cNvPr id="4" name="Заголовок 1">
            <a:extLst>
              <a:ext uri="{FF2B5EF4-FFF2-40B4-BE49-F238E27FC236}">
                <a16:creationId xmlns:a16="http://schemas.microsoft.com/office/drawing/2014/main" id="{5BD0F87D-C406-7912-FE45-81DC5B516297}"/>
              </a:ext>
            </a:extLst>
          </p:cNvPr>
          <p:cNvSpPr txBox="1">
            <a:spLocks/>
          </p:cNvSpPr>
          <p:nvPr/>
        </p:nvSpPr>
        <p:spPr>
          <a:xfrm>
            <a:off x="580103" y="462587"/>
            <a:ext cx="9860885"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a:t>Мета </a:t>
            </a:r>
            <a:r>
              <a:rPr lang="ru-RU" dirty="0" err="1"/>
              <a:t>роботи</a:t>
            </a:r>
            <a:r>
              <a:rPr lang="ru-RU" dirty="0"/>
              <a:t> та </a:t>
            </a:r>
            <a:r>
              <a:rPr lang="ru-RU" dirty="0" err="1"/>
              <a:t>об’єкт</a:t>
            </a:r>
            <a:r>
              <a:rPr lang="ru-RU" dirty="0"/>
              <a:t> </a:t>
            </a:r>
            <a:r>
              <a:rPr lang="ru-RU" dirty="0" err="1"/>
              <a:t>розробки</a:t>
            </a:r>
            <a:endParaRPr lang="uk-UA" dirty="0"/>
          </a:p>
        </p:txBody>
      </p:sp>
    </p:spTree>
    <p:extLst>
      <p:ext uri="{BB962C8B-B14F-4D97-AF65-F5344CB8AC3E}">
        <p14:creationId xmlns:p14="http://schemas.microsoft.com/office/powerpoint/2010/main" val="52099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6EABA-88D1-79CD-0CC8-28A232B7067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C1B3C61-869A-DC17-4CD3-DE7DD451F15B}"/>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3</a:t>
            </a:fld>
            <a:endParaRPr lang="ru-RU" sz="2600" b="1" dirty="0"/>
          </a:p>
        </p:txBody>
      </p:sp>
      <p:pic>
        <p:nvPicPr>
          <p:cNvPr id="2" name="Рисунок 1">
            <a:extLst>
              <a:ext uri="{FF2B5EF4-FFF2-40B4-BE49-F238E27FC236}">
                <a16:creationId xmlns:a16="http://schemas.microsoft.com/office/drawing/2014/main" id="{8DA9883D-78AA-53C8-A498-9B1C58C8C6D9}"/>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612F12C7-4199-12A0-732A-F1DB9178F034}"/>
              </a:ext>
            </a:extLst>
          </p:cNvPr>
          <p:cNvSpPr txBox="1">
            <a:spLocks/>
          </p:cNvSpPr>
          <p:nvPr/>
        </p:nvSpPr>
        <p:spPr>
          <a:xfrm>
            <a:off x="580103" y="462587"/>
            <a:ext cx="11208774"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Аналіз</a:t>
            </a:r>
            <a:r>
              <a:rPr lang="ru-RU" dirty="0"/>
              <a:t> </a:t>
            </a:r>
            <a:r>
              <a:rPr lang="ru-RU" dirty="0" err="1"/>
              <a:t>предметної</a:t>
            </a:r>
            <a:r>
              <a:rPr lang="ru-RU" dirty="0"/>
              <a:t> </a:t>
            </a:r>
            <a:r>
              <a:rPr lang="ru-RU" dirty="0" err="1"/>
              <a:t>області</a:t>
            </a:r>
            <a:r>
              <a:rPr lang="ru-RU" dirty="0"/>
              <a:t> та </a:t>
            </a:r>
            <a:r>
              <a:rPr lang="ru-RU" dirty="0" err="1"/>
              <a:t>актуальність</a:t>
            </a:r>
            <a:r>
              <a:rPr lang="ru-RU" dirty="0"/>
              <a:t> теми</a:t>
            </a:r>
            <a:endParaRPr lang="uk-UA" dirty="0"/>
          </a:p>
        </p:txBody>
      </p:sp>
      <p:sp>
        <p:nvSpPr>
          <p:cNvPr id="8" name="TextBox 7">
            <a:extLst>
              <a:ext uri="{FF2B5EF4-FFF2-40B4-BE49-F238E27FC236}">
                <a16:creationId xmlns:a16="http://schemas.microsoft.com/office/drawing/2014/main" id="{23AD01E2-6F32-93FD-8BD5-DB48A8AD0A48}"/>
              </a:ext>
            </a:extLst>
          </p:cNvPr>
          <p:cNvSpPr txBox="1"/>
          <p:nvPr/>
        </p:nvSpPr>
        <p:spPr>
          <a:xfrm>
            <a:off x="580102" y="1509027"/>
            <a:ext cx="11031795" cy="4524315"/>
          </a:xfrm>
          <a:prstGeom prst="rect">
            <a:avLst/>
          </a:prstGeom>
          <a:noFill/>
        </p:spPr>
        <p:txBody>
          <a:bodyPr wrap="square" rtlCol="0">
            <a:spAutoFit/>
          </a:bodyPr>
          <a:lstStyle/>
          <a:p>
            <a:pPr algn="just">
              <a:buNone/>
            </a:pPr>
            <a:r>
              <a:rPr lang="uk-UA" sz="2400" i="1" dirty="0">
                <a:effectLst/>
              </a:rPr>
              <a:t>Аналіз предметної галузі</a:t>
            </a:r>
          </a:p>
          <a:p>
            <a:pPr algn="just"/>
            <a:r>
              <a:rPr lang="uk-UA" sz="2400" dirty="0">
                <a:effectLst/>
              </a:rPr>
              <a:t>Сільське господарство – ключова галузь економіки, що забезпечує продовольчу безпеку, формує ВВП та підтримує екологічний і соціальний розвиток. Глобальні виклики, такі як зміна клімату, скорочення родючих земель і зростання населення, вимагають модернізації шляхом впровадження інформаційних технологій. Процес вирощування культур охоплює підготовку ґрунту, вибір культур, планування сівозміни, агротехнічні заходи та моніторинг. Традиційні методи, що базуються на досвіді фермерів, часто неефективні через нестабільний клімат і брак даних. </a:t>
            </a:r>
            <a:r>
              <a:rPr lang="en-US" sz="2400" dirty="0">
                <a:effectLst/>
              </a:rPr>
              <a:t>Smart Farming (</a:t>
            </a:r>
            <a:r>
              <a:rPr lang="uk-UA" sz="2400" dirty="0">
                <a:effectLst/>
              </a:rPr>
              <a:t>розумне фермерство) інтегрує </a:t>
            </a:r>
            <a:r>
              <a:rPr lang="en-US" sz="2400" dirty="0">
                <a:effectLst/>
              </a:rPr>
              <a:t>GIS, IoT, Big Data, </a:t>
            </a:r>
            <a:r>
              <a:rPr lang="uk-UA" sz="2400" dirty="0">
                <a:effectLst/>
              </a:rPr>
              <a:t>штучний інтелект і мобільні платформи для підвищення продуктивності.</a:t>
            </a:r>
          </a:p>
        </p:txBody>
      </p:sp>
    </p:spTree>
    <p:extLst>
      <p:ext uri="{BB962C8B-B14F-4D97-AF65-F5344CB8AC3E}">
        <p14:creationId xmlns:p14="http://schemas.microsoft.com/office/powerpoint/2010/main" val="305158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B7077-0A3D-E974-9E55-F1BFC47325B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E317345-646E-4879-17C1-536D273E8C26}"/>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4</a:t>
            </a:fld>
            <a:endParaRPr lang="ru-RU" sz="2600" b="1" dirty="0"/>
          </a:p>
        </p:txBody>
      </p:sp>
      <p:pic>
        <p:nvPicPr>
          <p:cNvPr id="3" name="Рисунок 2">
            <a:extLst>
              <a:ext uri="{FF2B5EF4-FFF2-40B4-BE49-F238E27FC236}">
                <a16:creationId xmlns:a16="http://schemas.microsoft.com/office/drawing/2014/main" id="{B673D85B-508E-B78B-724A-B71FF3EA2DF8}"/>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5DC36D75-64E3-9144-517A-67DFBBFFCAEA}"/>
              </a:ext>
            </a:extLst>
          </p:cNvPr>
          <p:cNvSpPr txBox="1">
            <a:spLocks/>
          </p:cNvSpPr>
          <p:nvPr/>
        </p:nvSpPr>
        <p:spPr>
          <a:xfrm>
            <a:off x="580103" y="462587"/>
            <a:ext cx="11208774"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Аналіз</a:t>
            </a:r>
            <a:r>
              <a:rPr lang="ru-RU" dirty="0"/>
              <a:t> </a:t>
            </a:r>
            <a:r>
              <a:rPr lang="ru-RU" dirty="0" err="1"/>
              <a:t>предметної</a:t>
            </a:r>
            <a:r>
              <a:rPr lang="ru-RU" dirty="0"/>
              <a:t> </a:t>
            </a:r>
            <a:r>
              <a:rPr lang="ru-RU" dirty="0" err="1"/>
              <a:t>області</a:t>
            </a:r>
            <a:r>
              <a:rPr lang="ru-RU" dirty="0"/>
              <a:t> та </a:t>
            </a:r>
            <a:r>
              <a:rPr lang="ru-RU" dirty="0" err="1"/>
              <a:t>актуальність</a:t>
            </a:r>
            <a:r>
              <a:rPr lang="ru-RU" dirty="0"/>
              <a:t> теми</a:t>
            </a:r>
            <a:endParaRPr lang="uk-UA" dirty="0"/>
          </a:p>
        </p:txBody>
      </p:sp>
      <p:sp>
        <p:nvSpPr>
          <p:cNvPr id="8" name="TextBox 7">
            <a:extLst>
              <a:ext uri="{FF2B5EF4-FFF2-40B4-BE49-F238E27FC236}">
                <a16:creationId xmlns:a16="http://schemas.microsoft.com/office/drawing/2014/main" id="{66BCC388-7CEE-F4B0-7A88-0B2BF4D38B9F}"/>
              </a:ext>
            </a:extLst>
          </p:cNvPr>
          <p:cNvSpPr txBox="1"/>
          <p:nvPr/>
        </p:nvSpPr>
        <p:spPr>
          <a:xfrm>
            <a:off x="580102" y="1509027"/>
            <a:ext cx="11031795" cy="4616648"/>
          </a:xfrm>
          <a:prstGeom prst="rect">
            <a:avLst/>
          </a:prstGeom>
          <a:noFill/>
        </p:spPr>
        <p:txBody>
          <a:bodyPr wrap="square" rtlCol="0">
            <a:spAutoFit/>
          </a:bodyPr>
          <a:lstStyle/>
          <a:p>
            <a:pPr algn="just">
              <a:buNone/>
            </a:pPr>
            <a:r>
              <a:rPr lang="uk-UA" sz="2100" i="1" dirty="0">
                <a:effectLst/>
              </a:rPr>
              <a:t>Проблеми та рішення</a:t>
            </a:r>
          </a:p>
          <a:p>
            <a:pPr marL="342900" indent="-342900" algn="just">
              <a:buFont typeface="Wingdings" panose="05000000000000000000" pitchFamily="2" charset="2"/>
              <a:buChar char="Ø"/>
            </a:pPr>
            <a:r>
              <a:rPr lang="uk-UA" sz="2100" b="1" dirty="0"/>
              <a:t>Низька автоматизація</a:t>
            </a:r>
            <a:r>
              <a:rPr lang="uk-UA" sz="2100" dirty="0"/>
              <a:t>: ручне планування знижує врожайність і підвищує витрати. </a:t>
            </a:r>
          </a:p>
          <a:p>
            <a:pPr marL="342900" indent="-342900" algn="just">
              <a:buFont typeface="Wingdings" panose="05000000000000000000" pitchFamily="2" charset="2"/>
              <a:buChar char="ü"/>
            </a:pPr>
            <a:r>
              <a:rPr lang="uk-UA" sz="2100" dirty="0"/>
              <a:t>Рішення: автоматизована система для планування, моніторингу та аналізу.</a:t>
            </a:r>
          </a:p>
          <a:p>
            <a:pPr marL="342900" indent="-342900" algn="just">
              <a:buFont typeface="Wingdings" panose="05000000000000000000" pitchFamily="2" charset="2"/>
              <a:buChar char="Ø"/>
            </a:pPr>
            <a:r>
              <a:rPr lang="uk-UA" sz="2100" b="1" dirty="0"/>
              <a:t>Відсутність моніторингу</a:t>
            </a:r>
            <a:r>
              <a:rPr lang="uk-UA" sz="2100" dirty="0"/>
              <a:t>: брак даних про ґрунт і рослини призводить до втрат. </a:t>
            </a:r>
          </a:p>
          <a:p>
            <a:pPr marL="342900" indent="-342900" algn="just">
              <a:buFont typeface="Wingdings" panose="05000000000000000000" pitchFamily="2" charset="2"/>
              <a:buChar char="ü"/>
            </a:pPr>
            <a:r>
              <a:rPr lang="uk-UA" sz="2100" dirty="0"/>
              <a:t>Рішення: інтеграція з датчиками та супутниковими системами.</a:t>
            </a:r>
          </a:p>
          <a:p>
            <a:pPr marL="342900" indent="-342900" algn="just">
              <a:buFont typeface="Wingdings" panose="05000000000000000000" pitchFamily="2" charset="2"/>
              <a:buChar char="Ø"/>
            </a:pPr>
            <a:r>
              <a:rPr lang="uk-UA" sz="2100" b="1" dirty="0"/>
              <a:t>Складність документації</a:t>
            </a:r>
            <a:r>
              <a:rPr lang="uk-UA" sz="2100" dirty="0"/>
              <a:t>: розпорошеність даних ускладнює звітність. </a:t>
            </a:r>
          </a:p>
          <a:p>
            <a:pPr marL="342900" indent="-342900" algn="just">
              <a:buFont typeface="Wingdings" panose="05000000000000000000" pitchFamily="2" charset="2"/>
              <a:buChar char="ü"/>
            </a:pPr>
            <a:r>
              <a:rPr lang="uk-UA" sz="2100" dirty="0"/>
              <a:t>Рішення: автоматизований документообіг і журнали.</a:t>
            </a:r>
          </a:p>
          <a:p>
            <a:pPr marL="342900" indent="-342900" algn="just">
              <a:buFont typeface="Wingdings" panose="05000000000000000000" pitchFamily="2" charset="2"/>
              <a:buChar char="Ø"/>
            </a:pPr>
            <a:r>
              <a:rPr lang="uk-UA" sz="2100" b="1" dirty="0"/>
              <a:t>Недостатнє прогнозування</a:t>
            </a:r>
            <a:r>
              <a:rPr lang="uk-UA" sz="2100" dirty="0"/>
              <a:t>: відсутність аналізу даних підвищує ризики. </a:t>
            </a:r>
          </a:p>
          <a:p>
            <a:pPr marL="342900" indent="-342900" algn="just">
              <a:buFont typeface="Wingdings" panose="05000000000000000000" pitchFamily="2" charset="2"/>
              <a:buChar char="ü"/>
            </a:pPr>
            <a:r>
              <a:rPr lang="uk-UA" sz="2100" dirty="0"/>
              <a:t>Рішення: аналітичні модулі з машинним навчанням.</a:t>
            </a:r>
          </a:p>
          <a:p>
            <a:pPr marL="342900" indent="-342900" algn="just">
              <a:buFont typeface="Wingdings" panose="05000000000000000000" pitchFamily="2" charset="2"/>
              <a:buChar char="Ø"/>
            </a:pPr>
            <a:r>
              <a:rPr lang="uk-UA" sz="2100" b="1" dirty="0"/>
              <a:t>Людський фактор</a:t>
            </a:r>
            <a:r>
              <a:rPr lang="uk-UA" sz="2100" dirty="0"/>
              <a:t>: помилки в дозуванні та термінах. </a:t>
            </a:r>
          </a:p>
          <a:p>
            <a:pPr marL="342900" indent="-342900" algn="just">
              <a:buFont typeface="Wingdings" panose="05000000000000000000" pitchFamily="2" charset="2"/>
              <a:buChar char="ü"/>
            </a:pPr>
            <a:r>
              <a:rPr lang="uk-UA" sz="2100" dirty="0"/>
              <a:t>Рішення: автоматичні нагадування та контроль.</a:t>
            </a:r>
          </a:p>
          <a:p>
            <a:pPr marL="342900" indent="-342900" algn="just">
              <a:buFont typeface="Wingdings" panose="05000000000000000000" pitchFamily="2" charset="2"/>
              <a:buChar char="Ø"/>
            </a:pPr>
            <a:r>
              <a:rPr lang="uk-UA" sz="2100" b="1" dirty="0"/>
              <a:t>Економічна ефективність</a:t>
            </a:r>
            <a:r>
              <a:rPr lang="uk-UA" sz="2100" dirty="0"/>
              <a:t>: складність оцінки рентабельності. </a:t>
            </a:r>
          </a:p>
          <a:p>
            <a:pPr marL="342900" indent="-342900" algn="just">
              <a:buFont typeface="Wingdings" panose="05000000000000000000" pitchFamily="2" charset="2"/>
              <a:buChar char="ü"/>
            </a:pPr>
            <a:r>
              <a:rPr lang="uk-UA" sz="2100" dirty="0"/>
              <a:t>Рішення: модулі фінансової аналітики.</a:t>
            </a:r>
          </a:p>
        </p:txBody>
      </p:sp>
    </p:spTree>
    <p:extLst>
      <p:ext uri="{BB962C8B-B14F-4D97-AF65-F5344CB8AC3E}">
        <p14:creationId xmlns:p14="http://schemas.microsoft.com/office/powerpoint/2010/main" val="106012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45C39-3E80-0DCB-93D9-A2E3DA3F632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38E86EE-DDDA-4488-E3AB-3EF972BBADC9}"/>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5</a:t>
            </a:fld>
            <a:endParaRPr lang="ru-RU" sz="2600" b="1" dirty="0"/>
          </a:p>
        </p:txBody>
      </p:sp>
      <p:pic>
        <p:nvPicPr>
          <p:cNvPr id="3" name="Рисунок 2">
            <a:extLst>
              <a:ext uri="{FF2B5EF4-FFF2-40B4-BE49-F238E27FC236}">
                <a16:creationId xmlns:a16="http://schemas.microsoft.com/office/drawing/2014/main" id="{D2FA3309-4B19-D38D-C530-D62F3E62B23C}"/>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4136C376-23D3-D94F-C2D1-343E25F8AFD1}"/>
              </a:ext>
            </a:extLst>
          </p:cNvPr>
          <p:cNvSpPr txBox="1">
            <a:spLocks/>
          </p:cNvSpPr>
          <p:nvPr/>
        </p:nvSpPr>
        <p:spPr>
          <a:xfrm>
            <a:off x="580103" y="462587"/>
            <a:ext cx="11208774"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Аналіз</a:t>
            </a:r>
            <a:r>
              <a:rPr lang="ru-RU" dirty="0"/>
              <a:t> </a:t>
            </a:r>
            <a:r>
              <a:rPr lang="ru-RU" dirty="0" err="1"/>
              <a:t>предметної</a:t>
            </a:r>
            <a:r>
              <a:rPr lang="ru-RU" dirty="0"/>
              <a:t> </a:t>
            </a:r>
            <a:r>
              <a:rPr lang="ru-RU" dirty="0" err="1"/>
              <a:t>області</a:t>
            </a:r>
            <a:r>
              <a:rPr lang="ru-RU" dirty="0"/>
              <a:t> та </a:t>
            </a:r>
            <a:r>
              <a:rPr lang="ru-RU" dirty="0" err="1"/>
              <a:t>актуальність</a:t>
            </a:r>
            <a:r>
              <a:rPr lang="ru-RU" dirty="0"/>
              <a:t> теми</a:t>
            </a:r>
            <a:endParaRPr lang="uk-UA" dirty="0"/>
          </a:p>
        </p:txBody>
      </p:sp>
      <p:sp>
        <p:nvSpPr>
          <p:cNvPr id="8" name="TextBox 7">
            <a:extLst>
              <a:ext uri="{FF2B5EF4-FFF2-40B4-BE49-F238E27FC236}">
                <a16:creationId xmlns:a16="http://schemas.microsoft.com/office/drawing/2014/main" id="{FB06B82E-369B-76EF-0117-EC41A0393EB8}"/>
              </a:ext>
            </a:extLst>
          </p:cNvPr>
          <p:cNvSpPr txBox="1"/>
          <p:nvPr/>
        </p:nvSpPr>
        <p:spPr>
          <a:xfrm>
            <a:off x="580102" y="1509027"/>
            <a:ext cx="11031795" cy="4524315"/>
          </a:xfrm>
          <a:prstGeom prst="rect">
            <a:avLst/>
          </a:prstGeom>
          <a:noFill/>
        </p:spPr>
        <p:txBody>
          <a:bodyPr wrap="square" rtlCol="0">
            <a:spAutoFit/>
          </a:bodyPr>
          <a:lstStyle/>
          <a:p>
            <a:pPr>
              <a:buNone/>
            </a:pPr>
            <a:r>
              <a:rPr lang="uk-UA" sz="2400" i="1" dirty="0">
                <a:effectLst/>
              </a:rPr>
              <a:t>Актуальність теми</a:t>
            </a:r>
            <a:br>
              <a:rPr lang="uk-UA" sz="2400" dirty="0">
                <a:effectLst/>
              </a:rPr>
            </a:br>
            <a:r>
              <a:rPr lang="uk-UA" sz="2400" dirty="0">
                <a:effectLst/>
              </a:rPr>
              <a:t>Розробка програмної системи для управління вирощуванням культур є актуальною, оскільки вона:</a:t>
            </a:r>
          </a:p>
          <a:p>
            <a:pPr marL="342900" indent="-342900" algn="just">
              <a:buFont typeface="Wingdings" panose="05000000000000000000" pitchFamily="2" charset="2"/>
              <a:buChar char="Ø"/>
            </a:pPr>
            <a:r>
              <a:rPr lang="uk-UA" sz="2400" dirty="0"/>
              <a:t>автоматизує планування, моніторинг і облік;</a:t>
            </a:r>
          </a:p>
          <a:p>
            <a:pPr marL="342900" indent="-342900" algn="just">
              <a:buFont typeface="Wingdings" panose="05000000000000000000" pitchFamily="2" charset="2"/>
              <a:buChar char="Ø"/>
            </a:pPr>
            <a:r>
              <a:rPr lang="uk-UA" sz="2400" dirty="0"/>
              <a:t>оптимізує розміщення культур і вибір рослин за умовами середовища;</a:t>
            </a:r>
          </a:p>
          <a:p>
            <a:pPr marL="342900" indent="-342900" algn="just">
              <a:buFont typeface="Wingdings" panose="05000000000000000000" pitchFamily="2" charset="2"/>
              <a:buChar char="Ø"/>
            </a:pPr>
            <a:r>
              <a:rPr lang="uk-UA" sz="2400" dirty="0"/>
              <a:t>підвищує врожайність, знижує витрати та мінімізує вплив на довкілля;</a:t>
            </a:r>
          </a:p>
          <a:p>
            <a:pPr marL="342900" indent="-342900" algn="just">
              <a:buFont typeface="Wingdings" panose="05000000000000000000" pitchFamily="2" charset="2"/>
              <a:buChar char="Ø"/>
            </a:pPr>
            <a:r>
              <a:rPr lang="uk-UA" sz="2400" dirty="0"/>
              <a:t>адаптована для малих і середніх господарств, забезпечуючи доступність і зручність.</a:t>
            </a:r>
          </a:p>
          <a:p>
            <a:pPr algn="just"/>
            <a:r>
              <a:rPr lang="uk-UA" sz="2400" dirty="0">
                <a:effectLst/>
              </a:rPr>
              <a:t>Така система сприятиме цифровій трансформації агросектору, підвищенню конкурентоспроможності та сталому розвитку.</a:t>
            </a:r>
          </a:p>
        </p:txBody>
      </p:sp>
    </p:spTree>
    <p:extLst>
      <p:ext uri="{BB962C8B-B14F-4D97-AF65-F5344CB8AC3E}">
        <p14:creationId xmlns:p14="http://schemas.microsoft.com/office/powerpoint/2010/main" val="245475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A1494-EC95-BA63-007C-C2FB08C80C5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DC08940-1FC4-7A72-C54E-FEB2C9A4BA39}"/>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6</a:t>
            </a:fld>
            <a:endParaRPr lang="ru-RU" sz="2600" b="1" dirty="0"/>
          </a:p>
        </p:txBody>
      </p:sp>
      <p:pic>
        <p:nvPicPr>
          <p:cNvPr id="3" name="Рисунок 2">
            <a:extLst>
              <a:ext uri="{FF2B5EF4-FFF2-40B4-BE49-F238E27FC236}">
                <a16:creationId xmlns:a16="http://schemas.microsoft.com/office/drawing/2014/main" id="{0CDADB8A-2064-BC53-6576-A03705C17475}"/>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F9C1CC7A-CE7A-94C5-97CF-AAB7D38C131A}"/>
              </a:ext>
            </a:extLst>
          </p:cNvPr>
          <p:cNvSpPr txBox="1">
            <a:spLocks/>
          </p:cNvSpPr>
          <p:nvPr/>
        </p:nvSpPr>
        <p:spPr>
          <a:xfrm>
            <a:off x="580103" y="462587"/>
            <a:ext cx="11208774"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a:t>Постановка </a:t>
            </a:r>
            <a:r>
              <a:rPr lang="ru-RU" dirty="0" err="1"/>
              <a:t>задачі</a:t>
            </a:r>
            <a:r>
              <a:rPr lang="ru-RU" dirty="0"/>
              <a:t> </a:t>
            </a:r>
            <a:r>
              <a:rPr lang="ru-RU" dirty="0" err="1"/>
              <a:t>кваліфікаційної</a:t>
            </a:r>
            <a:r>
              <a:rPr lang="ru-RU" dirty="0"/>
              <a:t> </a:t>
            </a:r>
            <a:r>
              <a:rPr lang="ru-RU" dirty="0" err="1"/>
              <a:t>роботи</a:t>
            </a:r>
            <a:endParaRPr lang="uk-UA" dirty="0"/>
          </a:p>
        </p:txBody>
      </p:sp>
      <p:sp>
        <p:nvSpPr>
          <p:cNvPr id="8" name="TextBox 7">
            <a:extLst>
              <a:ext uri="{FF2B5EF4-FFF2-40B4-BE49-F238E27FC236}">
                <a16:creationId xmlns:a16="http://schemas.microsoft.com/office/drawing/2014/main" id="{DC7D08F4-F39A-C67D-10FE-415847EB6809}"/>
              </a:ext>
            </a:extLst>
          </p:cNvPr>
          <p:cNvSpPr txBox="1"/>
          <p:nvPr/>
        </p:nvSpPr>
        <p:spPr>
          <a:xfrm>
            <a:off x="580102" y="1509027"/>
            <a:ext cx="11031795" cy="5078313"/>
          </a:xfrm>
          <a:prstGeom prst="rect">
            <a:avLst/>
          </a:prstGeom>
          <a:noFill/>
        </p:spPr>
        <p:txBody>
          <a:bodyPr wrap="square" rtlCol="0">
            <a:spAutoFit/>
          </a:bodyPr>
          <a:lstStyle/>
          <a:p>
            <a:pPr rtl="0">
              <a:buNone/>
            </a:pPr>
            <a:r>
              <a:rPr lang="uk-UA" i="1" dirty="0"/>
              <a:t>Мета</a:t>
            </a:r>
            <a:br>
              <a:rPr lang="uk-UA" dirty="0"/>
            </a:br>
            <a:r>
              <a:rPr lang="uk-UA" dirty="0"/>
              <a:t>Розробка програмної системи для автоматизації планування, моніторингу та аналізу вирощування культур, що підвищує ефективність агровиробництва, знижує втрати та оптимізує ресурси.</a:t>
            </a:r>
          </a:p>
          <a:p>
            <a:pPr rtl="0">
              <a:buNone/>
            </a:pPr>
            <a:endParaRPr lang="uk-UA" dirty="0"/>
          </a:p>
          <a:p>
            <a:pPr rtl="0">
              <a:buNone/>
            </a:pPr>
            <a:r>
              <a:rPr lang="uk-UA" i="1" dirty="0"/>
              <a:t>Завдання</a:t>
            </a:r>
          </a:p>
          <a:p>
            <a:pPr marL="342900" indent="-342900" rtl="0">
              <a:buFont typeface="Wingdings" panose="05000000000000000000" pitchFamily="2" charset="2"/>
              <a:buChar char="Ø"/>
            </a:pPr>
            <a:r>
              <a:rPr lang="uk-UA" dirty="0"/>
              <a:t>Аналіз аграрного середовища та потреб фермерів.</a:t>
            </a:r>
          </a:p>
          <a:p>
            <a:pPr marL="342900" indent="-342900" rtl="0">
              <a:buFont typeface="Wingdings" panose="05000000000000000000" pitchFamily="2" charset="2"/>
              <a:buChar char="Ø"/>
            </a:pPr>
            <a:r>
              <a:rPr lang="uk-UA" dirty="0"/>
              <a:t>Створення бази знань про культури (біологічні особливості, потреби).</a:t>
            </a:r>
          </a:p>
          <a:p>
            <a:pPr marL="342900" indent="-342900" rtl="0">
              <a:buFont typeface="Wingdings" panose="05000000000000000000" pitchFamily="2" charset="2"/>
              <a:buChar char="Ø"/>
            </a:pPr>
            <a:r>
              <a:rPr lang="uk-UA" dirty="0"/>
              <a:t>Розробка модуля автоматичного календаря догляду (полив, підживлення, захист).</a:t>
            </a:r>
          </a:p>
          <a:p>
            <a:pPr marL="342900" indent="-342900" rtl="0">
              <a:buFont typeface="Wingdings" panose="05000000000000000000" pitchFamily="2" charset="2"/>
              <a:buChar char="Ø"/>
            </a:pPr>
            <a:r>
              <a:rPr lang="uk-UA" dirty="0"/>
              <a:t>Оптимізація розміщення культур за умовами ґрунту та світла.</a:t>
            </a:r>
          </a:p>
          <a:p>
            <a:pPr marL="342900" indent="-342900" rtl="0">
              <a:buFont typeface="Wingdings" panose="05000000000000000000" pitchFamily="2" charset="2"/>
              <a:buChar char="Ø"/>
            </a:pPr>
            <a:r>
              <a:rPr lang="uk-UA" dirty="0"/>
              <a:t>Рекомендації щодо вибору культур за параметрами середовища.</a:t>
            </a:r>
          </a:p>
          <a:p>
            <a:pPr marL="342900" indent="-342900" rtl="0">
              <a:buFont typeface="Wingdings" panose="05000000000000000000" pitchFamily="2" charset="2"/>
              <a:buChar char="Ø"/>
            </a:pPr>
            <a:r>
              <a:rPr lang="uk-UA" dirty="0"/>
              <a:t>Створення зручного веб-інтерфейсу з нагадуваннями.</a:t>
            </a:r>
          </a:p>
          <a:p>
            <a:pPr marL="342900" indent="-342900" rtl="0">
              <a:buFont typeface="Wingdings" panose="05000000000000000000" pitchFamily="2" charset="2"/>
              <a:buChar char="Ø"/>
            </a:pPr>
            <a:r>
              <a:rPr lang="uk-UA" dirty="0"/>
              <a:t>Забезпечення гнучкості та масштабованості системи.</a:t>
            </a:r>
          </a:p>
          <a:p>
            <a:pPr marL="342900" indent="-342900" rtl="0">
              <a:buFont typeface="Wingdings" panose="05000000000000000000" pitchFamily="2" charset="2"/>
              <a:buChar char="Ø"/>
            </a:pPr>
            <a:r>
              <a:rPr lang="uk-UA" dirty="0"/>
              <a:t>Автоматизований моніторинг і журнал історичних даних.</a:t>
            </a:r>
          </a:p>
          <a:p>
            <a:pPr rtl="0"/>
            <a:endParaRPr lang="uk-UA" i="1" dirty="0"/>
          </a:p>
          <a:p>
            <a:pPr rtl="0"/>
            <a:r>
              <a:rPr lang="uk-UA" i="1" dirty="0"/>
              <a:t>Результат</a:t>
            </a:r>
            <a:br>
              <a:rPr lang="uk-UA" dirty="0"/>
            </a:br>
            <a:r>
              <a:rPr lang="uk-UA" dirty="0"/>
              <a:t>Цифровий помічник фермера, що автоматизує рутинні задачі, підвищує продуктивність і адаптується до умов агросектору.</a:t>
            </a:r>
          </a:p>
        </p:txBody>
      </p:sp>
    </p:spTree>
    <p:extLst>
      <p:ext uri="{BB962C8B-B14F-4D97-AF65-F5344CB8AC3E}">
        <p14:creationId xmlns:p14="http://schemas.microsoft.com/office/powerpoint/2010/main" val="3661503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3729-E45D-90DA-5E30-F899C0CD8B7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7B8841C-B862-4E64-282C-1FE735F5C743}"/>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7</a:t>
            </a:fld>
            <a:endParaRPr lang="ru-RU" sz="2600" b="1" dirty="0"/>
          </a:p>
        </p:txBody>
      </p:sp>
      <p:pic>
        <p:nvPicPr>
          <p:cNvPr id="3" name="Рисунок 2">
            <a:extLst>
              <a:ext uri="{FF2B5EF4-FFF2-40B4-BE49-F238E27FC236}">
                <a16:creationId xmlns:a16="http://schemas.microsoft.com/office/drawing/2014/main" id="{3A68D523-ACE2-27C4-953C-35C022B2F50A}"/>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E0276B80-7816-1188-276C-01C3FDED18E1}"/>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Функціональні</a:t>
            </a:r>
            <a:r>
              <a:rPr lang="ru-RU" dirty="0"/>
              <a:t> </a:t>
            </a:r>
            <a:r>
              <a:rPr lang="ru-RU" dirty="0" err="1"/>
              <a:t>можливості</a:t>
            </a:r>
            <a:r>
              <a:rPr lang="ru-RU" dirty="0"/>
              <a:t> </a:t>
            </a:r>
            <a:r>
              <a:rPr lang="ru-RU" dirty="0" err="1"/>
              <a:t>програмної</a:t>
            </a:r>
            <a:r>
              <a:rPr lang="ru-RU" dirty="0"/>
              <a:t> </a:t>
            </a:r>
            <a:r>
              <a:rPr lang="ru-RU" dirty="0" err="1"/>
              <a:t>системи</a:t>
            </a:r>
            <a:endParaRPr lang="uk-UA" dirty="0"/>
          </a:p>
        </p:txBody>
      </p:sp>
      <p:sp>
        <p:nvSpPr>
          <p:cNvPr id="8" name="TextBox 7">
            <a:extLst>
              <a:ext uri="{FF2B5EF4-FFF2-40B4-BE49-F238E27FC236}">
                <a16:creationId xmlns:a16="http://schemas.microsoft.com/office/drawing/2014/main" id="{2A21BB13-DD39-5D0E-AE18-E65B96CC9DDE}"/>
              </a:ext>
            </a:extLst>
          </p:cNvPr>
          <p:cNvSpPr txBox="1"/>
          <p:nvPr/>
        </p:nvSpPr>
        <p:spPr>
          <a:xfrm>
            <a:off x="580102" y="1509027"/>
            <a:ext cx="11031795" cy="4708981"/>
          </a:xfrm>
          <a:prstGeom prst="rect">
            <a:avLst/>
          </a:prstGeom>
          <a:noFill/>
        </p:spPr>
        <p:txBody>
          <a:bodyPr wrap="square" rtlCol="0">
            <a:spAutoFit/>
          </a:bodyPr>
          <a:lstStyle/>
          <a:p>
            <a:pPr marL="342900" indent="-342900">
              <a:buFont typeface="Wingdings" panose="05000000000000000000" pitchFamily="2" charset="2"/>
              <a:buChar char="Ø"/>
            </a:pPr>
            <a:r>
              <a:rPr lang="uk-UA" sz="2000" b="1" dirty="0">
                <a:effectLst/>
                <a:ea typeface="Calibri" panose="020F0502020204030204" pitchFamily="34" charset="0"/>
                <a:cs typeface="Arial" panose="020B0604020202020204" pitchFamily="34" charset="0"/>
              </a:rPr>
              <a:t>Реєстрація та автентифікація</a:t>
            </a:r>
            <a:r>
              <a:rPr lang="uk-UA" sz="2000" dirty="0">
                <a:effectLst/>
                <a:ea typeface="Calibri" panose="020F0502020204030204" pitchFamily="34" charset="0"/>
                <a:cs typeface="Arial" panose="020B0604020202020204" pitchFamily="34" charset="0"/>
              </a:rPr>
              <a:t>: створення облікового запису, авторизація, скидання пароля, ролі користувачів (фермер, агроном, адміністратор).</a:t>
            </a:r>
          </a:p>
          <a:p>
            <a:pPr marL="342900" indent="-342900">
              <a:buFont typeface="Wingdings" panose="05000000000000000000" pitchFamily="2" charset="2"/>
              <a:buChar char="Ø"/>
            </a:pPr>
            <a:r>
              <a:rPr lang="uk-UA" sz="2000" b="1" dirty="0">
                <a:effectLst/>
                <a:ea typeface="Calibri" panose="020F0502020204030204" pitchFamily="34" charset="0"/>
                <a:cs typeface="Arial" panose="020B0604020202020204" pitchFamily="34" charset="0"/>
              </a:rPr>
              <a:t>Керування ділянками</a:t>
            </a:r>
            <a:r>
              <a:rPr lang="uk-UA" sz="2000" dirty="0">
                <a:effectLst/>
                <a:ea typeface="Calibri" panose="020F0502020204030204" pitchFamily="34" charset="0"/>
                <a:cs typeface="Arial" panose="020B0604020202020204" pitchFamily="34" charset="0"/>
              </a:rPr>
              <a:t>: додавання/редагування ділянок (площа, </a:t>
            </a:r>
            <a:r>
              <a:rPr lang="uk-UA" sz="2000" dirty="0" err="1">
                <a:effectLst/>
                <a:ea typeface="Calibri" panose="020F0502020204030204" pitchFamily="34" charset="0"/>
                <a:cs typeface="Arial" panose="020B0604020202020204" pitchFamily="34" charset="0"/>
              </a:rPr>
              <a:t>геолокація</a:t>
            </a:r>
            <a:r>
              <a:rPr lang="uk-UA" sz="2000" dirty="0">
                <a:effectLst/>
                <a:ea typeface="Calibri" panose="020F0502020204030204" pitchFamily="34" charset="0"/>
                <a:cs typeface="Arial" panose="020B0604020202020204" pitchFamily="34" charset="0"/>
              </a:rPr>
              <a:t>, тип ґрунту, освітленість).</a:t>
            </a:r>
          </a:p>
          <a:p>
            <a:pPr marL="342900" indent="-342900">
              <a:buFont typeface="Wingdings" panose="05000000000000000000" pitchFamily="2" charset="2"/>
              <a:buChar char="Ø"/>
            </a:pPr>
            <a:r>
              <a:rPr lang="uk-UA" sz="2000" b="1" dirty="0">
                <a:effectLst/>
                <a:ea typeface="Calibri" panose="020F0502020204030204" pitchFamily="34" charset="0"/>
                <a:cs typeface="Arial" panose="020B0604020202020204" pitchFamily="34" charset="0"/>
              </a:rPr>
              <a:t>Додавання культур</a:t>
            </a:r>
            <a:r>
              <a:rPr lang="uk-UA" sz="2000" dirty="0">
                <a:effectLst/>
                <a:ea typeface="Calibri" panose="020F0502020204030204" pitchFamily="34" charset="0"/>
                <a:cs typeface="Arial" panose="020B0604020202020204" pitchFamily="34" charset="0"/>
              </a:rPr>
              <a:t>: вибір із бази знань, налаштування параметрів (вегетація, полив, добрива, умови).</a:t>
            </a:r>
          </a:p>
          <a:p>
            <a:pPr marL="342900" indent="-342900">
              <a:buFont typeface="Wingdings" panose="05000000000000000000" pitchFamily="2" charset="2"/>
              <a:buChar char="Ø"/>
            </a:pPr>
            <a:r>
              <a:rPr lang="uk-UA" sz="2000" b="1" dirty="0">
                <a:effectLst/>
                <a:ea typeface="Calibri" panose="020F0502020204030204" pitchFamily="34" charset="0"/>
                <a:cs typeface="Arial" panose="020B0604020202020204" pitchFamily="34" charset="0"/>
              </a:rPr>
              <a:t>Календар догляду</a:t>
            </a:r>
            <a:r>
              <a:rPr lang="uk-UA" sz="2000" dirty="0">
                <a:effectLst/>
                <a:ea typeface="Calibri" panose="020F0502020204030204" pitchFamily="34" charset="0"/>
                <a:cs typeface="Arial" panose="020B0604020202020204" pitchFamily="34" charset="0"/>
              </a:rPr>
              <a:t>: автоматичне створення графіку агрозаходів (полив, підживлення, захист) із нагадуваннями.</a:t>
            </a:r>
          </a:p>
          <a:p>
            <a:pPr marL="342900" indent="-342900">
              <a:buFont typeface="Wingdings" panose="05000000000000000000" pitchFamily="2" charset="2"/>
              <a:buChar char="Ø"/>
            </a:pPr>
            <a:r>
              <a:rPr lang="uk-UA" sz="2000" b="1" dirty="0">
                <a:effectLst/>
                <a:ea typeface="Calibri" panose="020F0502020204030204" pitchFamily="34" charset="0"/>
                <a:cs typeface="Arial" panose="020B0604020202020204" pitchFamily="34" charset="0"/>
              </a:rPr>
              <a:t>Оптимізація розміщення</a:t>
            </a:r>
            <a:r>
              <a:rPr lang="uk-UA" sz="2000" dirty="0">
                <a:effectLst/>
                <a:ea typeface="Calibri" panose="020F0502020204030204" pitchFamily="34" charset="0"/>
                <a:cs typeface="Arial" panose="020B0604020202020204" pitchFamily="34" charset="0"/>
              </a:rPr>
              <a:t>: пропозиція раціонального розташування культур за параметрами ґрунту, світла, сумісності.</a:t>
            </a:r>
          </a:p>
          <a:p>
            <a:pPr marL="342900" indent="-342900">
              <a:buFont typeface="Wingdings" panose="05000000000000000000" pitchFamily="2" charset="2"/>
              <a:buChar char="Ø"/>
            </a:pPr>
            <a:r>
              <a:rPr lang="uk-UA" sz="2000" b="1" dirty="0">
                <a:effectLst/>
                <a:ea typeface="Calibri" panose="020F0502020204030204" pitchFamily="34" charset="0"/>
                <a:cs typeface="Arial" panose="020B0604020202020204" pitchFamily="34" charset="0"/>
              </a:rPr>
              <a:t>Підбір культур</a:t>
            </a:r>
            <a:r>
              <a:rPr lang="uk-UA" sz="2000" dirty="0">
                <a:effectLst/>
                <a:ea typeface="Calibri" panose="020F0502020204030204" pitchFamily="34" charset="0"/>
                <a:cs typeface="Arial" panose="020B0604020202020204" pitchFamily="34" charset="0"/>
              </a:rPr>
              <a:t>: рекомендації культур за типом ґрунту, кліматом, зрошенням.</a:t>
            </a:r>
          </a:p>
          <a:p>
            <a:pPr marL="342900" indent="-342900">
              <a:buFont typeface="Wingdings" panose="05000000000000000000" pitchFamily="2" charset="2"/>
              <a:buChar char="Ø"/>
            </a:pPr>
            <a:r>
              <a:rPr lang="uk-UA" sz="2000" dirty="0">
                <a:effectLst/>
                <a:ea typeface="Calibri" panose="020F0502020204030204" pitchFamily="34" charset="0"/>
                <a:cs typeface="Arial" panose="020B0604020202020204" pitchFamily="34" charset="0"/>
              </a:rPr>
              <a:t>Моніторинг операцій: відстеження виконання, адаптація графіку, аналітика.</a:t>
            </a:r>
          </a:p>
          <a:p>
            <a:pPr marL="342900" indent="-342900">
              <a:buFont typeface="Wingdings" panose="05000000000000000000" pitchFamily="2" charset="2"/>
              <a:buChar char="Ø"/>
            </a:pPr>
            <a:r>
              <a:rPr lang="uk-UA" sz="2000" b="1" dirty="0">
                <a:effectLst/>
                <a:ea typeface="Calibri" panose="020F0502020204030204" pitchFamily="34" charset="0"/>
                <a:cs typeface="Arial" panose="020B0604020202020204" pitchFamily="34" charset="0"/>
              </a:rPr>
              <a:t>База знань</a:t>
            </a:r>
            <a:r>
              <a:rPr lang="uk-UA" sz="2000" dirty="0">
                <a:effectLst/>
                <a:ea typeface="Calibri" panose="020F0502020204030204" pitchFamily="34" charset="0"/>
                <a:cs typeface="Arial" panose="020B0604020202020204" pitchFamily="34" charset="0"/>
              </a:rPr>
              <a:t>: оновлення/редагування культур адміністратором, перегляд користувачами.</a:t>
            </a:r>
          </a:p>
          <a:p>
            <a:pPr marL="342900" indent="-342900">
              <a:buFont typeface="Wingdings" panose="05000000000000000000" pitchFamily="2" charset="2"/>
              <a:buChar char="Ø"/>
            </a:pPr>
            <a:r>
              <a:rPr lang="uk-UA" sz="2000" b="1" dirty="0">
                <a:effectLst/>
                <a:ea typeface="Calibri" panose="020F0502020204030204" pitchFamily="34" charset="0"/>
                <a:cs typeface="Arial" panose="020B0604020202020204" pitchFamily="34" charset="0"/>
              </a:rPr>
              <a:t>Звіти</a:t>
            </a:r>
            <a:r>
              <a:rPr lang="uk-UA" sz="2000" dirty="0">
                <a:effectLst/>
                <a:ea typeface="Calibri" panose="020F0502020204030204" pitchFamily="34" charset="0"/>
                <a:cs typeface="Arial" panose="020B0604020202020204" pitchFamily="34" charset="0"/>
              </a:rPr>
              <a:t>: генерація звітів про роботи, експорт у PDF/CSV.</a:t>
            </a:r>
          </a:p>
        </p:txBody>
      </p:sp>
    </p:spTree>
    <p:extLst>
      <p:ext uri="{BB962C8B-B14F-4D97-AF65-F5344CB8AC3E}">
        <p14:creationId xmlns:p14="http://schemas.microsoft.com/office/powerpoint/2010/main" val="352390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FA446-D0CD-5196-C7E3-5887C6BEB73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ABCB215-3D09-9786-F432-89E1A0AFF892}"/>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8</a:t>
            </a:fld>
            <a:endParaRPr lang="ru-RU" sz="2600" b="1" dirty="0"/>
          </a:p>
        </p:txBody>
      </p:sp>
      <p:pic>
        <p:nvPicPr>
          <p:cNvPr id="9" name="Рисунок 8">
            <a:extLst>
              <a:ext uri="{FF2B5EF4-FFF2-40B4-BE49-F238E27FC236}">
                <a16:creationId xmlns:a16="http://schemas.microsoft.com/office/drawing/2014/main" id="{6E83EC11-DEA2-233C-7C5F-BC8231B5A2BA}"/>
              </a:ext>
            </a:extLst>
          </p:cNvPr>
          <p:cNvPicPr>
            <a:picLocks noChangeAspect="1"/>
          </p:cNvPicPr>
          <p:nvPr/>
        </p:nvPicPr>
        <p:blipFill>
          <a:blip r:embed="rId3"/>
          <a:stretch>
            <a:fillRect/>
          </a:stretch>
        </p:blipFill>
        <p:spPr>
          <a:xfrm>
            <a:off x="189578" y="0"/>
            <a:ext cx="4588899" cy="6858000"/>
          </a:xfrm>
          <a:prstGeom prst="rect">
            <a:avLst/>
          </a:prstGeom>
        </p:spPr>
      </p:pic>
      <p:sp>
        <p:nvSpPr>
          <p:cNvPr id="4" name="Заголовок 1">
            <a:extLst>
              <a:ext uri="{FF2B5EF4-FFF2-40B4-BE49-F238E27FC236}">
                <a16:creationId xmlns:a16="http://schemas.microsoft.com/office/drawing/2014/main" id="{8EA5B3BA-EF02-2F7A-85EE-4ABF6039ED3A}"/>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dirty="0" err="1"/>
              <a:t>Архітектура</a:t>
            </a:r>
            <a:r>
              <a:rPr lang="ru-RU" dirty="0"/>
              <a:t> </a:t>
            </a:r>
            <a:r>
              <a:rPr lang="ru-RU" dirty="0" err="1"/>
              <a:t>програмної</a:t>
            </a:r>
            <a:r>
              <a:rPr lang="ru-RU" dirty="0"/>
              <a:t> </a:t>
            </a:r>
            <a:r>
              <a:rPr lang="ru-RU" dirty="0" err="1"/>
              <a:t>системи</a:t>
            </a:r>
            <a:endParaRPr lang="uk-UA" dirty="0"/>
          </a:p>
        </p:txBody>
      </p:sp>
      <p:pic>
        <p:nvPicPr>
          <p:cNvPr id="2" name="Рисунок 1" descr="Изображение выглядит как текст&#10;&#10;Автоматически созданное описание">
            <a:extLst>
              <a:ext uri="{FF2B5EF4-FFF2-40B4-BE49-F238E27FC236}">
                <a16:creationId xmlns:a16="http://schemas.microsoft.com/office/drawing/2014/main" id="{950241B8-2A43-8C8E-F3C5-923B52F3D176}"/>
              </a:ext>
            </a:extLst>
          </p:cNvPr>
          <p:cNvPicPr>
            <a:picLocks noChangeAspect="1"/>
          </p:cNvPicPr>
          <p:nvPr/>
        </p:nvPicPr>
        <p:blipFill>
          <a:blip r:embed="rId4"/>
          <a:stretch>
            <a:fillRect/>
          </a:stretch>
        </p:blipFill>
        <p:spPr>
          <a:xfrm>
            <a:off x="525624" y="1358359"/>
            <a:ext cx="11140752" cy="2206871"/>
          </a:xfrm>
          <a:prstGeom prst="rect">
            <a:avLst/>
          </a:prstGeom>
        </p:spPr>
      </p:pic>
      <p:sp>
        <p:nvSpPr>
          <p:cNvPr id="7" name="TextBox 6">
            <a:extLst>
              <a:ext uri="{FF2B5EF4-FFF2-40B4-BE49-F238E27FC236}">
                <a16:creationId xmlns:a16="http://schemas.microsoft.com/office/drawing/2014/main" id="{889FD2C1-EC11-AE63-6A35-8A3FD0F6F663}"/>
              </a:ext>
            </a:extLst>
          </p:cNvPr>
          <p:cNvSpPr txBox="1"/>
          <p:nvPr/>
        </p:nvSpPr>
        <p:spPr>
          <a:xfrm>
            <a:off x="552863" y="3918953"/>
            <a:ext cx="11086274" cy="2585323"/>
          </a:xfrm>
          <a:prstGeom prst="rect">
            <a:avLst/>
          </a:prstGeom>
          <a:noFill/>
        </p:spPr>
        <p:txBody>
          <a:bodyPr wrap="square">
            <a:spAutoFit/>
          </a:bodyPr>
          <a:lstStyle/>
          <a:p>
            <a:pPr algn="just" rtl="0"/>
            <a:r>
              <a:rPr lang="uk-UA" i="1" dirty="0"/>
              <a:t>Трирівнева клієнт-серверна архітектура</a:t>
            </a:r>
          </a:p>
          <a:p>
            <a:pPr marL="285750" indent="-285750" algn="just" rtl="0">
              <a:buFont typeface="Wingdings" panose="05000000000000000000" pitchFamily="2" charset="2"/>
              <a:buChar char="Ø"/>
            </a:pPr>
            <a:r>
              <a:rPr lang="uk-UA" b="1" dirty="0"/>
              <a:t>Клієнтський рівень</a:t>
            </a:r>
            <a:r>
              <a:rPr lang="uk-UA" dirty="0"/>
              <a:t>: інтерфейс користувача (</a:t>
            </a:r>
            <a:r>
              <a:rPr lang="en-US" dirty="0"/>
              <a:t>React.js) </a:t>
            </a:r>
            <a:r>
              <a:rPr lang="uk-UA" dirty="0"/>
              <a:t>для введення даних і відображення результатів.</a:t>
            </a:r>
          </a:p>
          <a:p>
            <a:pPr marL="285750" indent="-285750" algn="just" rtl="0">
              <a:buFont typeface="Wingdings" panose="05000000000000000000" pitchFamily="2" charset="2"/>
              <a:buChar char="Ø"/>
            </a:pPr>
            <a:r>
              <a:rPr lang="uk-UA" b="1" dirty="0"/>
              <a:t>Серверний рівень</a:t>
            </a:r>
            <a:r>
              <a:rPr lang="uk-UA" dirty="0"/>
              <a:t>: </a:t>
            </a:r>
            <a:r>
              <a:rPr lang="en-US" dirty="0" err="1"/>
              <a:t>FastAPI</a:t>
            </a:r>
            <a:r>
              <a:rPr lang="en-US" dirty="0"/>
              <a:t> (Python) </a:t>
            </a:r>
            <a:r>
              <a:rPr lang="uk-UA" dirty="0"/>
              <a:t>обробляє запити, реалізує бізнес-логіку, перевіряє доступ.</a:t>
            </a:r>
          </a:p>
          <a:p>
            <a:pPr marL="285750" indent="-285750" algn="just" rtl="0">
              <a:buFont typeface="Wingdings" panose="05000000000000000000" pitchFamily="2" charset="2"/>
              <a:buChar char="Ø"/>
            </a:pPr>
            <a:r>
              <a:rPr lang="uk-UA" b="1" dirty="0"/>
              <a:t>Рівень даних</a:t>
            </a:r>
            <a:r>
              <a:rPr lang="uk-UA" dirty="0"/>
              <a:t>: </a:t>
            </a:r>
            <a:r>
              <a:rPr lang="en-US" dirty="0"/>
              <a:t>MongoDB </a:t>
            </a:r>
            <a:r>
              <a:rPr lang="uk-UA" dirty="0"/>
              <a:t>зберігає гнучкі дані (ділянки, культури, календарі).</a:t>
            </a:r>
          </a:p>
          <a:p>
            <a:pPr marL="285750" indent="-285750" algn="just" rtl="0">
              <a:buFont typeface="Wingdings" panose="05000000000000000000" pitchFamily="2" charset="2"/>
              <a:buChar char="Ø"/>
            </a:pPr>
            <a:endParaRPr lang="uk-UA" dirty="0"/>
          </a:p>
          <a:p>
            <a:pPr rtl="0"/>
            <a:r>
              <a:rPr lang="uk-UA" i="1" dirty="0"/>
              <a:t>Логіка взаємодії</a:t>
            </a:r>
            <a:br>
              <a:rPr lang="uk-UA" dirty="0"/>
            </a:br>
            <a:r>
              <a:rPr lang="uk-UA" dirty="0"/>
              <a:t>Запит → Обробка (</a:t>
            </a:r>
            <a:r>
              <a:rPr lang="en-US" dirty="0" err="1"/>
              <a:t>FastAPI</a:t>
            </a:r>
            <a:r>
              <a:rPr lang="en-US" dirty="0"/>
              <a:t>) → </a:t>
            </a:r>
            <a:r>
              <a:rPr lang="uk-UA" dirty="0"/>
              <a:t>База даних (</a:t>
            </a:r>
            <a:r>
              <a:rPr lang="en-US" dirty="0"/>
              <a:t>MongoDB) → </a:t>
            </a:r>
            <a:r>
              <a:rPr lang="uk-UA" dirty="0"/>
              <a:t>Відповідь (</a:t>
            </a:r>
            <a:r>
              <a:rPr lang="en-US" dirty="0"/>
              <a:t>JSON).</a:t>
            </a:r>
          </a:p>
        </p:txBody>
      </p:sp>
    </p:spTree>
    <p:extLst>
      <p:ext uri="{BB962C8B-B14F-4D97-AF65-F5344CB8AC3E}">
        <p14:creationId xmlns:p14="http://schemas.microsoft.com/office/powerpoint/2010/main" val="47110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91211-0CAD-7D0F-68A7-3979D294B8E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A011390-2F8D-329B-55E7-8BE4FC21EC0A}"/>
              </a:ext>
            </a:extLst>
          </p:cNvPr>
          <p:cNvSpPr txBox="1"/>
          <p:nvPr/>
        </p:nvSpPr>
        <p:spPr>
          <a:xfrm>
            <a:off x="11341510" y="262532"/>
            <a:ext cx="540774" cy="400110"/>
          </a:xfrm>
          <a:prstGeom prst="rect">
            <a:avLst/>
          </a:prstGeom>
          <a:noFill/>
        </p:spPr>
        <p:txBody>
          <a:bodyPr wrap="square" rtlCol="0">
            <a:spAutoFit/>
          </a:bodyPr>
          <a:lstStyle/>
          <a:p>
            <a:pPr algn="ctr"/>
            <a:fld id="{B66F53C2-6D73-4FA9-85D1-8A1A7E95232B}" type="slidenum">
              <a:rPr lang="ru-RU" sz="2000" b="1" smtClean="0"/>
              <a:t>9</a:t>
            </a:fld>
            <a:endParaRPr lang="ru-RU" sz="2600" b="1" dirty="0"/>
          </a:p>
        </p:txBody>
      </p:sp>
      <p:sp>
        <p:nvSpPr>
          <p:cNvPr id="4" name="Заголовок 1">
            <a:extLst>
              <a:ext uri="{FF2B5EF4-FFF2-40B4-BE49-F238E27FC236}">
                <a16:creationId xmlns:a16="http://schemas.microsoft.com/office/drawing/2014/main" id="{619EAADF-499D-82B5-FEDD-926CB7388199}"/>
              </a:ext>
            </a:extLst>
          </p:cNvPr>
          <p:cNvSpPr txBox="1">
            <a:spLocks/>
          </p:cNvSpPr>
          <p:nvPr/>
        </p:nvSpPr>
        <p:spPr>
          <a:xfrm>
            <a:off x="580102" y="462587"/>
            <a:ext cx="11543071" cy="104644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ru-RU" sz="2800" dirty="0"/>
              <a:t>Приклад </a:t>
            </a:r>
            <a:r>
              <a:rPr lang="ru-RU" sz="2800" dirty="0" err="1"/>
              <a:t>найцікавішого</a:t>
            </a:r>
            <a:r>
              <a:rPr lang="ru-RU" sz="2800" dirty="0"/>
              <a:t> фрагменту </a:t>
            </a:r>
            <a:r>
              <a:rPr lang="ru-RU" sz="2800" dirty="0" err="1"/>
              <a:t>програмного</a:t>
            </a:r>
            <a:r>
              <a:rPr lang="ru-RU" sz="2800" dirty="0"/>
              <a:t> коду: </a:t>
            </a:r>
            <a:r>
              <a:rPr lang="ru-RU" sz="2800" dirty="0" err="1"/>
              <a:t>оптимальне</a:t>
            </a:r>
            <a:r>
              <a:rPr lang="ru-RU" sz="2800" dirty="0"/>
              <a:t> </a:t>
            </a:r>
            <a:r>
              <a:rPr lang="ru-RU" sz="2800" dirty="0" err="1"/>
              <a:t>розміщення</a:t>
            </a:r>
            <a:r>
              <a:rPr lang="ru-RU" sz="2800" dirty="0"/>
              <a:t> </a:t>
            </a:r>
            <a:r>
              <a:rPr lang="ru-RU" sz="2800" dirty="0" err="1"/>
              <a:t>рослин</a:t>
            </a:r>
            <a:r>
              <a:rPr lang="ru-RU" sz="2800" dirty="0"/>
              <a:t> на </a:t>
            </a:r>
            <a:r>
              <a:rPr lang="ru-RU" sz="2800" dirty="0" err="1"/>
              <a:t>полі</a:t>
            </a:r>
            <a:endParaRPr lang="uk-UA" sz="2800" dirty="0"/>
          </a:p>
        </p:txBody>
      </p:sp>
      <p:pic>
        <p:nvPicPr>
          <p:cNvPr id="2" name="Рисунок 1">
            <a:extLst>
              <a:ext uri="{FF2B5EF4-FFF2-40B4-BE49-F238E27FC236}">
                <a16:creationId xmlns:a16="http://schemas.microsoft.com/office/drawing/2014/main" id="{8CC50534-D703-36A5-D0C5-96B2781BD866}"/>
              </a:ext>
            </a:extLst>
          </p:cNvPr>
          <p:cNvPicPr>
            <a:picLocks noChangeAspect="1"/>
          </p:cNvPicPr>
          <p:nvPr/>
        </p:nvPicPr>
        <p:blipFill>
          <a:blip r:embed="rId3"/>
          <a:stretch>
            <a:fillRect/>
          </a:stretch>
        </p:blipFill>
        <p:spPr>
          <a:xfrm>
            <a:off x="2186288" y="1509027"/>
            <a:ext cx="8330698" cy="5301105"/>
          </a:xfrm>
          <a:prstGeom prst="rect">
            <a:avLst/>
          </a:prstGeom>
        </p:spPr>
      </p:pic>
    </p:spTree>
    <p:extLst>
      <p:ext uri="{BB962C8B-B14F-4D97-AF65-F5344CB8AC3E}">
        <p14:creationId xmlns:p14="http://schemas.microsoft.com/office/powerpoint/2010/main" val="4230519272"/>
      </p:ext>
    </p:extLst>
  </p:cSld>
  <p:clrMapOvr>
    <a:masterClrMapping/>
  </p:clrMapOvr>
</p:sld>
</file>

<file path=ppt/theme/theme1.xml><?xml version="1.0" encoding="utf-8"?>
<a:theme xmlns:a="http://schemas.openxmlformats.org/drawingml/2006/main" name="Віхоть">
  <a:themeElements>
    <a:clrScheme name="Віхоть">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Віхоть">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Віхоть">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117</TotalTime>
  <Words>1212</Words>
  <PresentationFormat>Широкий екран</PresentationFormat>
  <Paragraphs>142</Paragraphs>
  <Slides>18</Slides>
  <Notes>16</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18</vt:i4>
      </vt:variant>
    </vt:vector>
  </HeadingPairs>
  <TitlesOfParts>
    <vt:vector size="24" baseType="lpstr">
      <vt:lpstr>Arial</vt:lpstr>
      <vt:lpstr>Calibri</vt:lpstr>
      <vt:lpstr>Century Gothic</vt:lpstr>
      <vt:lpstr>Wingdings</vt:lpstr>
      <vt:lpstr>Wingdings 3</vt:lpstr>
      <vt:lpstr>Віхоть</vt:lpstr>
      <vt:lpstr>Кваліфікаційна робота бакалавра  Тема: «Програмна система для керування вирощуванням культур у сільському господарстві» </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erms:created xsi:type="dcterms:W3CDTF">2025-06-10T08:48:36Z</dcterms:created>
  <dcterms:modified xsi:type="dcterms:W3CDTF">2025-06-10T10:52:37Z</dcterms:modified>
</cp:coreProperties>
</file>