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sldIdLst>
    <p:sldId id="256" r:id="rId5"/>
  </p:sldIdLst>
  <p:sldSz cx="43891200" cy="38404800"/>
  <p:notesSz cx="7315200" cy="9601200"/>
  <p:defaultTextStyle>
    <a:defPPr>
      <a:defRPr lang="en-US"/>
    </a:defPPr>
    <a:lvl1pPr marL="0" algn="l" defTabSz="4701992" rtl="0" eaLnBrk="1" latinLnBrk="0" hangingPunct="1">
      <a:defRPr sz="9300" kern="1200">
        <a:solidFill>
          <a:schemeClr val="tx1"/>
        </a:solidFill>
        <a:latin typeface="+mn-lt"/>
        <a:ea typeface="+mn-ea"/>
        <a:cs typeface="+mn-cs"/>
      </a:defRPr>
    </a:lvl1pPr>
    <a:lvl2pPr marL="2350996" algn="l" defTabSz="4701992" rtl="0" eaLnBrk="1" latinLnBrk="0" hangingPunct="1">
      <a:defRPr sz="9300" kern="1200">
        <a:solidFill>
          <a:schemeClr val="tx1"/>
        </a:solidFill>
        <a:latin typeface="+mn-lt"/>
        <a:ea typeface="+mn-ea"/>
        <a:cs typeface="+mn-cs"/>
      </a:defRPr>
    </a:lvl2pPr>
    <a:lvl3pPr marL="4701992" algn="l" defTabSz="4701992" rtl="0" eaLnBrk="1" latinLnBrk="0" hangingPunct="1">
      <a:defRPr sz="9300" kern="1200">
        <a:solidFill>
          <a:schemeClr val="tx1"/>
        </a:solidFill>
        <a:latin typeface="+mn-lt"/>
        <a:ea typeface="+mn-ea"/>
        <a:cs typeface="+mn-cs"/>
      </a:defRPr>
    </a:lvl3pPr>
    <a:lvl4pPr marL="7052988" algn="l" defTabSz="4701992" rtl="0" eaLnBrk="1" latinLnBrk="0" hangingPunct="1">
      <a:defRPr sz="9300" kern="1200">
        <a:solidFill>
          <a:schemeClr val="tx1"/>
        </a:solidFill>
        <a:latin typeface="+mn-lt"/>
        <a:ea typeface="+mn-ea"/>
        <a:cs typeface="+mn-cs"/>
      </a:defRPr>
    </a:lvl4pPr>
    <a:lvl5pPr marL="9403985" algn="l" defTabSz="4701992" rtl="0" eaLnBrk="1" latinLnBrk="0" hangingPunct="1">
      <a:defRPr sz="9300" kern="1200">
        <a:solidFill>
          <a:schemeClr val="tx1"/>
        </a:solidFill>
        <a:latin typeface="+mn-lt"/>
        <a:ea typeface="+mn-ea"/>
        <a:cs typeface="+mn-cs"/>
      </a:defRPr>
    </a:lvl5pPr>
    <a:lvl6pPr marL="11754981" algn="l" defTabSz="4701992" rtl="0" eaLnBrk="1" latinLnBrk="0" hangingPunct="1">
      <a:defRPr sz="9300" kern="1200">
        <a:solidFill>
          <a:schemeClr val="tx1"/>
        </a:solidFill>
        <a:latin typeface="+mn-lt"/>
        <a:ea typeface="+mn-ea"/>
        <a:cs typeface="+mn-cs"/>
      </a:defRPr>
    </a:lvl6pPr>
    <a:lvl7pPr marL="14105978" algn="l" defTabSz="4701992" rtl="0" eaLnBrk="1" latinLnBrk="0" hangingPunct="1">
      <a:defRPr sz="9300" kern="1200">
        <a:solidFill>
          <a:schemeClr val="tx1"/>
        </a:solidFill>
        <a:latin typeface="+mn-lt"/>
        <a:ea typeface="+mn-ea"/>
        <a:cs typeface="+mn-cs"/>
      </a:defRPr>
    </a:lvl7pPr>
    <a:lvl8pPr marL="16456973" algn="l" defTabSz="4701992" rtl="0" eaLnBrk="1" latinLnBrk="0" hangingPunct="1">
      <a:defRPr sz="9300" kern="1200">
        <a:solidFill>
          <a:schemeClr val="tx1"/>
        </a:solidFill>
        <a:latin typeface="+mn-lt"/>
        <a:ea typeface="+mn-ea"/>
        <a:cs typeface="+mn-cs"/>
      </a:defRPr>
    </a:lvl8pPr>
    <a:lvl9pPr marL="18807970" algn="l" defTabSz="4701992" rtl="0" eaLnBrk="1" latinLnBrk="0" hangingPunct="1">
      <a:defRPr sz="9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96">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73" autoAdjust="0"/>
    <p:restoredTop sz="95274" autoAdjust="0"/>
  </p:normalViewPr>
  <p:slideViewPr>
    <p:cSldViewPr showGuides="1">
      <p:cViewPr>
        <p:scale>
          <a:sx n="25" d="100"/>
          <a:sy n="25" d="100"/>
        </p:scale>
        <p:origin x="14" y="-1018"/>
      </p:cViewPr>
      <p:guideLst>
        <p:guide orient="horz" pos="12096"/>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C27CFAED-F8B1-45A1-9CC5-49D0C72EE625}" type="datetimeFigureOut">
              <a:rPr lang="en-US" smtClean="0"/>
              <a:t>11/11/2024</a:t>
            </a:fld>
            <a:endParaRPr lang="en-US"/>
          </a:p>
        </p:txBody>
      </p:sp>
      <p:sp>
        <p:nvSpPr>
          <p:cNvPr id="4" name="Slide Image Placeholder 3"/>
          <p:cNvSpPr>
            <a:spLocks noGrp="1" noRot="1" noChangeAspect="1"/>
          </p:cNvSpPr>
          <p:nvPr>
            <p:ph type="sldImg" idx="2"/>
          </p:nvPr>
        </p:nvSpPr>
        <p:spPr>
          <a:xfrm>
            <a:off x="1806575" y="1200150"/>
            <a:ext cx="37020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7C89C6D0-3350-4AF5-9CFE-E5F81E4FB2D2}" type="slidenum">
              <a:rPr lang="en-US" smtClean="0"/>
              <a:t>‹#›</a:t>
            </a:fld>
            <a:endParaRPr lang="en-US"/>
          </a:p>
        </p:txBody>
      </p:sp>
    </p:spTree>
    <p:extLst>
      <p:ext uri="{BB962C8B-B14F-4D97-AF65-F5344CB8AC3E}">
        <p14:creationId xmlns:p14="http://schemas.microsoft.com/office/powerpoint/2010/main" val="2607479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89C6D0-3350-4AF5-9CFE-E5F81E4FB2D2}" type="slidenum">
              <a:rPr lang="en-US" smtClean="0"/>
              <a:t>1</a:t>
            </a:fld>
            <a:endParaRPr lang="en-US"/>
          </a:p>
        </p:txBody>
      </p:sp>
    </p:spTree>
    <p:extLst>
      <p:ext uri="{BB962C8B-B14F-4D97-AF65-F5344CB8AC3E}">
        <p14:creationId xmlns:p14="http://schemas.microsoft.com/office/powerpoint/2010/main" val="2762698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1930383"/>
            <a:ext cx="37307520" cy="8232140"/>
          </a:xfrm>
        </p:spPr>
        <p:txBody>
          <a:bodyPr/>
          <a:lstStyle/>
          <a:p>
            <a:r>
              <a:rPr lang="en-US"/>
              <a:t>Click to edit Master title style</a:t>
            </a:r>
          </a:p>
        </p:txBody>
      </p:sp>
      <p:sp>
        <p:nvSpPr>
          <p:cNvPr id="3" name="Subtitle 2"/>
          <p:cNvSpPr>
            <a:spLocks noGrp="1"/>
          </p:cNvSpPr>
          <p:nvPr>
            <p:ph type="subTitle" idx="1"/>
          </p:nvPr>
        </p:nvSpPr>
        <p:spPr>
          <a:xfrm>
            <a:off x="6583680" y="21762720"/>
            <a:ext cx="30723840" cy="9814560"/>
          </a:xfrm>
        </p:spPr>
        <p:txBody>
          <a:bodyPr/>
          <a:lstStyle>
            <a:lvl1pPr marL="0" indent="0" algn="ctr">
              <a:buNone/>
              <a:defRPr>
                <a:solidFill>
                  <a:schemeClr val="tx1">
                    <a:tint val="75000"/>
                  </a:schemeClr>
                </a:solidFill>
              </a:defRPr>
            </a:lvl1pPr>
            <a:lvl2pPr marL="2350996" indent="0" algn="ctr">
              <a:buNone/>
              <a:defRPr>
                <a:solidFill>
                  <a:schemeClr val="tx1">
                    <a:tint val="75000"/>
                  </a:schemeClr>
                </a:solidFill>
              </a:defRPr>
            </a:lvl2pPr>
            <a:lvl3pPr marL="4701992" indent="0" algn="ctr">
              <a:buNone/>
              <a:defRPr>
                <a:solidFill>
                  <a:schemeClr val="tx1">
                    <a:tint val="75000"/>
                  </a:schemeClr>
                </a:solidFill>
              </a:defRPr>
            </a:lvl3pPr>
            <a:lvl4pPr marL="7052988" indent="0" algn="ctr">
              <a:buNone/>
              <a:defRPr>
                <a:solidFill>
                  <a:schemeClr val="tx1">
                    <a:tint val="75000"/>
                  </a:schemeClr>
                </a:solidFill>
              </a:defRPr>
            </a:lvl4pPr>
            <a:lvl5pPr marL="9403985" indent="0" algn="ctr">
              <a:buNone/>
              <a:defRPr>
                <a:solidFill>
                  <a:schemeClr val="tx1">
                    <a:tint val="75000"/>
                  </a:schemeClr>
                </a:solidFill>
              </a:defRPr>
            </a:lvl5pPr>
            <a:lvl6pPr marL="11754981" indent="0" algn="ctr">
              <a:buNone/>
              <a:defRPr>
                <a:solidFill>
                  <a:schemeClr val="tx1">
                    <a:tint val="75000"/>
                  </a:schemeClr>
                </a:solidFill>
              </a:defRPr>
            </a:lvl6pPr>
            <a:lvl7pPr marL="14105978" indent="0" algn="ctr">
              <a:buNone/>
              <a:defRPr>
                <a:solidFill>
                  <a:schemeClr val="tx1">
                    <a:tint val="75000"/>
                  </a:schemeClr>
                </a:solidFill>
              </a:defRPr>
            </a:lvl7pPr>
            <a:lvl8pPr marL="16456973" indent="0" algn="ctr">
              <a:buNone/>
              <a:defRPr>
                <a:solidFill>
                  <a:schemeClr val="tx1">
                    <a:tint val="75000"/>
                  </a:schemeClr>
                </a:solidFill>
              </a:defRPr>
            </a:lvl8pPr>
            <a:lvl9pPr marL="1880797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338BF64-E83F-4293-AB73-74E35156F221}" type="datetimeFigureOut">
              <a:rPr lang="en-US" smtClean="0"/>
              <a:pPr/>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13F66-E839-4BD5-B6A8-0FD7B6082F8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38BF64-E83F-4293-AB73-74E35156F221}" type="datetimeFigureOut">
              <a:rPr lang="en-US" smtClean="0"/>
              <a:pPr/>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13F66-E839-4BD5-B6A8-0FD7B6082F8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537976"/>
            <a:ext cx="9875520" cy="3276854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537976"/>
            <a:ext cx="28895040" cy="327685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38BF64-E83F-4293-AB73-74E35156F221}" type="datetimeFigureOut">
              <a:rPr lang="en-US" smtClean="0"/>
              <a:pPr/>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13F66-E839-4BD5-B6A8-0FD7B6082F8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38BF64-E83F-4293-AB73-74E35156F221}" type="datetimeFigureOut">
              <a:rPr lang="en-US" smtClean="0"/>
              <a:pPr/>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13F66-E839-4BD5-B6A8-0FD7B6082F8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4678643"/>
            <a:ext cx="37307520" cy="7627620"/>
          </a:xfrm>
        </p:spPr>
        <p:txBody>
          <a:bodyPr anchor="t"/>
          <a:lstStyle>
            <a:lvl1pPr algn="l">
              <a:defRPr sz="20600" b="1" cap="all"/>
            </a:lvl1pPr>
          </a:lstStyle>
          <a:p>
            <a:r>
              <a:rPr lang="en-US"/>
              <a:t>Click to edit Master title style</a:t>
            </a:r>
          </a:p>
        </p:txBody>
      </p:sp>
      <p:sp>
        <p:nvSpPr>
          <p:cNvPr id="3" name="Text Placeholder 2"/>
          <p:cNvSpPr>
            <a:spLocks noGrp="1"/>
          </p:cNvSpPr>
          <p:nvPr>
            <p:ph type="body" idx="1"/>
          </p:nvPr>
        </p:nvSpPr>
        <p:spPr>
          <a:xfrm>
            <a:off x="3467102" y="16277597"/>
            <a:ext cx="37307520" cy="8401047"/>
          </a:xfrm>
        </p:spPr>
        <p:txBody>
          <a:bodyPr anchor="b"/>
          <a:lstStyle>
            <a:lvl1pPr marL="0" indent="0">
              <a:buNone/>
              <a:defRPr sz="10300">
                <a:solidFill>
                  <a:schemeClr val="tx1">
                    <a:tint val="75000"/>
                  </a:schemeClr>
                </a:solidFill>
              </a:defRPr>
            </a:lvl1pPr>
            <a:lvl2pPr marL="2350996" indent="0">
              <a:buNone/>
              <a:defRPr sz="9300">
                <a:solidFill>
                  <a:schemeClr val="tx1">
                    <a:tint val="75000"/>
                  </a:schemeClr>
                </a:solidFill>
              </a:defRPr>
            </a:lvl2pPr>
            <a:lvl3pPr marL="4701992" indent="0">
              <a:buNone/>
              <a:defRPr sz="8200">
                <a:solidFill>
                  <a:schemeClr val="tx1">
                    <a:tint val="75000"/>
                  </a:schemeClr>
                </a:solidFill>
              </a:defRPr>
            </a:lvl3pPr>
            <a:lvl4pPr marL="7052988" indent="0">
              <a:buNone/>
              <a:defRPr sz="7200">
                <a:solidFill>
                  <a:schemeClr val="tx1">
                    <a:tint val="75000"/>
                  </a:schemeClr>
                </a:solidFill>
              </a:defRPr>
            </a:lvl4pPr>
            <a:lvl5pPr marL="9403985" indent="0">
              <a:buNone/>
              <a:defRPr sz="7200">
                <a:solidFill>
                  <a:schemeClr val="tx1">
                    <a:tint val="75000"/>
                  </a:schemeClr>
                </a:solidFill>
              </a:defRPr>
            </a:lvl5pPr>
            <a:lvl6pPr marL="11754981" indent="0">
              <a:buNone/>
              <a:defRPr sz="7200">
                <a:solidFill>
                  <a:schemeClr val="tx1">
                    <a:tint val="75000"/>
                  </a:schemeClr>
                </a:solidFill>
              </a:defRPr>
            </a:lvl6pPr>
            <a:lvl7pPr marL="14105978" indent="0">
              <a:buNone/>
              <a:defRPr sz="7200">
                <a:solidFill>
                  <a:schemeClr val="tx1">
                    <a:tint val="75000"/>
                  </a:schemeClr>
                </a:solidFill>
              </a:defRPr>
            </a:lvl7pPr>
            <a:lvl8pPr marL="16456973" indent="0">
              <a:buNone/>
              <a:defRPr sz="7200">
                <a:solidFill>
                  <a:schemeClr val="tx1">
                    <a:tint val="75000"/>
                  </a:schemeClr>
                </a:solidFill>
              </a:defRPr>
            </a:lvl8pPr>
            <a:lvl9pPr marL="18807970" indent="0">
              <a:buNone/>
              <a:defRPr sz="7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38BF64-E83F-4293-AB73-74E35156F221}" type="datetimeFigureOut">
              <a:rPr lang="en-US" smtClean="0"/>
              <a:pPr/>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13F66-E839-4BD5-B6A8-0FD7B6082F8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8961124"/>
            <a:ext cx="19385280" cy="25345393"/>
          </a:xfrm>
        </p:spPr>
        <p:txBody>
          <a:bodyPr/>
          <a:lstStyle>
            <a:lvl1pPr>
              <a:defRPr sz="14400"/>
            </a:lvl1pPr>
            <a:lvl2pPr>
              <a:defRPr sz="12300"/>
            </a:lvl2pPr>
            <a:lvl3pPr>
              <a:defRPr sz="10300"/>
            </a:lvl3pPr>
            <a:lvl4pPr>
              <a:defRPr sz="9300"/>
            </a:lvl4pPr>
            <a:lvl5pPr>
              <a:defRPr sz="9300"/>
            </a:lvl5pPr>
            <a:lvl6pPr>
              <a:defRPr sz="9300"/>
            </a:lvl6pPr>
            <a:lvl7pPr>
              <a:defRPr sz="9300"/>
            </a:lvl7pPr>
            <a:lvl8pPr>
              <a:defRPr sz="9300"/>
            </a:lvl8pPr>
            <a:lvl9pPr>
              <a:defRPr sz="9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8961124"/>
            <a:ext cx="19385280" cy="25345393"/>
          </a:xfrm>
        </p:spPr>
        <p:txBody>
          <a:bodyPr/>
          <a:lstStyle>
            <a:lvl1pPr>
              <a:defRPr sz="14400"/>
            </a:lvl1pPr>
            <a:lvl2pPr>
              <a:defRPr sz="12300"/>
            </a:lvl2pPr>
            <a:lvl3pPr>
              <a:defRPr sz="10300"/>
            </a:lvl3pPr>
            <a:lvl4pPr>
              <a:defRPr sz="9300"/>
            </a:lvl4pPr>
            <a:lvl5pPr>
              <a:defRPr sz="9300"/>
            </a:lvl5pPr>
            <a:lvl6pPr>
              <a:defRPr sz="9300"/>
            </a:lvl6pPr>
            <a:lvl7pPr>
              <a:defRPr sz="9300"/>
            </a:lvl7pPr>
            <a:lvl8pPr>
              <a:defRPr sz="9300"/>
            </a:lvl8pPr>
            <a:lvl9pPr>
              <a:defRPr sz="9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338BF64-E83F-4293-AB73-74E35156F221}" type="datetimeFigureOut">
              <a:rPr lang="en-US" smtClean="0"/>
              <a:pPr/>
              <a:t>11/11/2024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E13F66-E839-4BD5-B6A8-0FD7B6082F8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8596635"/>
            <a:ext cx="19392902" cy="3582667"/>
          </a:xfrm>
        </p:spPr>
        <p:txBody>
          <a:bodyPr anchor="b"/>
          <a:lstStyle>
            <a:lvl1pPr marL="0" indent="0">
              <a:buNone/>
              <a:defRPr sz="12300" b="1"/>
            </a:lvl1pPr>
            <a:lvl2pPr marL="2350996" indent="0">
              <a:buNone/>
              <a:defRPr sz="10300" b="1"/>
            </a:lvl2pPr>
            <a:lvl3pPr marL="4701992" indent="0">
              <a:buNone/>
              <a:defRPr sz="9300" b="1"/>
            </a:lvl3pPr>
            <a:lvl4pPr marL="7052988" indent="0">
              <a:buNone/>
              <a:defRPr sz="8200" b="1"/>
            </a:lvl4pPr>
            <a:lvl5pPr marL="9403985" indent="0">
              <a:buNone/>
              <a:defRPr sz="8200" b="1"/>
            </a:lvl5pPr>
            <a:lvl6pPr marL="11754981" indent="0">
              <a:buNone/>
              <a:defRPr sz="8200" b="1"/>
            </a:lvl6pPr>
            <a:lvl7pPr marL="14105978" indent="0">
              <a:buNone/>
              <a:defRPr sz="8200" b="1"/>
            </a:lvl7pPr>
            <a:lvl8pPr marL="16456973" indent="0">
              <a:buNone/>
              <a:defRPr sz="8200" b="1"/>
            </a:lvl8pPr>
            <a:lvl9pPr marL="18807970" indent="0">
              <a:buNone/>
              <a:defRPr sz="8200" b="1"/>
            </a:lvl9pPr>
          </a:lstStyle>
          <a:p>
            <a:pPr lvl="0"/>
            <a:r>
              <a:rPr lang="en-US"/>
              <a:t>Click to edit Master text styles</a:t>
            </a:r>
          </a:p>
        </p:txBody>
      </p:sp>
      <p:sp>
        <p:nvSpPr>
          <p:cNvPr id="4" name="Content Placeholder 3"/>
          <p:cNvSpPr>
            <a:spLocks noGrp="1"/>
          </p:cNvSpPr>
          <p:nvPr>
            <p:ph sz="half" idx="2"/>
          </p:nvPr>
        </p:nvSpPr>
        <p:spPr>
          <a:xfrm>
            <a:off x="2194560" y="12179302"/>
            <a:ext cx="19392902" cy="22127213"/>
          </a:xfrm>
        </p:spPr>
        <p:txBody>
          <a:bodyPr/>
          <a:lstStyle>
            <a:lvl1pPr>
              <a:defRPr sz="12300"/>
            </a:lvl1pPr>
            <a:lvl2pPr>
              <a:defRPr sz="10300"/>
            </a:lvl2pPr>
            <a:lvl3pPr>
              <a:defRPr sz="93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8596635"/>
            <a:ext cx="19400520" cy="3582667"/>
          </a:xfrm>
        </p:spPr>
        <p:txBody>
          <a:bodyPr anchor="b"/>
          <a:lstStyle>
            <a:lvl1pPr marL="0" indent="0">
              <a:buNone/>
              <a:defRPr sz="12300" b="1"/>
            </a:lvl1pPr>
            <a:lvl2pPr marL="2350996" indent="0">
              <a:buNone/>
              <a:defRPr sz="10300" b="1"/>
            </a:lvl2pPr>
            <a:lvl3pPr marL="4701992" indent="0">
              <a:buNone/>
              <a:defRPr sz="9300" b="1"/>
            </a:lvl3pPr>
            <a:lvl4pPr marL="7052988" indent="0">
              <a:buNone/>
              <a:defRPr sz="8200" b="1"/>
            </a:lvl4pPr>
            <a:lvl5pPr marL="9403985" indent="0">
              <a:buNone/>
              <a:defRPr sz="8200" b="1"/>
            </a:lvl5pPr>
            <a:lvl6pPr marL="11754981" indent="0">
              <a:buNone/>
              <a:defRPr sz="8200" b="1"/>
            </a:lvl6pPr>
            <a:lvl7pPr marL="14105978" indent="0">
              <a:buNone/>
              <a:defRPr sz="8200" b="1"/>
            </a:lvl7pPr>
            <a:lvl8pPr marL="16456973" indent="0">
              <a:buNone/>
              <a:defRPr sz="8200" b="1"/>
            </a:lvl8pPr>
            <a:lvl9pPr marL="18807970" indent="0">
              <a:buNone/>
              <a:defRPr sz="8200" b="1"/>
            </a:lvl9pPr>
          </a:lstStyle>
          <a:p>
            <a:pPr lvl="0"/>
            <a:r>
              <a:rPr lang="en-US"/>
              <a:t>Click to edit Master text styles</a:t>
            </a:r>
          </a:p>
        </p:txBody>
      </p:sp>
      <p:sp>
        <p:nvSpPr>
          <p:cNvPr id="6" name="Content Placeholder 5"/>
          <p:cNvSpPr>
            <a:spLocks noGrp="1"/>
          </p:cNvSpPr>
          <p:nvPr>
            <p:ph sz="quarter" idx="4"/>
          </p:nvPr>
        </p:nvSpPr>
        <p:spPr>
          <a:xfrm>
            <a:off x="22296123" y="12179302"/>
            <a:ext cx="19400520" cy="22127213"/>
          </a:xfrm>
        </p:spPr>
        <p:txBody>
          <a:bodyPr/>
          <a:lstStyle>
            <a:lvl1pPr>
              <a:defRPr sz="12300"/>
            </a:lvl1pPr>
            <a:lvl2pPr>
              <a:defRPr sz="10300"/>
            </a:lvl2pPr>
            <a:lvl3pPr>
              <a:defRPr sz="93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338BF64-E83F-4293-AB73-74E35156F221}" type="datetimeFigureOut">
              <a:rPr lang="en-US" smtClean="0"/>
              <a:pPr/>
              <a:t>11/11/2024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E13F66-E839-4BD5-B6A8-0FD7B6082F8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338BF64-E83F-4293-AB73-74E35156F221}" type="datetimeFigureOut">
              <a:rPr lang="en-US" smtClean="0"/>
              <a:pPr/>
              <a:t>11/11/2024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E13F66-E839-4BD5-B6A8-0FD7B6082F8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38BF64-E83F-4293-AB73-74E35156F221}" type="datetimeFigureOut">
              <a:rPr lang="en-US" smtClean="0"/>
              <a:pPr/>
              <a:t>11/11/2024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E13F66-E839-4BD5-B6A8-0FD7B6082F8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529080"/>
            <a:ext cx="14439902" cy="6507480"/>
          </a:xfrm>
        </p:spPr>
        <p:txBody>
          <a:bodyPr anchor="b"/>
          <a:lstStyle>
            <a:lvl1pPr algn="l">
              <a:defRPr sz="10300" b="1"/>
            </a:lvl1pPr>
          </a:lstStyle>
          <a:p>
            <a:r>
              <a:rPr lang="en-US"/>
              <a:t>Click to edit Master title style</a:t>
            </a:r>
          </a:p>
        </p:txBody>
      </p:sp>
      <p:sp>
        <p:nvSpPr>
          <p:cNvPr id="3" name="Content Placeholder 2"/>
          <p:cNvSpPr>
            <a:spLocks noGrp="1"/>
          </p:cNvSpPr>
          <p:nvPr>
            <p:ph idx="1"/>
          </p:nvPr>
        </p:nvSpPr>
        <p:spPr>
          <a:xfrm>
            <a:off x="17160240" y="1529084"/>
            <a:ext cx="24536400" cy="32777433"/>
          </a:xfrm>
        </p:spPr>
        <p:txBody>
          <a:bodyPr/>
          <a:lstStyle>
            <a:lvl1pPr>
              <a:defRPr sz="16500"/>
            </a:lvl1pPr>
            <a:lvl2pPr>
              <a:defRPr sz="14400"/>
            </a:lvl2pPr>
            <a:lvl3pPr>
              <a:defRPr sz="12300"/>
            </a:lvl3pPr>
            <a:lvl4pPr>
              <a:defRPr sz="10300"/>
            </a:lvl4pPr>
            <a:lvl5pPr>
              <a:defRPr sz="10300"/>
            </a:lvl5pPr>
            <a:lvl6pPr>
              <a:defRPr sz="10300"/>
            </a:lvl6pPr>
            <a:lvl7pPr>
              <a:defRPr sz="10300"/>
            </a:lvl7pPr>
            <a:lvl8pPr>
              <a:defRPr sz="10300"/>
            </a:lvl8pPr>
            <a:lvl9pPr>
              <a:defRPr sz="10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8036564"/>
            <a:ext cx="14439902" cy="26269953"/>
          </a:xfrm>
        </p:spPr>
        <p:txBody>
          <a:bodyPr/>
          <a:lstStyle>
            <a:lvl1pPr marL="0" indent="0">
              <a:buNone/>
              <a:defRPr sz="7200"/>
            </a:lvl1pPr>
            <a:lvl2pPr marL="2350996" indent="0">
              <a:buNone/>
              <a:defRPr sz="6200"/>
            </a:lvl2pPr>
            <a:lvl3pPr marL="4701992" indent="0">
              <a:buNone/>
              <a:defRPr sz="5100"/>
            </a:lvl3pPr>
            <a:lvl4pPr marL="7052988" indent="0">
              <a:buNone/>
              <a:defRPr sz="4600"/>
            </a:lvl4pPr>
            <a:lvl5pPr marL="9403985" indent="0">
              <a:buNone/>
              <a:defRPr sz="4600"/>
            </a:lvl5pPr>
            <a:lvl6pPr marL="11754981" indent="0">
              <a:buNone/>
              <a:defRPr sz="4600"/>
            </a:lvl6pPr>
            <a:lvl7pPr marL="14105978" indent="0">
              <a:buNone/>
              <a:defRPr sz="4600"/>
            </a:lvl7pPr>
            <a:lvl8pPr marL="16456973" indent="0">
              <a:buNone/>
              <a:defRPr sz="4600"/>
            </a:lvl8pPr>
            <a:lvl9pPr marL="18807970" indent="0">
              <a:buNone/>
              <a:defRPr sz="4600"/>
            </a:lvl9pPr>
          </a:lstStyle>
          <a:p>
            <a:pPr lvl="0"/>
            <a:r>
              <a:rPr lang="en-US"/>
              <a:t>Click to edit Master text styles</a:t>
            </a:r>
          </a:p>
        </p:txBody>
      </p:sp>
      <p:sp>
        <p:nvSpPr>
          <p:cNvPr id="5" name="Date Placeholder 4"/>
          <p:cNvSpPr>
            <a:spLocks noGrp="1"/>
          </p:cNvSpPr>
          <p:nvPr>
            <p:ph type="dt" sz="half" idx="10"/>
          </p:nvPr>
        </p:nvSpPr>
        <p:spPr/>
        <p:txBody>
          <a:bodyPr/>
          <a:lstStyle/>
          <a:p>
            <a:fld id="{B338BF64-E83F-4293-AB73-74E35156F221}" type="datetimeFigureOut">
              <a:rPr lang="en-US" smtClean="0"/>
              <a:pPr/>
              <a:t>11/11/2024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E13F66-E839-4BD5-B6A8-0FD7B6082F8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6883362"/>
            <a:ext cx="26334720" cy="3173733"/>
          </a:xfrm>
        </p:spPr>
        <p:txBody>
          <a:bodyPr anchor="b"/>
          <a:lstStyle>
            <a:lvl1pPr algn="l">
              <a:defRPr sz="10300" b="1"/>
            </a:lvl1pPr>
          </a:lstStyle>
          <a:p>
            <a:r>
              <a:rPr lang="en-US"/>
              <a:t>Click to edit Master title style</a:t>
            </a:r>
          </a:p>
        </p:txBody>
      </p:sp>
      <p:sp>
        <p:nvSpPr>
          <p:cNvPr id="3" name="Picture Placeholder 2"/>
          <p:cNvSpPr>
            <a:spLocks noGrp="1"/>
          </p:cNvSpPr>
          <p:nvPr>
            <p:ph type="pic" idx="1"/>
          </p:nvPr>
        </p:nvSpPr>
        <p:spPr>
          <a:xfrm>
            <a:off x="8602982" y="3431540"/>
            <a:ext cx="26334720" cy="23042880"/>
          </a:xfrm>
        </p:spPr>
        <p:txBody>
          <a:bodyPr/>
          <a:lstStyle>
            <a:lvl1pPr marL="0" indent="0">
              <a:buNone/>
              <a:defRPr sz="16500"/>
            </a:lvl1pPr>
            <a:lvl2pPr marL="2350996" indent="0">
              <a:buNone/>
              <a:defRPr sz="14400"/>
            </a:lvl2pPr>
            <a:lvl3pPr marL="4701992" indent="0">
              <a:buNone/>
              <a:defRPr sz="12300"/>
            </a:lvl3pPr>
            <a:lvl4pPr marL="7052988" indent="0">
              <a:buNone/>
              <a:defRPr sz="10300"/>
            </a:lvl4pPr>
            <a:lvl5pPr marL="9403985" indent="0">
              <a:buNone/>
              <a:defRPr sz="10300"/>
            </a:lvl5pPr>
            <a:lvl6pPr marL="11754981" indent="0">
              <a:buNone/>
              <a:defRPr sz="10300"/>
            </a:lvl6pPr>
            <a:lvl7pPr marL="14105978" indent="0">
              <a:buNone/>
              <a:defRPr sz="10300"/>
            </a:lvl7pPr>
            <a:lvl8pPr marL="16456973" indent="0">
              <a:buNone/>
              <a:defRPr sz="10300"/>
            </a:lvl8pPr>
            <a:lvl9pPr marL="18807970" indent="0">
              <a:buNone/>
              <a:defRPr sz="10300"/>
            </a:lvl9pPr>
          </a:lstStyle>
          <a:p>
            <a:endParaRPr lang="en-US"/>
          </a:p>
        </p:txBody>
      </p:sp>
      <p:sp>
        <p:nvSpPr>
          <p:cNvPr id="4" name="Text Placeholder 3"/>
          <p:cNvSpPr>
            <a:spLocks noGrp="1"/>
          </p:cNvSpPr>
          <p:nvPr>
            <p:ph type="body" sz="half" idx="2"/>
          </p:nvPr>
        </p:nvSpPr>
        <p:spPr>
          <a:xfrm>
            <a:off x="8602982" y="30057095"/>
            <a:ext cx="26334720" cy="4507227"/>
          </a:xfrm>
        </p:spPr>
        <p:txBody>
          <a:bodyPr/>
          <a:lstStyle>
            <a:lvl1pPr marL="0" indent="0">
              <a:buNone/>
              <a:defRPr sz="7200"/>
            </a:lvl1pPr>
            <a:lvl2pPr marL="2350996" indent="0">
              <a:buNone/>
              <a:defRPr sz="6200"/>
            </a:lvl2pPr>
            <a:lvl3pPr marL="4701992" indent="0">
              <a:buNone/>
              <a:defRPr sz="5100"/>
            </a:lvl3pPr>
            <a:lvl4pPr marL="7052988" indent="0">
              <a:buNone/>
              <a:defRPr sz="4600"/>
            </a:lvl4pPr>
            <a:lvl5pPr marL="9403985" indent="0">
              <a:buNone/>
              <a:defRPr sz="4600"/>
            </a:lvl5pPr>
            <a:lvl6pPr marL="11754981" indent="0">
              <a:buNone/>
              <a:defRPr sz="4600"/>
            </a:lvl6pPr>
            <a:lvl7pPr marL="14105978" indent="0">
              <a:buNone/>
              <a:defRPr sz="4600"/>
            </a:lvl7pPr>
            <a:lvl8pPr marL="16456973" indent="0">
              <a:buNone/>
              <a:defRPr sz="4600"/>
            </a:lvl8pPr>
            <a:lvl9pPr marL="18807970" indent="0">
              <a:buNone/>
              <a:defRPr sz="4600"/>
            </a:lvl9pPr>
          </a:lstStyle>
          <a:p>
            <a:pPr lvl="0"/>
            <a:r>
              <a:rPr lang="en-US"/>
              <a:t>Click to edit Master text styles</a:t>
            </a:r>
          </a:p>
        </p:txBody>
      </p:sp>
      <p:sp>
        <p:nvSpPr>
          <p:cNvPr id="5" name="Date Placeholder 4"/>
          <p:cNvSpPr>
            <a:spLocks noGrp="1"/>
          </p:cNvSpPr>
          <p:nvPr>
            <p:ph type="dt" sz="half" idx="10"/>
          </p:nvPr>
        </p:nvSpPr>
        <p:spPr/>
        <p:txBody>
          <a:bodyPr/>
          <a:lstStyle/>
          <a:p>
            <a:fld id="{B338BF64-E83F-4293-AB73-74E35156F221}" type="datetimeFigureOut">
              <a:rPr lang="en-US" smtClean="0"/>
              <a:pPr/>
              <a:t>11/11/2024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E13F66-E839-4BD5-B6A8-0FD7B6082F8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537973"/>
            <a:ext cx="39502080" cy="6400800"/>
          </a:xfrm>
          <a:prstGeom prst="rect">
            <a:avLst/>
          </a:prstGeom>
        </p:spPr>
        <p:txBody>
          <a:bodyPr vert="horz" lIns="470199" tIns="235100" rIns="470199" bIns="235100" rtlCol="0" anchor="ctr">
            <a:normAutofit/>
          </a:bodyPr>
          <a:lstStyle/>
          <a:p>
            <a:r>
              <a:rPr lang="en-US"/>
              <a:t>Click to edit Master title style</a:t>
            </a:r>
          </a:p>
        </p:txBody>
      </p:sp>
      <p:sp>
        <p:nvSpPr>
          <p:cNvPr id="3" name="Text Placeholder 2"/>
          <p:cNvSpPr>
            <a:spLocks noGrp="1"/>
          </p:cNvSpPr>
          <p:nvPr>
            <p:ph type="body" idx="1"/>
          </p:nvPr>
        </p:nvSpPr>
        <p:spPr>
          <a:xfrm>
            <a:off x="2194560" y="8961124"/>
            <a:ext cx="39502080" cy="25345393"/>
          </a:xfrm>
          <a:prstGeom prst="rect">
            <a:avLst/>
          </a:prstGeom>
        </p:spPr>
        <p:txBody>
          <a:bodyPr vert="horz" lIns="470199" tIns="235100" rIns="470199" bIns="23510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5595563"/>
            <a:ext cx="10241280" cy="2044700"/>
          </a:xfrm>
          <a:prstGeom prst="rect">
            <a:avLst/>
          </a:prstGeom>
        </p:spPr>
        <p:txBody>
          <a:bodyPr vert="horz" lIns="470199" tIns="235100" rIns="470199" bIns="235100" rtlCol="0" anchor="ctr"/>
          <a:lstStyle>
            <a:lvl1pPr algn="l">
              <a:defRPr sz="6200">
                <a:solidFill>
                  <a:schemeClr val="tx1">
                    <a:tint val="75000"/>
                  </a:schemeClr>
                </a:solidFill>
              </a:defRPr>
            </a:lvl1pPr>
          </a:lstStyle>
          <a:p>
            <a:fld id="{B338BF64-E83F-4293-AB73-74E35156F221}" type="datetimeFigureOut">
              <a:rPr lang="en-US" smtClean="0"/>
              <a:pPr/>
              <a:t>11/11/2024</a:t>
            </a:fld>
            <a:endParaRPr lang="en-US"/>
          </a:p>
        </p:txBody>
      </p:sp>
      <p:sp>
        <p:nvSpPr>
          <p:cNvPr id="5" name="Footer Placeholder 4"/>
          <p:cNvSpPr>
            <a:spLocks noGrp="1"/>
          </p:cNvSpPr>
          <p:nvPr>
            <p:ph type="ftr" sz="quarter" idx="3"/>
          </p:nvPr>
        </p:nvSpPr>
        <p:spPr>
          <a:xfrm>
            <a:off x="14996160" y="35595563"/>
            <a:ext cx="13898880" cy="2044700"/>
          </a:xfrm>
          <a:prstGeom prst="rect">
            <a:avLst/>
          </a:prstGeom>
        </p:spPr>
        <p:txBody>
          <a:bodyPr vert="horz" lIns="470199" tIns="235100" rIns="470199" bIns="235100" rtlCol="0" anchor="ctr"/>
          <a:lstStyle>
            <a:lvl1pPr algn="ctr">
              <a:defRPr sz="6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5595563"/>
            <a:ext cx="10241280" cy="2044700"/>
          </a:xfrm>
          <a:prstGeom prst="rect">
            <a:avLst/>
          </a:prstGeom>
        </p:spPr>
        <p:txBody>
          <a:bodyPr vert="horz" lIns="470199" tIns="235100" rIns="470199" bIns="235100" rtlCol="0" anchor="ctr"/>
          <a:lstStyle>
            <a:lvl1pPr algn="r">
              <a:defRPr sz="6200">
                <a:solidFill>
                  <a:schemeClr val="tx1">
                    <a:tint val="75000"/>
                  </a:schemeClr>
                </a:solidFill>
              </a:defRPr>
            </a:lvl1pPr>
          </a:lstStyle>
          <a:p>
            <a:fld id="{81E13F66-E839-4BD5-B6A8-0FD7B6082F8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701992" rtl="0" eaLnBrk="1" latinLnBrk="0" hangingPunct="1">
        <a:spcBef>
          <a:spcPct val="0"/>
        </a:spcBef>
        <a:buNone/>
        <a:defRPr sz="22600" kern="1200">
          <a:solidFill>
            <a:schemeClr val="tx1"/>
          </a:solidFill>
          <a:latin typeface="+mj-lt"/>
          <a:ea typeface="+mj-ea"/>
          <a:cs typeface="+mj-cs"/>
        </a:defRPr>
      </a:lvl1pPr>
    </p:titleStyle>
    <p:bodyStyle>
      <a:lvl1pPr marL="1763247" indent="-1763247" algn="l" defTabSz="4701992" rtl="0" eaLnBrk="1" latinLnBrk="0" hangingPunct="1">
        <a:spcBef>
          <a:spcPct val="20000"/>
        </a:spcBef>
        <a:buFont typeface="Arial" pitchFamily="34" charset="0"/>
        <a:buChar char="•"/>
        <a:defRPr sz="16500" kern="1200">
          <a:solidFill>
            <a:schemeClr val="tx1"/>
          </a:solidFill>
          <a:latin typeface="+mn-lt"/>
          <a:ea typeface="+mn-ea"/>
          <a:cs typeface="+mn-cs"/>
        </a:defRPr>
      </a:lvl1pPr>
      <a:lvl2pPr marL="3820369" indent="-1469372" algn="l" defTabSz="4701992" rtl="0" eaLnBrk="1" latinLnBrk="0" hangingPunct="1">
        <a:spcBef>
          <a:spcPct val="20000"/>
        </a:spcBef>
        <a:buFont typeface="Arial" pitchFamily="34" charset="0"/>
        <a:buChar char="–"/>
        <a:defRPr sz="14400" kern="1200">
          <a:solidFill>
            <a:schemeClr val="tx1"/>
          </a:solidFill>
          <a:latin typeface="+mn-lt"/>
          <a:ea typeface="+mn-ea"/>
          <a:cs typeface="+mn-cs"/>
        </a:defRPr>
      </a:lvl2pPr>
      <a:lvl3pPr marL="5877491" indent="-1175498" algn="l" defTabSz="4701992" rtl="0" eaLnBrk="1" latinLnBrk="0" hangingPunct="1">
        <a:spcBef>
          <a:spcPct val="20000"/>
        </a:spcBef>
        <a:buFont typeface="Arial" pitchFamily="34" charset="0"/>
        <a:buChar char="•"/>
        <a:defRPr sz="12300" kern="1200">
          <a:solidFill>
            <a:schemeClr val="tx1"/>
          </a:solidFill>
          <a:latin typeface="+mn-lt"/>
          <a:ea typeface="+mn-ea"/>
          <a:cs typeface="+mn-cs"/>
        </a:defRPr>
      </a:lvl3pPr>
      <a:lvl4pPr marL="8228487" indent="-1175498" algn="l" defTabSz="4701992" rtl="0" eaLnBrk="1" latinLnBrk="0" hangingPunct="1">
        <a:spcBef>
          <a:spcPct val="20000"/>
        </a:spcBef>
        <a:buFont typeface="Arial" pitchFamily="34" charset="0"/>
        <a:buChar char="–"/>
        <a:defRPr sz="10300" kern="1200">
          <a:solidFill>
            <a:schemeClr val="tx1"/>
          </a:solidFill>
          <a:latin typeface="+mn-lt"/>
          <a:ea typeface="+mn-ea"/>
          <a:cs typeface="+mn-cs"/>
        </a:defRPr>
      </a:lvl4pPr>
      <a:lvl5pPr marL="10579484" indent="-1175498" algn="l" defTabSz="4701992" rtl="0" eaLnBrk="1" latinLnBrk="0" hangingPunct="1">
        <a:spcBef>
          <a:spcPct val="20000"/>
        </a:spcBef>
        <a:buFont typeface="Arial" pitchFamily="34" charset="0"/>
        <a:buChar char="»"/>
        <a:defRPr sz="10300" kern="1200">
          <a:solidFill>
            <a:schemeClr val="tx1"/>
          </a:solidFill>
          <a:latin typeface="+mn-lt"/>
          <a:ea typeface="+mn-ea"/>
          <a:cs typeface="+mn-cs"/>
        </a:defRPr>
      </a:lvl5pPr>
      <a:lvl6pPr marL="12930479" indent="-1175498" algn="l" defTabSz="4701992" rtl="0" eaLnBrk="1" latinLnBrk="0" hangingPunct="1">
        <a:spcBef>
          <a:spcPct val="20000"/>
        </a:spcBef>
        <a:buFont typeface="Arial" pitchFamily="34" charset="0"/>
        <a:buChar char="•"/>
        <a:defRPr sz="10300" kern="1200">
          <a:solidFill>
            <a:schemeClr val="tx1"/>
          </a:solidFill>
          <a:latin typeface="+mn-lt"/>
          <a:ea typeface="+mn-ea"/>
          <a:cs typeface="+mn-cs"/>
        </a:defRPr>
      </a:lvl6pPr>
      <a:lvl7pPr marL="15281475" indent="-1175498" algn="l" defTabSz="4701992" rtl="0" eaLnBrk="1" latinLnBrk="0" hangingPunct="1">
        <a:spcBef>
          <a:spcPct val="20000"/>
        </a:spcBef>
        <a:buFont typeface="Arial" pitchFamily="34" charset="0"/>
        <a:buChar char="•"/>
        <a:defRPr sz="10300" kern="1200">
          <a:solidFill>
            <a:schemeClr val="tx1"/>
          </a:solidFill>
          <a:latin typeface="+mn-lt"/>
          <a:ea typeface="+mn-ea"/>
          <a:cs typeface="+mn-cs"/>
        </a:defRPr>
      </a:lvl7pPr>
      <a:lvl8pPr marL="17632472" indent="-1175498" algn="l" defTabSz="4701992" rtl="0" eaLnBrk="1" latinLnBrk="0" hangingPunct="1">
        <a:spcBef>
          <a:spcPct val="20000"/>
        </a:spcBef>
        <a:buFont typeface="Arial" pitchFamily="34" charset="0"/>
        <a:buChar char="•"/>
        <a:defRPr sz="10300" kern="1200">
          <a:solidFill>
            <a:schemeClr val="tx1"/>
          </a:solidFill>
          <a:latin typeface="+mn-lt"/>
          <a:ea typeface="+mn-ea"/>
          <a:cs typeface="+mn-cs"/>
        </a:defRPr>
      </a:lvl8pPr>
      <a:lvl9pPr marL="19983467" indent="-1175498" algn="l" defTabSz="4701992" rtl="0" eaLnBrk="1" latinLnBrk="0" hangingPunct="1">
        <a:spcBef>
          <a:spcPct val="20000"/>
        </a:spcBef>
        <a:buFont typeface="Arial" pitchFamily="34" charset="0"/>
        <a:buChar char="•"/>
        <a:defRPr sz="10300" kern="1200">
          <a:solidFill>
            <a:schemeClr val="tx1"/>
          </a:solidFill>
          <a:latin typeface="+mn-lt"/>
          <a:ea typeface="+mn-ea"/>
          <a:cs typeface="+mn-cs"/>
        </a:defRPr>
      </a:lvl9pPr>
    </p:bodyStyle>
    <p:otherStyle>
      <a:defPPr>
        <a:defRPr lang="en-US"/>
      </a:defPPr>
      <a:lvl1pPr marL="0" algn="l" defTabSz="4701992" rtl="0" eaLnBrk="1" latinLnBrk="0" hangingPunct="1">
        <a:defRPr sz="9300" kern="1200">
          <a:solidFill>
            <a:schemeClr val="tx1"/>
          </a:solidFill>
          <a:latin typeface="+mn-lt"/>
          <a:ea typeface="+mn-ea"/>
          <a:cs typeface="+mn-cs"/>
        </a:defRPr>
      </a:lvl1pPr>
      <a:lvl2pPr marL="2350996" algn="l" defTabSz="4701992" rtl="0" eaLnBrk="1" latinLnBrk="0" hangingPunct="1">
        <a:defRPr sz="9300" kern="1200">
          <a:solidFill>
            <a:schemeClr val="tx1"/>
          </a:solidFill>
          <a:latin typeface="+mn-lt"/>
          <a:ea typeface="+mn-ea"/>
          <a:cs typeface="+mn-cs"/>
        </a:defRPr>
      </a:lvl2pPr>
      <a:lvl3pPr marL="4701992" algn="l" defTabSz="4701992" rtl="0" eaLnBrk="1" latinLnBrk="0" hangingPunct="1">
        <a:defRPr sz="9300" kern="1200">
          <a:solidFill>
            <a:schemeClr val="tx1"/>
          </a:solidFill>
          <a:latin typeface="+mn-lt"/>
          <a:ea typeface="+mn-ea"/>
          <a:cs typeface="+mn-cs"/>
        </a:defRPr>
      </a:lvl3pPr>
      <a:lvl4pPr marL="7052988" algn="l" defTabSz="4701992" rtl="0" eaLnBrk="1" latinLnBrk="0" hangingPunct="1">
        <a:defRPr sz="9300" kern="1200">
          <a:solidFill>
            <a:schemeClr val="tx1"/>
          </a:solidFill>
          <a:latin typeface="+mn-lt"/>
          <a:ea typeface="+mn-ea"/>
          <a:cs typeface="+mn-cs"/>
        </a:defRPr>
      </a:lvl4pPr>
      <a:lvl5pPr marL="9403985" algn="l" defTabSz="4701992" rtl="0" eaLnBrk="1" latinLnBrk="0" hangingPunct="1">
        <a:defRPr sz="9300" kern="1200">
          <a:solidFill>
            <a:schemeClr val="tx1"/>
          </a:solidFill>
          <a:latin typeface="+mn-lt"/>
          <a:ea typeface="+mn-ea"/>
          <a:cs typeface="+mn-cs"/>
        </a:defRPr>
      </a:lvl5pPr>
      <a:lvl6pPr marL="11754981" algn="l" defTabSz="4701992" rtl="0" eaLnBrk="1" latinLnBrk="0" hangingPunct="1">
        <a:defRPr sz="9300" kern="1200">
          <a:solidFill>
            <a:schemeClr val="tx1"/>
          </a:solidFill>
          <a:latin typeface="+mn-lt"/>
          <a:ea typeface="+mn-ea"/>
          <a:cs typeface="+mn-cs"/>
        </a:defRPr>
      </a:lvl6pPr>
      <a:lvl7pPr marL="14105978" algn="l" defTabSz="4701992" rtl="0" eaLnBrk="1" latinLnBrk="0" hangingPunct="1">
        <a:defRPr sz="9300" kern="1200">
          <a:solidFill>
            <a:schemeClr val="tx1"/>
          </a:solidFill>
          <a:latin typeface="+mn-lt"/>
          <a:ea typeface="+mn-ea"/>
          <a:cs typeface="+mn-cs"/>
        </a:defRPr>
      </a:lvl7pPr>
      <a:lvl8pPr marL="16456973" algn="l" defTabSz="4701992" rtl="0" eaLnBrk="1" latinLnBrk="0" hangingPunct="1">
        <a:defRPr sz="9300" kern="1200">
          <a:solidFill>
            <a:schemeClr val="tx1"/>
          </a:solidFill>
          <a:latin typeface="+mn-lt"/>
          <a:ea typeface="+mn-ea"/>
          <a:cs typeface="+mn-cs"/>
        </a:defRPr>
      </a:lvl8pPr>
      <a:lvl9pPr marL="18807970" algn="l" defTabSz="4701992" rtl="0" eaLnBrk="1" latinLnBrk="0" hangingPunct="1">
        <a:defRPr sz="9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8.png"/><Relationship Id="rId2" Type="http://schemas.openxmlformats.org/officeDocument/2006/relationships/notesSlide" Target="../notesSlides/notesSlide1.xml"/><Relationship Id="rId29"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6.svg"/><Relationship Id="rId5" Type="http://schemas.openxmlformats.org/officeDocument/2006/relationships/image" Target="../media/image3.png"/><Relationship Id="rId15" Type="http://schemas.openxmlformats.org/officeDocument/2006/relationships/image" Target="../media/image11.png"/><Relationship Id="rId28" Type="http://schemas.openxmlformats.org/officeDocument/2006/relationships/image" Target="../media/image90.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4.svg"/><Relationship Id="rId1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ounded Rectangle 56"/>
          <p:cNvSpPr/>
          <p:nvPr/>
        </p:nvSpPr>
        <p:spPr>
          <a:xfrm>
            <a:off x="728276" y="9028248"/>
            <a:ext cx="13607597" cy="4611552"/>
          </a:xfrm>
          <a:prstGeom prst="roundRect">
            <a:avLst>
              <a:gd name="adj" fmla="val 2483"/>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Intro</a:t>
            </a:r>
          </a:p>
        </p:txBody>
      </p:sp>
      <p:sp>
        <p:nvSpPr>
          <p:cNvPr id="58" name="Rounded Rectangle 57"/>
          <p:cNvSpPr/>
          <p:nvPr/>
        </p:nvSpPr>
        <p:spPr>
          <a:xfrm>
            <a:off x="2760276" y="8736148"/>
            <a:ext cx="9495972" cy="587706"/>
          </a:xfrm>
          <a:prstGeom prst="roundRect">
            <a:avLst>
              <a:gd name="adj" fmla="val 50000"/>
            </a:avLst>
          </a:prstGeom>
          <a:gradFill flip="none" rotWithShape="1">
            <a:gsLst>
              <a:gs pos="0">
                <a:schemeClr val="bg1">
                  <a:shade val="30000"/>
                  <a:satMod val="115000"/>
                </a:schemeClr>
              </a:gs>
              <a:gs pos="4000">
                <a:schemeClr val="accent5">
                  <a:lumMod val="75000"/>
                </a:schemeClr>
              </a:gs>
              <a:gs pos="100000">
                <a:schemeClr val="bg1">
                  <a:shade val="100000"/>
                  <a:satMod val="115000"/>
                </a:schemeClr>
              </a:gs>
            </a:gsLst>
            <a:lin ang="8100000" scaled="1"/>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Project Overview</a:t>
            </a:r>
            <a:endParaRPr lang="en-US" b="1" dirty="0"/>
          </a:p>
        </p:txBody>
      </p:sp>
      <p:sp>
        <p:nvSpPr>
          <p:cNvPr id="59" name="Text Box 2"/>
          <p:cNvSpPr txBox="1">
            <a:spLocks noChangeArrowheads="1"/>
          </p:cNvSpPr>
          <p:nvPr/>
        </p:nvSpPr>
        <p:spPr bwMode="auto">
          <a:xfrm>
            <a:off x="6419850" y="3992318"/>
            <a:ext cx="31051500" cy="2568902"/>
          </a:xfrm>
          <a:prstGeom prst="rect">
            <a:avLst/>
          </a:prstGeom>
          <a:noFill/>
          <a:ln w="9525">
            <a:noFill/>
            <a:miter lim="800000"/>
            <a:headEnd/>
            <a:tailEnd/>
          </a:ln>
        </p:spPr>
        <p:txBody>
          <a:bodyPr wrap="square" lIns="105659" tIns="52829" rIns="105659" bIns="52829">
            <a:spAutoFit/>
          </a:bodyPr>
          <a:lstStyle/>
          <a:p>
            <a:pPr algn="ctr"/>
            <a:r>
              <a:rPr lang="en-US" sz="8000" b="1" dirty="0" smtClean="0">
                <a:cs typeface="Times New Roman" pitchFamily="18" charset="0"/>
              </a:rPr>
              <a:t>Floquet Lindbladian exceptional point contours in dissipative qubit and qutrit systems</a:t>
            </a:r>
            <a:endParaRPr lang="en-US" sz="8000" b="1" dirty="0">
              <a:cs typeface="Times New Roman" pitchFamily="18" charset="0"/>
            </a:endParaRPr>
          </a:p>
        </p:txBody>
      </p:sp>
      <mc:AlternateContent xmlns:mc="http://schemas.openxmlformats.org/markup-compatibility/2006">
        <mc:Choice xmlns:a14="http://schemas.microsoft.com/office/drawing/2010/main" Requires="a14">
          <p:sp>
            <p:nvSpPr>
              <p:cNvPr id="60" name="Rectangle 33"/>
              <p:cNvSpPr>
                <a:spLocks noChangeArrowheads="1"/>
              </p:cNvSpPr>
              <p:nvPr/>
            </p:nvSpPr>
            <p:spPr bwMode="auto">
              <a:xfrm>
                <a:off x="6096000" y="6731501"/>
                <a:ext cx="32148462" cy="2138983"/>
              </a:xfrm>
              <a:prstGeom prst="rect">
                <a:avLst/>
              </a:prstGeom>
              <a:noFill/>
              <a:ln w="9525">
                <a:noFill/>
                <a:miter lim="800000"/>
                <a:headEnd/>
                <a:tailEnd/>
              </a:ln>
            </p:spPr>
            <p:txBody>
              <a:bodyPr wrap="square">
                <a:spAutoFit/>
              </a:bodyPr>
              <a:lstStyle/>
              <a:p>
                <a:pPr algn="ctr"/>
                <a14:m>
                  <m:oMathPara xmlns:m="http://schemas.openxmlformats.org/officeDocument/2006/math">
                    <m:oMathParaPr>
                      <m:jc m:val="centerGroup"/>
                    </m:oMathParaPr>
                    <m:oMath xmlns:m="http://schemas.openxmlformats.org/officeDocument/2006/math">
                      <m:sSup>
                        <m:sSupPr>
                          <m:ctrlPr>
                            <a:rPr lang="en-US" sz="4400" b="1" i="1" smtClean="0">
                              <a:latin typeface="Cambria Math" panose="02040503050406030204" pitchFamily="18" charset="0"/>
                              <a:cs typeface="Times New Roman" pitchFamily="18" charset="0"/>
                            </a:rPr>
                          </m:ctrlPr>
                        </m:sSupPr>
                        <m:e>
                          <m:r>
                            <a:rPr lang="en-US" sz="4400" b="1" i="1" smtClean="0">
                              <a:latin typeface="Cambria Math" panose="02040503050406030204" pitchFamily="18" charset="0"/>
                              <a:cs typeface="Times New Roman" pitchFamily="18" charset="0"/>
                            </a:rPr>
                            <m:t>𝑲𝒂𝒕𝒉𝒂</m:t>
                          </m:r>
                          <m:r>
                            <a:rPr lang="en-US" sz="4400" b="1" i="1" smtClean="0">
                              <a:latin typeface="Cambria Math" panose="02040503050406030204" pitchFamily="18" charset="0"/>
                              <a:cs typeface="Times New Roman" pitchFamily="18" charset="0"/>
                            </a:rPr>
                            <m:t> </m:t>
                          </m:r>
                          <m:r>
                            <a:rPr lang="en-US" sz="4400" b="1" i="1" smtClean="0">
                              <a:latin typeface="Cambria Math" panose="02040503050406030204" pitchFamily="18" charset="0"/>
                              <a:cs typeface="Times New Roman" pitchFamily="18" charset="0"/>
                            </a:rPr>
                            <m:t>𝑯𝒂𝒍𝒅𝒂𝒓</m:t>
                          </m:r>
                        </m:e>
                        <m:sup>
                          <m:r>
                            <a:rPr lang="en-US" sz="4400" b="1" i="1" smtClean="0">
                              <a:latin typeface="Cambria Math" panose="02040503050406030204" pitchFamily="18" charset="0"/>
                              <a:cs typeface="Times New Roman" pitchFamily="18" charset="0"/>
                            </a:rPr>
                            <m:t>𝟏</m:t>
                          </m:r>
                        </m:sup>
                      </m:sSup>
                      <m:r>
                        <a:rPr lang="en-US" sz="4400" b="1" i="1" smtClean="0">
                          <a:latin typeface="Cambria Math" panose="02040503050406030204" pitchFamily="18" charset="0"/>
                          <a:cs typeface="Times New Roman" pitchFamily="18" charset="0"/>
                        </a:rPr>
                        <m:t>, </m:t>
                      </m:r>
                      <m:r>
                        <a:rPr lang="en-US" sz="4400" b="1" i="1" smtClean="0">
                          <a:latin typeface="Cambria Math" panose="02040503050406030204" pitchFamily="18" charset="0"/>
                          <a:cs typeface="Times New Roman" pitchFamily="18" charset="0"/>
                        </a:rPr>
                        <m:t>𝑫𝒓</m:t>
                      </m:r>
                      <m:r>
                        <a:rPr lang="en-US" sz="4400" b="1" i="1" smtClean="0">
                          <a:latin typeface="Cambria Math" panose="02040503050406030204" pitchFamily="18" charset="0"/>
                          <a:cs typeface="Times New Roman" pitchFamily="18" charset="0"/>
                        </a:rPr>
                        <m:t>. </m:t>
                      </m:r>
                      <m:r>
                        <a:rPr lang="en-US" sz="4400" b="1" i="1" smtClean="0">
                          <a:latin typeface="Cambria Math" panose="02040503050406030204" pitchFamily="18" charset="0"/>
                          <a:cs typeface="Times New Roman" pitchFamily="18" charset="0"/>
                        </a:rPr>
                        <m:t>𝒀𝒐𝒈𝒆𝒔𝒉</m:t>
                      </m:r>
                      <m:r>
                        <a:rPr lang="en-US" sz="4400" b="1" i="1" smtClean="0">
                          <a:latin typeface="Cambria Math" panose="02040503050406030204" pitchFamily="18" charset="0"/>
                          <a:cs typeface="Times New Roman" pitchFamily="18" charset="0"/>
                        </a:rPr>
                        <m:t> </m:t>
                      </m:r>
                      <m:r>
                        <a:rPr lang="en-US" sz="4400" b="1" i="1" smtClean="0">
                          <a:latin typeface="Cambria Math" panose="02040503050406030204" pitchFamily="18" charset="0"/>
                          <a:cs typeface="Times New Roman" pitchFamily="18" charset="0"/>
                        </a:rPr>
                        <m:t>𝑵</m:t>
                      </m:r>
                      <m:r>
                        <a:rPr lang="en-US" sz="4400" b="1" i="1" smtClean="0">
                          <a:latin typeface="Cambria Math" panose="02040503050406030204" pitchFamily="18" charset="0"/>
                          <a:cs typeface="Times New Roman" pitchFamily="18" charset="0"/>
                        </a:rPr>
                        <m:t>. </m:t>
                      </m:r>
                      <m:r>
                        <a:rPr lang="en-US" sz="4400" b="1" i="1" smtClean="0">
                          <a:latin typeface="Cambria Math" panose="02040503050406030204" pitchFamily="18" charset="0"/>
                          <a:cs typeface="Times New Roman" pitchFamily="18" charset="0"/>
                        </a:rPr>
                        <m:t>𝑱𝒐𝒈𝒍𝒆𝒌𝒂</m:t>
                      </m:r>
                      <m:sSup>
                        <m:sSupPr>
                          <m:ctrlPr>
                            <a:rPr lang="en-US" sz="4400" b="1" i="1" smtClean="0">
                              <a:latin typeface="Cambria Math" panose="02040503050406030204" pitchFamily="18" charset="0"/>
                              <a:cs typeface="Times New Roman" pitchFamily="18" charset="0"/>
                            </a:rPr>
                          </m:ctrlPr>
                        </m:sSupPr>
                        <m:e>
                          <m:r>
                            <a:rPr lang="en-US" sz="4400" b="1" i="1" smtClean="0">
                              <a:latin typeface="Cambria Math" panose="02040503050406030204" pitchFamily="18" charset="0"/>
                              <a:cs typeface="Times New Roman" pitchFamily="18" charset="0"/>
                            </a:rPr>
                            <m:t>𝒓</m:t>
                          </m:r>
                        </m:e>
                        <m:sup>
                          <m:r>
                            <a:rPr lang="en-US" sz="4400" b="1" i="1" smtClean="0">
                              <a:latin typeface="Cambria Math" panose="02040503050406030204" pitchFamily="18" charset="0"/>
                              <a:cs typeface="Times New Roman" pitchFamily="18" charset="0"/>
                            </a:rPr>
                            <m:t>𝟏</m:t>
                          </m:r>
                        </m:sup>
                      </m:sSup>
                    </m:oMath>
                  </m:oMathPara>
                </a14:m>
                <a:endParaRPr lang="en-US" sz="4400" b="1" dirty="0" smtClean="0">
                  <a:cs typeface="Times New Roman" pitchFamily="18" charset="0"/>
                </a:endParaRPr>
              </a:p>
              <a:p>
                <a:pPr algn="ctr"/>
                <a:endParaRPr lang="en-US" sz="4400" b="1" dirty="0" smtClean="0">
                  <a:cs typeface="Times New Roman" pitchFamily="18" charset="0"/>
                </a:endParaRPr>
              </a:p>
              <a:p>
                <a:pPr algn="ctr"/>
                <a:endParaRPr lang="en-US" sz="4400" b="1" dirty="0" smtClean="0">
                  <a:cs typeface="Times New Roman" pitchFamily="18" charset="0"/>
                </a:endParaRPr>
              </a:p>
            </p:txBody>
          </p:sp>
        </mc:Choice>
        <mc:Fallback>
          <p:sp>
            <p:nvSpPr>
              <p:cNvPr id="60" name="Rectangle 33"/>
              <p:cNvSpPr>
                <a:spLocks noRot="1" noChangeAspect="1" noMove="1" noResize="1" noEditPoints="1" noAdjustHandles="1" noChangeArrowheads="1" noChangeShapeType="1" noTextEdit="1"/>
              </p:cNvSpPr>
              <p:nvPr/>
            </p:nvSpPr>
            <p:spPr bwMode="auto">
              <a:xfrm>
                <a:off x="6096000" y="6731501"/>
                <a:ext cx="32148462" cy="2138983"/>
              </a:xfrm>
              <a:prstGeom prst="rect">
                <a:avLst/>
              </a:prstGeom>
              <a:blipFill>
                <a:blip r:embed="rId3"/>
                <a:stretch>
                  <a:fillRect/>
                </a:stretch>
              </a:blipFill>
              <a:ln w="9525">
                <a:noFill/>
                <a:miter lim="800000"/>
                <a:headEnd/>
                <a:tailEnd/>
              </a:ln>
            </p:spPr>
            <p:txBody>
              <a:bodyPr/>
              <a:lstStyle/>
              <a:p>
                <a:r>
                  <a:rPr lang="en-US">
                    <a:noFill/>
                  </a:rPr>
                  <a:t> </a:t>
                </a:r>
              </a:p>
            </p:txBody>
          </p:sp>
        </mc:Fallback>
      </mc:AlternateContent>
      <p:sp>
        <p:nvSpPr>
          <p:cNvPr id="61" name="Text Box 2"/>
          <p:cNvSpPr txBox="1">
            <a:spLocks noChangeArrowheads="1"/>
          </p:cNvSpPr>
          <p:nvPr/>
        </p:nvSpPr>
        <p:spPr bwMode="auto">
          <a:xfrm>
            <a:off x="8408374" y="7615277"/>
            <a:ext cx="26822400" cy="1460907"/>
          </a:xfrm>
          <a:prstGeom prst="rect">
            <a:avLst/>
          </a:prstGeom>
          <a:noFill/>
          <a:ln w="9525">
            <a:noFill/>
            <a:miter lim="800000"/>
            <a:headEnd/>
            <a:tailEnd/>
          </a:ln>
        </p:spPr>
        <p:txBody>
          <a:bodyPr wrap="square" lIns="105659" tIns="52829" rIns="105659" bIns="52829">
            <a:spAutoFit/>
          </a:bodyPr>
          <a:lstStyle/>
          <a:p>
            <a:pPr algn="ctr"/>
            <a:r>
              <a:rPr lang="en-US" sz="4400" dirty="0" smtClean="0">
                <a:cs typeface="Times New Roman" pitchFamily="18" charset="0"/>
              </a:rPr>
              <a:t>Indiana University, Indianapolis</a:t>
            </a:r>
          </a:p>
          <a:p>
            <a:pPr algn="ctr"/>
            <a:endParaRPr lang="en-US" sz="4400" dirty="0">
              <a:cs typeface="Times New Roman" pitchFamily="18" charset="0"/>
            </a:endParaRPr>
          </a:p>
        </p:txBody>
      </p:sp>
      <p:sp>
        <p:nvSpPr>
          <p:cNvPr id="65" name="Rounded Rectangle 64"/>
          <p:cNvSpPr/>
          <p:nvPr/>
        </p:nvSpPr>
        <p:spPr>
          <a:xfrm>
            <a:off x="737801" y="14314622"/>
            <a:ext cx="13607597" cy="4870560"/>
          </a:xfrm>
          <a:prstGeom prst="roundRect">
            <a:avLst>
              <a:gd name="adj" fmla="val 2483"/>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ounded Rectangle 65"/>
          <p:cNvSpPr/>
          <p:nvPr/>
        </p:nvSpPr>
        <p:spPr>
          <a:xfrm>
            <a:off x="2769801" y="14022522"/>
            <a:ext cx="9495972" cy="587706"/>
          </a:xfrm>
          <a:prstGeom prst="roundRect">
            <a:avLst>
              <a:gd name="adj" fmla="val 50000"/>
            </a:avLst>
          </a:prstGeom>
          <a:gradFill flip="none" rotWithShape="1">
            <a:gsLst>
              <a:gs pos="0">
                <a:schemeClr val="bg1">
                  <a:shade val="30000"/>
                  <a:satMod val="115000"/>
                </a:schemeClr>
              </a:gs>
              <a:gs pos="4000">
                <a:schemeClr val="accent5">
                  <a:lumMod val="75000"/>
                </a:schemeClr>
              </a:gs>
              <a:gs pos="100000">
                <a:schemeClr val="bg1">
                  <a:shade val="100000"/>
                  <a:satMod val="115000"/>
                </a:schemeClr>
              </a:gs>
            </a:gsLst>
            <a:lin ang="8100000" scaled="1"/>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Relevant Industry Needs</a:t>
            </a:r>
            <a:endParaRPr lang="en-US" b="1" dirty="0"/>
          </a:p>
        </p:txBody>
      </p:sp>
      <p:sp>
        <p:nvSpPr>
          <p:cNvPr id="75" name="Rounded Rectangle 74"/>
          <p:cNvSpPr/>
          <p:nvPr/>
        </p:nvSpPr>
        <p:spPr>
          <a:xfrm>
            <a:off x="737801" y="25154073"/>
            <a:ext cx="13607597" cy="9547551"/>
          </a:xfrm>
          <a:prstGeom prst="roundRect">
            <a:avLst>
              <a:gd name="adj" fmla="val 2483"/>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Intro</a:t>
            </a:r>
          </a:p>
        </p:txBody>
      </p:sp>
      <p:sp>
        <p:nvSpPr>
          <p:cNvPr id="76" name="Rounded Rectangle 75"/>
          <p:cNvSpPr/>
          <p:nvPr/>
        </p:nvSpPr>
        <p:spPr>
          <a:xfrm>
            <a:off x="2769801" y="25242973"/>
            <a:ext cx="9495972" cy="587706"/>
          </a:xfrm>
          <a:prstGeom prst="roundRect">
            <a:avLst>
              <a:gd name="adj" fmla="val 50000"/>
            </a:avLst>
          </a:prstGeom>
          <a:gradFill flip="none" rotWithShape="1">
            <a:gsLst>
              <a:gs pos="0">
                <a:schemeClr val="bg1">
                  <a:shade val="30000"/>
                  <a:satMod val="115000"/>
                </a:schemeClr>
              </a:gs>
              <a:gs pos="4000">
                <a:schemeClr val="accent5">
                  <a:lumMod val="75000"/>
                </a:schemeClr>
              </a:gs>
              <a:gs pos="100000">
                <a:schemeClr val="bg1">
                  <a:shade val="100000"/>
                  <a:satMod val="115000"/>
                </a:schemeClr>
              </a:gs>
            </a:gsLst>
            <a:lin ang="8100000" scaled="1"/>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Background</a:t>
            </a:r>
            <a:endParaRPr lang="en-US" b="1" dirty="0"/>
          </a:p>
        </p:txBody>
      </p:sp>
      <p:sp>
        <p:nvSpPr>
          <p:cNvPr id="77" name="Rectangle 29"/>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9" name="Rectangle 31"/>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3" name="Rounded Rectangle 82"/>
          <p:cNvSpPr/>
          <p:nvPr/>
        </p:nvSpPr>
        <p:spPr>
          <a:xfrm>
            <a:off x="15015776" y="9028248"/>
            <a:ext cx="13607597" cy="13298352"/>
          </a:xfrm>
          <a:prstGeom prst="roundRect">
            <a:avLst>
              <a:gd name="adj" fmla="val 2483"/>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Intro</a:t>
            </a:r>
          </a:p>
        </p:txBody>
      </p:sp>
      <p:sp>
        <p:nvSpPr>
          <p:cNvPr id="84" name="Rounded Rectangle 83"/>
          <p:cNvSpPr/>
          <p:nvPr/>
        </p:nvSpPr>
        <p:spPr>
          <a:xfrm>
            <a:off x="17047776" y="8736148"/>
            <a:ext cx="9495972" cy="587706"/>
          </a:xfrm>
          <a:prstGeom prst="roundRect">
            <a:avLst>
              <a:gd name="adj" fmla="val 50000"/>
            </a:avLst>
          </a:prstGeom>
          <a:gradFill flip="none" rotWithShape="1">
            <a:gsLst>
              <a:gs pos="0">
                <a:schemeClr val="bg1">
                  <a:shade val="30000"/>
                  <a:satMod val="115000"/>
                </a:schemeClr>
              </a:gs>
              <a:gs pos="4000">
                <a:schemeClr val="accent5">
                  <a:lumMod val="75000"/>
                </a:schemeClr>
              </a:gs>
              <a:gs pos="100000">
                <a:schemeClr val="bg1">
                  <a:shade val="100000"/>
                  <a:satMod val="115000"/>
                </a:schemeClr>
              </a:gs>
            </a:gsLst>
            <a:lin ang="8100000" scaled="1"/>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Proposed Research</a:t>
            </a:r>
            <a:endParaRPr lang="en-US" b="1" dirty="0"/>
          </a:p>
        </p:txBody>
      </p:sp>
      <p:sp>
        <p:nvSpPr>
          <p:cNvPr id="85" name="Rounded Rectangle 84"/>
          <p:cNvSpPr/>
          <p:nvPr/>
        </p:nvSpPr>
        <p:spPr>
          <a:xfrm>
            <a:off x="29341376" y="9028248"/>
            <a:ext cx="13607597" cy="6526129"/>
          </a:xfrm>
          <a:prstGeom prst="roundRect">
            <a:avLst>
              <a:gd name="adj" fmla="val 2483"/>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Intro</a:t>
            </a:r>
          </a:p>
        </p:txBody>
      </p:sp>
      <p:sp>
        <p:nvSpPr>
          <p:cNvPr id="86" name="Rounded Rectangle 85"/>
          <p:cNvSpPr/>
          <p:nvPr/>
        </p:nvSpPr>
        <p:spPr>
          <a:xfrm>
            <a:off x="31373376" y="8736148"/>
            <a:ext cx="9495972" cy="587706"/>
          </a:xfrm>
          <a:prstGeom prst="roundRect">
            <a:avLst>
              <a:gd name="adj" fmla="val 50000"/>
            </a:avLst>
          </a:prstGeom>
          <a:gradFill flip="none" rotWithShape="1">
            <a:gsLst>
              <a:gs pos="0">
                <a:schemeClr val="bg1">
                  <a:shade val="30000"/>
                  <a:satMod val="115000"/>
                </a:schemeClr>
              </a:gs>
              <a:gs pos="4000">
                <a:schemeClr val="accent5">
                  <a:lumMod val="75000"/>
                </a:schemeClr>
              </a:gs>
              <a:gs pos="100000">
                <a:schemeClr val="bg1">
                  <a:shade val="100000"/>
                  <a:satMod val="115000"/>
                </a:schemeClr>
              </a:gs>
            </a:gsLst>
            <a:lin ang="8100000" scaled="1"/>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Quantum State of the Art</a:t>
            </a:r>
            <a:endParaRPr lang="en-US" b="1" dirty="0"/>
          </a:p>
        </p:txBody>
      </p:sp>
      <p:sp>
        <p:nvSpPr>
          <p:cNvPr id="87" name="Rectangle 33"/>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9" name="Rectangle 35"/>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4" name="Rectangle 38"/>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6" name="Rectangle 40"/>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9" name="Rectangle 60"/>
          <p:cNvSpPr>
            <a:spLocks noChangeArrowheads="1"/>
          </p:cNvSpPr>
          <p:nvPr/>
        </p:nvSpPr>
        <p:spPr bwMode="auto">
          <a:xfrm>
            <a:off x="0" y="0"/>
            <a:ext cx="438912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1" name="Rectangle 62"/>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3" name="Rectangle 64"/>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5" name="Rectangle 66"/>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21" name="Rounded Rectangle 120"/>
          <p:cNvSpPr/>
          <p:nvPr/>
        </p:nvSpPr>
        <p:spPr>
          <a:xfrm>
            <a:off x="29341376" y="16217899"/>
            <a:ext cx="13607597" cy="6435395"/>
          </a:xfrm>
          <a:prstGeom prst="roundRect">
            <a:avLst>
              <a:gd name="adj" fmla="val 2483"/>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Intro</a:t>
            </a:r>
          </a:p>
        </p:txBody>
      </p:sp>
      <p:sp>
        <p:nvSpPr>
          <p:cNvPr id="122" name="Rounded Rectangle 121"/>
          <p:cNvSpPr/>
          <p:nvPr/>
        </p:nvSpPr>
        <p:spPr>
          <a:xfrm>
            <a:off x="31373376" y="15925800"/>
            <a:ext cx="9495972" cy="587706"/>
          </a:xfrm>
          <a:prstGeom prst="roundRect">
            <a:avLst>
              <a:gd name="adj" fmla="val 50000"/>
            </a:avLst>
          </a:prstGeom>
          <a:gradFill flip="none" rotWithShape="1">
            <a:gsLst>
              <a:gs pos="0">
                <a:schemeClr val="bg1">
                  <a:shade val="30000"/>
                  <a:satMod val="115000"/>
                </a:schemeClr>
              </a:gs>
              <a:gs pos="4000">
                <a:schemeClr val="accent5">
                  <a:lumMod val="75000"/>
                </a:schemeClr>
              </a:gs>
              <a:gs pos="100000">
                <a:schemeClr val="bg1">
                  <a:shade val="100000"/>
                  <a:satMod val="115000"/>
                </a:schemeClr>
              </a:gs>
            </a:gsLst>
            <a:lin ang="8100000" scaled="1"/>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Interaction with CQT Partners</a:t>
            </a:r>
            <a:endParaRPr lang="en-US" b="1" dirty="0"/>
          </a:p>
        </p:txBody>
      </p:sp>
      <p:sp>
        <p:nvSpPr>
          <p:cNvPr id="123" name="Rectangle 68"/>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25" name="Rounded Rectangle 124"/>
          <p:cNvSpPr/>
          <p:nvPr/>
        </p:nvSpPr>
        <p:spPr>
          <a:xfrm>
            <a:off x="29341625" y="28965526"/>
            <a:ext cx="13591286" cy="5819774"/>
          </a:xfrm>
          <a:prstGeom prst="roundRect">
            <a:avLst>
              <a:gd name="adj" fmla="val 8851"/>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Rounded Rectangle 126"/>
          <p:cNvSpPr/>
          <p:nvPr/>
        </p:nvSpPr>
        <p:spPr>
          <a:xfrm>
            <a:off x="31457100" y="29036923"/>
            <a:ext cx="9495972" cy="618672"/>
          </a:xfrm>
          <a:prstGeom prst="roundRect">
            <a:avLst>
              <a:gd name="adj" fmla="val 50000"/>
            </a:avLst>
          </a:prstGeom>
          <a:gradFill flip="none" rotWithShape="1">
            <a:gsLst>
              <a:gs pos="0">
                <a:schemeClr val="bg1">
                  <a:shade val="30000"/>
                  <a:satMod val="115000"/>
                </a:schemeClr>
              </a:gs>
              <a:gs pos="4000">
                <a:schemeClr val="accent5">
                  <a:lumMod val="75000"/>
                </a:schemeClr>
              </a:gs>
              <a:gs pos="100000">
                <a:schemeClr val="bg1">
                  <a:shade val="100000"/>
                  <a:satMod val="115000"/>
                </a:schemeClr>
              </a:gs>
            </a:gsLst>
            <a:lin ang="8100000" scaled="1"/>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solidFill>
                  <a:schemeClr val="tx1"/>
                </a:solidFill>
              </a:rPr>
              <a:t>Deliverables</a:t>
            </a:r>
            <a:endParaRPr lang="en-US" b="1" dirty="0"/>
          </a:p>
        </p:txBody>
      </p:sp>
      <p:sp>
        <p:nvSpPr>
          <p:cNvPr id="128" name="Rounded Rectangle 127"/>
          <p:cNvSpPr/>
          <p:nvPr/>
        </p:nvSpPr>
        <p:spPr>
          <a:xfrm>
            <a:off x="29341625" y="23322003"/>
            <a:ext cx="13591286" cy="5364480"/>
          </a:xfrm>
          <a:prstGeom prst="roundRect">
            <a:avLst>
              <a:gd name="adj" fmla="val 8851"/>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Rounded Rectangle 128"/>
          <p:cNvSpPr/>
          <p:nvPr/>
        </p:nvSpPr>
        <p:spPr>
          <a:xfrm>
            <a:off x="31457100" y="23012400"/>
            <a:ext cx="9495972" cy="618672"/>
          </a:xfrm>
          <a:prstGeom prst="roundRect">
            <a:avLst>
              <a:gd name="adj" fmla="val 50000"/>
            </a:avLst>
          </a:prstGeom>
          <a:gradFill flip="none" rotWithShape="1">
            <a:gsLst>
              <a:gs pos="0">
                <a:schemeClr val="bg1">
                  <a:shade val="30000"/>
                  <a:satMod val="115000"/>
                </a:schemeClr>
              </a:gs>
              <a:gs pos="4000">
                <a:schemeClr val="accent5">
                  <a:lumMod val="75000"/>
                </a:schemeClr>
              </a:gs>
              <a:gs pos="100000">
                <a:schemeClr val="bg1">
                  <a:shade val="100000"/>
                  <a:satMod val="115000"/>
                </a:schemeClr>
              </a:gs>
            </a:gsLst>
            <a:lin ang="8100000" scaled="1"/>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Potential Follow-On Projects</a:t>
            </a:r>
            <a:endParaRPr lang="en-US" b="1" dirty="0"/>
          </a:p>
        </p:txBody>
      </p:sp>
      <p:sp>
        <p:nvSpPr>
          <p:cNvPr id="92" name="Rounded Rectangle 91"/>
          <p:cNvSpPr/>
          <p:nvPr/>
        </p:nvSpPr>
        <p:spPr>
          <a:xfrm>
            <a:off x="15015776" y="22583252"/>
            <a:ext cx="13607597" cy="12202048"/>
          </a:xfrm>
          <a:prstGeom prst="roundRect">
            <a:avLst>
              <a:gd name="adj" fmla="val 2483"/>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ounded Rectangle 92"/>
          <p:cNvSpPr/>
          <p:nvPr/>
        </p:nvSpPr>
        <p:spPr>
          <a:xfrm>
            <a:off x="17047776" y="22592436"/>
            <a:ext cx="9495972" cy="587706"/>
          </a:xfrm>
          <a:prstGeom prst="roundRect">
            <a:avLst>
              <a:gd name="adj" fmla="val 50000"/>
            </a:avLst>
          </a:prstGeom>
          <a:gradFill flip="none" rotWithShape="1">
            <a:gsLst>
              <a:gs pos="0">
                <a:schemeClr val="bg1">
                  <a:shade val="30000"/>
                  <a:satMod val="115000"/>
                </a:schemeClr>
              </a:gs>
              <a:gs pos="4000">
                <a:schemeClr val="accent5">
                  <a:lumMod val="75000"/>
                </a:schemeClr>
              </a:gs>
              <a:gs pos="100000">
                <a:schemeClr val="bg1">
                  <a:shade val="100000"/>
                  <a:satMod val="115000"/>
                </a:schemeClr>
              </a:gs>
            </a:gsLst>
            <a:lin ang="8100000" scaled="1"/>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Proposed Research Continued</a:t>
            </a:r>
            <a:endParaRPr lang="en-US" b="1" dirty="0"/>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C6AFD29C-F2C2-424C-9D72-A4C8D46E2A55}"/>
                  </a:ext>
                </a:extLst>
              </p:cNvPr>
              <p:cNvSpPr txBox="1"/>
              <p:nvPr/>
            </p:nvSpPr>
            <p:spPr>
              <a:xfrm>
                <a:off x="1088036" y="9343579"/>
                <a:ext cx="13003294" cy="4431983"/>
              </a:xfrm>
              <a:prstGeom prst="rect">
                <a:avLst/>
              </a:prstGeom>
              <a:noFill/>
            </p:spPr>
            <p:txBody>
              <a:bodyPr wrap="square" rtlCol="0">
                <a:spAutoFit/>
              </a:bodyPr>
              <a:lstStyle/>
              <a:p>
                <a:pPr algn="just"/>
                <a:r>
                  <a:rPr lang="en-US" sz="2350" dirty="0" smtClean="0"/>
                  <a:t>We investigate the landscape of exceptional points (EPs) in the transient </a:t>
                </a:r>
                <a:r>
                  <a:rPr lang="en-US" sz="2350" dirty="0"/>
                  <a:t>Lindblad dynamics of a two- or three-level system periodically coupled to low positive and negative temperature baths. Alternating spontaneous absorption and emission dissipators σ± with equal strengths γ are used to calculate the Floquet time-evolution operator GF(T) for the vectorized density matrix over one period T = 2π</a:t>
                </a:r>
                <a:r>
                  <a:rPr lang="en-US" sz="2350" dirty="0" smtClean="0"/>
                  <a:t>/</a:t>
                </a:r>
                <a14:m>
                  <m:oMath xmlns:m="http://schemas.openxmlformats.org/officeDocument/2006/math">
                    <m:r>
                      <m:rPr>
                        <m:sty m:val="p"/>
                      </m:rPr>
                      <a:rPr lang="el-GR" sz="2350" i="1"/>
                      <m:t>Ω</m:t>
                    </m:r>
                    <m:r>
                      <a:rPr lang="en-US" sz="2350" b="0" i="0" smtClean="0"/>
                      <m:t> </m:t>
                    </m:r>
                  </m:oMath>
                </a14:m>
                <a:r>
                  <a:rPr lang="en-US" sz="2350" dirty="0" smtClean="0"/>
                  <a:t>. </a:t>
                </a:r>
                <a:r>
                  <a:rPr lang="en-US" sz="2350" dirty="0"/>
                  <a:t>By analyzing eigenvalue degeneracies and eigenvector coincidences, we map the EP landscape as a function of dissipator strength γ/J and coupling-modulation frequency </a:t>
                </a:r>
                <a14:m>
                  <m:oMath xmlns:m="http://schemas.openxmlformats.org/officeDocument/2006/math">
                    <m:r>
                      <m:rPr>
                        <m:sty m:val="p"/>
                      </m:rPr>
                      <a:rPr lang="el-GR" sz="2350" i="1"/>
                      <m:t>Ω</m:t>
                    </m:r>
                    <m:r>
                      <a:rPr lang="el-GR" sz="2350" i="1"/>
                      <m:t> </m:t>
                    </m:r>
                  </m:oMath>
                </a14:m>
                <a:r>
                  <a:rPr lang="en-US" sz="2350" dirty="0"/>
                  <a:t>/J. For a qubit, this problem maps to one with time-dependent drive and a static dissipator, while for a qutrit, EP lines emerge at vanishingly small dissipator strengths γ/J ≪ 1. </a:t>
                </a:r>
                <a:r>
                  <a:rPr lang="en-US" sz="2350" dirty="0" smtClean="0"/>
                  <a:t>Periodic </a:t>
                </a:r>
                <a:r>
                  <a:rPr lang="en-US" sz="2350" dirty="0"/>
                  <a:t>modulation of dissipation shapes the dynamics, revealing rich structures in the parameter space. Critical points in the parameter space mark transitions between damped and oscillatory behaviors, driven by eigenmode coalescences. The interplay between the non-Hermitian Hamiltonian and time-dependent decay terms produces rich dynamics, controllable via modulation of pump and dissipation strengths.</a:t>
                </a:r>
                <a:endParaRPr lang="en-US" sz="2350" b="1" dirty="0"/>
              </a:p>
            </p:txBody>
          </p:sp>
        </mc:Choice>
        <mc:Fallback>
          <p:sp>
            <p:nvSpPr>
              <p:cNvPr id="2" name="TextBox 1">
                <a:extLst>
                  <a:ext uri="{FF2B5EF4-FFF2-40B4-BE49-F238E27FC236}">
                    <a16:creationId xmlns:a16="http://schemas.microsoft.com/office/drawing/2014/main" id="{C6AFD29C-F2C2-424C-9D72-A4C8D46E2A55}"/>
                  </a:ext>
                </a:extLst>
              </p:cNvPr>
              <p:cNvSpPr txBox="1">
                <a:spLocks noRot="1" noChangeAspect="1" noMove="1" noResize="1" noEditPoints="1" noAdjustHandles="1" noChangeArrowheads="1" noChangeShapeType="1" noTextEdit="1"/>
              </p:cNvSpPr>
              <p:nvPr/>
            </p:nvSpPr>
            <p:spPr>
              <a:xfrm>
                <a:off x="1088036" y="9343579"/>
                <a:ext cx="13003294" cy="4431983"/>
              </a:xfrm>
              <a:prstGeom prst="rect">
                <a:avLst/>
              </a:prstGeom>
              <a:blipFill>
                <a:blip r:embed="rId4"/>
                <a:stretch>
                  <a:fillRect l="-703" t="-1100" r="-656" b="-2063"/>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6595E810-C659-4A55-9E61-0FFA8657034C}"/>
              </a:ext>
            </a:extLst>
          </p:cNvPr>
          <p:cNvSpPr/>
          <p:nvPr/>
        </p:nvSpPr>
        <p:spPr>
          <a:xfrm>
            <a:off x="1088036" y="14694957"/>
            <a:ext cx="13281561" cy="5632311"/>
          </a:xfrm>
          <a:prstGeom prst="rect">
            <a:avLst/>
          </a:prstGeom>
        </p:spPr>
        <p:txBody>
          <a:bodyPr wrap="square">
            <a:spAutoFit/>
          </a:bodyPr>
          <a:lstStyle/>
          <a:p>
            <a:r>
              <a:rPr lang="en-US" sz="2350" dirty="0"/>
              <a:t>•Scalability and Stability</a:t>
            </a:r>
            <a:endParaRPr lang="en-US" sz="2350" dirty="0"/>
          </a:p>
          <a:p>
            <a:r>
              <a:rPr lang="en-US" sz="2350" dirty="0"/>
              <a:t>•</a:t>
            </a:r>
            <a:r>
              <a:rPr lang="en-US" sz="2350" b="1" dirty="0"/>
              <a:t>Problem</a:t>
            </a:r>
            <a:r>
              <a:rPr lang="en-US" sz="2350" dirty="0"/>
              <a:t>: Hard to create large, stable quantum systems due to qubit sensitivity to noise.</a:t>
            </a:r>
            <a:endParaRPr lang="en-US" sz="2350" dirty="0"/>
          </a:p>
          <a:p>
            <a:r>
              <a:rPr lang="en-US" sz="2350" dirty="0"/>
              <a:t>•</a:t>
            </a:r>
            <a:r>
              <a:rPr lang="en-US" sz="2350" b="1" dirty="0"/>
              <a:t>Gap</a:t>
            </a:r>
            <a:r>
              <a:rPr lang="en-US" sz="2350" dirty="0"/>
              <a:t>: Need advances in error correction, noise-resistant materials, and scalable designs.</a:t>
            </a:r>
            <a:endParaRPr lang="en-US" sz="2350" dirty="0"/>
          </a:p>
          <a:p>
            <a:r>
              <a:rPr lang="en-US" sz="2350" dirty="0"/>
              <a:t>•High Error Rates</a:t>
            </a:r>
            <a:endParaRPr lang="en-US" sz="2350" dirty="0"/>
          </a:p>
          <a:p>
            <a:r>
              <a:rPr lang="en-US" sz="2350" dirty="0"/>
              <a:t>•</a:t>
            </a:r>
            <a:r>
              <a:rPr lang="en-US" sz="2350" b="1" dirty="0"/>
              <a:t>Problem</a:t>
            </a:r>
            <a:r>
              <a:rPr lang="en-US" sz="2350" dirty="0"/>
              <a:t>: Quantum processors are prone to errors, limiting reliable computation.</a:t>
            </a:r>
            <a:endParaRPr lang="en-US" sz="2350" dirty="0"/>
          </a:p>
          <a:p>
            <a:r>
              <a:rPr lang="en-US" sz="2350" dirty="0"/>
              <a:t>•</a:t>
            </a:r>
            <a:r>
              <a:rPr lang="en-US" sz="2350" b="1" dirty="0"/>
              <a:t>Gap</a:t>
            </a:r>
            <a:r>
              <a:rPr lang="en-US" sz="2350" dirty="0"/>
              <a:t>: Efficient, low-overhead error correction methods are critical.</a:t>
            </a:r>
            <a:endParaRPr lang="en-US" sz="2350" dirty="0"/>
          </a:p>
          <a:p>
            <a:r>
              <a:rPr lang="en-US" sz="2350" dirty="0"/>
              <a:t>•Exceptional Points (EPs)</a:t>
            </a:r>
            <a:endParaRPr lang="en-US" sz="2350" dirty="0"/>
          </a:p>
          <a:p>
            <a:r>
              <a:rPr lang="en-US" sz="2350" dirty="0"/>
              <a:t>•</a:t>
            </a:r>
            <a:r>
              <a:rPr lang="en-US" sz="2350" b="1" dirty="0"/>
              <a:t>Problem</a:t>
            </a:r>
            <a:r>
              <a:rPr lang="en-US" sz="2350" dirty="0"/>
              <a:t>: EPs offer enhanced sensitivity but are hard to control in real-world systems.</a:t>
            </a:r>
            <a:endParaRPr lang="en-US" sz="2350" dirty="0"/>
          </a:p>
          <a:p>
            <a:r>
              <a:rPr lang="en-US" sz="2350" dirty="0"/>
              <a:t>•</a:t>
            </a:r>
            <a:r>
              <a:rPr lang="en-US" sz="2350" b="1" dirty="0"/>
              <a:t>Gap</a:t>
            </a:r>
            <a:r>
              <a:rPr lang="en-US" sz="2350" dirty="0"/>
              <a:t>: More research is needed to understand and harness EPs in practical applications.</a:t>
            </a:r>
            <a:endParaRPr lang="en-US" sz="2350" dirty="0"/>
          </a:p>
          <a:p>
            <a:r>
              <a:rPr lang="en-US" sz="2350" dirty="0"/>
              <a:t>•Integration with Classical Systems</a:t>
            </a:r>
            <a:endParaRPr lang="en-US" sz="2350" dirty="0"/>
          </a:p>
          <a:p>
            <a:r>
              <a:rPr lang="en-US" sz="2350" dirty="0"/>
              <a:t>•</a:t>
            </a:r>
            <a:r>
              <a:rPr lang="en-US" sz="2350" b="1" dirty="0"/>
              <a:t>Problem</a:t>
            </a:r>
            <a:r>
              <a:rPr lang="en-US" sz="2350" dirty="0"/>
              <a:t>: Quantum and classical systems don’t easily interface, limiting usability.</a:t>
            </a:r>
            <a:endParaRPr lang="en-US" sz="2350" dirty="0"/>
          </a:p>
          <a:p>
            <a:r>
              <a:rPr lang="en-US" sz="2350" dirty="0"/>
              <a:t>•</a:t>
            </a:r>
            <a:r>
              <a:rPr lang="en-US" sz="2350" b="1" dirty="0"/>
              <a:t>Gap</a:t>
            </a:r>
            <a:r>
              <a:rPr lang="en-US" sz="2350" dirty="0"/>
              <a:t>: Hybrid algorithms and integration protocols are essential for smooth operation.</a:t>
            </a:r>
            <a:endParaRPr lang="en-US" sz="2350" dirty="0"/>
          </a:p>
          <a:p>
            <a:r>
              <a:rPr lang="en-US" sz="2350" dirty="0"/>
              <a:t/>
            </a:r>
            <a:br>
              <a:rPr lang="en-US" sz="2350" dirty="0"/>
            </a:br>
            <a:r>
              <a:rPr lang="en-US" sz="2350" dirty="0"/>
              <a:t/>
            </a:r>
            <a:br>
              <a:rPr lang="en-US" sz="2350" dirty="0"/>
            </a:br>
            <a:endParaRPr lang="en-US" sz="2350" dirty="0"/>
          </a:p>
        </p:txBody>
      </p:sp>
      <p:sp>
        <p:nvSpPr>
          <p:cNvPr id="144" name="Rounded Rectangle 64">
            <a:extLst>
              <a:ext uri="{FF2B5EF4-FFF2-40B4-BE49-F238E27FC236}">
                <a16:creationId xmlns:a16="http://schemas.microsoft.com/office/drawing/2014/main" id="{D9473990-5E14-447E-9CDF-2893C1BE9C2E}"/>
              </a:ext>
            </a:extLst>
          </p:cNvPr>
          <p:cNvSpPr/>
          <p:nvPr/>
        </p:nvSpPr>
        <p:spPr>
          <a:xfrm>
            <a:off x="762000" y="19875500"/>
            <a:ext cx="13607597" cy="4870560"/>
          </a:xfrm>
          <a:prstGeom prst="roundRect">
            <a:avLst>
              <a:gd name="adj" fmla="val 2483"/>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Rounded Rectangle 65">
            <a:extLst>
              <a:ext uri="{FF2B5EF4-FFF2-40B4-BE49-F238E27FC236}">
                <a16:creationId xmlns:a16="http://schemas.microsoft.com/office/drawing/2014/main" id="{66629D90-3283-4CD2-8964-1546D5A88CF1}"/>
              </a:ext>
            </a:extLst>
          </p:cNvPr>
          <p:cNvSpPr/>
          <p:nvPr/>
        </p:nvSpPr>
        <p:spPr>
          <a:xfrm>
            <a:off x="2794000" y="19583400"/>
            <a:ext cx="9495972" cy="587706"/>
          </a:xfrm>
          <a:prstGeom prst="roundRect">
            <a:avLst>
              <a:gd name="adj" fmla="val 50000"/>
            </a:avLst>
          </a:prstGeom>
          <a:gradFill flip="none" rotWithShape="1">
            <a:gsLst>
              <a:gs pos="0">
                <a:schemeClr val="bg1">
                  <a:shade val="30000"/>
                  <a:satMod val="115000"/>
                </a:schemeClr>
              </a:gs>
              <a:gs pos="4000">
                <a:schemeClr val="accent5">
                  <a:lumMod val="75000"/>
                </a:schemeClr>
              </a:gs>
              <a:gs pos="100000">
                <a:schemeClr val="bg1">
                  <a:shade val="100000"/>
                  <a:satMod val="115000"/>
                </a:schemeClr>
              </a:gs>
            </a:gsLst>
            <a:lin ang="8100000" scaled="1"/>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Objectives</a:t>
            </a:r>
            <a:endParaRPr lang="en-US" b="1" dirty="0"/>
          </a:p>
        </p:txBody>
      </p:sp>
      <p:sp>
        <p:nvSpPr>
          <p:cNvPr id="15" name="TextBox 14">
            <a:extLst>
              <a:ext uri="{FF2B5EF4-FFF2-40B4-BE49-F238E27FC236}">
                <a16:creationId xmlns:a16="http://schemas.microsoft.com/office/drawing/2014/main" id="{CE26A474-F3FF-74A8-0EAD-D34B4EF20239}"/>
              </a:ext>
            </a:extLst>
          </p:cNvPr>
          <p:cNvSpPr txBox="1"/>
          <p:nvPr/>
        </p:nvSpPr>
        <p:spPr>
          <a:xfrm>
            <a:off x="0" y="35585400"/>
            <a:ext cx="43891200" cy="2819400"/>
          </a:xfrm>
          <a:prstGeom prst="rect">
            <a:avLst/>
          </a:prstGeom>
          <a:solidFill>
            <a:schemeClr val="accent5">
              <a:lumMod val="75000"/>
            </a:schemeClr>
          </a:solidFill>
        </p:spPr>
        <p:txBody>
          <a:bodyPr wrap="square" rtlCol="0">
            <a:spAutoFit/>
          </a:bodyPr>
          <a:lstStyle/>
          <a:p>
            <a:endParaRPr lang="en-US" dirty="0"/>
          </a:p>
        </p:txBody>
      </p:sp>
      <mc:AlternateContent xmlns:mc="http://schemas.openxmlformats.org/markup-compatibility/2006">
        <mc:Choice xmlns:a14="http://schemas.microsoft.com/office/drawing/2010/main" Requires="a14">
          <p:sp>
            <p:nvSpPr>
              <p:cNvPr id="147" name="Rectangle 146">
                <a:extLst>
                  <a:ext uri="{FF2B5EF4-FFF2-40B4-BE49-F238E27FC236}">
                    <a16:creationId xmlns:a16="http://schemas.microsoft.com/office/drawing/2014/main" id="{F123E4D4-0D30-48F6-A4C6-F03029B604E7}"/>
                  </a:ext>
                </a:extLst>
              </p:cNvPr>
              <p:cNvSpPr/>
              <p:nvPr/>
            </p:nvSpPr>
            <p:spPr>
              <a:xfrm>
                <a:off x="1313801" y="26814573"/>
                <a:ext cx="12551763" cy="7145931"/>
              </a:xfrm>
              <a:prstGeom prst="rect">
                <a:avLst/>
              </a:prstGeom>
            </p:spPr>
            <p:txBody>
              <a:bodyPr wrap="square">
                <a:spAutoFit/>
              </a:bodyPr>
              <a:lstStyle/>
              <a:p>
                <a:r>
                  <a:rPr lang="en-US" sz="2400" dirty="0" smtClean="0"/>
                  <a:t>Exceptional </a:t>
                </a:r>
                <a:r>
                  <a:rPr lang="en-US" sz="2400" dirty="0"/>
                  <a:t>points (EPs) occur in non-Hermitian systems when both eigenvalues and eigenvectors coalesce.  In a typical eigenvalue problem, eigenvalues </a:t>
                </a:r>
                <a14:m>
                  <m:oMath xmlns:m="http://schemas.openxmlformats.org/officeDocument/2006/math">
                    <m:sSub>
                      <m:sSubPr>
                        <m:ctrlPr>
                          <a:rPr lang="en-US" sz="2400" i="1"/>
                        </m:ctrlPr>
                      </m:sSubPr>
                      <m:e>
                        <m:r>
                          <a:rPr lang="en-US" sz="2400" i="1"/>
                          <m:t>𝜆</m:t>
                        </m:r>
                      </m:e>
                      <m:sub>
                        <m:r>
                          <a:rPr lang="en-US" sz="2400" i="1"/>
                          <m:t>𝑖</m:t>
                        </m:r>
                      </m:sub>
                    </m:sSub>
                  </m:oMath>
                </a14:m>
                <a:r>
                  <a:rPr lang="en-US" sz="2400" dirty="0"/>
                  <a:t>are distinct, with associated independent eigenvectors </a:t>
                </a:r>
                <a14:m>
                  <m:oMath xmlns:m="http://schemas.openxmlformats.org/officeDocument/2006/math">
                    <m:sSub>
                      <m:sSubPr>
                        <m:ctrlPr>
                          <a:rPr lang="en-US" sz="2400" i="1"/>
                        </m:ctrlPr>
                      </m:sSubPr>
                      <m:e>
                        <m:r>
                          <a:rPr lang="en-US" sz="2400" i="1"/>
                          <m:t>𝑣</m:t>
                        </m:r>
                      </m:e>
                      <m:sub>
                        <m:r>
                          <a:rPr lang="en-US" sz="2400" i="1"/>
                          <m:t>𝑖</m:t>
                        </m:r>
                      </m:sub>
                    </m:sSub>
                  </m:oMath>
                </a14:m>
                <a:r>
                  <a:rPr lang="en-US" sz="2400" dirty="0"/>
                  <a:t>. However, at an EP, two or more eigenvalues </a:t>
                </a:r>
                <a14:m>
                  <m:oMath xmlns:m="http://schemas.openxmlformats.org/officeDocument/2006/math">
                    <m:sSub>
                      <m:sSubPr>
                        <m:ctrlPr>
                          <a:rPr lang="en-US" sz="2400" i="1"/>
                        </m:ctrlPr>
                      </m:sSubPr>
                      <m:e>
                        <m:r>
                          <a:rPr lang="en-US" sz="2400" i="1"/>
                          <m:t>𝜆</m:t>
                        </m:r>
                      </m:e>
                      <m:sub>
                        <m:r>
                          <a:rPr lang="en-US" sz="2400" i="1"/>
                          <m:t>𝑖</m:t>
                        </m:r>
                      </m:sub>
                    </m:sSub>
                    <m:r>
                      <a:rPr lang="en-US" sz="2400" i="1"/>
                      <m:t>=</m:t>
                    </m:r>
                    <m:sSub>
                      <m:sSubPr>
                        <m:ctrlPr>
                          <a:rPr lang="en-US" sz="2400" i="1"/>
                        </m:ctrlPr>
                      </m:sSubPr>
                      <m:e>
                        <m:r>
                          <a:rPr lang="en-US" sz="2400" i="1"/>
                          <m:t>𝜆</m:t>
                        </m:r>
                      </m:e>
                      <m:sub>
                        <m:r>
                          <a:rPr lang="en-US" sz="2400" i="1"/>
                          <m:t>𝑗</m:t>
                        </m:r>
                        <m:r>
                          <a:rPr lang="en-US" sz="2400" i="1"/>
                          <m:t> </m:t>
                        </m:r>
                      </m:sub>
                    </m:sSub>
                  </m:oMath>
                </a14:m>
                <a:r>
                  <a:rPr lang="en-US" sz="2400" dirty="0"/>
                  <a:t>and their eigenvectors merge, causing a loss of linear independence. </a:t>
                </a:r>
                <a:br>
                  <a:rPr lang="en-US" sz="2400" dirty="0"/>
                </a:br>
                <a:r>
                  <a:rPr lang="en-US" sz="2400" dirty="0"/>
                  <a:t>Mathematically, this can be represented as:</a:t>
                </a:r>
                <a:br>
                  <a:rPr lang="en-US" sz="2400" dirty="0"/>
                </a:br>
                <a:r>
                  <a:rPr lang="en-US" sz="2400" dirty="0"/>
                  <a:t/>
                </a:r>
                <a:br>
                  <a:rPr lang="en-US" sz="2400" dirty="0"/>
                </a:br>
                <a14:m>
                  <m:oMath xmlns:m="http://schemas.openxmlformats.org/officeDocument/2006/math">
                    <m:sSup>
                      <m:sSupPr>
                        <m:ctrlPr>
                          <a:rPr lang="en-US" sz="2400" i="1"/>
                        </m:ctrlPr>
                      </m:sSupPr>
                      <m:e>
                        <m:r>
                          <a:rPr lang="en-US" sz="2400"/>
                          <m:t>(</m:t>
                        </m:r>
                        <m:r>
                          <m:rPr>
                            <m:sty m:val="p"/>
                          </m:rPr>
                          <a:rPr lang="en-US" sz="2400"/>
                          <m:t>H</m:t>
                        </m:r>
                        <m:r>
                          <a:rPr lang="en-US" sz="2400"/>
                          <m:t> </m:t>
                        </m:r>
                        <m:r>
                          <a:rPr lang="en-US" sz="2400" i="1"/>
                          <m:t>−</m:t>
                        </m:r>
                        <m:r>
                          <a:rPr lang="en-US" sz="2400"/>
                          <m:t> </m:t>
                        </m:r>
                        <m:r>
                          <m:rPr>
                            <m:sty m:val="p"/>
                          </m:rPr>
                          <a:rPr lang="en-US" sz="2400"/>
                          <m:t>λI</m:t>
                        </m:r>
                        <m:r>
                          <a:rPr lang="en-US" sz="2400"/>
                          <m:t>)</m:t>
                        </m:r>
                      </m:e>
                      <m:sup>
                        <m:r>
                          <a:rPr lang="en-US" sz="2400" i="1"/>
                          <m:t>𝑘</m:t>
                        </m:r>
                      </m:sup>
                    </m:sSup>
                    <m:r>
                      <a:rPr lang="en-US" sz="2400" i="1"/>
                      <m:t>𝑣</m:t>
                    </m:r>
                    <m:r>
                      <a:rPr lang="en-US" sz="2400" i="1"/>
                      <m:t>=0</m:t>
                    </m:r>
                  </m:oMath>
                </a14:m>
                <a:r>
                  <a:rPr lang="en-US" sz="2400" dirty="0"/>
                  <a:t>,</a:t>
                </a:r>
                <a:br>
                  <a:rPr lang="en-US" sz="2400" dirty="0"/>
                </a:br>
                <a:r>
                  <a:rPr lang="en-US" sz="2400" dirty="0"/>
                  <a:t/>
                </a:r>
                <a:br>
                  <a:rPr lang="en-US" sz="2400" dirty="0"/>
                </a:br>
                <a:r>
                  <a:rPr lang="en-US" sz="2400" dirty="0"/>
                  <a:t>where H is the non-Hermitian Hamiltonian, </a:t>
                </a:r>
                <a14:m>
                  <m:oMath xmlns:m="http://schemas.openxmlformats.org/officeDocument/2006/math">
                    <m:r>
                      <a:rPr lang="en-US" sz="2400" i="1"/>
                      <m:t>𝜆</m:t>
                    </m:r>
                  </m:oMath>
                </a14:m>
                <a:r>
                  <a:rPr lang="en-US" sz="2400" dirty="0"/>
                  <a:t> is the eigenvalue at the EP, and k is the order of the EP. For a second-order EP, k=2, meaning that only one eigenvector remains linearly independent despite two identical eigenvalues. In open quantum systems, EPs reveal critical information about control and coherence. </a:t>
                </a:r>
                <a:br>
                  <a:rPr lang="en-US" sz="2400" dirty="0"/>
                </a:br>
                <a:r>
                  <a:rPr lang="en-US" sz="2400" dirty="0"/>
                  <a:t>Systems near EPs exhibit enhanced sensitivity to perturbations, which can be harnessed for quantum sensing. Moreover, the non-trivial topology around EPs can drive controlled transitions between different dynamical regimes (e.g., damped vs. oscillatory behavior) aiding in the precise management of quantum states and coherence in the presence of dissipation. This makes EPs a powerful tool in designing resilient quantum technologies.</a:t>
                </a:r>
                <a:br>
                  <a:rPr lang="en-US" sz="2400" dirty="0"/>
                </a:br>
                <a:endParaRPr lang="en-US" sz="2400" dirty="0"/>
              </a:p>
              <a:p>
                <a:endParaRPr lang="en-US" sz="2400" dirty="0"/>
              </a:p>
            </p:txBody>
          </p:sp>
        </mc:Choice>
        <mc:Fallback>
          <p:sp>
            <p:nvSpPr>
              <p:cNvPr id="147" name="Rectangle 146">
                <a:extLst>
                  <a:ext uri="{FF2B5EF4-FFF2-40B4-BE49-F238E27FC236}">
                    <a16:creationId xmlns:a16="http://schemas.microsoft.com/office/drawing/2014/main" id="{F123E4D4-0D30-48F6-A4C6-F03029B604E7}"/>
                  </a:ext>
                </a:extLst>
              </p:cNvPr>
              <p:cNvSpPr>
                <a:spLocks noRot="1" noChangeAspect="1" noMove="1" noResize="1" noEditPoints="1" noAdjustHandles="1" noChangeArrowheads="1" noChangeShapeType="1" noTextEdit="1"/>
              </p:cNvSpPr>
              <p:nvPr/>
            </p:nvSpPr>
            <p:spPr>
              <a:xfrm>
                <a:off x="1313801" y="26814573"/>
                <a:ext cx="12551763" cy="7145931"/>
              </a:xfrm>
              <a:prstGeom prst="rect">
                <a:avLst/>
              </a:prstGeom>
              <a:blipFill>
                <a:blip r:embed="rId5"/>
                <a:stretch>
                  <a:fillRect l="-777" t="-683" r="-1166"/>
                </a:stretch>
              </a:blipFill>
            </p:spPr>
            <p:txBody>
              <a:bodyPr/>
              <a:lstStyle/>
              <a:p>
                <a:r>
                  <a:rPr lang="en-US">
                    <a:noFill/>
                  </a:rPr>
                  <a:t> </a:t>
                </a:r>
              </a:p>
            </p:txBody>
          </p:sp>
        </mc:Fallback>
      </mc:AlternateContent>
      <p:pic>
        <p:nvPicPr>
          <p:cNvPr id="136" name="Picture 135">
            <a:extLst>
              <a:ext uri="{FF2B5EF4-FFF2-40B4-BE49-F238E27FC236}">
                <a16:creationId xmlns:a16="http://schemas.microsoft.com/office/drawing/2014/main" id="{D761F009-95C2-4ABB-A9D8-4AD73C7286C8}"/>
              </a:ext>
            </a:extLst>
          </p:cNvPr>
          <p:cNvPicPr>
            <a:picLocks noChangeAspect="1"/>
          </p:cNvPicPr>
          <p:nvPr userDrawn="1"/>
        </p:nvPicPr>
        <p:blipFill rotWithShape="1">
          <a:blip r:embed="rId6" cstate="print">
            <a:extLst>
              <a:ext uri="{28A0092B-C50C-407E-A947-70E740481C1C}">
                <a14:useLocalDpi xmlns:a14="http://schemas.microsoft.com/office/drawing/2010/main" val="0"/>
              </a:ext>
            </a:extLst>
          </a:blip>
          <a:srcRect t="33088" b="36931"/>
          <a:stretch/>
        </p:blipFill>
        <p:spPr>
          <a:xfrm>
            <a:off x="1219200" y="152400"/>
            <a:ext cx="12344400" cy="3069888"/>
          </a:xfrm>
          <a:prstGeom prst="rect">
            <a:avLst/>
          </a:prstGeom>
          <a:solidFill>
            <a:schemeClr val="accent5">
              <a:lumMod val="75000"/>
            </a:schemeClr>
          </a:solidFill>
        </p:spPr>
      </p:pic>
      <p:sp>
        <p:nvSpPr>
          <p:cNvPr id="19" name="TextBox 18">
            <a:extLst>
              <a:ext uri="{FF2B5EF4-FFF2-40B4-BE49-F238E27FC236}">
                <a16:creationId xmlns:a16="http://schemas.microsoft.com/office/drawing/2014/main" id="{60F9ABCC-D77D-434B-E30A-E80647710EF7}"/>
              </a:ext>
            </a:extLst>
          </p:cNvPr>
          <p:cNvSpPr txBox="1"/>
          <p:nvPr/>
        </p:nvSpPr>
        <p:spPr>
          <a:xfrm>
            <a:off x="34823400" y="1173540"/>
            <a:ext cx="7696200" cy="1569660"/>
          </a:xfrm>
          <a:prstGeom prst="rect">
            <a:avLst/>
          </a:prstGeom>
          <a:noFill/>
        </p:spPr>
        <p:txBody>
          <a:bodyPr wrap="square" rtlCol="0">
            <a:spAutoFit/>
          </a:bodyPr>
          <a:lstStyle/>
          <a:p>
            <a:r>
              <a:rPr lang="en-US" sz="4800" dirty="0">
                <a:solidFill>
                  <a:schemeClr val="bg1"/>
                </a:solidFill>
              </a:rPr>
              <a:t>An Industry-University Cooperative Research Center</a:t>
            </a:r>
          </a:p>
        </p:txBody>
      </p:sp>
      <p:pic>
        <p:nvPicPr>
          <p:cNvPr id="29" name="Picture 28" descr="A logo of a globe with a gold ring around it&#10;&#10;Description automatically generated">
            <a:extLst>
              <a:ext uri="{FF2B5EF4-FFF2-40B4-BE49-F238E27FC236}">
                <a16:creationId xmlns:a16="http://schemas.microsoft.com/office/drawing/2014/main" id="{016FC53B-42C5-38A6-4E77-80AC310472B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470600" y="685800"/>
            <a:ext cx="2616200" cy="2616200"/>
          </a:xfrm>
          <a:prstGeom prst="rect">
            <a:avLst/>
          </a:prstGeom>
        </p:spPr>
      </p:pic>
      <p:sp>
        <p:nvSpPr>
          <p:cNvPr id="153" name="Rectangle 152">
            <a:extLst>
              <a:ext uri="{FF2B5EF4-FFF2-40B4-BE49-F238E27FC236}">
                <a16:creationId xmlns:a16="http://schemas.microsoft.com/office/drawing/2014/main" id="{22AD9BCF-2810-49DE-9E31-5EC01E1023B0}"/>
              </a:ext>
            </a:extLst>
          </p:cNvPr>
          <p:cNvSpPr/>
          <p:nvPr/>
        </p:nvSpPr>
        <p:spPr>
          <a:xfrm>
            <a:off x="29580824" y="9438629"/>
            <a:ext cx="12764633" cy="5755422"/>
          </a:xfrm>
          <a:prstGeom prst="rect">
            <a:avLst/>
          </a:prstGeom>
        </p:spPr>
        <p:txBody>
          <a:bodyPr wrap="square">
            <a:spAutoFit/>
          </a:bodyPr>
          <a:lstStyle/>
          <a:p>
            <a:pPr algn="just"/>
            <a:r>
              <a:rPr lang="en-US" sz="2300" b="1" i="1" dirty="0" smtClean="0"/>
              <a:t>Ex</a:t>
            </a:r>
            <a:r>
              <a:rPr lang="en-US" sz="2300" b="1" dirty="0" smtClean="0"/>
              <a:t>ceptional </a:t>
            </a:r>
            <a:r>
              <a:rPr lang="en-US" sz="2300" b="1" dirty="0"/>
              <a:t>Points (EPs)</a:t>
            </a:r>
            <a:r>
              <a:rPr lang="en-US" sz="2300" dirty="0"/>
              <a:t>: </a:t>
            </a:r>
            <a:r>
              <a:rPr lang="en-US" sz="2300" dirty="0" smtClean="0"/>
              <a:t>Floquet Lindblad </a:t>
            </a:r>
            <a:r>
              <a:rPr lang="en-US" sz="2300" dirty="0"/>
              <a:t>dynamics are used to map EP landscapes, with emphasis on qubit and qutrit systems periodically coupled to dissipative baths. These EPs provide unique control points for tuning coherence, especially in regimes where eigenvalues and eigenvectors coalesce.</a:t>
            </a:r>
          </a:p>
          <a:p>
            <a:pPr algn="just" fontAlgn="base"/>
            <a:r>
              <a:rPr lang="en-US" sz="2300" b="1" dirty="0"/>
              <a:t>Periodic Dissipation and Control</a:t>
            </a:r>
            <a:r>
              <a:rPr lang="en-US" sz="2300" dirty="0"/>
              <a:t>: Alternating absorption and emission dissipators allow researchers to analyze transitions between damped and oscillatory behaviours. This approach provides insights into controlling decoherence rates and transient dynamics, key for quantum sensing and information processing.</a:t>
            </a:r>
          </a:p>
          <a:p>
            <a:pPr algn="just" fontAlgn="base"/>
            <a:r>
              <a:rPr lang="en-US" sz="2300" b="1" dirty="0"/>
              <a:t>Transient and Long-Term Dynamics</a:t>
            </a:r>
            <a:r>
              <a:rPr lang="en-US" sz="2300" dirty="0"/>
              <a:t>: Studies investigate how transient dynamics evolve around EPs, helping to pinpoint conditions for robust quantum state control under periodic modulation.</a:t>
            </a:r>
          </a:p>
          <a:p>
            <a:pPr algn="just"/>
            <a:r>
              <a:rPr lang="en-US" sz="2300" b="1" i="1" dirty="0"/>
              <a:t>Deficiencies and Challenges</a:t>
            </a:r>
            <a:endParaRPr lang="en-US" sz="2300" i="1" dirty="0"/>
          </a:p>
          <a:p>
            <a:pPr algn="just" fontAlgn="base"/>
            <a:r>
              <a:rPr lang="en-US" sz="2300" b="1" dirty="0"/>
              <a:t>Scalability and Stability</a:t>
            </a:r>
            <a:r>
              <a:rPr lang="en-US" sz="2300" dirty="0"/>
              <a:t>: Extending these models to multi-level or more complex quantum systems is computationally demanding and faces stability issues due to decoherence.</a:t>
            </a:r>
          </a:p>
          <a:p>
            <a:pPr algn="just" fontAlgn="base"/>
            <a:r>
              <a:rPr lang="en-US" sz="2300" b="1" dirty="0"/>
              <a:t>Error Management</a:t>
            </a:r>
            <a:r>
              <a:rPr lang="en-US" sz="2300" dirty="0"/>
              <a:t>: Current error-correction techniques are challenging to implement in periodically modulated systems and need refinement for practical control.</a:t>
            </a:r>
          </a:p>
          <a:p>
            <a:pPr algn="just" fontAlgn="base"/>
            <a:r>
              <a:rPr lang="en-US" sz="2300" b="1" dirty="0"/>
              <a:t>Analytical and Numerical Complexity</a:t>
            </a:r>
            <a:r>
              <a:rPr lang="en-US" sz="2300" dirty="0"/>
              <a:t>: Mapping EPs and understanding their behaviour across a wide parameter space remains complex, requiring advanced analytical and numerical tools</a:t>
            </a:r>
            <a:r>
              <a:rPr lang="en-US" sz="2300" dirty="0" smtClean="0"/>
              <a:t>.</a:t>
            </a:r>
            <a:endParaRPr lang="en-US" sz="2300" dirty="0"/>
          </a:p>
        </p:txBody>
      </p:sp>
      <p:sp>
        <p:nvSpPr>
          <p:cNvPr id="45" name="TextBox 44">
            <a:extLst>
              <a:ext uri="{FF2B5EF4-FFF2-40B4-BE49-F238E27FC236}">
                <a16:creationId xmlns:a16="http://schemas.microsoft.com/office/drawing/2014/main" id="{FEA525E3-D855-6732-A1E9-5182DC0C997D}"/>
              </a:ext>
            </a:extLst>
          </p:cNvPr>
          <p:cNvSpPr txBox="1"/>
          <p:nvPr/>
        </p:nvSpPr>
        <p:spPr>
          <a:xfrm>
            <a:off x="55909029" y="42193029"/>
            <a:ext cx="184731" cy="1523494"/>
          </a:xfrm>
          <a:prstGeom prst="rect">
            <a:avLst/>
          </a:prstGeom>
          <a:noFill/>
        </p:spPr>
        <p:txBody>
          <a:bodyPr wrap="none" rtlCol="0">
            <a:spAutoFit/>
          </a:bodyPr>
          <a:lstStyle/>
          <a:p>
            <a:endParaRPr lang="en-US" dirty="0"/>
          </a:p>
        </p:txBody>
      </p:sp>
      <p:sp>
        <p:nvSpPr>
          <p:cNvPr id="10" name="Rectangle 9">
            <a:extLst>
              <a:ext uri="{FF2B5EF4-FFF2-40B4-BE49-F238E27FC236}">
                <a16:creationId xmlns:a16="http://schemas.microsoft.com/office/drawing/2014/main" id="{4CD480AC-3249-4284-8FAA-954D13BCC90E}"/>
              </a:ext>
            </a:extLst>
          </p:cNvPr>
          <p:cNvSpPr/>
          <p:nvPr/>
        </p:nvSpPr>
        <p:spPr>
          <a:xfrm>
            <a:off x="29869293" y="29772307"/>
            <a:ext cx="12193107" cy="6572580"/>
          </a:xfrm>
          <a:prstGeom prst="rect">
            <a:avLst/>
          </a:prstGeom>
        </p:spPr>
        <p:txBody>
          <a:bodyPr wrap="square">
            <a:spAutoFit/>
          </a:bodyPr>
          <a:lstStyle/>
          <a:p>
            <a:pPr marL="342900" indent="-342900" algn="just">
              <a:buFont typeface="Arial" panose="020B0604020202020204" pitchFamily="34" charset="0"/>
              <a:buChar char="•"/>
            </a:pPr>
            <a:r>
              <a:rPr lang="en-US" sz="2400" dirty="0"/>
              <a:t>In the first year, we expect to achieve the following outputs:</a:t>
            </a:r>
          </a:p>
          <a:p>
            <a:pPr marL="342900" indent="-342900" algn="just">
              <a:buFont typeface="Arial" panose="020B0604020202020204" pitchFamily="34" charset="0"/>
              <a:buChar char="•"/>
            </a:pPr>
            <a:r>
              <a:rPr lang="en-US" sz="2400" dirty="0"/>
              <a:t>Map exceptional points (EPs) in qubit and qutrit systems under periodic dissipative dynamics.</a:t>
            </a:r>
          </a:p>
          <a:p>
            <a:pPr marL="342900" indent="-342900" algn="just">
              <a:buFont typeface="Arial" panose="020B0604020202020204" pitchFamily="34" charset="0"/>
              <a:buChar char="•"/>
            </a:pPr>
            <a:r>
              <a:rPr lang="en-US" sz="2400" dirty="0"/>
              <a:t>Develop semi-analytical models and numerical simulations of eigenvalue behavior.</a:t>
            </a:r>
          </a:p>
          <a:p>
            <a:pPr marL="342900" indent="-342900" algn="just">
              <a:buFont typeface="Arial" panose="020B0604020202020204" pitchFamily="34" charset="0"/>
              <a:buChar char="•"/>
            </a:pPr>
            <a:r>
              <a:rPr lang="en-US" sz="2400" dirty="0"/>
              <a:t>Produce visualizations of EPs and transitions in parameter space.</a:t>
            </a:r>
          </a:p>
          <a:p>
            <a:pPr marL="342900" indent="-342900" algn="just">
              <a:buFont typeface="Arial" panose="020B0604020202020204" pitchFamily="34" charset="0"/>
              <a:buChar char="•"/>
            </a:pPr>
            <a:r>
              <a:rPr lang="en-US" sz="2400" dirty="0"/>
              <a:t>Submit research papers and present findings at conferences.</a:t>
            </a:r>
          </a:p>
          <a:p>
            <a:pPr marL="342900" indent="-342900" algn="just">
              <a:buFont typeface="Arial" panose="020B0604020202020204" pitchFamily="34" charset="0"/>
              <a:buChar char="•"/>
            </a:pPr>
            <a:r>
              <a:rPr lang="en-US" sz="2400" dirty="0"/>
              <a:t>If follow-on projects are funded, potential outputs include:</a:t>
            </a:r>
          </a:p>
          <a:p>
            <a:pPr marL="342900" indent="-342900" algn="just">
              <a:buFont typeface="Arial" panose="020B0604020202020204" pitchFamily="34" charset="0"/>
              <a:buChar char="•"/>
            </a:pPr>
            <a:r>
              <a:rPr lang="en-US" sz="2400" dirty="0"/>
              <a:t>EP-based control protocols for optimizing quantum coherence.</a:t>
            </a:r>
          </a:p>
          <a:p>
            <a:pPr marL="342900" indent="-342900" algn="just">
              <a:buFont typeface="Arial" panose="020B0604020202020204" pitchFamily="34" charset="0"/>
              <a:buChar char="•"/>
            </a:pPr>
            <a:r>
              <a:rPr lang="en-US" sz="2400" dirty="0"/>
              <a:t>Experimental demonstrations and collaborations with labs to validate results.</a:t>
            </a:r>
          </a:p>
          <a:p>
            <a:pPr marL="342900" indent="-342900" algn="just">
              <a:buFont typeface="Arial" panose="020B0604020202020204" pitchFamily="34" charset="0"/>
              <a:buChar char="•"/>
            </a:pPr>
            <a:r>
              <a:rPr lang="en-US" sz="2400" dirty="0"/>
              <a:t>Enhanced simulation tools for modeling open quantum systems with time-dependent dissipation.</a:t>
            </a:r>
          </a:p>
          <a:p>
            <a:pPr marL="342900" indent="-342900" algn="just">
              <a:buFont typeface="Arial" panose="020B0604020202020204" pitchFamily="34" charset="0"/>
              <a:buChar char="•"/>
            </a:pPr>
            <a:r>
              <a:rPr lang="en-US" sz="2400" dirty="0"/>
              <a:t>Development of new quantum error correction strategies.</a:t>
            </a:r>
          </a:p>
          <a:p>
            <a:pPr marL="342900" indent="-342900" algn="just">
              <a:buFont typeface="Arial" panose="020B0604020202020204" pitchFamily="34" charset="0"/>
              <a:buChar char="•"/>
            </a:pPr>
            <a:r>
              <a:rPr lang="en-US" sz="2400" dirty="0"/>
              <a:t>Advanced publications and potential patent filings for EP-driven quantum technologies.</a:t>
            </a:r>
          </a:p>
          <a:p>
            <a:pPr marL="342900" indent="-342900" algn="just">
              <a:buFont typeface="Arial" panose="020B0604020202020204" pitchFamily="34" charset="0"/>
              <a:buChar char="•"/>
            </a:pPr>
            <a:endParaRPr lang="en-US" sz="2350" dirty="0"/>
          </a:p>
          <a:p>
            <a:pPr marL="342900" indent="-342900" algn="just">
              <a:buFont typeface="Arial" panose="020B0604020202020204" pitchFamily="34" charset="0"/>
              <a:buChar char="•"/>
            </a:pPr>
            <a:endParaRPr lang="en-US" sz="2350" dirty="0" smtClean="0"/>
          </a:p>
          <a:p>
            <a:pPr marL="342900" indent="-342900" algn="just">
              <a:buFont typeface="Arial" panose="020B0604020202020204" pitchFamily="34" charset="0"/>
              <a:buChar char="•"/>
            </a:pPr>
            <a:endParaRPr lang="en-US" sz="2350" dirty="0"/>
          </a:p>
          <a:p>
            <a:pPr marL="342900" indent="-342900" algn="just">
              <a:buFont typeface="Arial" panose="020B0604020202020204" pitchFamily="34" charset="0"/>
              <a:buChar char="•"/>
            </a:pPr>
            <a:endParaRPr lang="en-US" sz="2350" dirty="0" smtClean="0"/>
          </a:p>
          <a:p>
            <a:pPr marL="342900" indent="-342900" algn="just">
              <a:buFont typeface="Arial" panose="020B0604020202020204" pitchFamily="34" charset="0"/>
              <a:buChar char="•"/>
            </a:pPr>
            <a:endParaRPr lang="en-US" sz="2350" dirty="0"/>
          </a:p>
        </p:txBody>
      </p:sp>
      <p:sp>
        <p:nvSpPr>
          <p:cNvPr id="13" name="TextBox 12">
            <a:extLst>
              <a:ext uri="{FF2B5EF4-FFF2-40B4-BE49-F238E27FC236}">
                <a16:creationId xmlns:a16="http://schemas.microsoft.com/office/drawing/2014/main" id="{F8C684EC-B06F-7757-6FBC-3C4AEF6BD759}"/>
              </a:ext>
            </a:extLst>
          </p:cNvPr>
          <p:cNvSpPr txBox="1"/>
          <p:nvPr/>
        </p:nvSpPr>
        <p:spPr>
          <a:xfrm>
            <a:off x="0" y="0"/>
            <a:ext cx="43891200" cy="3753232"/>
          </a:xfrm>
          <a:prstGeom prst="rect">
            <a:avLst/>
          </a:prstGeom>
          <a:solidFill>
            <a:schemeClr val="accent5">
              <a:lumMod val="75000"/>
            </a:schemeClr>
          </a:solidFill>
        </p:spPr>
        <p:txBody>
          <a:bodyPr wrap="square" rtlCol="0">
            <a:spAutoFit/>
          </a:bodyPr>
          <a:lstStyle/>
          <a:p>
            <a:endParaRPr lang="en-US" dirty="0"/>
          </a:p>
        </p:txBody>
      </p:sp>
      <p:grpSp>
        <p:nvGrpSpPr>
          <p:cNvPr id="3" name="Group 2">
            <a:extLst>
              <a:ext uri="{FF2B5EF4-FFF2-40B4-BE49-F238E27FC236}">
                <a16:creationId xmlns:a16="http://schemas.microsoft.com/office/drawing/2014/main" id="{E60C93E2-EF31-4912-B82A-877DA11DBBE6}"/>
              </a:ext>
            </a:extLst>
          </p:cNvPr>
          <p:cNvGrpSpPr/>
          <p:nvPr/>
        </p:nvGrpSpPr>
        <p:grpSpPr>
          <a:xfrm>
            <a:off x="3432844" y="35044088"/>
            <a:ext cx="36419756" cy="4206240"/>
            <a:chOff x="3240405" y="35044088"/>
            <a:chExt cx="36419756" cy="4206240"/>
          </a:xfrm>
        </p:grpSpPr>
        <p:grpSp>
          <p:nvGrpSpPr>
            <p:cNvPr id="46" name="Group 45">
              <a:extLst>
                <a:ext uri="{FF2B5EF4-FFF2-40B4-BE49-F238E27FC236}">
                  <a16:creationId xmlns:a16="http://schemas.microsoft.com/office/drawing/2014/main" id="{F427E1DF-630C-ED6A-7C7B-0B1D45C9608E}"/>
                </a:ext>
              </a:extLst>
            </p:cNvPr>
            <p:cNvGrpSpPr/>
            <p:nvPr/>
          </p:nvGrpSpPr>
          <p:grpSpPr>
            <a:xfrm>
              <a:off x="3240405" y="36118800"/>
              <a:ext cx="24267795" cy="1752600"/>
              <a:chOff x="2743200" y="36415287"/>
              <a:chExt cx="24267795" cy="1752600"/>
            </a:xfrm>
          </p:grpSpPr>
          <p:pic>
            <p:nvPicPr>
              <p:cNvPr id="40" name="Graphic 39">
                <a:extLst>
                  <a:ext uri="{FF2B5EF4-FFF2-40B4-BE49-F238E27FC236}">
                    <a16:creationId xmlns:a16="http://schemas.microsoft.com/office/drawing/2014/main" id="{D7708845-C67F-3324-3D98-DE92550B9A6A}"/>
                  </a:ext>
                </a:extLst>
              </p:cNvPr>
              <p:cNvPicPr>
                <a:picLocks noChangeAspect="1"/>
              </p:cNvPicPr>
              <p:nvPr/>
            </p:nvPicPr>
            <p:blipFill>
              <a:blip r:embed="rId8">
                <a:extLst>
                  <a:ext uri="{96DAC541-7B7A-43D3-8B79-37D633B846F1}">
                    <asvg:svgBlip xmlns="" xmlns:asvg="http://schemas.microsoft.com/office/drawing/2016/SVG/main" r:embed="rId9"/>
                  </a:ext>
                </a:extLst>
              </a:blip>
              <a:stretch>
                <a:fillRect/>
              </a:stretch>
            </p:blipFill>
            <p:spPr>
              <a:xfrm>
                <a:off x="15356205" y="36415287"/>
                <a:ext cx="11654790" cy="1752600"/>
              </a:xfrm>
              <a:prstGeom prst="rect">
                <a:avLst/>
              </a:prstGeom>
            </p:spPr>
          </p:pic>
          <p:pic>
            <p:nvPicPr>
              <p:cNvPr id="42" name="Graphic 41">
                <a:extLst>
                  <a:ext uri="{FF2B5EF4-FFF2-40B4-BE49-F238E27FC236}">
                    <a16:creationId xmlns:a16="http://schemas.microsoft.com/office/drawing/2014/main" id="{0BFF799D-931C-6763-C212-139C7F707D3A}"/>
                  </a:ext>
                </a:extLst>
              </p:cNvPr>
              <p:cNvPicPr>
                <a:picLocks noChangeAspect="1"/>
              </p:cNvPicPr>
              <p:nvPr/>
            </p:nvPicPr>
            <p:blipFill>
              <a:blip r:embed="rId10">
                <a:extLst>
                  <a:ext uri="{96DAC541-7B7A-43D3-8B79-37D633B846F1}">
                    <asvg:svgBlip xmlns="" xmlns:asvg="http://schemas.microsoft.com/office/drawing/2016/SVG/main" r:embed="rId11"/>
                  </a:ext>
                </a:extLst>
              </a:blip>
              <a:stretch>
                <a:fillRect/>
              </a:stretch>
            </p:blipFill>
            <p:spPr>
              <a:xfrm>
                <a:off x="2743200" y="36557738"/>
                <a:ext cx="8229600" cy="1467699"/>
              </a:xfrm>
              <a:prstGeom prst="rect">
                <a:avLst/>
              </a:prstGeom>
            </p:spPr>
          </p:pic>
        </p:grpSp>
        <p:pic>
          <p:nvPicPr>
            <p:cNvPr id="54" name="Picture 53">
              <a:extLst>
                <a:ext uri="{FF2B5EF4-FFF2-40B4-BE49-F238E27FC236}">
                  <a16:creationId xmlns:a16="http://schemas.microsoft.com/office/drawing/2014/main" id="{F6103329-2C88-4C40-80B1-A66AAB65D2B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0891596" y="35044088"/>
              <a:ext cx="8768565" cy="4206240"/>
            </a:xfrm>
            <a:prstGeom prst="rect">
              <a:avLst/>
            </a:prstGeom>
          </p:spPr>
        </p:pic>
      </p:grpSp>
      <p:pic>
        <p:nvPicPr>
          <p:cNvPr id="56" name="Picture 55">
            <a:extLst>
              <a:ext uri="{FF2B5EF4-FFF2-40B4-BE49-F238E27FC236}">
                <a16:creationId xmlns:a16="http://schemas.microsoft.com/office/drawing/2014/main" id="{61018E5E-815F-4454-9E9A-CB1335F33E0B}"/>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33088" b="36931"/>
          <a:stretch/>
        </p:blipFill>
        <p:spPr>
          <a:xfrm>
            <a:off x="685800" y="304800"/>
            <a:ext cx="12344400" cy="3069888"/>
          </a:xfrm>
          <a:prstGeom prst="rect">
            <a:avLst/>
          </a:prstGeom>
          <a:solidFill>
            <a:schemeClr val="accent5">
              <a:lumMod val="75000"/>
            </a:schemeClr>
          </a:solidFill>
        </p:spPr>
      </p:pic>
      <p:sp>
        <p:nvSpPr>
          <p:cNvPr id="62" name="TextBox 61">
            <a:extLst>
              <a:ext uri="{FF2B5EF4-FFF2-40B4-BE49-F238E27FC236}">
                <a16:creationId xmlns:a16="http://schemas.microsoft.com/office/drawing/2014/main" id="{442C940F-55AF-402D-9045-C8E6F1D6C8E0}"/>
              </a:ext>
            </a:extLst>
          </p:cNvPr>
          <p:cNvSpPr txBox="1"/>
          <p:nvPr/>
        </p:nvSpPr>
        <p:spPr>
          <a:xfrm>
            <a:off x="34164814" y="983934"/>
            <a:ext cx="9495972" cy="1938992"/>
          </a:xfrm>
          <a:prstGeom prst="rect">
            <a:avLst/>
          </a:prstGeom>
          <a:noFill/>
        </p:spPr>
        <p:txBody>
          <a:bodyPr wrap="square" rtlCol="0">
            <a:spAutoFit/>
          </a:bodyPr>
          <a:lstStyle/>
          <a:p>
            <a:r>
              <a:rPr lang="en-US" sz="6000" dirty="0">
                <a:solidFill>
                  <a:schemeClr val="bg1"/>
                </a:solidFill>
              </a:rPr>
              <a:t>An Industry-University Cooperative Research Center</a:t>
            </a:r>
          </a:p>
        </p:txBody>
      </p:sp>
      <p:pic>
        <p:nvPicPr>
          <p:cNvPr id="63" name="Picture 62" descr="A logo of a globe with a gold ring around it&#10;&#10;Description automatically generated">
            <a:extLst>
              <a:ext uri="{FF2B5EF4-FFF2-40B4-BE49-F238E27FC236}">
                <a16:creationId xmlns:a16="http://schemas.microsoft.com/office/drawing/2014/main" id="{93A8638E-B023-40FF-B756-EE76CA0C1AD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084035" y="669255"/>
            <a:ext cx="2616200" cy="2616200"/>
          </a:xfrm>
          <a:prstGeom prst="rect">
            <a:avLst/>
          </a:prstGeom>
        </p:spPr>
      </p:pic>
      <mc:AlternateContent xmlns:mc="http://schemas.openxmlformats.org/markup-compatibility/2006">
        <mc:Choice xmlns:a14="http://schemas.microsoft.com/office/drawing/2010/main" Requires="a14">
          <p:sp>
            <p:nvSpPr>
              <p:cNvPr id="9" name="TextBox 8"/>
              <p:cNvSpPr txBox="1"/>
              <p:nvPr/>
            </p:nvSpPr>
            <p:spPr>
              <a:xfrm flipH="1">
                <a:off x="15316199" y="9944416"/>
                <a:ext cx="13258801" cy="6963445"/>
              </a:xfrm>
              <a:prstGeom prst="rect">
                <a:avLst/>
              </a:prstGeom>
              <a:noFill/>
            </p:spPr>
            <p:txBody>
              <a:bodyPr wrap="square" rtlCol="0">
                <a:spAutoFit/>
              </a:bodyPr>
              <a:lstStyle/>
              <a:p>
                <a:r>
                  <a:rPr lang="en-US" sz="2350" dirty="0" smtClean="0"/>
                  <a:t>This project aims to map the landscape of exceptional points (EPs) in transient Lindblad dynamics for two- and three-level quantum systems. Specifically, we investigate how EPs emerge and evolve when the system is periodically coupled to baths at low positive and negative temperatures, leading to alternating dissipative processes.</a:t>
                </a:r>
              </a:p>
              <a:p>
                <a:r>
                  <a:rPr lang="en-US" sz="2350" dirty="0" smtClean="0"/>
                  <a:t/>
                </a:r>
                <a:br>
                  <a:rPr lang="en-US" sz="2350" dirty="0" smtClean="0"/>
                </a:br>
                <a:r>
                  <a:rPr lang="en-US" sz="2350" dirty="0" smtClean="0"/>
                  <a:t>Our objectives are as follows:</a:t>
                </a:r>
              </a:p>
              <a:p>
                <a:pPr marL="342900" indent="-342900" algn="just">
                  <a:buFont typeface="Arial" panose="020B0604020202020204" pitchFamily="34" charset="0"/>
                  <a:buChar char="•"/>
                </a:pPr>
                <a:r>
                  <a:rPr lang="en-US" sz="2350" b="1" dirty="0" smtClean="0"/>
                  <a:t>Mapping EP Landscape: </a:t>
                </a:r>
                <a:r>
                  <a:rPr lang="en-US" sz="2350" dirty="0" smtClean="0"/>
                  <a:t>Identify and map EPs as a function of dissipator strength </a:t>
                </a:r>
                <a14:m>
                  <m:oMath xmlns:m="http://schemas.openxmlformats.org/officeDocument/2006/math">
                    <m:r>
                      <a:rPr lang="en-US" altLang="en-US" sz="2350" i="1">
                        <a:latin typeface="Cambria Math" panose="02040503050406030204" pitchFamily="18" charset="0"/>
                        <a:ea typeface="Cambria Math" panose="02040503050406030204" pitchFamily="18" charset="0"/>
                      </a:rPr>
                      <m:t>𝛾</m:t>
                    </m:r>
                    <m:r>
                      <a:rPr lang="en-US" altLang="en-US" sz="2350" i="1">
                        <a:latin typeface="Cambria Math" panose="02040503050406030204" pitchFamily="18" charset="0"/>
                        <a:ea typeface="Cambria Math" panose="02040503050406030204" pitchFamily="18" charset="0"/>
                      </a:rPr>
                      <m:t>/</m:t>
                    </m:r>
                    <m:r>
                      <a:rPr lang="en-US" altLang="en-US" sz="2350" i="1">
                        <a:latin typeface="Cambria Math" panose="02040503050406030204" pitchFamily="18" charset="0"/>
                        <a:ea typeface="Cambria Math" panose="02040503050406030204" pitchFamily="18" charset="0"/>
                      </a:rPr>
                      <m:t>𝐽</m:t>
                    </m:r>
                  </m:oMath>
                </a14:m>
                <a:r>
                  <a:rPr lang="en-US" altLang="en-US" sz="2350" dirty="0"/>
                  <a:t> </a:t>
                </a:r>
                <a:r>
                  <a:rPr lang="en-US" sz="2350" dirty="0" smtClean="0"/>
                  <a:t>and modulation frequency </a:t>
                </a:r>
                <a14:m>
                  <m:oMath xmlns:m="http://schemas.openxmlformats.org/officeDocument/2006/math">
                    <m:r>
                      <m:rPr>
                        <m:sty m:val="p"/>
                      </m:rPr>
                      <a:rPr lang="el-GR" altLang="en-US" sz="2350" i="1">
                        <a:latin typeface="Cambria Math" panose="02040503050406030204" pitchFamily="18" charset="0"/>
                        <a:ea typeface="Cambria Math" panose="02040503050406030204" pitchFamily="18" charset="0"/>
                      </a:rPr>
                      <m:t>Ω</m:t>
                    </m:r>
                    <m:r>
                      <a:rPr lang="en-US" altLang="en-US" sz="2350" i="1">
                        <a:latin typeface="Cambria Math" panose="02040503050406030204" pitchFamily="18" charset="0"/>
                        <a:ea typeface="Cambria Math" panose="02040503050406030204" pitchFamily="18" charset="0"/>
                      </a:rPr>
                      <m:t>/</m:t>
                    </m:r>
                    <m:r>
                      <a:rPr lang="en-US" altLang="en-US" sz="2350" i="1">
                        <a:latin typeface="Cambria Math" panose="02040503050406030204" pitchFamily="18" charset="0"/>
                        <a:ea typeface="Cambria Math" panose="02040503050406030204" pitchFamily="18" charset="0"/>
                      </a:rPr>
                      <m:t>𝐽</m:t>
                    </m:r>
                  </m:oMath>
                </a14:m>
                <a:r>
                  <a:rPr lang="en-US" sz="2350" dirty="0" smtClean="0"/>
                  <a:t>. This provides a systematic understanding of the parameter space where EPs arise, which is essential for exploring quantum control applications.</a:t>
                </a:r>
              </a:p>
              <a:p>
                <a:pPr marL="342900" lvl="0" indent="-342900" algn="just">
                  <a:buFont typeface="Arial" panose="020B0604020202020204" pitchFamily="34" charset="0"/>
                  <a:buChar char="•"/>
                </a:pPr>
                <a:r>
                  <a:rPr lang="en-US" sz="2350" b="1" dirty="0" smtClean="0"/>
                  <a:t>Analyzing Density Matrix Dynamics: </a:t>
                </a:r>
                <a:r>
                  <a:rPr lang="en-US" sz="2350" dirty="0" smtClean="0"/>
                  <a:t>Examine the transient behavior of the density matrix across EP lines to understand how EPs affect the temporal evolution of the system. This includes differentiating between dynamical regimes, such as damped and oscillatory behaviors.</a:t>
                </a:r>
              </a:p>
              <a:p>
                <a:pPr marL="342900" lvl="0" indent="-342900" algn="just">
                  <a:buFont typeface="Arial" panose="020B0604020202020204" pitchFamily="34" charset="0"/>
                  <a:buChar char="•"/>
                </a:pPr>
                <a:r>
                  <a:rPr lang="en-US" sz="2350" b="1" dirty="0" smtClean="0"/>
                  <a:t>Modeling Qubit and Qutrit Systems: </a:t>
                </a:r>
                <a:r>
                  <a:rPr lang="en-US" sz="2350" dirty="0" smtClean="0"/>
                  <a:t>For a qubit system, we map the problem to one with a static dissipator and time-dependent drive. For a qutrit system, we explore how EPs manifest at small dissipator strengths </a:t>
                </a:r>
                <a14:m>
                  <m:oMath xmlns:m="http://schemas.openxmlformats.org/officeDocument/2006/math">
                    <m:r>
                      <a:rPr lang="en-US" sz="2350" i="1">
                        <a:latin typeface="Cambria Math" panose="02040503050406030204" pitchFamily="18" charset="0"/>
                      </a:rPr>
                      <m:t>𝛾</m:t>
                    </m:r>
                    <m:r>
                      <a:rPr lang="en-US" sz="2350" i="1">
                        <a:latin typeface="Cambria Math" panose="02040503050406030204" pitchFamily="18" charset="0"/>
                      </a:rPr>
                      <m:t>/</m:t>
                    </m:r>
                    <m:r>
                      <a:rPr lang="en-US" sz="2350" i="1">
                        <a:latin typeface="Cambria Math" panose="02040503050406030204" pitchFamily="18" charset="0"/>
                      </a:rPr>
                      <m:t>𝐽</m:t>
                    </m:r>
                  </m:oMath>
                </a14:m>
                <a:r>
                  <a:rPr lang="en-US" sz="2350" dirty="0"/>
                  <a:t> </a:t>
                </a:r>
                <a:r>
                  <a:rPr lang="en-US" sz="2350" dirty="0" smtClean="0"/>
                  <a:t> ≪ 1, unveiling a distinct EP landscape.</a:t>
                </a:r>
              </a:p>
              <a:p>
                <a:pPr marL="342900" lvl="0" indent="-342900" algn="just">
                  <a:buFont typeface="Arial" panose="020B0604020202020204" pitchFamily="34" charset="0"/>
                  <a:buChar char="•"/>
                </a:pPr>
                <a:r>
                  <a:rPr lang="en-US" sz="2350" b="1" dirty="0" smtClean="0"/>
                  <a:t>Implications for Quantum Technologies: </a:t>
                </a:r>
                <a:r>
                  <a:rPr lang="en-US" sz="2350" dirty="0" smtClean="0"/>
                  <a:t>Investigate how proximity to EPs can enhance sensitivity to perturbations, making it valuable for potential applications in quantum sensing and control.</a:t>
                </a:r>
              </a:p>
              <a:p>
                <a:r>
                  <a:rPr lang="en-US" sz="2350" dirty="0" smtClean="0"/>
                  <a:t/>
                </a:r>
                <a:br>
                  <a:rPr lang="en-US" sz="2350" dirty="0" smtClean="0"/>
                </a:br>
                <a:endParaRPr lang="en-US" sz="2350" dirty="0"/>
              </a:p>
            </p:txBody>
          </p:sp>
        </mc:Choice>
        <mc:Fallback>
          <p:sp>
            <p:nvSpPr>
              <p:cNvPr id="9" name="TextBox 8"/>
              <p:cNvSpPr txBox="1">
                <a:spLocks noRot="1" noChangeAspect="1" noMove="1" noResize="1" noEditPoints="1" noAdjustHandles="1" noChangeArrowheads="1" noChangeShapeType="1" noTextEdit="1"/>
              </p:cNvSpPr>
              <p:nvPr/>
            </p:nvSpPr>
            <p:spPr>
              <a:xfrm flipH="1">
                <a:off x="15316199" y="9944416"/>
                <a:ext cx="13258801" cy="6963445"/>
              </a:xfrm>
              <a:prstGeom prst="rect">
                <a:avLst/>
              </a:prstGeom>
              <a:blipFill>
                <a:blip r:embed="rId13"/>
                <a:stretch>
                  <a:fillRect l="-643" t="-612" r="-689"/>
                </a:stretch>
              </a:blipFill>
            </p:spPr>
            <p:txBody>
              <a:bodyPr/>
              <a:lstStyle/>
              <a:p>
                <a:r>
                  <a:rPr lang="en-US">
                    <a:noFill/>
                  </a:rPr>
                  <a:t> </a:t>
                </a:r>
              </a:p>
            </p:txBody>
          </p:sp>
        </mc:Fallback>
      </mc:AlternateContent>
      <p:pic>
        <p:nvPicPr>
          <p:cNvPr id="5" name="Picture 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7036053" y="28931900"/>
            <a:ext cx="9933298" cy="5843116"/>
          </a:xfrm>
          <a:prstGeom prst="rect">
            <a:avLst/>
          </a:prstGeom>
        </p:spPr>
      </p:pic>
      <p:pic>
        <p:nvPicPr>
          <p:cNvPr id="7" name="Picture 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7082945" y="23563907"/>
            <a:ext cx="9583286" cy="5367993"/>
          </a:xfrm>
          <a:prstGeom prst="rect">
            <a:avLst/>
          </a:prstGeom>
        </p:spPr>
      </p:pic>
      <mc:AlternateContent xmlns:mc="http://schemas.openxmlformats.org/markup-compatibility/2006" xmlns:a14="http://schemas.microsoft.com/office/drawing/2010/main">
        <mc:Choice Requires="a14">
          <p:sp>
            <p:nvSpPr>
              <p:cNvPr id="16" name="Rectangle 4"/>
              <p:cNvSpPr>
                <a:spLocks noChangeArrowheads="1"/>
              </p:cNvSpPr>
              <p:nvPr/>
            </p:nvSpPr>
            <p:spPr bwMode="auto">
              <a:xfrm>
                <a:off x="1088037" y="20040372"/>
                <a:ext cx="13007441" cy="489364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mj-lt"/>
                  </a:rPr>
                  <a:t>EP Landscape Mapping</a:t>
                </a:r>
                <a:endParaRPr kumimoji="0" lang="en-US" altLang="en-US" sz="2400" b="0" i="0" u="none" strike="noStrike" cap="none" normalizeH="0" baseline="0" dirty="0" smtClean="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mj-lt"/>
                  </a:rPr>
                  <a:t>Identify EPs as a function of dissipator strength</a:t>
                </a:r>
                <a:r>
                  <a:rPr kumimoji="0" lang="en-US" altLang="en-US" sz="2400" b="0" i="0" u="none" strike="noStrike" cap="none" normalizeH="0" dirty="0" smtClean="0">
                    <a:ln>
                      <a:noFill/>
                    </a:ln>
                    <a:solidFill>
                      <a:schemeClr val="tx1"/>
                    </a:solidFill>
                    <a:effectLst/>
                    <a:latin typeface="+mj-lt"/>
                  </a:rPr>
                  <a:t> </a:t>
                </a:r>
                <a14:m>
                  <m:oMath xmlns:m="http://schemas.openxmlformats.org/officeDocument/2006/math">
                    <m:r>
                      <a:rPr kumimoji="0" lang="en-US" altLang="en-US" sz="2400" b="0" i="1" u="none" strike="noStrike" cap="none" normalizeH="0" smtClean="0">
                        <a:ln>
                          <a:noFill/>
                        </a:ln>
                        <a:solidFill>
                          <a:schemeClr val="tx1"/>
                        </a:solidFill>
                        <a:effectLst/>
                        <a:latin typeface="Cambria Math" panose="02040503050406030204" pitchFamily="18" charset="0"/>
                        <a:ea typeface="Cambria Math" panose="02040503050406030204" pitchFamily="18" charset="0"/>
                      </a:rPr>
                      <m:t>𝛾</m:t>
                    </m:r>
                    <m:r>
                      <a:rPr kumimoji="0" lang="en-US" altLang="en-US" sz="2400" b="0" i="1" u="none" strike="noStrike" cap="none" normalizeH="0" smtClean="0">
                        <a:ln>
                          <a:noFill/>
                        </a:ln>
                        <a:solidFill>
                          <a:schemeClr val="tx1"/>
                        </a:solidFill>
                        <a:effectLst/>
                        <a:latin typeface="Cambria Math" panose="02040503050406030204" pitchFamily="18" charset="0"/>
                        <a:ea typeface="Cambria Math" panose="02040503050406030204" pitchFamily="18" charset="0"/>
                      </a:rPr>
                      <m:t>/</m:t>
                    </m:r>
                    <m:r>
                      <a:rPr kumimoji="0" lang="en-US" altLang="en-US" sz="2400" b="0" i="1" u="none" strike="noStrike" cap="none" normalizeH="0" smtClean="0">
                        <a:ln>
                          <a:noFill/>
                        </a:ln>
                        <a:solidFill>
                          <a:schemeClr val="tx1"/>
                        </a:solidFill>
                        <a:effectLst/>
                        <a:latin typeface="Cambria Math" panose="02040503050406030204" pitchFamily="18" charset="0"/>
                        <a:ea typeface="Cambria Math" panose="02040503050406030204" pitchFamily="18" charset="0"/>
                      </a:rPr>
                      <m:t>𝐽</m:t>
                    </m:r>
                  </m:oMath>
                </a14:m>
                <a:r>
                  <a:rPr kumimoji="0" lang="en-US" altLang="en-US" sz="2400" b="0" i="0" u="none" strike="noStrike" cap="none" normalizeH="0" baseline="0" dirty="0" smtClean="0">
                    <a:ln>
                      <a:noFill/>
                    </a:ln>
                    <a:solidFill>
                      <a:schemeClr val="tx1"/>
                    </a:solidFill>
                    <a:effectLst/>
                    <a:latin typeface="+mj-lt"/>
                  </a:rPr>
                  <a:t> and modulation frequency</a:t>
                </a:r>
                <a:r>
                  <a:rPr kumimoji="0" lang="en-US" altLang="en-US" sz="2400" b="0" i="0" u="none" strike="noStrike" cap="none" normalizeH="0" dirty="0" smtClean="0">
                    <a:ln>
                      <a:noFill/>
                    </a:ln>
                    <a:solidFill>
                      <a:schemeClr val="tx1"/>
                    </a:solidFill>
                    <a:effectLst/>
                    <a:latin typeface="+mj-lt"/>
                  </a:rPr>
                  <a:t> </a:t>
                </a:r>
                <a14:m>
                  <m:oMath xmlns:m="http://schemas.openxmlformats.org/officeDocument/2006/math">
                    <m:r>
                      <m:rPr>
                        <m:sty m:val="p"/>
                      </m:rPr>
                      <a:rPr kumimoji="0" lang="el-GR" altLang="en-US" sz="2400" b="0" i="1" u="none" strike="noStrike" cap="none" normalizeH="0" smtClean="0">
                        <a:ln>
                          <a:noFill/>
                        </a:ln>
                        <a:solidFill>
                          <a:schemeClr val="tx1"/>
                        </a:solidFill>
                        <a:effectLst/>
                        <a:latin typeface="Cambria Math" panose="02040503050406030204" pitchFamily="18" charset="0"/>
                        <a:ea typeface="Cambria Math" panose="02040503050406030204" pitchFamily="18" charset="0"/>
                      </a:rPr>
                      <m:t>Ω</m:t>
                    </m:r>
                    <m:r>
                      <a:rPr kumimoji="0" lang="en-US" altLang="en-US" sz="2400" b="0" i="1" u="none" strike="noStrike" cap="none" normalizeH="0" smtClean="0">
                        <a:ln>
                          <a:noFill/>
                        </a:ln>
                        <a:solidFill>
                          <a:schemeClr val="tx1"/>
                        </a:solidFill>
                        <a:effectLst/>
                        <a:latin typeface="Cambria Math" panose="02040503050406030204" pitchFamily="18" charset="0"/>
                        <a:ea typeface="Cambria Math" panose="02040503050406030204" pitchFamily="18" charset="0"/>
                      </a:rPr>
                      <m:t>/</m:t>
                    </m:r>
                    <m:r>
                      <a:rPr kumimoji="0" lang="en-US" altLang="en-US" sz="2400" b="0" i="1" u="none" strike="noStrike" cap="none" normalizeH="0" smtClean="0">
                        <a:ln>
                          <a:noFill/>
                        </a:ln>
                        <a:solidFill>
                          <a:schemeClr val="tx1"/>
                        </a:solidFill>
                        <a:effectLst/>
                        <a:latin typeface="Cambria Math" panose="02040503050406030204" pitchFamily="18" charset="0"/>
                        <a:ea typeface="Cambria Math" panose="02040503050406030204" pitchFamily="18" charset="0"/>
                      </a:rPr>
                      <m:t>𝐽</m:t>
                    </m:r>
                  </m:oMath>
                </a14:m>
                <a:endParaRPr kumimoji="0" lang="en-US" altLang="en-US" sz="2400" b="0" i="0" u="none" strike="noStrike" cap="none" normalizeH="0" baseline="0" dirty="0" smtClean="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1" u="none" strike="noStrike" cap="none" normalizeH="0" baseline="0" dirty="0" smtClean="0">
                    <a:ln>
                      <a:noFill/>
                    </a:ln>
                    <a:solidFill>
                      <a:schemeClr val="tx1"/>
                    </a:solidFill>
                    <a:effectLst/>
                    <a:latin typeface="+mj-lt"/>
                  </a:rPr>
                  <a:t>Purpose</a:t>
                </a:r>
                <a:r>
                  <a:rPr kumimoji="0" lang="en-US" altLang="en-US" sz="2400" b="0" i="0" u="none" strike="noStrike" cap="none" normalizeH="0" baseline="0" dirty="0" smtClean="0">
                    <a:ln>
                      <a:noFill/>
                    </a:ln>
                    <a:solidFill>
                      <a:schemeClr val="tx1"/>
                    </a:solidFill>
                    <a:effectLst/>
                    <a:latin typeface="+mj-lt"/>
                  </a:rPr>
                  <a:t>: Pinpoint regions of high sensitivity for quantum sensing and control.</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mj-lt"/>
                  </a:rPr>
                  <a:t>Density Matrix Dynamics</a:t>
                </a:r>
                <a:endParaRPr kumimoji="0" lang="en-US" altLang="en-US" sz="2400" b="0" i="0" u="none" strike="noStrike" cap="none" normalizeH="0" baseline="0" dirty="0" smtClean="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mj-lt"/>
                  </a:rPr>
                  <a:t>Analyze transient dynamics across EP lines to distinguish between damped and oscillatory regimes.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1" u="none" strike="noStrike" cap="none" normalizeH="0" baseline="0" dirty="0" smtClean="0">
                    <a:ln>
                      <a:noFill/>
                    </a:ln>
                    <a:solidFill>
                      <a:schemeClr val="tx1"/>
                    </a:solidFill>
                    <a:effectLst/>
                    <a:latin typeface="+mj-lt"/>
                  </a:rPr>
                  <a:t>Purpose</a:t>
                </a:r>
                <a:r>
                  <a:rPr kumimoji="0" lang="en-US" altLang="en-US" sz="2400" b="0" i="0" u="none" strike="noStrike" cap="none" normalizeH="0" baseline="0" dirty="0" smtClean="0">
                    <a:ln>
                      <a:noFill/>
                    </a:ln>
                    <a:solidFill>
                      <a:schemeClr val="tx1"/>
                    </a:solidFill>
                    <a:effectLst/>
                    <a:latin typeface="+mj-lt"/>
                  </a:rPr>
                  <a:t>: Improve coherence management in quantum operations.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mj-lt"/>
                  </a:rPr>
                  <a:t>Qubit vs. Qutrit Models</a:t>
                </a:r>
                <a:endParaRPr kumimoji="0" lang="en-US" altLang="en-US" sz="2400" b="0" i="0" u="none" strike="noStrike" cap="none" normalizeH="0" baseline="0" dirty="0" smtClean="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mj-lt"/>
                  </a:rPr>
                  <a:t>Compare EP behavior in qubit and qutrit systems with periodic dissipation.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1" u="none" strike="noStrike" cap="none" normalizeH="0" baseline="0" dirty="0" smtClean="0">
                    <a:ln>
                      <a:noFill/>
                    </a:ln>
                    <a:solidFill>
                      <a:schemeClr val="tx1"/>
                    </a:solidFill>
                    <a:effectLst/>
                    <a:latin typeface="+mj-lt"/>
                  </a:rPr>
                  <a:t>Purpose</a:t>
                </a:r>
                <a:r>
                  <a:rPr kumimoji="0" lang="en-US" altLang="en-US" sz="2400" b="0" i="0" u="none" strike="noStrike" cap="none" normalizeH="0" baseline="0" dirty="0" smtClean="0">
                    <a:ln>
                      <a:noFill/>
                    </a:ln>
                    <a:solidFill>
                      <a:schemeClr val="tx1"/>
                    </a:solidFill>
                    <a:effectLst/>
                    <a:latin typeface="+mj-lt"/>
                  </a:rPr>
                  <a:t>: Inform scalable quantum computing designs.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mj-lt"/>
                  </a:rPr>
                  <a:t>Application to Quantum Technology</a:t>
                </a:r>
                <a:endParaRPr kumimoji="0" lang="en-US" altLang="en-US" sz="2400" b="0" i="0" u="none" strike="noStrike" cap="none" normalizeH="0" baseline="0" dirty="0" smtClean="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mj-lt"/>
                  </a:rPr>
                  <a:t>Explore how proximity to EPs enhances sensitivity to perturbations.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1" u="none" strike="noStrike" cap="none" normalizeH="0" baseline="0" dirty="0" smtClean="0">
                    <a:ln>
                      <a:noFill/>
                    </a:ln>
                    <a:solidFill>
                      <a:schemeClr val="tx1"/>
                    </a:solidFill>
                    <a:effectLst/>
                    <a:latin typeface="+mj-lt"/>
                  </a:rPr>
                  <a:t>Purpose</a:t>
                </a:r>
                <a:r>
                  <a:rPr kumimoji="0" lang="en-US" altLang="en-US" sz="2400" b="0" i="0" u="none" strike="noStrike" cap="none" normalizeH="0" baseline="0" dirty="0" smtClean="0">
                    <a:ln>
                      <a:noFill/>
                    </a:ln>
                    <a:solidFill>
                      <a:schemeClr val="tx1"/>
                    </a:solidFill>
                    <a:effectLst/>
                    <a:latin typeface="+mj-lt"/>
                  </a:rPr>
                  <a:t>: Enable precise quantum sensing and control in practical applications.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mj-lt"/>
                </a:endParaRPr>
              </a:p>
            </p:txBody>
          </p:sp>
        </mc:Choice>
        <mc:Fallback xmlns="">
          <p:sp>
            <p:nvSpPr>
              <p:cNvPr id="16" name="Rectangle 4"/>
              <p:cNvSpPr>
                <a:spLocks noRot="1" noChangeAspect="1" noMove="1" noResize="1" noEditPoints="1" noAdjustHandles="1" noChangeArrowheads="1" noChangeShapeType="1" noTextEdit="1"/>
              </p:cNvSpPr>
              <p:nvPr/>
            </p:nvSpPr>
            <p:spPr bwMode="auto">
              <a:xfrm>
                <a:off x="1088037" y="20040372"/>
                <a:ext cx="13007441" cy="4893647"/>
              </a:xfrm>
              <a:prstGeom prst="rect">
                <a:avLst/>
              </a:prstGeom>
              <a:blipFill>
                <a:blip r:embed="rId28"/>
                <a:stretch>
                  <a:fillRect l="-750" t="-62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14" name="Rectangle 3"/>
          <p:cNvSpPr>
            <a:spLocks noChangeArrowheads="1"/>
          </p:cNvSpPr>
          <p:nvPr/>
        </p:nvSpPr>
        <p:spPr bwMode="auto">
          <a:xfrm>
            <a:off x="29979555" y="17649609"/>
            <a:ext cx="12126090" cy="3347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350" b="1" i="0" u="none" strike="noStrike" cap="none" normalizeH="0" baseline="0" dirty="0" smtClean="0">
                <a:ln>
                  <a:noFill/>
                </a:ln>
                <a:solidFill>
                  <a:schemeClr val="tx1"/>
                </a:solidFill>
                <a:effectLst/>
              </a:rPr>
              <a:t>Quantum Computing and Simulation</a:t>
            </a:r>
            <a:r>
              <a:rPr kumimoji="0" lang="en-US" altLang="en-US" sz="2350" b="0" i="0" u="none" strike="noStrike" cap="none" normalizeH="0" baseline="0" dirty="0" smtClean="0">
                <a:ln>
                  <a:noFill/>
                </a:ln>
                <a:solidFill>
                  <a:schemeClr val="tx1"/>
                </a:solidFill>
                <a:effectLst/>
              </a:rPr>
              <a:t>: Companies working on quantum processors and simulation platforms can benefit from insights into coherence control and EP-based modulation, which can enhance qubit performance and enable more efficient error correction strategies.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350" b="1" i="0" u="none" strike="noStrike" cap="none" normalizeH="0" baseline="0" dirty="0" smtClean="0">
                <a:ln>
                  <a:noFill/>
                </a:ln>
                <a:solidFill>
                  <a:schemeClr val="tx1"/>
                </a:solidFill>
                <a:effectLst/>
              </a:rPr>
              <a:t>Quantum Sensing and Metrology</a:t>
            </a:r>
            <a:r>
              <a:rPr kumimoji="0" lang="en-US" altLang="en-US" sz="2350" b="0" i="0" u="none" strike="noStrike" cap="none" normalizeH="0" baseline="0" dirty="0" smtClean="0">
                <a:ln>
                  <a:noFill/>
                </a:ln>
                <a:solidFill>
                  <a:schemeClr val="tx1"/>
                </a:solidFill>
                <a:effectLst/>
              </a:rPr>
              <a:t>: The project’s exploration of EPs as control points for coherence provides valuable knowledge for industries focused on precision sensing, such as atomic clocks and magnetic or gravitational field sensors.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350" b="1" i="0" u="none" strike="noStrike" cap="none" normalizeH="0" baseline="0" dirty="0" smtClean="0">
                <a:ln>
                  <a:noFill/>
                </a:ln>
                <a:solidFill>
                  <a:schemeClr val="tx1"/>
                </a:solidFill>
                <a:effectLst/>
              </a:rPr>
              <a:t>Quantum Communication</a:t>
            </a:r>
            <a:r>
              <a:rPr kumimoji="0" lang="en-US" altLang="en-US" sz="2350" b="0" i="0" u="none" strike="noStrike" cap="none" normalizeH="0" baseline="0" dirty="0" smtClean="0">
                <a:ln>
                  <a:noFill/>
                </a:ln>
                <a:solidFill>
                  <a:schemeClr val="tx1"/>
                </a:solidFill>
                <a:effectLst/>
              </a:rPr>
              <a:t>: Insights into transient dynamics in open quantum systems can aid communication firms in developing error-resilient quantum communication protocols and secure quantum networks. </a:t>
            </a:r>
          </a:p>
        </p:txBody>
      </p:sp>
      <p:pic>
        <p:nvPicPr>
          <p:cNvPr id="67" name="Picture 66"/>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18628245" y="16594569"/>
            <a:ext cx="7239000" cy="5555979"/>
          </a:xfrm>
          <a:prstGeom prst="rect">
            <a:avLst/>
          </a:prstGeom>
        </p:spPr>
      </p:pic>
      <p:sp>
        <p:nvSpPr>
          <p:cNvPr id="17" name="TextBox 16"/>
          <p:cNvSpPr txBox="1"/>
          <p:nvPr/>
        </p:nvSpPr>
        <p:spPr>
          <a:xfrm flipH="1">
            <a:off x="31129754" y="25698832"/>
            <a:ext cx="4912846" cy="1655341"/>
          </a:xfrm>
          <a:prstGeom prst="rect">
            <a:avLst/>
          </a:prstGeom>
          <a:noFill/>
        </p:spPr>
        <p:txBody>
          <a:bodyPr wrap="square" rtlCol="0">
            <a:spAutoFit/>
          </a:bodyPr>
          <a:lstStyle/>
          <a:p>
            <a:endParaRPr lang="en-US" dirty="0"/>
          </a:p>
        </p:txBody>
      </p:sp>
      <p:sp>
        <p:nvSpPr>
          <p:cNvPr id="23" name="Rectangle 10"/>
          <p:cNvSpPr>
            <a:spLocks noChangeArrowheads="1"/>
          </p:cNvSpPr>
          <p:nvPr/>
        </p:nvSpPr>
        <p:spPr bwMode="auto">
          <a:xfrm>
            <a:off x="29869293" y="24006721"/>
            <a:ext cx="12476164"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350" b="1" i="0" u="none" strike="noStrike" cap="none" normalizeH="0" baseline="0" dirty="0" smtClean="0">
                <a:ln>
                  <a:noFill/>
                </a:ln>
                <a:solidFill>
                  <a:schemeClr val="tx1"/>
                </a:solidFill>
                <a:effectLst/>
              </a:rPr>
              <a:t>Extended Parameter Exploration</a:t>
            </a:r>
            <a:r>
              <a:rPr kumimoji="0" lang="en-US" altLang="en-US" sz="2350" b="0" i="0" u="none" strike="noStrike" cap="none" normalizeH="0" baseline="0" dirty="0" smtClean="0">
                <a:ln>
                  <a:noFill/>
                </a:ln>
                <a:solidFill>
                  <a:schemeClr val="tx1"/>
                </a:solidFill>
                <a:effectLst/>
              </a:rPr>
              <a:t>: In a second year, we would explore a broader range of parameters for exceptional points (EPs), optimizing control for applications in quantum sensing and communication.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350" b="1" i="0" u="none" strike="noStrike" cap="none" normalizeH="0" baseline="0" dirty="0" smtClean="0">
                <a:ln>
                  <a:noFill/>
                </a:ln>
                <a:solidFill>
                  <a:schemeClr val="tx1"/>
                </a:solidFill>
                <a:effectLst/>
              </a:rPr>
              <a:t>Application-Specific Dynamics</a:t>
            </a:r>
            <a:r>
              <a:rPr kumimoji="0" lang="en-US" altLang="en-US" sz="2350" b="0" i="0" u="none" strike="noStrike" cap="none" normalizeH="0" baseline="0" dirty="0" smtClean="0">
                <a:ln>
                  <a:noFill/>
                </a:ln>
                <a:solidFill>
                  <a:schemeClr val="tx1"/>
                </a:solidFill>
                <a:effectLst/>
              </a:rPr>
              <a:t>: With refined parameters, we would focus on real-world applications like coherence control in quantum sensing, improving both stability and sensitivity.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350" b="1" i="0" u="none" strike="noStrike" cap="none" normalizeH="0" baseline="0" dirty="0" smtClean="0">
                <a:ln>
                  <a:noFill/>
                </a:ln>
                <a:solidFill>
                  <a:schemeClr val="tx1"/>
                </a:solidFill>
                <a:effectLst/>
              </a:rPr>
              <a:t>Experimental Verification</a:t>
            </a:r>
            <a:r>
              <a:rPr kumimoji="0" lang="en-US" altLang="en-US" sz="2350" b="0" i="0" u="none" strike="noStrike" cap="none" normalizeH="0" baseline="0" dirty="0" smtClean="0">
                <a:ln>
                  <a:noFill/>
                </a:ln>
                <a:solidFill>
                  <a:schemeClr val="tx1"/>
                </a:solidFill>
                <a:effectLst/>
              </a:rPr>
              <a:t>: Collaborations with labs could test these EP dynamics on physical platforms like superconducting qubits or trapped ions.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350" b="1" i="0" u="none" strike="noStrike" cap="none" normalizeH="0" baseline="0" dirty="0" smtClean="0">
                <a:ln>
                  <a:noFill/>
                </a:ln>
                <a:solidFill>
                  <a:schemeClr val="tx1"/>
                </a:solidFill>
                <a:effectLst/>
              </a:rPr>
              <a:t>Potential Spin-Off Projects</a:t>
            </a:r>
            <a:r>
              <a:rPr kumimoji="0" lang="en-US" altLang="en-US" sz="2350" b="0" i="0" u="none" strike="noStrike" cap="none" normalizeH="0" baseline="0" dirty="0" smtClean="0">
                <a:ln>
                  <a:noFill/>
                </a:ln>
                <a:solidFill>
                  <a:schemeClr val="tx1"/>
                </a:solidFill>
                <a:effectLst/>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350" b="1" i="0" u="none" strike="noStrike" cap="none" normalizeH="0" baseline="0" dirty="0" smtClean="0">
                <a:ln>
                  <a:noFill/>
                </a:ln>
                <a:solidFill>
                  <a:schemeClr val="tx1"/>
                </a:solidFill>
                <a:effectLst/>
              </a:rPr>
              <a:t>EP-Enhanced Quantum Sensors</a:t>
            </a:r>
            <a:r>
              <a:rPr kumimoji="0" lang="en-US" altLang="en-US" sz="2350" b="0" i="0" u="none" strike="noStrike" cap="none" normalizeH="0" baseline="0" dirty="0" smtClean="0">
                <a:ln>
                  <a:noFill/>
                </a:ln>
                <a:solidFill>
                  <a:schemeClr val="tx1"/>
                </a:solidFill>
                <a:effectLst/>
              </a:rPr>
              <a:t> for metrology.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350" b="1" i="0" u="none" strike="noStrike" cap="none" normalizeH="0" baseline="0" dirty="0" smtClean="0">
                <a:ln>
                  <a:noFill/>
                </a:ln>
                <a:solidFill>
                  <a:schemeClr val="tx1"/>
                </a:solidFill>
                <a:effectLst/>
              </a:rPr>
              <a:t>Quantum Error Mitigation</a:t>
            </a:r>
            <a:r>
              <a:rPr kumimoji="0" lang="en-US" altLang="en-US" sz="2350" b="0" i="0" u="none" strike="noStrike" cap="none" normalizeH="0" baseline="0" dirty="0" smtClean="0">
                <a:ln>
                  <a:noFill/>
                </a:ln>
                <a:solidFill>
                  <a:schemeClr val="tx1"/>
                </a:solidFill>
                <a:effectLst/>
              </a:rPr>
              <a:t> leveraging EP characteristics for improved qubit fidelity.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350" b="1" i="0" u="none" strike="noStrike" cap="none" normalizeH="0" baseline="0" dirty="0" smtClean="0">
                <a:ln>
                  <a:noFill/>
                </a:ln>
                <a:solidFill>
                  <a:schemeClr val="tx1"/>
                </a:solidFill>
                <a:effectLst/>
              </a:rPr>
              <a:t>Non-Hermitian Quantum Simulations</a:t>
            </a:r>
            <a:r>
              <a:rPr kumimoji="0" lang="en-US" altLang="en-US" sz="2350" b="0" i="0" u="none" strike="noStrike" cap="none" normalizeH="0" baseline="0" dirty="0" smtClean="0">
                <a:ln>
                  <a:noFill/>
                </a:ln>
                <a:solidFill>
                  <a:schemeClr val="tx1"/>
                </a:solidFill>
                <a:effectLst/>
              </a:rPr>
              <a:t> to broaden control methods in open quantum systems.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350" b="0" i="0" u="none" strike="noStrike" cap="none" normalizeH="0" baseline="0" dirty="0" smtClean="0">
              <a:ln>
                <a:noFill/>
              </a:ln>
              <a:solidFill>
                <a:schemeClr val="tx1"/>
              </a:solidFill>
              <a:effectLs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9571959E6908B4EB67C521E35580338" ma:contentTypeVersion="14" ma:contentTypeDescription="Create a new document." ma:contentTypeScope="" ma:versionID="80d794858513eb2b75a869420e1cc20b">
  <xsd:schema xmlns:xsd="http://www.w3.org/2001/XMLSchema" xmlns:xs="http://www.w3.org/2001/XMLSchema" xmlns:p="http://schemas.microsoft.com/office/2006/metadata/properties" xmlns:ns3="3dac0b3e-e5d9-486b-a4b0-d0134ef8b71b" xmlns:ns4="e307bae4-0c2a-4e78-ac4f-d11c40921664" targetNamespace="http://schemas.microsoft.com/office/2006/metadata/properties" ma:root="true" ma:fieldsID="b73e6fe9dd55aa1760ab68300eec6cd4" ns3:_="" ns4:_="">
    <xsd:import namespace="3dac0b3e-e5d9-486b-a4b0-d0134ef8b71b"/>
    <xsd:import namespace="e307bae4-0c2a-4e78-ac4f-d11c40921664"/>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ServiceLocation" minOccurs="0"/>
                <xsd:element ref="ns4:SharedWithUsers" minOccurs="0"/>
                <xsd:element ref="ns4:SharedWithDetails" minOccurs="0"/>
                <xsd:element ref="ns4:SharingHintHash"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dac0b3e-e5d9-486b-a4b0-d0134ef8b71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307bae4-0c2a-4e78-ac4f-d11c40921664"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48A710E-9599-4140-9241-E62FB348F9E4}">
  <ds:schemaRefs>
    <ds:schemaRef ds:uri="http://schemas.microsoft.com/sharepoint/v3/contenttype/forms"/>
  </ds:schemaRefs>
</ds:datastoreItem>
</file>

<file path=customXml/itemProps2.xml><?xml version="1.0" encoding="utf-8"?>
<ds:datastoreItem xmlns:ds="http://schemas.openxmlformats.org/officeDocument/2006/customXml" ds:itemID="{B909E30A-F89D-42C0-8CFC-1D5DDC9592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dac0b3e-e5d9-486b-a4b0-d0134ef8b71b"/>
    <ds:schemaRef ds:uri="e307bae4-0c2a-4e78-ac4f-d11c4092166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F2B60FC-7DF0-471A-966D-30903641A195}">
  <ds:schemaRefs>
    <ds:schemaRef ds:uri="http://purl.org/dc/terms/"/>
    <ds:schemaRef ds:uri="3dac0b3e-e5d9-486b-a4b0-d0134ef8b71b"/>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e307bae4-0c2a-4e78-ac4f-d11c40921664"/>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2794</TotalTime>
  <Words>1086</Words>
  <Application>Microsoft Office PowerPoint</Application>
  <PresentationFormat>Custom</PresentationFormat>
  <Paragraphs>86</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Cambria Math</vt:lpstr>
      <vt:lpstr>Times New Roman</vt:lpstr>
      <vt:lpstr>Office Theme</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Vastib</dc:creator>
  <cp:lastModifiedBy>Katha</cp:lastModifiedBy>
  <cp:revision>49</cp:revision>
  <dcterms:created xsi:type="dcterms:W3CDTF">2011-04-25T19:49:16Z</dcterms:created>
  <dcterms:modified xsi:type="dcterms:W3CDTF">2024-11-11T21:45:48Z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0x010100C9571959E6908B4EB67C521E35580338</vt:lpwstr>
  </property>
  <property fmtid="{D5CDD505-2E9C-101B-9397-08002B2CF9AE}" pid="3" name="MSIP_Label_4044bd30-2ed7-4c9d-9d12-46200872a97b_Enabled">
    <vt:lpwstr>true</vt:lpwstr>
  </property>
  <property fmtid="{D5CDD505-2E9C-101B-9397-08002B2CF9AE}" pid="4" name="MSIP_Label_4044bd30-2ed7-4c9d-9d12-46200872a97b_SetDate">
    <vt:lpwstr>2023-01-18T20:31:07Z</vt:lpwstr>
  </property>
  <property fmtid="{D5CDD505-2E9C-101B-9397-08002B2CF9AE}" pid="5" name="MSIP_Label_4044bd30-2ed7-4c9d-9d12-46200872a97b_Method">
    <vt:lpwstr>Standard</vt:lpwstr>
  </property>
  <property fmtid="{D5CDD505-2E9C-101B-9397-08002B2CF9AE}" pid="6" name="MSIP_Label_4044bd30-2ed7-4c9d-9d12-46200872a97b_Name">
    <vt:lpwstr>defa4170-0d19-0005-0004-bc88714345d2</vt:lpwstr>
  </property>
  <property fmtid="{D5CDD505-2E9C-101B-9397-08002B2CF9AE}" pid="7" name="MSIP_Label_4044bd30-2ed7-4c9d-9d12-46200872a97b_SiteId">
    <vt:lpwstr>4130bd39-7c53-419c-b1e5-8758d6d63f21</vt:lpwstr>
  </property>
  <property fmtid="{D5CDD505-2E9C-101B-9397-08002B2CF9AE}" pid="8" name="MSIP_Label_4044bd30-2ed7-4c9d-9d12-46200872a97b_ActionId">
    <vt:lpwstr>da2b405f-1b8f-4146-a285-6ddd6f10e25c</vt:lpwstr>
  </property>
  <property fmtid="{D5CDD505-2E9C-101B-9397-08002B2CF9AE}" pid="9" name="MSIP_Label_4044bd30-2ed7-4c9d-9d12-46200872a97b_ContentBits">
    <vt:lpwstr>0</vt:lpwstr>
  </property>
</Properties>
</file>