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1" r:id="rId3"/>
    <p:sldId id="288" r:id="rId4"/>
    <p:sldId id="293" r:id="rId5"/>
    <p:sldId id="294" r:id="rId6"/>
    <p:sldId id="296" r:id="rId7"/>
    <p:sldId id="278" r:id="rId8"/>
    <p:sldId id="260" r:id="rId9"/>
    <p:sldId id="277" r:id="rId10"/>
    <p:sldId id="259" r:id="rId11"/>
    <p:sldId id="297" r:id="rId12"/>
    <p:sldId id="298" r:id="rId13"/>
    <p:sldId id="299" r:id="rId14"/>
    <p:sldId id="300" r:id="rId15"/>
    <p:sldId id="285" r:id="rId16"/>
    <p:sldId id="301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Dosis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838531E7-7C1D-49F2-A9CE-9A63CDB82758}">
          <p14:sldIdLst>
            <p14:sldId id="256"/>
            <p14:sldId id="261"/>
            <p14:sldId id="288"/>
            <p14:sldId id="293"/>
            <p14:sldId id="294"/>
            <p14:sldId id="296"/>
            <p14:sldId id="278"/>
            <p14:sldId id="260"/>
            <p14:sldId id="277"/>
            <p14:sldId id="259"/>
            <p14:sldId id="297"/>
            <p14:sldId id="298"/>
            <p14:sldId id="299"/>
            <p14:sldId id="300"/>
            <p14:sldId id="285"/>
            <p14:sldId id="301"/>
          </p14:sldIdLst>
        </p14:section>
        <p14:section name="Abschnitt ohne Titel" id="{7125C7BD-B995-4B0E-948D-0A2546890936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00"/>
    <a:srgbClr val="222222"/>
    <a:srgbClr val="B97D3A"/>
    <a:srgbClr val="FF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31FE497-EEAB-467F-8200-02B83489E276}">
  <a:tblStyle styleId="{231FE497-EEAB-467F-8200-02B83489E27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4097" autoAdjust="0"/>
  </p:normalViewPr>
  <p:slideViewPr>
    <p:cSldViewPr snapToGrid="0">
      <p:cViewPr>
        <p:scale>
          <a:sx n="125" d="100"/>
          <a:sy n="125" d="100"/>
        </p:scale>
        <p:origin x="-78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883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700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1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18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789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Mit Echtzeitanalyse also ohne das </a:t>
            </a:r>
            <a:r>
              <a:rPr lang="de-DE" dirty="0" err="1"/>
              <a:t>compiliert</a:t>
            </a:r>
            <a:r>
              <a:rPr lang="de-DE" dirty="0"/>
              <a:t> werden muss.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Als kostenlose App im Mac </a:t>
            </a:r>
            <a:r>
              <a:rPr lang="de-DE" dirty="0" err="1"/>
              <a:t>Appstore</a:t>
            </a:r>
            <a:r>
              <a:rPr lang="de-DE" dirty="0"/>
              <a:t> verfügbar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 err="1"/>
              <a:t>Chirs</a:t>
            </a:r>
            <a:r>
              <a:rPr lang="de-DE" dirty="0"/>
              <a:t> </a:t>
            </a:r>
            <a:r>
              <a:rPr lang="de-DE" dirty="0" err="1"/>
              <a:t>Lattner</a:t>
            </a:r>
            <a:r>
              <a:rPr lang="de-DE" dirty="0"/>
              <a:t> über Swift –Programmieren spaßiger und </a:t>
            </a:r>
            <a:r>
              <a:rPr lang="de-DE" dirty="0" err="1"/>
              <a:t>verwendarer</a:t>
            </a:r>
            <a:r>
              <a:rPr lang="de-DE" dirty="0"/>
              <a:t> gestalten auch für jüngere Generationen.  </a:t>
            </a:r>
            <a:r>
              <a:rPr lang="de-DE" dirty="0" err="1"/>
              <a:t>Umstruckturierung</a:t>
            </a:r>
            <a:r>
              <a:rPr lang="de-DE" dirty="0"/>
              <a:t> wie IT gelehrt wird.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Swift Kurse an der </a:t>
            </a:r>
            <a:r>
              <a:rPr lang="de-DE" dirty="0" err="1"/>
              <a:t>Stansford</a:t>
            </a:r>
            <a:r>
              <a:rPr lang="de-DE" dirty="0"/>
              <a:t> University oder TU München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Programmieren lernen auf dem </a:t>
            </a:r>
            <a:r>
              <a:rPr lang="de-DE" dirty="0" err="1"/>
              <a:t>Ipad</a:t>
            </a:r>
            <a:r>
              <a:rPr lang="de-DE" dirty="0"/>
              <a:t>. Spielend die Grundlagen von Swift lernen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wift.sandbox.bluemix.net/#/rep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E-PORTFOLIO</a:t>
            </a:r>
            <a:br>
              <a:rPr lang="en" dirty="0"/>
            </a:br>
            <a:r>
              <a:rPr lang="en" dirty="0"/>
              <a:t>SWIFT</a:t>
            </a:r>
            <a:br>
              <a:rPr lang="en" dirty="0"/>
            </a:br>
            <a:endParaRPr lang="en" dirty="0"/>
          </a:p>
        </p:txBody>
      </p:sp>
      <p:pic>
        <p:nvPicPr>
          <p:cNvPr id="1026" name="Picture 2" descr="Bildergebnis für swift appl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47368" y1="11346" x2="48596" y2="11082"/>
                        <a14:foregroundMark x1="48246" y1="10026" x2="64211" y2="11873"/>
                        <a14:foregroundMark x1="64211" y1="11873" x2="68596" y2="60422"/>
                        <a14:foregroundMark x1="68596" y1="60422" x2="35789" y2="65963"/>
                        <a14:foregroundMark x1="35789" y1="65963" x2="28947" y2="17942"/>
                        <a14:foregroundMark x1="28947" y1="17942" x2="48070" y2="11082"/>
                        <a14:foregroundMark x1="48070" y1="11082" x2="48070" y2="11082"/>
                        <a14:foregroundMark x1="56842" y1="11082" x2="56842" y2="11082"/>
                        <a14:foregroundMark x1="56842" y1="11082" x2="56842" y2="11082"/>
                        <a14:foregroundMark x1="56667" y1="20580" x2="56667" y2="20580"/>
                        <a14:foregroundMark x1="55439" y1="24011" x2="53509" y2="29551"/>
                        <a14:foregroundMark x1="51754" y1="32718" x2="50526" y2="34565"/>
                        <a14:foregroundMark x1="50526" y1="37731" x2="53860" y2="42480"/>
                        <a14:foregroundMark x1="55088" y1="42744" x2="58772" y2="42744"/>
                        <a14:foregroundMark x1="60526" y1="40633" x2="60526" y2="36939"/>
                        <a14:foregroundMark x1="60351" y1="40106" x2="57193" y2="46438"/>
                        <a14:foregroundMark x1="55439" y1="48285" x2="52632" y2="48813"/>
                        <a14:foregroundMark x1="50175" y1="49868" x2="48947" y2="50132"/>
                        <a14:foregroundMark x1="48070" y1="50132" x2="61579" y2="27177"/>
                        <a14:foregroundMark x1="61579" y1="27177" x2="54737" y2="49340"/>
                        <a14:foregroundMark x1="48246" y1="54881" x2="35088" y2="53034"/>
                        <a14:foregroundMark x1="41228" y1="47493" x2="57193" y2="53298"/>
                        <a14:foregroundMark x1="48947" y1="55673" x2="64035" y2="40633"/>
                        <a14:foregroundMark x1="60351" y1="40106" x2="62456" y2="60422"/>
                        <a14:foregroundMark x1="59123" y1="48021" x2="57544" y2="14776"/>
                        <a14:foregroundMark x1="56667" y1="46438" x2="40702" y2="25858"/>
                        <a14:foregroundMark x1="56667" y1="43272" x2="41579" y2="19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8" y="2325052"/>
            <a:ext cx="1715802" cy="11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Demo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746398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Dosis" panose="020B0604020202020204" charset="0"/>
                <a:hlinkClick r:id="rId3"/>
              </a:rPr>
              <a:t>https://swift.sandbox.bluemix.net/#/repl</a:t>
            </a:r>
            <a:endParaRPr lang="en" dirty="0">
              <a:solidFill>
                <a:schemeClr val="bg1">
                  <a:lumMod val="50000"/>
                </a:schemeClr>
              </a:solidFill>
              <a:latin typeface="Dosis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&amp; Konstanten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0771"/>
              </p:ext>
            </p:extLst>
          </p:nvPr>
        </p:nvGraphicFramePr>
        <p:xfrm>
          <a:off x="899160" y="1419860"/>
          <a:ext cx="6155690" cy="1872415"/>
        </p:xfrm>
        <a:graphic>
          <a:graphicData uri="http://schemas.openxmlformats.org/drawingml/2006/table">
            <a:tbl>
              <a:tblPr firstRow="1" bandRow="1">
                <a:tableStyleId>{231FE497-EEAB-467F-8200-02B83489E276}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xmlns="" val="2425726342"/>
                    </a:ext>
                  </a:extLst>
                </a:gridCol>
                <a:gridCol w="5779135">
                  <a:extLst>
                    <a:ext uri="{9D8B030D-6E8A-4147-A177-3AD203B41FA5}">
                      <a16:colId xmlns:a16="http://schemas.microsoft.com/office/drawing/2014/main" xmlns="" val="1432007724"/>
                    </a:ext>
                  </a:extLst>
                </a:gridCol>
              </a:tblGrid>
              <a:tr h="187241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1|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2|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3|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4|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5|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6|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7|</a:t>
                      </a:r>
                    </a:p>
                    <a:p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//Variablen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"Hallo"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"Tschüss"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endParaRPr lang="de-DE" dirty="0"/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//Konstanten</a:t>
                      </a:r>
                    </a:p>
                    <a:p>
                      <a:r>
                        <a:rPr lang="de-DE" dirty="0" err="1">
                          <a:solidFill>
                            <a:srgbClr val="FF8700"/>
                          </a:solidFill>
                        </a:rPr>
                        <a:t>let</a:t>
                      </a:r>
                      <a:r>
                        <a:rPr lang="de-D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"Katharina"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i="1" strike="sng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name</a:t>
                      </a:r>
                      <a:r>
                        <a:rPr lang="de-DE" i="1" strike="sngStrik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de-DE" i="1" strike="sng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"Andre"</a:t>
                      </a:r>
                      <a:endParaRPr lang="de-DE" i="1" strike="sngStrik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09660595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>
            <a:cxnSpLocks/>
          </p:cNvCxnSpPr>
          <p:nvPr/>
        </p:nvCxnSpPr>
        <p:spPr>
          <a:xfrm>
            <a:off x="1104900" y="1419860"/>
            <a:ext cx="0" cy="15519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2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Inferrence</a:t>
            </a:r>
            <a:r>
              <a:rPr lang="de-DE" dirty="0"/>
              <a:t> &amp; Type Annotation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28946"/>
              </p:ext>
            </p:extLst>
          </p:nvPr>
        </p:nvGraphicFramePr>
        <p:xfrm>
          <a:off x="906780" y="1419859"/>
          <a:ext cx="6208078" cy="3078480"/>
        </p:xfrm>
        <a:graphic>
          <a:graphicData uri="http://schemas.openxmlformats.org/drawingml/2006/table">
            <a:tbl>
              <a:tblPr firstRow="1" bandRow="1">
                <a:tableStyleId>{231FE497-EEAB-467F-8200-02B83489E276}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xmlns="" val="2425726342"/>
                    </a:ext>
                  </a:extLst>
                </a:gridCol>
                <a:gridCol w="5779135">
                  <a:extLst>
                    <a:ext uri="{9D8B030D-6E8A-4147-A177-3AD203B41FA5}">
                      <a16:colId xmlns:a16="http://schemas.microsoft.com/office/drawing/2014/main" xmlns="" val="1432007724"/>
                    </a:ext>
                  </a:extLst>
                </a:gridCol>
              </a:tblGrid>
              <a:tr h="1872415">
                <a:tc>
                  <a:txBody>
                    <a:bodyPr/>
                    <a:lstStyle/>
                    <a:p>
                      <a:r>
                        <a:rPr lang="de-DE" dirty="0"/>
                        <a:t>  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2 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4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5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6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7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8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9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//Type </a:t>
                      </a:r>
                      <a:r>
                        <a:rPr lang="de-D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Inferrence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age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19  </a:t>
                      </a:r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</a:t>
                      </a:r>
                      <a:r>
                        <a:rPr lang="de-D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3.14  </a:t>
                      </a:r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//Double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Katharina"  </a:t>
                      </a:r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//String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de-DE" i="1" strike="sng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age</a:t>
                      </a:r>
                      <a:r>
                        <a:rPr lang="de-DE" i="1" strike="sngStrik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de-DE" i="1" strike="sngStrike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r>
                        <a:rPr lang="de-DE" i="1" strike="sng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de-DE" i="1" strike="sngStrik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endParaRPr lang="de-DE" dirty="0"/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//Type Annotation</a:t>
                      </a:r>
                    </a:p>
                    <a:p>
                      <a:r>
                        <a:rPr lang="de-DE" i="1" strike="sng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var</a:t>
                      </a:r>
                      <a:r>
                        <a:rPr lang="de-DE" i="1" strike="sngStrik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i="1" strike="sngStrike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heightInCm</a:t>
                      </a:r>
                      <a:r>
                        <a:rPr lang="de-DE" i="1" strike="sng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de-DE" i="1" strike="sngStrik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de-D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heightInCm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heightInCm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= 172</a:t>
                      </a:r>
                    </a:p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dirty="0" err="1">
                          <a:solidFill>
                            <a:srgbClr val="FF8700"/>
                          </a:solidFill>
                        </a:rPr>
                        <a:t>let</a:t>
                      </a:r>
                      <a:r>
                        <a:rPr lang="de-D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surname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"Heer"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i="1" strike="sng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surname</a:t>
                      </a:r>
                      <a:r>
                        <a:rPr lang="de-DE" i="1" strike="sngStrik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de-DE" i="1" strike="sngStrik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"Harbrecht"</a:t>
                      </a:r>
                      <a:endParaRPr lang="de-DE" i="1" strike="sngStrik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09660595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>
            <a:cxnSpLocks/>
          </p:cNvCxnSpPr>
          <p:nvPr/>
        </p:nvCxnSpPr>
        <p:spPr>
          <a:xfrm>
            <a:off x="1262062" y="1493520"/>
            <a:ext cx="0" cy="29108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90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19660"/>
              </p:ext>
            </p:extLst>
          </p:nvPr>
        </p:nvGraphicFramePr>
        <p:xfrm>
          <a:off x="906780" y="1419859"/>
          <a:ext cx="3147060" cy="2651760"/>
        </p:xfrm>
        <a:graphic>
          <a:graphicData uri="http://schemas.openxmlformats.org/drawingml/2006/table">
            <a:tbl>
              <a:tblPr firstRow="1" bandRow="1">
                <a:tableStyleId>{231FE497-EEAB-467F-8200-02B83489E276}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425726342"/>
                    </a:ext>
                  </a:extLst>
                </a:gridCol>
                <a:gridCol w="2689860">
                  <a:extLst>
                    <a:ext uri="{9D8B030D-6E8A-4147-A177-3AD203B41FA5}">
                      <a16:colId xmlns:a16="http://schemas.microsoft.com/office/drawing/2014/main" xmlns="" val="1432007724"/>
                    </a:ext>
                  </a:extLst>
                </a:gridCol>
              </a:tblGrid>
              <a:tr h="187241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2 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4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5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6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7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8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9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  <a:p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i="0" strike="noStrike" dirty="0" smtClean="0">
                          <a:solidFill>
                            <a:schemeClr val="tx1"/>
                          </a:solidFill>
                        </a:rPr>
                        <a:t>"Katharina"</a:t>
                      </a: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de-DE" i="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//Double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3.14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Bool</a:t>
                      </a:r>
                      <a:endParaRPr lang="de-DE" i="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let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isfemale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09660595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>
            <a:cxnSpLocks/>
          </p:cNvCxnSpPr>
          <p:nvPr/>
        </p:nvCxnSpPr>
        <p:spPr>
          <a:xfrm>
            <a:off x="1269682" y="1508760"/>
            <a:ext cx="0" cy="233172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86962"/>
              </p:ext>
            </p:extLst>
          </p:nvPr>
        </p:nvGraphicFramePr>
        <p:xfrm>
          <a:off x="4796790" y="1419859"/>
          <a:ext cx="3147060" cy="2225040"/>
        </p:xfrm>
        <a:graphic>
          <a:graphicData uri="http://schemas.openxmlformats.org/drawingml/2006/table">
            <a:tbl>
              <a:tblPr firstRow="1" bandRow="1">
                <a:tableStyleId>{231FE497-EEAB-467F-8200-02B83489E276}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425726342"/>
                    </a:ext>
                  </a:extLst>
                </a:gridCol>
                <a:gridCol w="2689860">
                  <a:extLst>
                    <a:ext uri="{9D8B030D-6E8A-4147-A177-3AD203B41FA5}">
                      <a16:colId xmlns:a16="http://schemas.microsoft.com/office/drawing/2014/main" xmlns="" val="1432007724"/>
                    </a:ext>
                  </a:extLst>
                </a:gridCol>
              </a:tblGrid>
              <a:tr h="1872415">
                <a:tc>
                  <a:txBody>
                    <a:bodyPr/>
                    <a:lstStyle/>
                    <a:p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14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15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16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17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18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19</a:t>
                      </a:r>
                    </a:p>
                    <a:p>
                      <a:r>
                        <a:rPr lang="de-DE" dirty="0"/>
                        <a:t> </a:t>
                      </a:r>
                    </a:p>
                    <a:p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xChromosomen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if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isfemale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xChromosomen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else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xChromosomen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09660595"/>
                  </a:ext>
                </a:extLst>
              </a:tr>
            </a:tbl>
          </a:graphicData>
        </a:graphic>
      </p:graphicFrame>
      <p:cxnSp>
        <p:nvCxnSpPr>
          <p:cNvPr id="9" name="Gerader Verbinder 8"/>
          <p:cNvCxnSpPr>
            <a:cxnSpLocks/>
          </p:cNvCxnSpPr>
          <p:nvPr/>
        </p:nvCxnSpPr>
        <p:spPr>
          <a:xfrm>
            <a:off x="5190172" y="1508760"/>
            <a:ext cx="0" cy="16611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8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Typumwandlung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82823"/>
              </p:ext>
            </p:extLst>
          </p:nvPr>
        </p:nvGraphicFramePr>
        <p:xfrm>
          <a:off x="906780" y="1419859"/>
          <a:ext cx="6922620" cy="3291840"/>
        </p:xfrm>
        <a:graphic>
          <a:graphicData uri="http://schemas.openxmlformats.org/drawingml/2006/table">
            <a:tbl>
              <a:tblPr firstRow="1" bandRow="1">
                <a:tableStyleId>{231FE497-EEAB-467F-8200-02B83489E276}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2425726342"/>
                    </a:ext>
                  </a:extLst>
                </a:gridCol>
                <a:gridCol w="6427320">
                  <a:extLst>
                    <a:ext uri="{9D8B030D-6E8A-4147-A177-3AD203B41FA5}">
                      <a16:colId xmlns:a16="http://schemas.microsoft.com/office/drawing/2014/main" xmlns="" val="1432007724"/>
                    </a:ext>
                  </a:extLst>
                </a:gridCol>
              </a:tblGrid>
              <a:tr h="1872415">
                <a:tc>
                  <a:txBody>
                    <a:bodyPr/>
                    <a:lstStyle/>
                    <a:p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2 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4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5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6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7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8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9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  <a:p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pi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3 + </a:t>
                      </a:r>
                      <a:r>
                        <a:rPr lang="de-DE" i="0" strike="noStrike" dirty="0" smtClean="0">
                          <a:solidFill>
                            <a:schemeClr val="tx1"/>
                          </a:solidFill>
                        </a:rPr>
                        <a:t>0.141  </a:t>
                      </a:r>
                      <a:r>
                        <a:rPr lang="de-DE" i="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</a:t>
                      </a:r>
                      <a:r>
                        <a:rPr lang="de-DE" i="0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</a:t>
                      </a:r>
                      <a:r>
                        <a:rPr lang="de-DE" i="0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</a:t>
                      </a:r>
                      <a:r>
                        <a:rPr lang="de-DE" i="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3.141</a:t>
                      </a:r>
                      <a:endParaRPr lang="de-DE" i="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aDouble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i="0" strike="noStrike" dirty="0" smtClean="0">
                          <a:solidFill>
                            <a:schemeClr val="tx1"/>
                          </a:solidFill>
                        </a:rPr>
                        <a:t>0.141</a:t>
                      </a: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1" strike="sng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var</a:t>
                      </a:r>
                      <a:r>
                        <a:rPr lang="de-DE" i="1" strike="sngStrik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de-DE" i="1" strike="sng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againpi</a:t>
                      </a:r>
                      <a:r>
                        <a:rPr lang="de-DE" i="1" strike="sngStrik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= </a:t>
                      </a:r>
                      <a:r>
                        <a:rPr lang="de-DE" i="1" strike="sng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aInt</a:t>
                      </a:r>
                      <a:r>
                        <a:rPr lang="de-DE" i="1" strike="sngStrik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+ </a:t>
                      </a:r>
                      <a:r>
                        <a:rPr lang="de-DE" i="1" strike="sng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aDouble</a:t>
                      </a:r>
                      <a:endParaRPr lang="de-DE" i="1" strike="sngStrik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againpi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Double(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) +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aDouble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 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againpi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3.141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withlost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aDouble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 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withlost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x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y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z = y / x  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 z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w = Double(x) + Double(y)  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 z = 3.33…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n = 10/3  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 n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09660595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>
            <a:cxnSpLocks/>
          </p:cNvCxnSpPr>
          <p:nvPr/>
        </p:nvCxnSpPr>
        <p:spPr>
          <a:xfrm>
            <a:off x="1269682" y="1508760"/>
            <a:ext cx="0" cy="29337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2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Optionals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24405"/>
              </p:ext>
            </p:extLst>
          </p:nvPr>
        </p:nvGraphicFramePr>
        <p:xfrm>
          <a:off x="906780" y="1417320"/>
          <a:ext cx="4267200" cy="3294379"/>
        </p:xfrm>
        <a:graphic>
          <a:graphicData uri="http://schemas.openxmlformats.org/drawingml/2006/table">
            <a:tbl>
              <a:tblPr firstRow="1" bandRow="1">
                <a:tableStyleId>{231FE497-EEAB-467F-8200-02B83489E276}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42572634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xmlns="" val="1432007724"/>
                    </a:ext>
                  </a:extLst>
                </a:gridCol>
              </a:tblGrid>
              <a:tr h="32943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2 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4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5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6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7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8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9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errorcode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errorcode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404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errorcode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 Optional(404)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forced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unwrapping</a:t>
                      </a:r>
                      <a:endParaRPr lang="de-DE" i="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if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errorcode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!=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nil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errorcode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!)  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 404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implicit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unwrapping</a:t>
                      </a:r>
                      <a:endParaRPr lang="de-DE" i="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errormessage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: String!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errormessage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nil</a:t>
                      </a: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if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errormessage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!=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nil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errormessage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)  </a:t>
                      </a:r>
                      <a:endParaRPr lang="de-DE" i="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09660595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77650"/>
              </p:ext>
            </p:extLst>
          </p:nvPr>
        </p:nvGraphicFramePr>
        <p:xfrm>
          <a:off x="4625340" y="1351279"/>
          <a:ext cx="4238943" cy="3505200"/>
        </p:xfrm>
        <a:graphic>
          <a:graphicData uri="http://schemas.openxmlformats.org/drawingml/2006/table">
            <a:tbl>
              <a:tblPr firstRow="1" bandRow="1">
                <a:tableStyleId>{231FE497-EEAB-467F-8200-02B83489E276}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xmlns="" val="242572634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xmlns="" val="1432007724"/>
                    </a:ext>
                  </a:extLst>
                </a:gridCol>
              </a:tblGrid>
              <a:tr h="187241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 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guard</a:t>
                      </a:r>
                      <a:endParaRPr lang="de-DE" i="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func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addiere (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x:Int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?, y:Int?)-&gt;Int?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guard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let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x = x </a:t>
                      </a: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else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return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nil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guard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let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y = y </a:t>
                      </a: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else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{ </a:t>
                      </a: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return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nil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return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x+y</a:t>
                      </a: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if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let</a:t>
                      </a:r>
                      <a:endParaRPr lang="de-DE" i="0" strike="no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if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rgbClr val="FF8700"/>
                          </a:solidFill>
                        </a:rPr>
                        <a:t>let</a:t>
                      </a:r>
                      <a:r>
                        <a:rPr lang="de-DE" i="0" strike="noStrike" dirty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myage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de-DE" i="0" strike="noStrike" dirty="0" err="1">
                          <a:solidFill>
                            <a:schemeClr val="tx1"/>
                          </a:solidFill>
                        </a:rPr>
                        <a:t>myage</a:t>
                      </a: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de-DE" i="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09660595"/>
                  </a:ext>
                </a:extLst>
              </a:tr>
            </a:tbl>
          </a:graphicData>
        </a:graphic>
      </p:graphicFrame>
      <p:cxnSp>
        <p:nvCxnSpPr>
          <p:cNvPr id="9" name="Gerader Verbinder 8"/>
          <p:cNvCxnSpPr>
            <a:cxnSpLocks/>
          </p:cNvCxnSpPr>
          <p:nvPr/>
        </p:nvCxnSpPr>
        <p:spPr>
          <a:xfrm>
            <a:off x="1269682" y="1508760"/>
            <a:ext cx="0" cy="31470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cxnSpLocks/>
          </p:cNvCxnSpPr>
          <p:nvPr/>
        </p:nvCxnSpPr>
        <p:spPr>
          <a:xfrm>
            <a:off x="5011102" y="1419859"/>
            <a:ext cx="0" cy="317500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9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96235"/>
              </p:ext>
            </p:extLst>
          </p:nvPr>
        </p:nvGraphicFramePr>
        <p:xfrm>
          <a:off x="906780" y="1417320"/>
          <a:ext cx="4762500" cy="3294379"/>
        </p:xfrm>
        <a:graphic>
          <a:graphicData uri="http://schemas.openxmlformats.org/drawingml/2006/table">
            <a:tbl>
              <a:tblPr firstRow="1" bandRow="1">
                <a:tableStyleId>{231FE497-EEAB-467F-8200-02B83489E276}</a:tableStyleId>
              </a:tblPr>
              <a:tblGrid>
                <a:gridCol w="510268">
                  <a:extLst>
                    <a:ext uri="{9D8B030D-6E8A-4147-A177-3AD203B41FA5}">
                      <a16:colId xmlns:a16="http://schemas.microsoft.com/office/drawing/2014/main" xmlns="" val="2425726342"/>
                    </a:ext>
                  </a:extLst>
                </a:gridCol>
                <a:gridCol w="4252232">
                  <a:extLst>
                    <a:ext uri="{9D8B030D-6E8A-4147-A177-3AD203B41FA5}">
                      <a16:colId xmlns:a16="http://schemas.microsoft.com/office/drawing/2014/main" xmlns="" val="1432007724"/>
                    </a:ext>
                  </a:extLst>
                </a:gridCol>
              </a:tblGrid>
              <a:tr h="32943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2 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4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5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6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7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8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9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dirty="0" err="1" smtClean="0">
                          <a:solidFill>
                            <a:srgbClr val="FF8700"/>
                          </a:solidFill>
                        </a:rPr>
                        <a:t>func</a:t>
                      </a:r>
                      <a:r>
                        <a:rPr lang="de-DE" i="0" strike="noStrike" dirty="0" smtClean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dirty="0" smtClean="0">
                          <a:solidFill>
                            <a:srgbClr val="222222"/>
                          </a:solidFill>
                        </a:rPr>
                        <a:t>addiere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x:</a:t>
                      </a: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Int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,y:</a:t>
                      </a: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Int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)-&gt;</a:t>
                      </a: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Int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return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x+y</a:t>
                      </a:r>
                      <a:endParaRPr lang="de-DE" i="0" strike="noStrike" baseline="0" dirty="0" smtClean="0">
                        <a:solidFill>
                          <a:srgbClr val="222222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baseline="0" dirty="0" smtClean="0">
                        <a:solidFill>
                          <a:srgbClr val="222222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baseline="0" dirty="0" smtClean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summe = addiere(x:1,y:5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)  </a:t>
                      </a:r>
                      <a:r>
                        <a:rPr lang="de-DE" i="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//summe = 6</a:t>
                      </a:r>
                      <a:endParaRPr lang="de-DE" i="0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baseline="0" dirty="0" smtClean="0">
                        <a:solidFill>
                          <a:srgbClr val="222222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func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fibonacci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(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x:</a:t>
                      </a: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Int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)-&gt;</a:t>
                      </a:r>
                      <a:r>
                        <a:rPr lang="de-DE" i="0" strike="noStrike" baseline="0" dirty="0" smtClean="0">
                          <a:solidFill>
                            <a:srgbClr val="FF8700"/>
                          </a:solidFill>
                        </a:rPr>
                        <a:t>Int 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if</a:t>
                      </a:r>
                      <a:r>
                        <a:rPr lang="de-DE" i="0" strike="noStrike" baseline="0" dirty="0" smtClean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x==1 { 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return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1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else</a:t>
                      </a:r>
                      <a:r>
                        <a:rPr lang="de-DE" i="0" strike="noStrike" baseline="0" dirty="0" smtClean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if</a:t>
                      </a:r>
                      <a:r>
                        <a:rPr lang="de-DE" i="0" strike="noStrike" baseline="0" dirty="0" smtClean="0">
                          <a:solidFill>
                            <a:srgbClr val="FF8700"/>
                          </a:solidFill>
                        </a:rPr>
                        <a:t> 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x==0 { 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return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0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else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            </a:t>
                      </a: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return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(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fibonacci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(x:x-1)+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fibonacci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(x:x-2))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i="0" strike="noStrike" baseline="0" dirty="0" smtClean="0">
                        <a:solidFill>
                          <a:srgbClr val="222222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i="0" strike="noStrike" baseline="0" dirty="0" err="1" smtClean="0">
                          <a:solidFill>
                            <a:srgbClr val="FF8700"/>
                          </a:solidFill>
                        </a:rPr>
                        <a:t>var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 fibo22 = </a:t>
                      </a:r>
                      <a:r>
                        <a:rPr lang="de-DE" i="0" strike="noStrike" baseline="0" dirty="0" err="1" smtClean="0">
                          <a:solidFill>
                            <a:srgbClr val="222222"/>
                          </a:solidFill>
                        </a:rPr>
                        <a:t>fibonacci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(22</a:t>
                      </a:r>
                      <a:r>
                        <a:rPr lang="de-DE" i="0" strike="noStrike" baseline="0" dirty="0" smtClean="0">
                          <a:solidFill>
                            <a:srgbClr val="222222"/>
                          </a:solidFill>
                        </a:rPr>
                        <a:t>)  </a:t>
                      </a:r>
                      <a:r>
                        <a:rPr lang="de-DE" i="0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//fibo22 = 17711</a:t>
                      </a:r>
                      <a:endParaRPr lang="de-DE" i="0" strike="no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09660595"/>
                  </a:ext>
                </a:extLst>
              </a:tr>
            </a:tbl>
          </a:graphicData>
        </a:graphic>
      </p:graphicFrame>
      <p:cxnSp>
        <p:nvCxnSpPr>
          <p:cNvPr id="6" name="Gerader Verbinder 8"/>
          <p:cNvCxnSpPr>
            <a:cxnSpLocks/>
          </p:cNvCxnSpPr>
          <p:nvPr/>
        </p:nvCxnSpPr>
        <p:spPr>
          <a:xfrm>
            <a:off x="1269682" y="1508760"/>
            <a:ext cx="0" cy="31470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6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Die Geschichte von Swift</a:t>
            </a:r>
            <a:endParaRPr lang="en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  <p:grpSp>
        <p:nvGrpSpPr>
          <p:cNvPr id="5" name="Group 29"/>
          <p:cNvGrpSpPr/>
          <p:nvPr/>
        </p:nvGrpSpPr>
        <p:grpSpPr>
          <a:xfrm>
            <a:off x="2629324" y="1555231"/>
            <a:ext cx="980053" cy="1477854"/>
            <a:chOff x="1130224" y="2060641"/>
            <a:chExt cx="980053" cy="1477854"/>
          </a:xfrm>
          <a:solidFill>
            <a:srgbClr val="FF8700"/>
          </a:solidFill>
        </p:grpSpPr>
        <p:sp>
          <p:nvSpPr>
            <p:cNvPr id="6" name="Freeform 34"/>
            <p:cNvSpPr/>
            <p:nvPr/>
          </p:nvSpPr>
          <p:spPr>
            <a:xfrm>
              <a:off x="1812725" y="3221984"/>
              <a:ext cx="23331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7" name="Rectangle 36"/>
            <p:cNvSpPr/>
            <p:nvPr/>
          </p:nvSpPr>
          <p:spPr>
            <a:xfrm>
              <a:off x="1338605" y="3400431"/>
              <a:ext cx="521178" cy="547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8" name="Oval 37"/>
            <p:cNvSpPr/>
            <p:nvPr/>
          </p:nvSpPr>
          <p:spPr>
            <a:xfrm>
              <a:off x="1927095" y="3336567"/>
              <a:ext cx="183182" cy="1831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9" name="Oval 39"/>
            <p:cNvSpPr/>
            <p:nvPr/>
          </p:nvSpPr>
          <p:spPr>
            <a:xfrm>
              <a:off x="1130224" y="3317076"/>
              <a:ext cx="221419" cy="221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10" name="Rectangle 40"/>
            <p:cNvSpPr/>
            <p:nvPr/>
          </p:nvSpPr>
          <p:spPr>
            <a:xfrm rot="5400000">
              <a:off x="1419898" y="2632073"/>
              <a:ext cx="1197574" cy="547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3519639" y="2845672"/>
            <a:ext cx="953960" cy="1673057"/>
            <a:chOff x="5409740" y="3338250"/>
            <a:chExt cx="953960" cy="1673057"/>
          </a:xfrm>
          <a:solidFill>
            <a:srgbClr val="222222"/>
          </a:solidFill>
        </p:grpSpPr>
        <p:sp>
          <p:nvSpPr>
            <p:cNvPr id="12" name="Freeform 79"/>
            <p:cNvSpPr/>
            <p:nvPr/>
          </p:nvSpPr>
          <p:spPr>
            <a:xfrm rot="10800000">
              <a:off x="5409740" y="3402700"/>
              <a:ext cx="23331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13" name="Rectangle 80"/>
            <p:cNvSpPr/>
            <p:nvPr/>
          </p:nvSpPr>
          <p:spPr>
            <a:xfrm rot="10800000">
              <a:off x="5595998" y="3402859"/>
              <a:ext cx="521178" cy="547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14" name="Freeform 81"/>
            <p:cNvSpPr/>
            <p:nvPr/>
          </p:nvSpPr>
          <p:spPr>
            <a:xfrm rot="10800000" flipH="1">
              <a:off x="6066493" y="3402700"/>
              <a:ext cx="23304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15" name="Oval 82"/>
            <p:cNvSpPr/>
            <p:nvPr/>
          </p:nvSpPr>
          <p:spPr>
            <a:xfrm rot="10800000" flipH="1">
              <a:off x="6180730" y="3338250"/>
              <a:ext cx="182970" cy="1831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16" name="Rectangle 84"/>
            <p:cNvSpPr/>
            <p:nvPr/>
          </p:nvSpPr>
          <p:spPr>
            <a:xfrm rot="5400000" flipH="1">
              <a:off x="5564587" y="4276357"/>
              <a:ext cx="1415254" cy="546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</p:grpSp>
      <p:grpSp>
        <p:nvGrpSpPr>
          <p:cNvPr id="17" name="Group 15"/>
          <p:cNvGrpSpPr/>
          <p:nvPr/>
        </p:nvGrpSpPr>
        <p:grpSpPr>
          <a:xfrm>
            <a:off x="4395259" y="1569405"/>
            <a:ext cx="857992" cy="1456468"/>
            <a:chOff x="4555138" y="2063281"/>
            <a:chExt cx="953960" cy="1456468"/>
          </a:xfrm>
          <a:solidFill>
            <a:srgbClr val="FF8700"/>
          </a:solidFill>
        </p:grpSpPr>
        <p:sp>
          <p:nvSpPr>
            <p:cNvPr id="18" name="Freeform 57"/>
            <p:cNvSpPr/>
            <p:nvPr/>
          </p:nvSpPr>
          <p:spPr>
            <a:xfrm rot="10800000" flipH="1" flipV="1">
              <a:off x="5211891" y="3222510"/>
              <a:ext cx="23304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19" name="Oval 58"/>
            <p:cNvSpPr/>
            <p:nvPr/>
          </p:nvSpPr>
          <p:spPr>
            <a:xfrm rot="10800000" flipH="1" flipV="1">
              <a:off x="5326128" y="3336890"/>
              <a:ext cx="182970" cy="1828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20" name="Freeform 60"/>
            <p:cNvSpPr/>
            <p:nvPr/>
          </p:nvSpPr>
          <p:spPr>
            <a:xfrm rot="10800000" flipV="1">
              <a:off x="4555138" y="3222510"/>
              <a:ext cx="233315" cy="232903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21" name="Rectangle 62"/>
            <p:cNvSpPr/>
            <p:nvPr/>
          </p:nvSpPr>
          <p:spPr>
            <a:xfrm rot="10800000" flipV="1">
              <a:off x="4741396" y="3400643"/>
              <a:ext cx="521178" cy="546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22" name="Rectangle 63"/>
            <p:cNvSpPr/>
            <p:nvPr/>
          </p:nvSpPr>
          <p:spPr>
            <a:xfrm rot="16200000" flipH="1" flipV="1">
              <a:off x="4819882" y="2633688"/>
              <a:ext cx="1195459" cy="546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</p:grpSp>
      <p:grpSp>
        <p:nvGrpSpPr>
          <p:cNvPr id="23" name="Group 18"/>
          <p:cNvGrpSpPr/>
          <p:nvPr/>
        </p:nvGrpSpPr>
        <p:grpSpPr>
          <a:xfrm>
            <a:off x="5141997" y="2849346"/>
            <a:ext cx="953960" cy="1686407"/>
            <a:chOff x="7118945" y="3324900"/>
            <a:chExt cx="953960" cy="1686407"/>
          </a:xfrm>
          <a:solidFill>
            <a:srgbClr val="222222"/>
          </a:solidFill>
        </p:grpSpPr>
        <p:sp>
          <p:nvSpPr>
            <p:cNvPr id="24" name="Freeform 86"/>
            <p:cNvSpPr/>
            <p:nvPr/>
          </p:nvSpPr>
          <p:spPr>
            <a:xfrm rot="10800000">
              <a:off x="7118945" y="3389350"/>
              <a:ext cx="23331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25" name="Freeform 87"/>
            <p:cNvSpPr/>
            <p:nvPr/>
          </p:nvSpPr>
          <p:spPr>
            <a:xfrm rot="10800000" flipH="1">
              <a:off x="7775698" y="3389350"/>
              <a:ext cx="233045" cy="233315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26" name="Rectangle 88"/>
            <p:cNvSpPr/>
            <p:nvPr/>
          </p:nvSpPr>
          <p:spPr>
            <a:xfrm rot="10800000" flipH="1">
              <a:off x="7302127" y="3389509"/>
              <a:ext cx="520574" cy="547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27" name="Oval 90"/>
            <p:cNvSpPr/>
            <p:nvPr/>
          </p:nvSpPr>
          <p:spPr>
            <a:xfrm rot="10800000" flipH="1">
              <a:off x="7889935" y="3324900"/>
              <a:ext cx="182970" cy="1831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28" name="Rectangle 89"/>
            <p:cNvSpPr/>
            <p:nvPr/>
          </p:nvSpPr>
          <p:spPr>
            <a:xfrm rot="5400000" flipH="1">
              <a:off x="7273792" y="4276357"/>
              <a:ext cx="1415254" cy="546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</p:grpSp>
      <p:grpSp>
        <p:nvGrpSpPr>
          <p:cNvPr id="29" name="Group 92"/>
          <p:cNvGrpSpPr/>
          <p:nvPr/>
        </p:nvGrpSpPr>
        <p:grpSpPr>
          <a:xfrm>
            <a:off x="6006834" y="2726080"/>
            <a:ext cx="830565" cy="310983"/>
            <a:chOff x="8662923" y="3208765"/>
            <a:chExt cx="830565" cy="310983"/>
          </a:xfrm>
          <a:solidFill>
            <a:srgbClr val="FF8700"/>
          </a:solidFill>
        </p:grpSpPr>
        <p:sp>
          <p:nvSpPr>
            <p:cNvPr id="30" name="Freeform 93"/>
            <p:cNvSpPr/>
            <p:nvPr/>
          </p:nvSpPr>
          <p:spPr>
            <a:xfrm rot="10800000" flipV="1">
              <a:off x="8662923" y="3208765"/>
              <a:ext cx="233315" cy="232904"/>
            </a:xfrm>
            <a:custGeom>
              <a:avLst/>
              <a:gdLst>
                <a:gd name="connsiteX0" fmla="*/ 1574800 w 1783953"/>
                <a:gd name="connsiteY0" fmla="*/ 0 h 1783953"/>
                <a:gd name="connsiteX1" fmla="*/ 1735814 w 1783953"/>
                <a:gd name="connsiteY1" fmla="*/ 8131 h 1783953"/>
                <a:gd name="connsiteX2" fmla="*/ 1783953 w 1783953"/>
                <a:gd name="connsiteY2" fmla="*/ 15478 h 1783953"/>
                <a:gd name="connsiteX3" fmla="*/ 1783953 w 1783953"/>
                <a:gd name="connsiteY3" fmla="*/ 438812 h 1783953"/>
                <a:gd name="connsiteX4" fmla="*/ 1692978 w 1783953"/>
                <a:gd name="connsiteY4" fmla="*/ 424928 h 1783953"/>
                <a:gd name="connsiteX5" fmla="*/ 1574800 w 1783953"/>
                <a:gd name="connsiteY5" fmla="*/ 418960 h 1783953"/>
                <a:gd name="connsiteX6" fmla="*/ 418960 w 1783953"/>
                <a:gd name="connsiteY6" fmla="*/ 1574800 h 1783953"/>
                <a:gd name="connsiteX7" fmla="*/ 440045 w 1783953"/>
                <a:gd name="connsiteY7" fmla="*/ 1783953 h 1783953"/>
                <a:gd name="connsiteX8" fmla="*/ 15478 w 1783953"/>
                <a:gd name="connsiteY8" fmla="*/ 1783953 h 1783953"/>
                <a:gd name="connsiteX9" fmla="*/ 8131 w 1783953"/>
                <a:gd name="connsiteY9" fmla="*/ 1735814 h 1783953"/>
                <a:gd name="connsiteX10" fmla="*/ 0 w 1783953"/>
                <a:gd name="connsiteY10" fmla="*/ 1574800 h 1783953"/>
                <a:gd name="connsiteX11" fmla="*/ 1574800 w 1783953"/>
                <a:gd name="connsiteY11" fmla="*/ 0 h 178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3953" h="1783953">
                  <a:moveTo>
                    <a:pt x="1574800" y="0"/>
                  </a:moveTo>
                  <a:cubicBezTo>
                    <a:pt x="1629159" y="0"/>
                    <a:pt x="1682874" y="2754"/>
                    <a:pt x="1735814" y="8131"/>
                  </a:cubicBezTo>
                  <a:lnTo>
                    <a:pt x="1783953" y="15478"/>
                  </a:lnTo>
                  <a:lnTo>
                    <a:pt x="1783953" y="438812"/>
                  </a:lnTo>
                  <a:lnTo>
                    <a:pt x="1692978" y="424928"/>
                  </a:lnTo>
                  <a:cubicBezTo>
                    <a:pt x="1654122" y="420982"/>
                    <a:pt x="1614697" y="418960"/>
                    <a:pt x="1574800" y="418960"/>
                  </a:cubicBezTo>
                  <a:cubicBezTo>
                    <a:pt x="936447" y="418960"/>
                    <a:pt x="418960" y="936447"/>
                    <a:pt x="418960" y="1574800"/>
                  </a:cubicBezTo>
                  <a:lnTo>
                    <a:pt x="440045" y="1783953"/>
                  </a:lnTo>
                  <a:lnTo>
                    <a:pt x="15478" y="1783953"/>
                  </a:lnTo>
                  <a:lnTo>
                    <a:pt x="8131" y="1735814"/>
                  </a:lnTo>
                  <a:cubicBezTo>
                    <a:pt x="2754" y="1682874"/>
                    <a:pt x="0" y="1629159"/>
                    <a:pt x="0" y="1574800"/>
                  </a:cubicBezTo>
                  <a:cubicBezTo>
                    <a:pt x="0" y="705062"/>
                    <a:pt x="705062" y="0"/>
                    <a:pt x="15748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31" name="Rectangle 94"/>
            <p:cNvSpPr/>
            <p:nvPr/>
          </p:nvSpPr>
          <p:spPr>
            <a:xfrm rot="10800000" flipV="1">
              <a:off x="8849181" y="3386898"/>
              <a:ext cx="521178" cy="546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  <p:sp>
          <p:nvSpPr>
            <p:cNvPr id="32" name="Oval 95"/>
            <p:cNvSpPr/>
            <p:nvPr/>
          </p:nvSpPr>
          <p:spPr>
            <a:xfrm>
              <a:off x="9272069" y="3298329"/>
              <a:ext cx="221419" cy="221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Dosis" panose="020B0604020202020204" charset="0"/>
              </a:endParaRPr>
            </a:p>
          </p:txBody>
        </p:sp>
      </p:grpSp>
      <p:sp>
        <p:nvSpPr>
          <p:cNvPr id="33" name="TextBox 137"/>
          <p:cNvSpPr txBox="1"/>
          <p:nvPr/>
        </p:nvSpPr>
        <p:spPr>
          <a:xfrm rot="16200000">
            <a:off x="2888065" y="1981862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8700"/>
                </a:solidFill>
                <a:latin typeface="Dosis" panose="020B0604020202020204" charset="0"/>
                <a:ea typeface="Roboto" panose="020B0604020202020204" charset="0"/>
              </a:rPr>
              <a:t>2010</a:t>
            </a:r>
          </a:p>
        </p:txBody>
      </p:sp>
      <p:sp>
        <p:nvSpPr>
          <p:cNvPr id="34" name="TextBox 140"/>
          <p:cNvSpPr txBox="1"/>
          <p:nvPr/>
        </p:nvSpPr>
        <p:spPr>
          <a:xfrm rot="16200000">
            <a:off x="3753733" y="3738783"/>
            <a:ext cx="795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222222"/>
                </a:solidFill>
                <a:latin typeface="Dosis" panose="020B0604020202020204" charset="0"/>
                <a:ea typeface="Roboto" panose="020B0604020202020204" charset="0"/>
              </a:rPr>
              <a:t>2015</a:t>
            </a:r>
          </a:p>
        </p:txBody>
      </p:sp>
      <p:sp>
        <p:nvSpPr>
          <p:cNvPr id="35" name="TextBox 143"/>
          <p:cNvSpPr txBox="1"/>
          <p:nvPr/>
        </p:nvSpPr>
        <p:spPr>
          <a:xfrm rot="16200000">
            <a:off x="4605149" y="1988179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8700"/>
                </a:solidFill>
                <a:latin typeface="Dosis" panose="020B0604020202020204" charset="0"/>
                <a:ea typeface="Roboto" panose="020B0604020202020204" charset="0"/>
              </a:rPr>
              <a:t>2016</a:t>
            </a:r>
          </a:p>
        </p:txBody>
      </p:sp>
      <p:sp>
        <p:nvSpPr>
          <p:cNvPr id="36" name="TextBox 140"/>
          <p:cNvSpPr txBox="1"/>
          <p:nvPr/>
        </p:nvSpPr>
        <p:spPr>
          <a:xfrm rot="16200000">
            <a:off x="5416796" y="3582612"/>
            <a:ext cx="660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222222"/>
                </a:solidFill>
                <a:latin typeface="Dosis" panose="020B0604020202020204" charset="0"/>
                <a:ea typeface="Roboto" panose="020B0604020202020204" charset="0"/>
              </a:rPr>
              <a:t>2017</a:t>
            </a:r>
          </a:p>
        </p:txBody>
      </p:sp>
      <p:grpSp>
        <p:nvGrpSpPr>
          <p:cNvPr id="37" name="Group 157"/>
          <p:cNvGrpSpPr/>
          <p:nvPr/>
        </p:nvGrpSpPr>
        <p:grpSpPr>
          <a:xfrm>
            <a:off x="1541531" y="1901127"/>
            <a:ext cx="1504308" cy="579241"/>
            <a:chOff x="2014593" y="4113957"/>
            <a:chExt cx="1504308" cy="579241"/>
          </a:xfrm>
        </p:grpSpPr>
        <p:sp>
          <p:nvSpPr>
            <p:cNvPr id="38" name="Rectangle 158"/>
            <p:cNvSpPr/>
            <p:nvPr/>
          </p:nvSpPr>
          <p:spPr>
            <a:xfrm>
              <a:off x="2015080" y="4323866"/>
              <a:ext cx="1503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Begann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im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Juli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2010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durch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Chris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Lattner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.</a:t>
              </a:r>
            </a:p>
          </p:txBody>
        </p:sp>
        <p:sp>
          <p:nvSpPr>
            <p:cNvPr id="39" name="Rectangle 159"/>
            <p:cNvSpPr/>
            <p:nvPr/>
          </p:nvSpPr>
          <p:spPr>
            <a:xfrm>
              <a:off x="2014593" y="4113957"/>
              <a:ext cx="10887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latin typeface="Dosis" panose="020B0604020202020204" charset="0"/>
                  <a:ea typeface="Roboto" panose="020B0604020202020204" charset="0"/>
                </a:rPr>
                <a:t>Entwicklung</a:t>
              </a:r>
              <a:endParaRPr lang="en-US" sz="1400" b="1" dirty="0">
                <a:latin typeface="Dosis" panose="020B0604020202020204" charset="0"/>
                <a:ea typeface="Roboto" panose="020B0604020202020204" charset="0"/>
              </a:endParaRPr>
            </a:p>
          </p:txBody>
        </p:sp>
      </p:grpSp>
      <p:grpSp>
        <p:nvGrpSpPr>
          <p:cNvPr id="40" name="Group 157"/>
          <p:cNvGrpSpPr/>
          <p:nvPr/>
        </p:nvGrpSpPr>
        <p:grpSpPr>
          <a:xfrm>
            <a:off x="2500709" y="3469255"/>
            <a:ext cx="1504308" cy="717740"/>
            <a:chOff x="2014593" y="4113957"/>
            <a:chExt cx="1504308" cy="717740"/>
          </a:xfrm>
        </p:grpSpPr>
        <p:sp>
          <p:nvSpPr>
            <p:cNvPr id="41" name="Rectangle 158"/>
            <p:cNvSpPr/>
            <p:nvPr/>
          </p:nvSpPr>
          <p:spPr>
            <a:xfrm>
              <a:off x="2015080" y="4323866"/>
              <a:ext cx="150382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Ankündigung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,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dass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Swift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eine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OSI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konforme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Open Source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Lizenz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erhält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.</a:t>
              </a:r>
            </a:p>
          </p:txBody>
        </p:sp>
        <p:sp>
          <p:nvSpPr>
            <p:cNvPr id="42" name="Rectangle 159"/>
            <p:cNvSpPr/>
            <p:nvPr/>
          </p:nvSpPr>
          <p:spPr>
            <a:xfrm>
              <a:off x="2014593" y="4113957"/>
              <a:ext cx="6944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Dosis" panose="020B0604020202020204" charset="0"/>
                  <a:ea typeface="Roboto" panose="020B0604020202020204" charset="0"/>
                </a:rPr>
                <a:t>Swift 2</a:t>
              </a:r>
              <a:endParaRPr lang="en-US" sz="1400" b="1" dirty="0">
                <a:latin typeface="Dosis" panose="020B0604020202020204" charset="0"/>
                <a:ea typeface="Roboto" panose="020B0604020202020204" charset="0"/>
              </a:endParaRPr>
            </a:p>
          </p:txBody>
        </p:sp>
      </p:grpSp>
      <p:grpSp>
        <p:nvGrpSpPr>
          <p:cNvPr id="43" name="Group 157"/>
          <p:cNvGrpSpPr/>
          <p:nvPr/>
        </p:nvGrpSpPr>
        <p:grpSpPr>
          <a:xfrm>
            <a:off x="5487995" y="1874027"/>
            <a:ext cx="1504308" cy="579241"/>
            <a:chOff x="2014593" y="4113957"/>
            <a:chExt cx="1504308" cy="579241"/>
          </a:xfrm>
        </p:grpSpPr>
        <p:sp>
          <p:nvSpPr>
            <p:cNvPr id="44" name="Rectangle 158"/>
            <p:cNvSpPr/>
            <p:nvPr/>
          </p:nvSpPr>
          <p:spPr>
            <a:xfrm>
              <a:off x="2015080" y="4323866"/>
              <a:ext cx="1503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Erste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neue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Hauptversion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, die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veröffentlicht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wurde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.</a:t>
              </a:r>
            </a:p>
          </p:txBody>
        </p:sp>
        <p:sp>
          <p:nvSpPr>
            <p:cNvPr id="45" name="Rectangle 159"/>
            <p:cNvSpPr/>
            <p:nvPr/>
          </p:nvSpPr>
          <p:spPr>
            <a:xfrm>
              <a:off x="2014593" y="4113957"/>
              <a:ext cx="6960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Dosis" panose="020B0604020202020204" charset="0"/>
                  <a:ea typeface="Roboto" panose="020B0604020202020204" charset="0"/>
                </a:rPr>
                <a:t>Swift 3</a:t>
              </a:r>
              <a:endParaRPr lang="en-US" sz="1400" b="1" dirty="0">
                <a:latin typeface="Dosis" panose="020B0604020202020204" charset="0"/>
                <a:ea typeface="Roboto" panose="020B0604020202020204" charset="0"/>
              </a:endParaRPr>
            </a:p>
          </p:txBody>
        </p:sp>
      </p:grpSp>
      <p:grpSp>
        <p:nvGrpSpPr>
          <p:cNvPr id="46" name="Group 157"/>
          <p:cNvGrpSpPr/>
          <p:nvPr/>
        </p:nvGrpSpPr>
        <p:grpSpPr>
          <a:xfrm>
            <a:off x="6325092" y="3371677"/>
            <a:ext cx="1504308" cy="717740"/>
            <a:chOff x="2014593" y="4113957"/>
            <a:chExt cx="1504308" cy="717740"/>
          </a:xfrm>
        </p:grpSpPr>
        <p:sp>
          <p:nvSpPr>
            <p:cNvPr id="47" name="Rectangle 158"/>
            <p:cNvSpPr/>
            <p:nvPr/>
          </p:nvSpPr>
          <p:spPr>
            <a:xfrm>
              <a:off x="2015080" y="4323866"/>
              <a:ext cx="150382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Für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Ende 2017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ist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mit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Swift 4 die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nächste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Hauptversion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 </a:t>
              </a:r>
              <a:r>
                <a:rPr 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geplant</a:t>
              </a:r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osis" panose="020B0604020202020204" charset="0"/>
                  <a:ea typeface="Roboto" panose="020B0604020202020204" charset="0"/>
                </a:rPr>
                <a:t>.</a:t>
              </a:r>
            </a:p>
          </p:txBody>
        </p:sp>
        <p:sp>
          <p:nvSpPr>
            <p:cNvPr id="48" name="Rectangle 159"/>
            <p:cNvSpPr/>
            <p:nvPr/>
          </p:nvSpPr>
          <p:spPr>
            <a:xfrm>
              <a:off x="2014593" y="4113957"/>
              <a:ext cx="6928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Dosis" panose="020B0604020202020204" charset="0"/>
                  <a:ea typeface="Roboto" panose="020B0604020202020204" charset="0"/>
                </a:rPr>
                <a:t>Swift 4</a:t>
              </a:r>
              <a:endParaRPr lang="en-US" sz="1400" b="1" dirty="0">
                <a:latin typeface="Dosis" panose="020B0604020202020204" charset="0"/>
                <a:ea typeface="Roboto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 idx="4294967295"/>
          </p:nvPr>
        </p:nvSpPr>
        <p:spPr>
          <a:xfrm>
            <a:off x="1929279" y="726426"/>
            <a:ext cx="6896100" cy="895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-DE" sz="6000" dirty="0">
                <a:solidFill>
                  <a:srgbClr val="FF8700"/>
                </a:solidFill>
                <a:latin typeface="Dosis" panose="020B0604020202020204" charset="0"/>
              </a:rPr>
              <a:t> Modern</a:t>
            </a:r>
            <a:endParaRPr lang="en" sz="6000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ctrTitle" idx="4294967295"/>
          </p:nvPr>
        </p:nvSpPr>
        <p:spPr>
          <a:xfrm>
            <a:off x="3255130" y="3024758"/>
            <a:ext cx="5473700" cy="895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-DE" sz="6000" dirty="0">
                <a:solidFill>
                  <a:srgbClr val="FF8700"/>
                </a:solidFill>
                <a:latin typeface="Dosis" panose="020B0604020202020204" charset="0"/>
              </a:rPr>
              <a:t>Fast </a:t>
            </a:r>
            <a:r>
              <a:rPr lang="de-DE" sz="6000" dirty="0" err="1">
                <a:solidFill>
                  <a:srgbClr val="FF8700"/>
                </a:solidFill>
                <a:latin typeface="Dosis" panose="020B0604020202020204" charset="0"/>
              </a:rPr>
              <a:t>and</a:t>
            </a:r>
            <a:r>
              <a:rPr lang="de-DE" sz="6000" dirty="0">
                <a:solidFill>
                  <a:srgbClr val="FF8700"/>
                </a:solidFill>
                <a:latin typeface="Dosis" panose="020B0604020202020204" charset="0"/>
              </a:rPr>
              <a:t> powerful</a:t>
            </a:r>
            <a:endParaRPr lang="en" sz="6000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ubTitle" idx="4294967295"/>
          </p:nvPr>
        </p:nvSpPr>
        <p:spPr>
          <a:xfrm>
            <a:off x="3277399" y="3688333"/>
            <a:ext cx="5473700" cy="463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-DE" sz="1800" dirty="0">
                <a:latin typeface="Dosis" panose="020B0604020202020204" charset="0"/>
              </a:rPr>
              <a:t>Virtual </a:t>
            </a:r>
            <a:r>
              <a:rPr lang="de-DE" sz="1800" dirty="0" err="1">
                <a:latin typeface="Dosis" panose="020B0604020202020204" charset="0"/>
              </a:rPr>
              <a:t>Functions</a:t>
            </a:r>
            <a:r>
              <a:rPr lang="de-DE" sz="1800" dirty="0">
                <a:latin typeface="Dosis" panose="020B0604020202020204" charset="0"/>
              </a:rPr>
              <a:t> statt Message </a:t>
            </a:r>
            <a:r>
              <a:rPr lang="de-DE" sz="1800" dirty="0" err="1">
                <a:latin typeface="Dosis" panose="020B0604020202020204" charset="0"/>
              </a:rPr>
              <a:t>Passing</a:t>
            </a:r>
            <a:r>
              <a:rPr lang="de-DE" sz="1800" dirty="0">
                <a:latin typeface="Dosis" panose="020B0604020202020204" charset="0"/>
              </a:rPr>
              <a:t>, </a:t>
            </a:r>
            <a:r>
              <a:rPr lang="de-DE" sz="1800" dirty="0" err="1">
                <a:latin typeface="Dosis" panose="020B0604020202020204" charset="0"/>
              </a:rPr>
              <a:t>Structs</a:t>
            </a:r>
            <a:r>
              <a:rPr lang="de-DE" sz="1800" dirty="0">
                <a:latin typeface="Dosis" panose="020B0604020202020204" charset="0"/>
              </a:rPr>
              <a:t>, hinreichend intelligenter Compiler</a:t>
            </a:r>
            <a:endParaRPr lang="en" sz="1800" dirty="0">
              <a:latin typeface="Dosis" panose="020B0604020202020204" charset="0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ctrTitle" idx="4294967295"/>
          </p:nvPr>
        </p:nvSpPr>
        <p:spPr>
          <a:xfrm>
            <a:off x="2555014" y="1672946"/>
            <a:ext cx="6162675" cy="895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-DE" sz="6000" dirty="0">
                <a:solidFill>
                  <a:srgbClr val="FF8700"/>
                </a:solidFill>
                <a:latin typeface="Dosis" panose="020B0604020202020204" charset="0"/>
              </a:rPr>
              <a:t>Safe</a:t>
            </a:r>
            <a:endParaRPr lang="en" sz="6000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ubTitle" idx="4294967295"/>
          </p:nvPr>
        </p:nvSpPr>
        <p:spPr>
          <a:xfrm>
            <a:off x="2555014" y="2387691"/>
            <a:ext cx="6162675" cy="463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-DE" sz="1800" dirty="0">
                <a:latin typeface="Dosis" panose="020B0604020202020204" charset="0"/>
              </a:rPr>
              <a:t>Statischer und starke Typisierung, kein Null-Pointer </a:t>
            </a:r>
            <a:r>
              <a:rPr lang="de-DE" sz="1800" dirty="0" err="1">
                <a:latin typeface="Dosis" panose="020B0604020202020204" charset="0"/>
              </a:rPr>
              <a:t>by</a:t>
            </a:r>
            <a:r>
              <a:rPr lang="de-DE" sz="1800" dirty="0">
                <a:latin typeface="Dosis" panose="020B0604020202020204" charset="0"/>
              </a:rPr>
              <a:t> Default, Nicht-Veränderbarkeit von Daten</a:t>
            </a:r>
            <a:endParaRPr lang="en" sz="1800" dirty="0">
              <a:latin typeface="Dosis" panose="020B0604020202020204" charset="0"/>
            </a:endParaRPr>
          </a:p>
        </p:txBody>
      </p:sp>
      <p:sp>
        <p:nvSpPr>
          <p:cNvPr id="9" name="Shape 238"/>
          <p:cNvSpPr txBox="1">
            <a:spLocks/>
          </p:cNvSpPr>
          <p:nvPr/>
        </p:nvSpPr>
        <p:spPr>
          <a:xfrm>
            <a:off x="2088607" y="1360983"/>
            <a:ext cx="6162675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buFont typeface="Roboto"/>
              <a:buNone/>
            </a:pPr>
            <a:r>
              <a:rPr lang="de-DE" sz="1800" dirty="0">
                <a:latin typeface="Dosis" panose="020B0604020202020204" charset="0"/>
              </a:rPr>
              <a:t>Generische und Funktionale Programmierung</a:t>
            </a:r>
            <a:endParaRPr lang="en" sz="1800" dirty="0">
              <a:latin typeface="Dosi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Modern: Funktionale Programmierung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3877"/>
              </p:ext>
            </p:extLst>
          </p:nvPr>
        </p:nvGraphicFramePr>
        <p:xfrm>
          <a:off x="1196340" y="1585927"/>
          <a:ext cx="7581899" cy="1600326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xmlns="" val="1569723458"/>
                    </a:ext>
                  </a:extLst>
                </a:gridCol>
                <a:gridCol w="7315199">
                  <a:extLst>
                    <a:ext uri="{9D8B030D-6E8A-4147-A177-3AD203B41FA5}">
                      <a16:colId xmlns:a16="http://schemas.microsoft.com/office/drawing/2014/main" xmlns="" val="2727916881"/>
                    </a:ext>
                  </a:extLst>
                </a:gridCol>
              </a:tblGrid>
              <a:tr h="1600326">
                <a:tc>
                  <a:txBody>
                    <a:bodyPr/>
                    <a:lstStyle/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3|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4|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6|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7|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8|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de-DE" sz="1200" b="0" i="0" dirty="0" err="1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NSArray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*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numbers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= @[</a:t>
                      </a:r>
                      <a:r>
                        <a:rPr lang="de-DE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@1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, </a:t>
                      </a:r>
                      <a:r>
                        <a:rPr lang="de-DE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@2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, </a:t>
                      </a:r>
                      <a:r>
                        <a:rPr lang="de-DE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@3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, </a:t>
                      </a:r>
                      <a:r>
                        <a:rPr lang="de-DE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@4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, </a:t>
                      </a:r>
                      <a:r>
                        <a:rPr lang="de-DE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@5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, </a:t>
                      </a:r>
                      <a:r>
                        <a:rPr lang="de-DE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@6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de-DE" sz="1200" b="0" i="0" dirty="0" err="1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NSMutableArray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*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squaredNumbers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= [</a:t>
                      </a:r>
                      <a:r>
                        <a:rPr lang="de-DE" sz="1200" b="0" i="0" dirty="0" err="1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NSMutableArray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array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de-DE" sz="1200" b="0" i="0" dirty="0" err="1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for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(</a:t>
                      </a:r>
                      <a:r>
                        <a:rPr lang="de-DE" sz="1200" b="0" i="0" dirty="0" err="1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NSNumber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*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number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in 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numbers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    </a:t>
                      </a:r>
                      <a:r>
                        <a:rPr lang="de-DE" sz="1200" b="0" i="0" dirty="0" err="1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NSNumber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*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squaredResult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= [</a:t>
                      </a:r>
                      <a:r>
                        <a:rPr lang="de-DE" sz="1200" b="0" i="0" dirty="0" err="1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NSNumber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numberWithInt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:[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number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intValue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] * [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number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intValue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]];</a:t>
                      </a:r>
                    </a:p>
                    <a:p>
                      <a:pPr algn="l" rtl="0" fontAlgn="base"/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    [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squaredNumbers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addObject:squaredResult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}</a:t>
                      </a:r>
                    </a:p>
                    <a:p>
                      <a:pPr algn="l" rtl="0" fontAlgn="base"/>
                      <a:r>
                        <a:rPr lang="de-DE" sz="1200" b="0" i="0" dirty="0" err="1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NSLog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(@</a:t>
                      </a:r>
                      <a:r>
                        <a:rPr lang="de-DE" sz="1200" b="0" i="0" dirty="0">
                          <a:solidFill>
                            <a:srgbClr val="00206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"</a:t>
                      </a:r>
                      <a:r>
                        <a:rPr lang="de-DE" sz="1200" b="0" i="0" dirty="0" err="1">
                          <a:solidFill>
                            <a:srgbClr val="00206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squared</a:t>
                      </a:r>
                      <a:r>
                        <a:rPr lang="de-DE" sz="1200" b="0" i="0" dirty="0">
                          <a:solidFill>
                            <a:srgbClr val="00206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de-DE" sz="1200" b="0" i="0" dirty="0" err="1">
                          <a:solidFill>
                            <a:srgbClr val="00206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numbers</a:t>
                      </a:r>
                      <a:r>
                        <a:rPr lang="de-DE" sz="1200" b="0" i="0" dirty="0">
                          <a:solidFill>
                            <a:srgbClr val="00206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: %@"</a:t>
                      </a:r>
                      <a:r>
                        <a:rPr lang="de-DE" sz="1200" b="0" i="0" dirty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,</a:t>
                      </a:r>
                      <a:r>
                        <a:rPr lang="de-DE" sz="1200" b="0" i="0" dirty="0">
                          <a:solidFill>
                            <a:srgbClr val="00206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de-DE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squaredNumbers</a:t>
                      </a:r>
                      <a:r>
                        <a:rPr lang="de-DE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);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07330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>
            <a:cxnSpLocks/>
          </p:cNvCxnSpPr>
          <p:nvPr/>
        </p:nvCxnSpPr>
        <p:spPr>
          <a:xfrm>
            <a:off x="1442561" y="1645047"/>
            <a:ext cx="0" cy="15095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196340" y="1075512"/>
            <a:ext cx="1901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chemeClr val="tx1"/>
                </a:solidFill>
                <a:latin typeface="Dosis" panose="020B0604020202020204" charset="0"/>
              </a:rPr>
              <a:t>Objective</a:t>
            </a:r>
            <a:r>
              <a:rPr lang="de-DE" sz="3200" dirty="0">
                <a:solidFill>
                  <a:schemeClr val="tx1"/>
                </a:solidFill>
                <a:latin typeface="Dosis" panose="020B0604020202020204" charset="0"/>
              </a:rPr>
              <a:t> C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43396"/>
              </p:ext>
            </p:extLst>
          </p:nvPr>
        </p:nvGraphicFramePr>
        <p:xfrm>
          <a:off x="1093886" y="3655343"/>
          <a:ext cx="7581900" cy="600122"/>
        </p:xfrm>
        <a:graphic>
          <a:graphicData uri="http://schemas.openxmlformats.org/drawingml/2006/table">
            <a:tbl>
              <a:tblPr/>
              <a:tblGrid>
                <a:gridCol w="285772">
                  <a:extLst>
                    <a:ext uri="{9D8B030D-6E8A-4147-A177-3AD203B41FA5}">
                      <a16:colId xmlns:a16="http://schemas.microsoft.com/office/drawing/2014/main" xmlns="" val="343854575"/>
                    </a:ext>
                  </a:extLst>
                </a:gridCol>
                <a:gridCol w="7296128">
                  <a:extLst>
                    <a:ext uri="{9D8B030D-6E8A-4147-A177-3AD203B41FA5}">
                      <a16:colId xmlns:a16="http://schemas.microsoft.com/office/drawing/2014/main" xmlns="" val="1104365072"/>
                    </a:ext>
                  </a:extLst>
                </a:gridCol>
              </a:tblGrid>
              <a:tr h="600122">
                <a:tc>
                  <a:txBody>
                    <a:bodyPr/>
                    <a:lstStyle/>
                    <a:p>
                      <a:pPr algn="r" rtl="0" fontAlgn="base"/>
                      <a:r>
                        <a:rPr lang="de-DE" sz="13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de-DE" sz="13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de-DE" sz="13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|let numbers = [1, 2, 3, 4, 5, 6]</a:t>
                      </a:r>
                    </a:p>
                    <a:p>
                      <a:pPr algn="l" rtl="0" fontAlgn="base"/>
                      <a:r>
                        <a:rPr lang="en-US" sz="13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|let </a:t>
                      </a:r>
                      <a:r>
                        <a:rPr lang="en-US" sz="13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squaredNumbers</a:t>
                      </a:r>
                      <a:r>
                        <a:rPr lang="en-US" sz="13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= </a:t>
                      </a:r>
                      <a:r>
                        <a:rPr lang="en-US" sz="13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numbers.map</a:t>
                      </a:r>
                      <a:r>
                        <a:rPr lang="en-US" sz="13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({x in x * x})</a:t>
                      </a:r>
                    </a:p>
                    <a:p>
                      <a:pPr lvl="3" algn="l" rtl="0" fontAlgn="base"/>
                      <a:r>
                        <a:rPr lang="en-US" sz="13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</a:t>
                      </a:r>
                      <a:r>
                        <a:rPr lang="en-US" sz="13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println</a:t>
                      </a:r>
                      <a:r>
                        <a:rPr lang="en-US" sz="1300" b="0" i="0" dirty="0">
                          <a:solidFill>
                            <a:srgbClr val="222222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</a:t>
                      </a:r>
                      <a:r>
                        <a:rPr lang="en-US" sz="1300" b="0" i="0" dirty="0">
                          <a:solidFill>
                            <a:srgbClr val="00206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"square numbers: \(</a:t>
                      </a:r>
                      <a:r>
                        <a:rPr lang="en-US" sz="1300" b="0" i="0" dirty="0" err="1">
                          <a:solidFill>
                            <a:srgbClr val="00206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squaredNumbers</a:t>
                      </a:r>
                      <a:r>
                        <a:rPr lang="en-US" sz="1300" b="0" i="0" dirty="0">
                          <a:solidFill>
                            <a:srgbClr val="00206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)"</a:t>
                      </a:r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5981493"/>
                  </a:ext>
                </a:extLst>
              </a:tr>
            </a:tbl>
          </a:graphicData>
        </a:graphic>
      </p:graphicFrame>
      <p:cxnSp>
        <p:nvCxnSpPr>
          <p:cNvPr id="13" name="Gerader Verbinder 12"/>
          <p:cNvCxnSpPr>
            <a:cxnSpLocks/>
          </p:cNvCxnSpPr>
          <p:nvPr/>
        </p:nvCxnSpPr>
        <p:spPr>
          <a:xfrm>
            <a:off x="1393983" y="3655343"/>
            <a:ext cx="0" cy="60012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196340" y="3154550"/>
            <a:ext cx="98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tx1"/>
                </a:solidFill>
                <a:latin typeface="Dosis" panose="020B0604020202020204" charset="0"/>
              </a:rPr>
              <a:t>Swift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50124"/>
              </p:ext>
            </p:extLst>
          </p:nvPr>
        </p:nvGraphicFramePr>
        <p:xfrm>
          <a:off x="1101386" y="4465322"/>
          <a:ext cx="7581900" cy="200041"/>
        </p:xfrm>
        <a:graphic>
          <a:graphicData uri="http://schemas.openxmlformats.org/drawingml/2006/table">
            <a:tbl>
              <a:tblPr/>
              <a:tblGrid>
                <a:gridCol w="285772">
                  <a:extLst>
                    <a:ext uri="{9D8B030D-6E8A-4147-A177-3AD203B41FA5}">
                      <a16:colId xmlns:a16="http://schemas.microsoft.com/office/drawing/2014/main" xmlns="" val="270617437"/>
                    </a:ext>
                  </a:extLst>
                </a:gridCol>
                <a:gridCol w="7296128">
                  <a:extLst>
                    <a:ext uri="{9D8B030D-6E8A-4147-A177-3AD203B41FA5}">
                      <a16:colId xmlns:a16="http://schemas.microsoft.com/office/drawing/2014/main" xmlns="" val="4016553316"/>
                    </a:ext>
                  </a:extLst>
                </a:gridCol>
              </a:tblGrid>
              <a:tr h="200041">
                <a:tc>
                  <a:txBody>
                    <a:bodyPr/>
                    <a:lstStyle/>
                    <a:p>
                      <a:pPr algn="r" rtl="0" fontAlgn="base"/>
                      <a:r>
                        <a:rPr lang="de-DE" sz="13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</a:t>
                      </a:r>
                      <a:r>
                        <a:rPr lang="en-US" sz="13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let sum = </a:t>
                      </a:r>
                      <a:r>
                        <a:rPr lang="en-US" sz="13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numbers.reduce</a:t>
                      </a:r>
                      <a:r>
                        <a:rPr lang="en-US" sz="13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(0, +)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1671833"/>
                  </a:ext>
                </a:extLst>
              </a:tr>
            </a:tbl>
          </a:graphicData>
        </a:graphic>
      </p:graphicFrame>
      <p:cxnSp>
        <p:nvCxnSpPr>
          <p:cNvPr id="11" name="Gerader Verbinder 10"/>
          <p:cNvCxnSpPr>
            <a:cxnSpLocks/>
          </p:cNvCxnSpPr>
          <p:nvPr/>
        </p:nvCxnSpPr>
        <p:spPr>
          <a:xfrm>
            <a:off x="1402080" y="4471821"/>
            <a:ext cx="0" cy="2000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Modern: Generische Programmierung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75868"/>
              </p:ext>
            </p:extLst>
          </p:nvPr>
        </p:nvGraphicFramePr>
        <p:xfrm>
          <a:off x="1173480" y="1661484"/>
          <a:ext cx="7581899" cy="237744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xmlns="" val="1569723458"/>
                    </a:ext>
                  </a:extLst>
                </a:gridCol>
                <a:gridCol w="7315199">
                  <a:extLst>
                    <a:ext uri="{9D8B030D-6E8A-4147-A177-3AD203B41FA5}">
                      <a16:colId xmlns:a16="http://schemas.microsoft.com/office/drawing/2014/main" xmlns="" val="2727916881"/>
                    </a:ext>
                  </a:extLst>
                </a:gridCol>
              </a:tblGrid>
              <a:tr h="1645722">
                <a:tc>
                  <a:txBody>
                    <a:bodyPr/>
                    <a:lstStyle/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4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6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7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8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9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10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11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12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</a:t>
                      </a:r>
                      <a:r>
                        <a:rPr lang="en-US" sz="12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int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n-US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maxInt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</a:t>
                      </a:r>
                      <a:r>
                        <a:rPr lang="en-US" sz="12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int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a,</a:t>
                      </a:r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int</a:t>
                      </a:r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b) {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  </a:t>
                      </a:r>
                      <a:r>
                        <a:rPr lang="en-US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 if 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(a &gt; b) {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        </a:t>
                      </a:r>
                      <a:r>
                        <a:rPr lang="en-US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a;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   }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    </a:t>
                      </a:r>
                      <a:r>
                        <a:rPr lang="en-US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b;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|}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 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</a:t>
                      </a:r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float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n-US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maxFloat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</a:t>
                      </a:r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float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a, </a:t>
                      </a:r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float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b) {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   </a:t>
                      </a:r>
                      <a:r>
                        <a:rPr lang="en-US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 if 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(a &gt; b) {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       </a:t>
                      </a:r>
                      <a:r>
                        <a:rPr lang="en-US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 return 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a;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    }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    </a:t>
                      </a:r>
                      <a:r>
                        <a:rPr lang="en-US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b;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|}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07330"/>
                  </a:ext>
                </a:extLst>
              </a:tr>
            </a:tbl>
          </a:graphicData>
        </a:graphic>
      </p:graphicFrame>
      <p:cxnSp>
        <p:nvCxnSpPr>
          <p:cNvPr id="8" name="Gerader Verbinder 7"/>
          <p:cNvCxnSpPr>
            <a:cxnSpLocks/>
          </p:cNvCxnSpPr>
          <p:nvPr/>
        </p:nvCxnSpPr>
        <p:spPr>
          <a:xfrm>
            <a:off x="1459121" y="1691964"/>
            <a:ext cx="0" cy="23469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231765" y="1076709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tx1"/>
                </a:solidFill>
                <a:latin typeface="Dosis" panose="020B0604020202020204" charset="0"/>
              </a:rPr>
              <a:t>C</a:t>
            </a: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24492"/>
              </p:ext>
            </p:extLst>
          </p:nvPr>
        </p:nvGraphicFramePr>
        <p:xfrm>
          <a:off x="4404357" y="1409772"/>
          <a:ext cx="7581899" cy="1600326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xmlns="" val="1569723458"/>
                    </a:ext>
                  </a:extLst>
                </a:gridCol>
                <a:gridCol w="7315199">
                  <a:extLst>
                    <a:ext uri="{9D8B030D-6E8A-4147-A177-3AD203B41FA5}">
                      <a16:colId xmlns:a16="http://schemas.microsoft.com/office/drawing/2014/main" xmlns="" val="2727916881"/>
                    </a:ext>
                  </a:extLst>
                </a:gridCol>
              </a:tblGrid>
              <a:tr h="1600326">
                <a:tc>
                  <a:txBody>
                    <a:bodyPr/>
                    <a:lstStyle/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1|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2|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3|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4|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5|</a:t>
                      </a:r>
                    </a:p>
                    <a:p>
                      <a:pPr algn="r" rtl="0" fontAlgn="base"/>
                      <a:r>
                        <a:rPr lang="de-DE" sz="1200" b="0" i="0" dirty="0">
                          <a:solidFill>
                            <a:srgbClr val="787878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6|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id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&lt;Comparable&gt; max(</a:t>
                      </a:r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id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&lt;Comparable&gt; a,</a:t>
                      </a:r>
                      <a:r>
                        <a:rPr lang="en-US" sz="12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id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&lt;Comparable&gt; b) {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    </a:t>
                      </a:r>
                      <a:r>
                        <a:rPr lang="en-US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if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([a </a:t>
                      </a:r>
                      <a:r>
                        <a:rPr lang="en-US" sz="1200" b="0" i="0" dirty="0" err="1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compare:b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] == </a:t>
                      </a:r>
                      <a:r>
                        <a:rPr lang="en-US" sz="1200" b="0" i="0" dirty="0" err="1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NSOrderedDescending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) {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        </a:t>
                      </a:r>
                      <a:r>
                        <a:rPr lang="en-US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a;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    </a:t>
                      </a:r>
                      <a:r>
                        <a:rPr lang="en-US" sz="1200" b="0" i="0" dirty="0">
                          <a:solidFill>
                            <a:srgbClr val="FF8700"/>
                          </a:solidFill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return</a:t>
                      </a:r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 b;</a:t>
                      </a:r>
                    </a:p>
                    <a:p>
                      <a:pPr algn="l" rtl="0" fontAlgn="base"/>
                      <a:r>
                        <a:rPr lang="en-US" sz="1200" b="0" i="0" dirty="0">
                          <a:effectLst/>
                          <a:latin typeface="Roboto" panose="020B0604020202020204" charset="0"/>
                          <a:ea typeface="Roboto" panose="020B0604020202020204" charset="0"/>
                        </a:rPr>
                        <a:t>}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07330"/>
                  </a:ext>
                </a:extLst>
              </a:tr>
            </a:tbl>
          </a:graphicData>
        </a:graphic>
      </p:graphicFrame>
      <p:cxnSp>
        <p:nvCxnSpPr>
          <p:cNvPr id="16" name="Gerader Verbinder 15"/>
          <p:cNvCxnSpPr>
            <a:cxnSpLocks/>
          </p:cNvCxnSpPr>
          <p:nvPr/>
        </p:nvCxnSpPr>
        <p:spPr>
          <a:xfrm>
            <a:off x="4654756" y="1691964"/>
            <a:ext cx="0" cy="10740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471345" y="1083879"/>
            <a:ext cx="98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tx1"/>
                </a:solidFill>
                <a:latin typeface="Dosis" panose="020B0604020202020204" charset="0"/>
              </a:rPr>
              <a:t>Swift</a:t>
            </a:r>
          </a:p>
        </p:txBody>
      </p:sp>
    </p:spTree>
    <p:extLst>
      <p:ext uri="{BB962C8B-B14F-4D97-AF65-F5344CB8AC3E}">
        <p14:creationId xmlns:p14="http://schemas.microsoft.com/office/powerpoint/2010/main" val="36736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androi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4" r="36439"/>
          <a:stretch/>
        </p:blipFill>
        <p:spPr bwMode="auto">
          <a:xfrm>
            <a:off x="7155178" y="2338187"/>
            <a:ext cx="866879" cy="164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Shape 233"/>
          <p:cNvSpPr txBox="1">
            <a:spLocks noGrp="1"/>
          </p:cNvSpPr>
          <p:nvPr>
            <p:ph type="ctrTitle" idx="4294967295"/>
          </p:nvPr>
        </p:nvSpPr>
        <p:spPr>
          <a:xfrm>
            <a:off x="1493294" y="1776399"/>
            <a:ext cx="6896100" cy="8953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de-DE" sz="6000" dirty="0">
                <a:solidFill>
                  <a:srgbClr val="FF8700"/>
                </a:solidFill>
                <a:latin typeface="Dosis" panose="020B0604020202020204" charset="0"/>
              </a:rPr>
              <a:t> Apple </a:t>
            </a:r>
            <a:r>
              <a:rPr lang="de-DE" sz="6000" dirty="0" err="1">
                <a:solidFill>
                  <a:srgbClr val="FF8700"/>
                </a:solidFill>
                <a:latin typeface="Dosis" panose="020B0604020202020204" charset="0"/>
              </a:rPr>
              <a:t>exclusive</a:t>
            </a:r>
            <a:endParaRPr lang="en" sz="6000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8" name="Shape 272"/>
          <p:cNvSpPr/>
          <p:nvPr/>
        </p:nvSpPr>
        <p:spPr>
          <a:xfrm>
            <a:off x="7155179" y="2214728"/>
            <a:ext cx="866879" cy="188764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Gerader Verbinder 2"/>
          <p:cNvCxnSpPr>
            <a:cxnSpLocks/>
          </p:cNvCxnSpPr>
          <p:nvPr/>
        </p:nvCxnSpPr>
        <p:spPr>
          <a:xfrm flipH="1">
            <a:off x="6863818" y="1920240"/>
            <a:ext cx="1464842" cy="2255520"/>
          </a:xfrm>
          <a:prstGeom prst="line">
            <a:avLst/>
          </a:prstGeom>
          <a:ln>
            <a:solidFill>
              <a:srgbClr val="FF87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Xcode</a:t>
            </a:r>
            <a:r>
              <a:rPr lang="de-DE" dirty="0"/>
              <a:t> als Entwicklungsumgebung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2277577" y="1165681"/>
            <a:ext cx="4767460" cy="3655476"/>
            <a:chOff x="1099395" y="1120940"/>
            <a:chExt cx="4460080" cy="3426376"/>
          </a:xfrm>
        </p:grpSpPr>
        <p:sp>
          <p:nvSpPr>
            <p:cNvPr id="296" name="Shape 296"/>
            <p:cNvSpPr/>
            <p:nvPr/>
          </p:nvSpPr>
          <p:spPr>
            <a:xfrm>
              <a:off x="1099395" y="1120940"/>
              <a:ext cx="4460080" cy="3426376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1030" name="Picture 6" descr="Bildergebnis für xcode screensho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710" y="1307045"/>
              <a:ext cx="4112559" cy="257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-US" i="0" dirty="0">
                <a:latin typeface="Dosis" panose="020B0604020202020204" charset="0"/>
              </a:rPr>
              <a:t>I hope that by making programming more approachable and fun, we'll appeal to the next generation of programmers and to help redefine how Computer Science is taught. </a:t>
            </a:r>
            <a:endParaRPr lang="en" dirty="0">
              <a:latin typeface="Dosis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Swift </a:t>
            </a:r>
            <a:r>
              <a:rPr lang="de-DE" dirty="0" err="1"/>
              <a:t>Playgrounds</a:t>
            </a:r>
            <a:endParaRPr lang="de-DE" dirty="0"/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lang="en" dirty="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153596" y="1113997"/>
            <a:ext cx="5209031" cy="3713662"/>
            <a:chOff x="2202087" y="365851"/>
            <a:chExt cx="5209031" cy="3713662"/>
          </a:xfrm>
        </p:grpSpPr>
        <p:sp>
          <p:nvSpPr>
            <p:cNvPr id="288" name="Shape 288"/>
            <p:cNvSpPr/>
            <p:nvPr/>
          </p:nvSpPr>
          <p:spPr>
            <a:xfrm rot="16200000">
              <a:off x="2949772" y="-381834"/>
              <a:ext cx="3713662" cy="5209031"/>
            </a:xfrm>
            <a:custGeom>
              <a:avLst/>
              <a:gdLst/>
              <a:ahLst/>
              <a:cxnLst/>
              <a:rect l="0" t="0" r="0" b="0"/>
              <a:pathLst>
                <a:path w="60958" h="86210" extrusionOk="0">
                  <a:moveTo>
                    <a:pt x="28985" y="3938"/>
                  </a:moveTo>
                  <a:lnTo>
                    <a:pt x="29189" y="4006"/>
                  </a:lnTo>
                  <a:lnTo>
                    <a:pt x="29189" y="4141"/>
                  </a:lnTo>
                  <a:lnTo>
                    <a:pt x="29189" y="4277"/>
                  </a:lnTo>
                  <a:lnTo>
                    <a:pt x="28985" y="4345"/>
                  </a:lnTo>
                  <a:lnTo>
                    <a:pt x="28850" y="4277"/>
                  </a:lnTo>
                  <a:lnTo>
                    <a:pt x="28782" y="4141"/>
                  </a:lnTo>
                  <a:lnTo>
                    <a:pt x="28850" y="4006"/>
                  </a:lnTo>
                  <a:lnTo>
                    <a:pt x="28985" y="3938"/>
                  </a:lnTo>
                  <a:close/>
                  <a:moveTo>
                    <a:pt x="30479" y="3734"/>
                  </a:moveTo>
                  <a:lnTo>
                    <a:pt x="30615" y="3802"/>
                  </a:lnTo>
                  <a:lnTo>
                    <a:pt x="30750" y="3870"/>
                  </a:lnTo>
                  <a:lnTo>
                    <a:pt x="30818" y="4006"/>
                  </a:lnTo>
                  <a:lnTo>
                    <a:pt x="30818" y="4141"/>
                  </a:lnTo>
                  <a:lnTo>
                    <a:pt x="30818" y="4277"/>
                  </a:lnTo>
                  <a:lnTo>
                    <a:pt x="30750" y="4345"/>
                  </a:lnTo>
                  <a:lnTo>
                    <a:pt x="30615" y="4481"/>
                  </a:lnTo>
                  <a:lnTo>
                    <a:pt x="30343" y="4481"/>
                  </a:lnTo>
                  <a:lnTo>
                    <a:pt x="30207" y="4345"/>
                  </a:lnTo>
                  <a:lnTo>
                    <a:pt x="30139" y="4277"/>
                  </a:lnTo>
                  <a:lnTo>
                    <a:pt x="30139" y="4141"/>
                  </a:lnTo>
                  <a:lnTo>
                    <a:pt x="30139" y="4006"/>
                  </a:lnTo>
                  <a:lnTo>
                    <a:pt x="30207" y="3870"/>
                  </a:lnTo>
                  <a:lnTo>
                    <a:pt x="30343" y="3802"/>
                  </a:lnTo>
                  <a:lnTo>
                    <a:pt x="30479" y="3734"/>
                  </a:lnTo>
                  <a:close/>
                  <a:moveTo>
                    <a:pt x="56885" y="7943"/>
                  </a:moveTo>
                  <a:lnTo>
                    <a:pt x="56885" y="78132"/>
                  </a:lnTo>
                  <a:lnTo>
                    <a:pt x="56817" y="78200"/>
                  </a:lnTo>
                  <a:lnTo>
                    <a:pt x="4209" y="78200"/>
                  </a:lnTo>
                  <a:lnTo>
                    <a:pt x="4141" y="78132"/>
                  </a:lnTo>
                  <a:lnTo>
                    <a:pt x="4141" y="7943"/>
                  </a:lnTo>
                  <a:close/>
                  <a:moveTo>
                    <a:pt x="30479" y="80440"/>
                  </a:moveTo>
                  <a:lnTo>
                    <a:pt x="30071" y="80508"/>
                  </a:lnTo>
                  <a:lnTo>
                    <a:pt x="29732" y="80576"/>
                  </a:lnTo>
                  <a:lnTo>
                    <a:pt x="29461" y="80779"/>
                  </a:lnTo>
                  <a:lnTo>
                    <a:pt x="29189" y="80983"/>
                  </a:lnTo>
                  <a:lnTo>
                    <a:pt x="28917" y="81255"/>
                  </a:lnTo>
                  <a:lnTo>
                    <a:pt x="28782" y="81594"/>
                  </a:lnTo>
                  <a:lnTo>
                    <a:pt x="28646" y="81933"/>
                  </a:lnTo>
                  <a:lnTo>
                    <a:pt x="28646" y="82273"/>
                  </a:lnTo>
                  <a:lnTo>
                    <a:pt x="28646" y="82341"/>
                  </a:lnTo>
                  <a:lnTo>
                    <a:pt x="28646" y="82680"/>
                  </a:lnTo>
                  <a:lnTo>
                    <a:pt x="28782" y="83020"/>
                  </a:lnTo>
                  <a:lnTo>
                    <a:pt x="28985" y="83291"/>
                  </a:lnTo>
                  <a:lnTo>
                    <a:pt x="29189" y="83563"/>
                  </a:lnTo>
                  <a:lnTo>
                    <a:pt x="29461" y="83834"/>
                  </a:lnTo>
                  <a:lnTo>
                    <a:pt x="29800" y="83970"/>
                  </a:lnTo>
                  <a:lnTo>
                    <a:pt x="30139" y="84106"/>
                  </a:lnTo>
                  <a:lnTo>
                    <a:pt x="30818" y="84106"/>
                  </a:lnTo>
                  <a:lnTo>
                    <a:pt x="31158" y="83970"/>
                  </a:lnTo>
                  <a:lnTo>
                    <a:pt x="31497" y="83766"/>
                  </a:lnTo>
                  <a:lnTo>
                    <a:pt x="31768" y="83563"/>
                  </a:lnTo>
                  <a:lnTo>
                    <a:pt x="31972" y="83291"/>
                  </a:lnTo>
                  <a:lnTo>
                    <a:pt x="32176" y="83020"/>
                  </a:lnTo>
                  <a:lnTo>
                    <a:pt x="32244" y="82612"/>
                  </a:lnTo>
                  <a:lnTo>
                    <a:pt x="32312" y="82273"/>
                  </a:lnTo>
                  <a:lnTo>
                    <a:pt x="32244" y="81933"/>
                  </a:lnTo>
                  <a:lnTo>
                    <a:pt x="32176" y="81594"/>
                  </a:lnTo>
                  <a:lnTo>
                    <a:pt x="31972" y="81255"/>
                  </a:lnTo>
                  <a:lnTo>
                    <a:pt x="31768" y="80983"/>
                  </a:lnTo>
                  <a:lnTo>
                    <a:pt x="31497" y="80779"/>
                  </a:lnTo>
                  <a:lnTo>
                    <a:pt x="31158" y="80576"/>
                  </a:lnTo>
                  <a:lnTo>
                    <a:pt x="30818" y="80508"/>
                  </a:lnTo>
                  <a:lnTo>
                    <a:pt x="30479" y="80440"/>
                  </a:lnTo>
                  <a:close/>
                  <a:moveTo>
                    <a:pt x="30886" y="80304"/>
                  </a:moveTo>
                  <a:lnTo>
                    <a:pt x="31225" y="80440"/>
                  </a:lnTo>
                  <a:lnTo>
                    <a:pt x="31565" y="80644"/>
                  </a:lnTo>
                  <a:lnTo>
                    <a:pt x="31904" y="80847"/>
                  </a:lnTo>
                  <a:lnTo>
                    <a:pt x="32108" y="81187"/>
                  </a:lnTo>
                  <a:lnTo>
                    <a:pt x="32312" y="81526"/>
                  </a:lnTo>
                  <a:lnTo>
                    <a:pt x="32447" y="81866"/>
                  </a:lnTo>
                  <a:lnTo>
                    <a:pt x="32447" y="82273"/>
                  </a:lnTo>
                  <a:lnTo>
                    <a:pt x="32447" y="82680"/>
                  </a:lnTo>
                  <a:lnTo>
                    <a:pt x="32312" y="83020"/>
                  </a:lnTo>
                  <a:lnTo>
                    <a:pt x="32108" y="83359"/>
                  </a:lnTo>
                  <a:lnTo>
                    <a:pt x="31904" y="83698"/>
                  </a:lnTo>
                  <a:lnTo>
                    <a:pt x="31565" y="83902"/>
                  </a:lnTo>
                  <a:lnTo>
                    <a:pt x="31225" y="84106"/>
                  </a:lnTo>
                  <a:lnTo>
                    <a:pt x="30886" y="84241"/>
                  </a:lnTo>
                  <a:lnTo>
                    <a:pt x="30479" y="84309"/>
                  </a:lnTo>
                  <a:lnTo>
                    <a:pt x="30071" y="84241"/>
                  </a:lnTo>
                  <a:lnTo>
                    <a:pt x="29732" y="84106"/>
                  </a:lnTo>
                  <a:lnTo>
                    <a:pt x="29393" y="83970"/>
                  </a:lnTo>
                  <a:lnTo>
                    <a:pt x="29053" y="83698"/>
                  </a:lnTo>
                  <a:lnTo>
                    <a:pt x="28850" y="83427"/>
                  </a:lnTo>
                  <a:lnTo>
                    <a:pt x="28646" y="83087"/>
                  </a:lnTo>
                  <a:lnTo>
                    <a:pt x="28510" y="82748"/>
                  </a:lnTo>
                  <a:lnTo>
                    <a:pt x="28442" y="82341"/>
                  </a:lnTo>
                  <a:lnTo>
                    <a:pt x="28442" y="82273"/>
                  </a:lnTo>
                  <a:lnTo>
                    <a:pt x="28510" y="81866"/>
                  </a:lnTo>
                  <a:lnTo>
                    <a:pt x="28646" y="81526"/>
                  </a:lnTo>
                  <a:lnTo>
                    <a:pt x="28782" y="81187"/>
                  </a:lnTo>
                  <a:lnTo>
                    <a:pt x="29053" y="80847"/>
                  </a:lnTo>
                  <a:lnTo>
                    <a:pt x="29325" y="80644"/>
                  </a:lnTo>
                  <a:lnTo>
                    <a:pt x="29664" y="80440"/>
                  </a:lnTo>
                  <a:lnTo>
                    <a:pt x="30071" y="80304"/>
                  </a:lnTo>
                  <a:close/>
                  <a:moveTo>
                    <a:pt x="3530" y="815"/>
                  </a:moveTo>
                  <a:lnTo>
                    <a:pt x="2987" y="883"/>
                  </a:lnTo>
                  <a:lnTo>
                    <a:pt x="2512" y="1019"/>
                  </a:lnTo>
                  <a:lnTo>
                    <a:pt x="2036" y="1290"/>
                  </a:lnTo>
                  <a:lnTo>
                    <a:pt x="1629" y="1630"/>
                  </a:lnTo>
                  <a:lnTo>
                    <a:pt x="1290" y="2037"/>
                  </a:lnTo>
                  <a:lnTo>
                    <a:pt x="1086" y="2512"/>
                  </a:lnTo>
                  <a:lnTo>
                    <a:pt x="950" y="2987"/>
                  </a:lnTo>
                  <a:lnTo>
                    <a:pt x="882" y="3530"/>
                  </a:lnTo>
                  <a:lnTo>
                    <a:pt x="882" y="82612"/>
                  </a:lnTo>
                  <a:lnTo>
                    <a:pt x="950" y="83155"/>
                  </a:lnTo>
                  <a:lnTo>
                    <a:pt x="1086" y="83698"/>
                  </a:lnTo>
                  <a:lnTo>
                    <a:pt x="1358" y="84174"/>
                  </a:lnTo>
                  <a:lnTo>
                    <a:pt x="1765" y="84581"/>
                  </a:lnTo>
                  <a:lnTo>
                    <a:pt x="2172" y="84852"/>
                  </a:lnTo>
                  <a:lnTo>
                    <a:pt x="2715" y="85124"/>
                  </a:lnTo>
                  <a:lnTo>
                    <a:pt x="3258" y="85260"/>
                  </a:lnTo>
                  <a:lnTo>
                    <a:pt x="3869" y="85328"/>
                  </a:lnTo>
                  <a:lnTo>
                    <a:pt x="57156" y="85328"/>
                  </a:lnTo>
                  <a:lnTo>
                    <a:pt x="57767" y="85260"/>
                  </a:lnTo>
                  <a:lnTo>
                    <a:pt x="58310" y="85124"/>
                  </a:lnTo>
                  <a:lnTo>
                    <a:pt x="58785" y="84852"/>
                  </a:lnTo>
                  <a:lnTo>
                    <a:pt x="59260" y="84513"/>
                  </a:lnTo>
                  <a:lnTo>
                    <a:pt x="59600" y="84106"/>
                  </a:lnTo>
                  <a:lnTo>
                    <a:pt x="59871" y="83631"/>
                  </a:lnTo>
                  <a:lnTo>
                    <a:pt x="60075" y="83087"/>
                  </a:lnTo>
                  <a:lnTo>
                    <a:pt x="60143" y="82477"/>
                  </a:lnTo>
                  <a:lnTo>
                    <a:pt x="60143" y="3530"/>
                  </a:lnTo>
                  <a:lnTo>
                    <a:pt x="60075" y="2987"/>
                  </a:lnTo>
                  <a:lnTo>
                    <a:pt x="59939" y="2512"/>
                  </a:lnTo>
                  <a:lnTo>
                    <a:pt x="59668" y="2037"/>
                  </a:lnTo>
                  <a:lnTo>
                    <a:pt x="59328" y="1630"/>
                  </a:lnTo>
                  <a:lnTo>
                    <a:pt x="58921" y="1290"/>
                  </a:lnTo>
                  <a:lnTo>
                    <a:pt x="58446" y="1019"/>
                  </a:lnTo>
                  <a:lnTo>
                    <a:pt x="57903" y="883"/>
                  </a:lnTo>
                  <a:lnTo>
                    <a:pt x="57360" y="815"/>
                  </a:lnTo>
                  <a:close/>
                  <a:moveTo>
                    <a:pt x="57971" y="679"/>
                  </a:moveTo>
                  <a:lnTo>
                    <a:pt x="58514" y="883"/>
                  </a:lnTo>
                  <a:lnTo>
                    <a:pt x="58989" y="1155"/>
                  </a:lnTo>
                  <a:lnTo>
                    <a:pt x="59464" y="1494"/>
                  </a:lnTo>
                  <a:lnTo>
                    <a:pt x="59804" y="1901"/>
                  </a:lnTo>
                  <a:lnTo>
                    <a:pt x="60075" y="2444"/>
                  </a:lnTo>
                  <a:lnTo>
                    <a:pt x="60211" y="2987"/>
                  </a:lnTo>
                  <a:lnTo>
                    <a:pt x="60279" y="3530"/>
                  </a:lnTo>
                  <a:lnTo>
                    <a:pt x="60279" y="82477"/>
                  </a:lnTo>
                  <a:lnTo>
                    <a:pt x="60211" y="83087"/>
                  </a:lnTo>
                  <a:lnTo>
                    <a:pt x="60075" y="83698"/>
                  </a:lnTo>
                  <a:lnTo>
                    <a:pt x="59736" y="84174"/>
                  </a:lnTo>
                  <a:lnTo>
                    <a:pt x="59396" y="84649"/>
                  </a:lnTo>
                  <a:lnTo>
                    <a:pt x="58921" y="84988"/>
                  </a:lnTo>
                  <a:lnTo>
                    <a:pt x="58378" y="85260"/>
                  </a:lnTo>
                  <a:lnTo>
                    <a:pt x="57767" y="85463"/>
                  </a:lnTo>
                  <a:lnTo>
                    <a:pt x="57156" y="85531"/>
                  </a:lnTo>
                  <a:lnTo>
                    <a:pt x="3869" y="85531"/>
                  </a:lnTo>
                  <a:lnTo>
                    <a:pt x="3190" y="85463"/>
                  </a:lnTo>
                  <a:lnTo>
                    <a:pt x="2647" y="85260"/>
                  </a:lnTo>
                  <a:lnTo>
                    <a:pt x="2104" y="84988"/>
                  </a:lnTo>
                  <a:lnTo>
                    <a:pt x="1629" y="84649"/>
                  </a:lnTo>
                  <a:lnTo>
                    <a:pt x="1222" y="84241"/>
                  </a:lnTo>
                  <a:lnTo>
                    <a:pt x="950" y="83766"/>
                  </a:lnTo>
                  <a:lnTo>
                    <a:pt x="747" y="83223"/>
                  </a:lnTo>
                  <a:lnTo>
                    <a:pt x="679" y="82612"/>
                  </a:lnTo>
                  <a:lnTo>
                    <a:pt x="679" y="3530"/>
                  </a:lnTo>
                  <a:lnTo>
                    <a:pt x="747" y="2987"/>
                  </a:lnTo>
                  <a:lnTo>
                    <a:pt x="950" y="2444"/>
                  </a:lnTo>
                  <a:lnTo>
                    <a:pt x="1154" y="1901"/>
                  </a:lnTo>
                  <a:lnTo>
                    <a:pt x="1561" y="1494"/>
                  </a:lnTo>
                  <a:lnTo>
                    <a:pt x="1969" y="1155"/>
                  </a:lnTo>
                  <a:lnTo>
                    <a:pt x="2444" y="883"/>
                  </a:lnTo>
                  <a:lnTo>
                    <a:pt x="2987" y="679"/>
                  </a:lnTo>
                  <a:close/>
                  <a:moveTo>
                    <a:pt x="3530" y="1"/>
                  </a:moveTo>
                  <a:lnTo>
                    <a:pt x="2851" y="68"/>
                  </a:lnTo>
                  <a:lnTo>
                    <a:pt x="2172" y="204"/>
                  </a:lnTo>
                  <a:lnTo>
                    <a:pt x="1561" y="544"/>
                  </a:lnTo>
                  <a:lnTo>
                    <a:pt x="1018" y="1019"/>
                  </a:lnTo>
                  <a:lnTo>
                    <a:pt x="611" y="1562"/>
                  </a:lnTo>
                  <a:lnTo>
                    <a:pt x="272" y="2173"/>
                  </a:lnTo>
                  <a:lnTo>
                    <a:pt x="68" y="2852"/>
                  </a:lnTo>
                  <a:lnTo>
                    <a:pt x="0" y="3530"/>
                  </a:lnTo>
                  <a:lnTo>
                    <a:pt x="0" y="82612"/>
                  </a:lnTo>
                  <a:lnTo>
                    <a:pt x="68" y="83359"/>
                  </a:lnTo>
                  <a:lnTo>
                    <a:pt x="339" y="84038"/>
                  </a:lnTo>
                  <a:lnTo>
                    <a:pt x="679" y="84649"/>
                  </a:lnTo>
                  <a:lnTo>
                    <a:pt x="1154" y="85124"/>
                  </a:lnTo>
                  <a:lnTo>
                    <a:pt x="1697" y="85599"/>
                  </a:lnTo>
                  <a:lnTo>
                    <a:pt x="2376" y="85938"/>
                  </a:lnTo>
                  <a:lnTo>
                    <a:pt x="3055" y="86142"/>
                  </a:lnTo>
                  <a:lnTo>
                    <a:pt x="3869" y="86210"/>
                  </a:lnTo>
                  <a:lnTo>
                    <a:pt x="57156" y="86210"/>
                  </a:lnTo>
                  <a:lnTo>
                    <a:pt x="57903" y="86142"/>
                  </a:lnTo>
                  <a:lnTo>
                    <a:pt x="58582" y="85938"/>
                  </a:lnTo>
                  <a:lnTo>
                    <a:pt x="59260" y="85599"/>
                  </a:lnTo>
                  <a:lnTo>
                    <a:pt x="59804" y="85124"/>
                  </a:lnTo>
                  <a:lnTo>
                    <a:pt x="60347" y="84581"/>
                  </a:lnTo>
                  <a:lnTo>
                    <a:pt x="60686" y="83970"/>
                  </a:lnTo>
                  <a:lnTo>
                    <a:pt x="60890" y="83223"/>
                  </a:lnTo>
                  <a:lnTo>
                    <a:pt x="60957" y="82477"/>
                  </a:lnTo>
                  <a:lnTo>
                    <a:pt x="60957" y="3530"/>
                  </a:lnTo>
                  <a:lnTo>
                    <a:pt x="60890" y="2852"/>
                  </a:lnTo>
                  <a:lnTo>
                    <a:pt x="60686" y="2173"/>
                  </a:lnTo>
                  <a:lnTo>
                    <a:pt x="60347" y="1562"/>
                  </a:lnTo>
                  <a:lnTo>
                    <a:pt x="59939" y="1019"/>
                  </a:lnTo>
                  <a:lnTo>
                    <a:pt x="59396" y="544"/>
                  </a:lnTo>
                  <a:lnTo>
                    <a:pt x="58785" y="204"/>
                  </a:lnTo>
                  <a:lnTo>
                    <a:pt x="58106" y="68"/>
                  </a:lnTo>
                  <a:lnTo>
                    <a:pt x="5736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4561" y="613179"/>
              <a:ext cx="4264086" cy="3221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Bildschirmpräsentation (16:9)</PresentationFormat>
  <Paragraphs>307</Paragraphs>
  <Slides>16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Roboto</vt:lpstr>
      <vt:lpstr>Dosis</vt:lpstr>
      <vt:lpstr>William template</vt:lpstr>
      <vt:lpstr>E-PORTFOLIO SWIFT </vt:lpstr>
      <vt:lpstr>Die Geschichte von Swift</vt:lpstr>
      <vt:lpstr> Modern</vt:lpstr>
      <vt:lpstr>Modern: Funktionale Programmierung</vt:lpstr>
      <vt:lpstr>Modern: Generische Programmierung</vt:lpstr>
      <vt:lpstr> Apple exclusive</vt:lpstr>
      <vt:lpstr>Xcode als Entwicklungsumgebung</vt:lpstr>
      <vt:lpstr>PowerPoint-Präsentation</vt:lpstr>
      <vt:lpstr>Swift Playgrounds</vt:lpstr>
      <vt:lpstr>Demo</vt:lpstr>
      <vt:lpstr>Variablen &amp; Konstanten</vt:lpstr>
      <vt:lpstr>Type Inferrence &amp; Type Annotation</vt:lpstr>
      <vt:lpstr>Datentypen</vt:lpstr>
      <vt:lpstr>Typumwandlung</vt:lpstr>
      <vt:lpstr>Optionals</vt:lpstr>
      <vt:lpstr>Funktionen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E-PORTFOLIO SWIFT</dc:title>
  <dc:creator>Heer, Katharina-Maria (PD PA CI R&amp;D 2)</dc:creator>
  <cp:lastModifiedBy>z003jy6p</cp:lastModifiedBy>
  <cp:revision>45</cp:revision>
  <dcterms:modified xsi:type="dcterms:W3CDTF">2017-06-09T10:45:28Z</dcterms:modified>
</cp:coreProperties>
</file>