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Libre Franklin"/>
      <p:regular r:id="rId9"/>
      <p:bold r:id="rId10"/>
      <p:italic r:id="rId11"/>
      <p:boldItalic r:id="rId12"/>
    </p:embeddedFont>
    <p:embeddedFont>
      <p:font typeface="Franklin Gothic"/>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GTsIJ+4vOrUEKq21j6DeIZLaw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ibreFranklin-italic.fntdata"/><Relationship Id="rId10" Type="http://schemas.openxmlformats.org/officeDocument/2006/relationships/font" Target="fonts/LibreFranklin-bold.fntdata"/><Relationship Id="rId13" Type="http://schemas.openxmlformats.org/officeDocument/2006/relationships/font" Target="fonts/FranklinGothic-bold.fntdata"/><Relationship Id="rId12"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regular.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6"/>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6"/>
          <p:cNvGrpSpPr/>
          <p:nvPr/>
        </p:nvGrpSpPr>
        <p:grpSpPr>
          <a:xfrm>
            <a:off x="1" y="758752"/>
            <a:ext cx="6099248" cy="6099248"/>
            <a:chOff x="0" y="12289"/>
            <a:chExt cx="3550" cy="3551"/>
          </a:xfrm>
        </p:grpSpPr>
        <p:sp>
          <p:nvSpPr>
            <p:cNvPr id="18" name="Google Shape;18;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6"/>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6"/>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5"/>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5"/>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5"/>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5"/>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5"/>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5"/>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5"/>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5"/>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5"/>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5"/>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5"/>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5"/>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5"/>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5"/>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5"/>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5"/>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5"/>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6"/>
          <p:cNvGrpSpPr/>
          <p:nvPr/>
        </p:nvGrpSpPr>
        <p:grpSpPr>
          <a:xfrm flipH="1" rot="5400000">
            <a:off x="0" y="3900132"/>
            <a:ext cx="2959226" cy="2959226"/>
            <a:chOff x="0" y="12289"/>
            <a:chExt cx="3550" cy="3551"/>
          </a:xfrm>
        </p:grpSpPr>
        <p:sp>
          <p:nvSpPr>
            <p:cNvPr id="165" name="Google Shape;165;p1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6"/>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6"/>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6"/>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6"/>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6"/>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6"/>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7"/>
          <p:cNvGrpSpPr/>
          <p:nvPr/>
        </p:nvGrpSpPr>
        <p:grpSpPr>
          <a:xfrm flipH="1" rot="5400000">
            <a:off x="0" y="3900132"/>
            <a:ext cx="2959226" cy="2959226"/>
            <a:chOff x="0" y="12289"/>
            <a:chExt cx="3550" cy="3551"/>
          </a:xfrm>
        </p:grpSpPr>
        <p:sp>
          <p:nvSpPr>
            <p:cNvPr id="180" name="Google Shape;180;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7"/>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7"/>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7"/>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7"/>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7"/>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7"/>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7"/>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7"/>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8"/>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8"/>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8"/>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8"/>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8"/>
          <p:cNvSpPr/>
          <p:nvPr>
            <p:ph idx="3" type="pic"/>
          </p:nvPr>
        </p:nvSpPr>
        <p:spPr>
          <a:xfrm>
            <a:off x="0" y="0"/>
            <a:ext cx="6096000" cy="6858000"/>
          </a:xfrm>
          <a:prstGeom prst="rect">
            <a:avLst/>
          </a:prstGeom>
          <a:noFill/>
          <a:ln>
            <a:noFill/>
          </a:ln>
        </p:spPr>
      </p:sp>
      <p:grpSp>
        <p:nvGrpSpPr>
          <p:cNvPr id="202" name="Google Shape;202;p18"/>
          <p:cNvGrpSpPr/>
          <p:nvPr/>
        </p:nvGrpSpPr>
        <p:grpSpPr>
          <a:xfrm rot="10800000">
            <a:off x="8870040" y="0"/>
            <a:ext cx="3325208" cy="3325208"/>
            <a:chOff x="0" y="12289"/>
            <a:chExt cx="3550" cy="3551"/>
          </a:xfrm>
        </p:grpSpPr>
        <p:sp>
          <p:nvSpPr>
            <p:cNvPr id="203" name="Google Shape;203;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7"/>
          <p:cNvGrpSpPr/>
          <p:nvPr/>
        </p:nvGrpSpPr>
        <p:grpSpPr>
          <a:xfrm flipH="1" rot="5400000">
            <a:off x="0" y="3900132"/>
            <a:ext cx="2959226" cy="2959226"/>
            <a:chOff x="0" y="12289"/>
            <a:chExt cx="3550" cy="3551"/>
          </a:xfrm>
        </p:grpSpPr>
        <p:sp>
          <p:nvSpPr>
            <p:cNvPr id="25" name="Google Shape;25;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7"/>
          <p:cNvSpPr/>
          <p:nvPr>
            <p:ph idx="2" type="pic"/>
          </p:nvPr>
        </p:nvSpPr>
        <p:spPr>
          <a:xfrm>
            <a:off x="6096000" y="-22543"/>
            <a:ext cx="6096000" cy="6903086"/>
          </a:xfrm>
          <a:prstGeom prst="rect">
            <a:avLst/>
          </a:prstGeom>
          <a:noFill/>
          <a:ln>
            <a:noFill/>
          </a:ln>
        </p:spPr>
      </p:sp>
      <p:sp>
        <p:nvSpPr>
          <p:cNvPr id="29" name="Google Shape;29;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7"/>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8"/>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8"/>
          <p:cNvGrpSpPr/>
          <p:nvPr/>
        </p:nvGrpSpPr>
        <p:grpSpPr>
          <a:xfrm rot="10800000">
            <a:off x="8870040" y="0"/>
            <a:ext cx="3325208" cy="3325208"/>
            <a:chOff x="0" y="12289"/>
            <a:chExt cx="3550" cy="3551"/>
          </a:xfrm>
        </p:grpSpPr>
        <p:sp>
          <p:nvSpPr>
            <p:cNvPr id="40" name="Google Shape;40;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8"/>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8"/>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8"/>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8"/>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8"/>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8"/>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8"/>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8"/>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8"/>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9"/>
          <p:cNvGrpSpPr/>
          <p:nvPr/>
        </p:nvGrpSpPr>
        <p:grpSpPr>
          <a:xfrm>
            <a:off x="6362700" y="0"/>
            <a:ext cx="5829298" cy="3235602"/>
            <a:chOff x="5612972" y="1"/>
            <a:chExt cx="6615961" cy="3672246"/>
          </a:xfrm>
        </p:grpSpPr>
        <p:sp>
          <p:nvSpPr>
            <p:cNvPr id="57" name="Google Shape;57;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9"/>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9"/>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9"/>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9"/>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9"/>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9"/>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9"/>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9"/>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9"/>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9"/>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9"/>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9"/>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9"/>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9"/>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9"/>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0"/>
          <p:cNvSpPr/>
          <p:nvPr>
            <p:ph idx="2" type="pic"/>
          </p:nvPr>
        </p:nvSpPr>
        <p:spPr>
          <a:xfrm>
            <a:off x="0" y="0"/>
            <a:ext cx="12191998" cy="6858000"/>
          </a:xfrm>
          <a:prstGeom prst="rect">
            <a:avLst/>
          </a:prstGeom>
          <a:solidFill>
            <a:schemeClr val="accent2"/>
          </a:solidFill>
          <a:ln>
            <a:noFill/>
          </a:ln>
        </p:spPr>
      </p:sp>
      <p:sp>
        <p:nvSpPr>
          <p:cNvPr id="83" name="Google Shape;83;p10"/>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0"/>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0"/>
          <p:cNvGrpSpPr/>
          <p:nvPr/>
        </p:nvGrpSpPr>
        <p:grpSpPr>
          <a:xfrm rot="10800000">
            <a:off x="9509760" y="-3"/>
            <a:ext cx="2682238" cy="2682238"/>
            <a:chOff x="0" y="12289"/>
            <a:chExt cx="3550" cy="3551"/>
          </a:xfrm>
        </p:grpSpPr>
        <p:sp>
          <p:nvSpPr>
            <p:cNvPr id="86" name="Google Shape;86;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1"/>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3"/>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a:p>
        </p:txBody>
      </p:sp>
      <p:grpSp>
        <p:nvGrpSpPr>
          <p:cNvPr id="103" name="Google Shape;103;p13"/>
          <p:cNvGrpSpPr/>
          <p:nvPr/>
        </p:nvGrpSpPr>
        <p:grpSpPr>
          <a:xfrm>
            <a:off x="6362700" y="0"/>
            <a:ext cx="5829298" cy="3235602"/>
            <a:chOff x="5612972" y="1"/>
            <a:chExt cx="6615961" cy="3672246"/>
          </a:xfrm>
        </p:grpSpPr>
        <p:sp>
          <p:nvSpPr>
            <p:cNvPr id="104" name="Google Shape;104;p13"/>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3"/>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3"/>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3"/>
          <p:cNvGrpSpPr/>
          <p:nvPr/>
        </p:nvGrpSpPr>
        <p:grpSpPr>
          <a:xfrm flipH="1" rot="5400000">
            <a:off x="0" y="3900132"/>
            <a:ext cx="2959226" cy="2959226"/>
            <a:chOff x="0" y="12289"/>
            <a:chExt cx="3550" cy="3551"/>
          </a:xfrm>
        </p:grpSpPr>
        <p:sp>
          <p:nvSpPr>
            <p:cNvPr id="110" name="Google Shape;11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4"/>
          <p:cNvGrpSpPr/>
          <p:nvPr/>
        </p:nvGrpSpPr>
        <p:grpSpPr>
          <a:xfrm flipH="1" rot="5400000">
            <a:off x="0" y="3900132"/>
            <a:ext cx="2959226" cy="2959226"/>
            <a:chOff x="0" y="12289"/>
            <a:chExt cx="3550" cy="3551"/>
          </a:xfrm>
        </p:grpSpPr>
        <p:sp>
          <p:nvSpPr>
            <p:cNvPr id="115" name="Google Shape;115;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4"/>
          <p:cNvSpPr/>
          <p:nvPr>
            <p:ph idx="2" type="pic"/>
          </p:nvPr>
        </p:nvSpPr>
        <p:spPr>
          <a:xfrm>
            <a:off x="954268" y="2572883"/>
            <a:ext cx="2118245" cy="2037217"/>
          </a:xfrm>
          <a:prstGeom prst="rect">
            <a:avLst/>
          </a:prstGeom>
          <a:noFill/>
          <a:ln>
            <a:noFill/>
          </a:ln>
        </p:spPr>
      </p:sp>
      <p:sp>
        <p:nvSpPr>
          <p:cNvPr id="119" name="Google Shape;119;p14"/>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4"/>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4"/>
          <p:cNvSpPr/>
          <p:nvPr>
            <p:ph idx="3" type="pic"/>
          </p:nvPr>
        </p:nvSpPr>
        <p:spPr>
          <a:xfrm>
            <a:off x="3658280" y="2572883"/>
            <a:ext cx="2118245" cy="2037217"/>
          </a:xfrm>
          <a:prstGeom prst="rect">
            <a:avLst/>
          </a:prstGeom>
          <a:noFill/>
          <a:ln>
            <a:noFill/>
          </a:ln>
        </p:spPr>
      </p:sp>
      <p:sp>
        <p:nvSpPr>
          <p:cNvPr id="122" name="Google Shape;122;p14"/>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4"/>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4"/>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4"/>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4"/>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4"/>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4"/>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4"/>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4"/>
          <p:cNvGrpSpPr/>
          <p:nvPr/>
        </p:nvGrpSpPr>
        <p:grpSpPr>
          <a:xfrm>
            <a:off x="6362700" y="0"/>
            <a:ext cx="5829298" cy="3235602"/>
            <a:chOff x="5612972" y="1"/>
            <a:chExt cx="6615961" cy="3672246"/>
          </a:xfrm>
        </p:grpSpPr>
        <p:sp>
          <p:nvSpPr>
            <p:cNvPr id="131" name="Google Shape;131;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4"/>
          <p:cNvSpPr/>
          <p:nvPr>
            <p:ph idx="14" type="pic"/>
          </p:nvPr>
        </p:nvSpPr>
        <p:spPr>
          <a:xfrm>
            <a:off x="6362292" y="2572883"/>
            <a:ext cx="2118245" cy="2037217"/>
          </a:xfrm>
          <a:prstGeom prst="rect">
            <a:avLst/>
          </a:prstGeom>
          <a:noFill/>
          <a:ln>
            <a:noFill/>
          </a:ln>
        </p:spPr>
      </p:sp>
      <p:sp>
        <p:nvSpPr>
          <p:cNvPr id="137" name="Google Shape;137;p14"/>
          <p:cNvSpPr/>
          <p:nvPr>
            <p:ph idx="15" type="pic"/>
          </p:nvPr>
        </p:nvSpPr>
        <p:spPr>
          <a:xfrm>
            <a:off x="9112023" y="2572883"/>
            <a:ext cx="2118245" cy="2037217"/>
          </a:xfrm>
          <a:prstGeom prst="rect">
            <a:avLst/>
          </a:prstGeom>
          <a:noFill/>
          <a:ln>
            <a:noFill/>
          </a:ln>
        </p:spPr>
      </p:sp>
      <p:sp>
        <p:nvSpPr>
          <p:cNvPr id="138" name="Google Shape;138;p1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5"/>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1" Type="http://schemas.openxmlformats.org/officeDocument/2006/relationships/image" Target="../media/image8.jpg"/><Relationship Id="rId10" Type="http://schemas.openxmlformats.org/officeDocument/2006/relationships/image" Target="../media/image10.jpg"/><Relationship Id="rId13" Type="http://schemas.openxmlformats.org/officeDocument/2006/relationships/image" Target="../media/image5.png"/><Relationship Id="rId12"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1.jpg"/><Relationship Id="rId15" Type="http://schemas.openxmlformats.org/officeDocument/2006/relationships/image" Target="../media/image15.png"/><Relationship Id="rId14" Type="http://schemas.openxmlformats.org/officeDocument/2006/relationships/image" Target="../media/image13.jpg"/><Relationship Id="rId16" Type="http://schemas.openxmlformats.org/officeDocument/2006/relationships/image" Target="../media/image4.jp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jp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
          <p:cNvSpPr txBox="1"/>
          <p:nvPr>
            <p:ph idx="1" type="body"/>
          </p:nvPr>
        </p:nvSpPr>
        <p:spPr>
          <a:xfrm>
            <a:off x="5823750" y="1575621"/>
            <a:ext cx="6045695" cy="4922833"/>
          </a:xfrm>
          <a:prstGeom prst="rect">
            <a:avLst/>
          </a:prstGeom>
          <a:solidFill>
            <a:schemeClr val="lt1"/>
          </a:solid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r>
              <a:rPr lang="en-US">
                <a:solidFill>
                  <a:schemeClr val="dk1"/>
                </a:solidFill>
                <a:latin typeface="Franklin Gothic"/>
                <a:ea typeface="Franklin Gothic"/>
                <a:cs typeface="Franklin Gothic"/>
                <a:sym typeface="Franklin Gothic"/>
              </a:rPr>
              <a:t>Ministry of Defence</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a:t>
            </a:r>
            <a:r>
              <a:rPr lang="en-US">
                <a:solidFill>
                  <a:schemeClr val="dk1"/>
                </a:solidFill>
                <a:latin typeface="Franklin Gothic"/>
                <a:ea typeface="Franklin Gothic"/>
                <a:cs typeface="Franklin Gothic"/>
                <a:sym typeface="Franklin Gothic"/>
              </a:rPr>
              <a:t>1414</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a:t>
            </a:r>
            <a:r>
              <a:rPr lang="en-US">
                <a:solidFill>
                  <a:schemeClr val="dk1"/>
                </a:solidFill>
                <a:latin typeface="Franklin Gothic"/>
                <a:ea typeface="Franklin Gothic"/>
                <a:cs typeface="Franklin Gothic"/>
                <a:sym typeface="Franklin Gothic"/>
              </a:rPr>
              <a:t>Drone Base Intelligent Magnetic Sensing System &amp; Metallic Anomaly Detection System</a:t>
            </a:r>
            <a:br>
              <a:rPr lang="en-US">
                <a:latin typeface="Franklin Gothic"/>
                <a:ea typeface="Franklin Gothic"/>
                <a:cs typeface="Franklin Gothic"/>
                <a:sym typeface="Franklin Gothic"/>
              </a:rPr>
            </a:b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Team Name: </a:t>
            </a:r>
            <a:r>
              <a:rPr lang="en-US">
                <a:solidFill>
                  <a:schemeClr val="dk1"/>
                </a:solidFill>
                <a:latin typeface="Franklin Gothic"/>
                <a:ea typeface="Franklin Gothic"/>
                <a:cs typeface="Franklin Gothic"/>
                <a:sym typeface="Franklin Gothic"/>
              </a:rPr>
              <a:t>Geo-Explorer</a:t>
            </a:r>
            <a:endParaRPr>
              <a:solidFill>
                <a:schemeClr val="dk1"/>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a:t>
            </a:r>
            <a:r>
              <a:rPr lang="en-US">
                <a:solidFill>
                  <a:schemeClr val="dk1"/>
                </a:solidFill>
                <a:latin typeface="Franklin Gothic"/>
                <a:ea typeface="Franklin Gothic"/>
                <a:cs typeface="Franklin Gothic"/>
                <a:sym typeface="Franklin Gothic"/>
              </a:rPr>
              <a:t>KATHAN MASTER</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a:t>
            </a:r>
            <a:r>
              <a:rPr lang="en-US">
                <a:solidFill>
                  <a:schemeClr val="dk1"/>
                </a:solidFill>
                <a:latin typeface="Franklin Gothic"/>
                <a:ea typeface="Franklin Gothic"/>
                <a:cs typeface="Franklin Gothic"/>
                <a:sym typeface="Franklin Gothic"/>
              </a:rPr>
              <a:t>028</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a:t>
            </a:r>
            <a:r>
              <a:rPr lang="en-US">
                <a:solidFill>
                  <a:schemeClr val="dk1"/>
                </a:solidFill>
                <a:latin typeface="Franklin Gothic"/>
                <a:ea typeface="Franklin Gothic"/>
                <a:cs typeface="Franklin Gothic"/>
                <a:sym typeface="Franklin Gothic"/>
              </a:rPr>
              <a:t>L.D. COLLEGE OF ENGINEERING</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 </a:t>
            </a:r>
            <a:r>
              <a:rPr lang="en-US">
                <a:solidFill>
                  <a:schemeClr val="dk1"/>
                </a:solidFill>
                <a:highlight>
                  <a:schemeClr val="lt1"/>
                </a:highlight>
                <a:latin typeface="Franklin Gothic"/>
                <a:ea typeface="Franklin Gothic"/>
                <a:cs typeface="Franklin Gothic"/>
                <a:sym typeface="Franklin Gothic"/>
              </a:rPr>
              <a:t>M</a:t>
            </a:r>
            <a:r>
              <a:rPr lang="en-US">
                <a:solidFill>
                  <a:schemeClr val="dk1"/>
                </a:solidFill>
                <a:highlight>
                  <a:schemeClr val="lt1"/>
                </a:highlight>
                <a:latin typeface="Franklin Gothic"/>
                <a:ea typeface="Franklin Gothic"/>
                <a:cs typeface="Franklin Gothic"/>
                <a:sym typeface="Franklin Gothic"/>
              </a:rPr>
              <a:t>iscellaneous</a:t>
            </a:r>
            <a:endParaRPr>
              <a:solidFill>
                <a:schemeClr val="dk1"/>
              </a:solidFill>
              <a:highlight>
                <a:schemeClr val="lt1"/>
              </a:highlight>
            </a:endParaRPr>
          </a:p>
        </p:txBody>
      </p:sp>
      <p:pic>
        <p:nvPicPr>
          <p:cNvPr id="212" name="Google Shape;212;p1"/>
          <p:cNvPicPr preferRelativeResize="0"/>
          <p:nvPr/>
        </p:nvPicPr>
        <p:blipFill rotWithShape="1">
          <a:blip r:embed="rId3">
            <a:alphaModFix/>
          </a:blip>
          <a:srcRect b="0" l="0" r="0" t="0"/>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title"/>
          </p:nvPr>
        </p:nvSpPr>
        <p:spPr>
          <a:xfrm>
            <a:off x="283938" y="29433"/>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2"/>
          <p:cNvSpPr txBox="1"/>
          <p:nvPr>
            <p:ph idx="1" type="body"/>
          </p:nvPr>
        </p:nvSpPr>
        <p:spPr>
          <a:xfrm>
            <a:off x="131125" y="800975"/>
            <a:ext cx="5534400" cy="6000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Describe your idea/Solution/Prototype here:</a:t>
            </a:r>
            <a:endParaRPr/>
          </a:p>
          <a:p>
            <a:pPr indent="-282575" lvl="0" marL="514350" rtl="0" algn="l">
              <a:lnSpc>
                <a:spcPct val="100000"/>
              </a:lnSpc>
              <a:spcBef>
                <a:spcPts val="1000"/>
              </a:spcBef>
              <a:spcAft>
                <a:spcPts val="0"/>
              </a:spcAft>
              <a:buClr>
                <a:schemeClr val="dk1"/>
              </a:buClr>
              <a:buSzPts val="1600"/>
              <a:buFont typeface="Noto Sans Symbols"/>
              <a:buChar char="⮚"/>
            </a:pPr>
            <a:r>
              <a:rPr b="1" lang="en-US" sz="1400"/>
              <a:t>Drone Configuration:</a:t>
            </a:r>
            <a:r>
              <a:rPr lang="en-US" sz="1400"/>
              <a:t> Our project uses a versatile quadcopter drone with telemetry, GPS, a camera, and a high-precision magnetometer. It's controlled by a Raspberry Pi and UGCS-like software for precise flight management.</a:t>
            </a:r>
            <a:endParaRPr/>
          </a:p>
          <a:p>
            <a:pPr indent="-282575" lvl="0" marL="514350" rtl="0" algn="l">
              <a:lnSpc>
                <a:spcPct val="100000"/>
              </a:lnSpc>
              <a:spcBef>
                <a:spcPts val="1000"/>
              </a:spcBef>
              <a:spcAft>
                <a:spcPts val="0"/>
              </a:spcAft>
              <a:buClr>
                <a:schemeClr val="dk1"/>
              </a:buClr>
              <a:buSzPts val="1600"/>
              <a:buFont typeface="Noto Sans Symbols"/>
              <a:buChar char="⮚"/>
            </a:pPr>
            <a:r>
              <a:rPr b="1" lang="en-US" sz="1400"/>
              <a:t>Data Acquisition and Processing: </a:t>
            </a:r>
            <a:r>
              <a:rPr lang="en-US" sz="1400"/>
              <a:t>We gather GPS and magnetometer data, transforming it into CSV format on the Raspberry Pi. We've implemented robust error handling mechanisms to maintain data integrity. This CSV data is then transmitted via telemetry radio to our laptop ground station for reliable data transfer.</a:t>
            </a:r>
            <a:endParaRPr/>
          </a:p>
          <a:p>
            <a:pPr indent="-282575" lvl="0" marL="514350" rtl="0" algn="l">
              <a:lnSpc>
                <a:spcPct val="100000"/>
              </a:lnSpc>
              <a:spcBef>
                <a:spcPts val="1000"/>
              </a:spcBef>
              <a:spcAft>
                <a:spcPts val="0"/>
              </a:spcAft>
              <a:buClr>
                <a:schemeClr val="dk1"/>
              </a:buClr>
              <a:buSzPts val="1600"/>
              <a:buFont typeface="Noto Sans Symbols"/>
              <a:buChar char="⮚"/>
            </a:pPr>
            <a:r>
              <a:rPr b="1" lang="en-US" sz="1400"/>
              <a:t>Anomaly Detection and Analysis: </a:t>
            </a:r>
            <a:r>
              <a:rPr lang="en-US" sz="1400"/>
              <a:t>Upon receiving telemetry data, we use open-source geomagnetic data for effective processing. To detect objects, we employ a Gridded Magnetic Algorithm, comparing and analyzing magnetic field data. Simultaneously, our system uses the Gradient-Based Anomaly Detection Algorithm to detect, classify, and analyze anomalies, providing precise magnetic signature analysis.</a:t>
            </a:r>
            <a:endParaRPr/>
          </a:p>
          <a:p>
            <a:pPr indent="-282575" lvl="0" marL="514350" rtl="0" algn="l">
              <a:lnSpc>
                <a:spcPct val="100000"/>
              </a:lnSpc>
              <a:spcBef>
                <a:spcPts val="1000"/>
              </a:spcBef>
              <a:spcAft>
                <a:spcPts val="0"/>
              </a:spcAft>
              <a:buClr>
                <a:schemeClr val="dk1"/>
              </a:buClr>
              <a:buSzPts val="1600"/>
              <a:buFont typeface="Noto Sans Symbols"/>
              <a:buChar char="⮚"/>
            </a:pPr>
            <a:r>
              <a:rPr b="1" lang="en-US" sz="1400"/>
              <a:t>Self-Magnetic Deduction Technique:</a:t>
            </a:r>
            <a:r>
              <a:rPr lang="en-US" sz="1400"/>
              <a:t> We've also incorporated a self-magnetic deduction technique to remove the drone's own magnetic field from measurements, enhancing data accuracy and anomaly detection.</a:t>
            </a:r>
            <a:endParaRPr/>
          </a:p>
        </p:txBody>
      </p:sp>
      <p:sp>
        <p:nvSpPr>
          <p:cNvPr id="219" name="Google Shape;219;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pic>
        <p:nvPicPr>
          <p:cNvPr descr="Screenshot 2023-09-19 135710" id="220" name="Google Shape;220;p2"/>
          <p:cNvPicPr preferRelativeResize="0"/>
          <p:nvPr>
            <p:ph idx="2" type="pic"/>
          </p:nvPr>
        </p:nvPicPr>
        <p:blipFill rotWithShape="1">
          <a:blip r:embed="rId3">
            <a:alphaModFix/>
          </a:blip>
          <a:srcRect b="19126" l="0" r="0" t="0"/>
          <a:stretch/>
        </p:blipFill>
        <p:spPr>
          <a:xfrm>
            <a:off x="5738500" y="201374"/>
            <a:ext cx="6329049" cy="2983775"/>
          </a:xfrm>
          <a:prstGeom prst="rect">
            <a:avLst/>
          </a:prstGeom>
          <a:noFill/>
          <a:ln>
            <a:noFill/>
          </a:ln>
        </p:spPr>
      </p:pic>
      <p:sp>
        <p:nvSpPr>
          <p:cNvPr id="221" name="Google Shape;221;p2"/>
          <p:cNvSpPr txBox="1"/>
          <p:nvPr/>
        </p:nvSpPr>
        <p:spPr>
          <a:xfrm>
            <a:off x="6026150" y="3219450"/>
            <a:ext cx="6063615" cy="3150235"/>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Describe your Technology stack here</a:t>
            </a:r>
            <a:r>
              <a:rPr b="0" i="0" lang="en-US" sz="1600" u="none" cap="none" strike="noStrike">
                <a:solidFill>
                  <a:schemeClr val="dk1"/>
                </a:solidFill>
                <a:latin typeface="Libre Franklin"/>
                <a:ea typeface="Libre Franklin"/>
                <a:cs typeface="Libre Franklin"/>
                <a:sym typeface="Libre Franklin"/>
              </a:rPr>
              <a:t>:</a:t>
            </a:r>
            <a:endParaRPr/>
          </a:p>
          <a:p>
            <a:pPr indent="0" lvl="0" marL="0" marR="0" rtl="0" algn="just">
              <a:lnSpc>
                <a:spcPct val="90000"/>
              </a:lnSpc>
              <a:spcBef>
                <a:spcPts val="1000"/>
              </a:spcBef>
              <a:spcAft>
                <a:spcPts val="0"/>
              </a:spcAft>
              <a:buClr>
                <a:schemeClr val="dk1"/>
              </a:buClr>
              <a:buSzPts val="1600"/>
              <a:buFont typeface="Noto Sans Symbols"/>
              <a:buNone/>
            </a:pPr>
            <a:r>
              <a:t/>
            </a:r>
            <a:endParaRPr b="0" i="0" sz="1200" u="none" cap="none" strike="noStrike">
              <a:solidFill>
                <a:schemeClr val="dk1"/>
              </a:solidFill>
              <a:latin typeface="Libre Franklin"/>
              <a:ea typeface="Libre Franklin"/>
              <a:cs typeface="Libre Franklin"/>
              <a:sym typeface="Libre Franklin"/>
            </a:endParaRPr>
          </a:p>
        </p:txBody>
      </p:sp>
      <p:pic>
        <p:nvPicPr>
          <p:cNvPr id="222" name="Google Shape;222;p2"/>
          <p:cNvPicPr preferRelativeResize="0"/>
          <p:nvPr/>
        </p:nvPicPr>
        <p:blipFill rotWithShape="1">
          <a:blip r:embed="rId4">
            <a:alphaModFix/>
          </a:blip>
          <a:srcRect b="0" l="23073" r="21458" t="0"/>
          <a:stretch/>
        </p:blipFill>
        <p:spPr>
          <a:xfrm>
            <a:off x="6146165" y="3613785"/>
            <a:ext cx="856615" cy="758825"/>
          </a:xfrm>
          <a:prstGeom prst="rect">
            <a:avLst/>
          </a:prstGeom>
          <a:noFill/>
          <a:ln>
            <a:noFill/>
          </a:ln>
        </p:spPr>
      </p:pic>
      <p:pic>
        <p:nvPicPr>
          <p:cNvPr descr="UGCS" id="223" name="Google Shape;223;p2"/>
          <p:cNvPicPr preferRelativeResize="0"/>
          <p:nvPr/>
        </p:nvPicPr>
        <p:blipFill rotWithShape="1">
          <a:blip r:embed="rId5">
            <a:alphaModFix/>
          </a:blip>
          <a:srcRect b="0" l="0" r="0" t="0"/>
          <a:stretch/>
        </p:blipFill>
        <p:spPr>
          <a:xfrm>
            <a:off x="5837555" y="4093845"/>
            <a:ext cx="2774950" cy="1485900"/>
          </a:xfrm>
          <a:prstGeom prst="rect">
            <a:avLst/>
          </a:prstGeom>
          <a:noFill/>
          <a:ln>
            <a:noFill/>
          </a:ln>
        </p:spPr>
      </p:pic>
      <p:pic>
        <p:nvPicPr>
          <p:cNvPr descr="QGIS" id="224" name="Google Shape;224;p2"/>
          <p:cNvPicPr preferRelativeResize="0"/>
          <p:nvPr/>
        </p:nvPicPr>
        <p:blipFill rotWithShape="1">
          <a:blip r:embed="rId6">
            <a:alphaModFix/>
          </a:blip>
          <a:srcRect b="0" l="10346" r="11771" t="0"/>
          <a:stretch/>
        </p:blipFill>
        <p:spPr>
          <a:xfrm>
            <a:off x="6060440" y="5013325"/>
            <a:ext cx="2466340" cy="1515745"/>
          </a:xfrm>
          <a:prstGeom prst="rect">
            <a:avLst/>
          </a:prstGeom>
          <a:noFill/>
          <a:ln>
            <a:noFill/>
          </a:ln>
        </p:spPr>
      </p:pic>
      <p:pic>
        <p:nvPicPr>
          <p:cNvPr descr="quadcopter" id="225" name="Google Shape;225;p2"/>
          <p:cNvPicPr preferRelativeResize="0"/>
          <p:nvPr/>
        </p:nvPicPr>
        <p:blipFill rotWithShape="1">
          <a:blip r:embed="rId7">
            <a:alphaModFix/>
          </a:blip>
          <a:srcRect b="0" l="0" r="0" t="0"/>
          <a:stretch/>
        </p:blipFill>
        <p:spPr>
          <a:xfrm>
            <a:off x="8613775" y="5195940"/>
            <a:ext cx="1131570" cy="1131570"/>
          </a:xfrm>
          <a:prstGeom prst="rect">
            <a:avLst/>
          </a:prstGeom>
          <a:noFill/>
          <a:ln>
            <a:noFill/>
          </a:ln>
        </p:spPr>
      </p:pic>
      <p:pic>
        <p:nvPicPr>
          <p:cNvPr descr="telementry" id="226" name="Google Shape;226;p2"/>
          <p:cNvPicPr preferRelativeResize="0"/>
          <p:nvPr/>
        </p:nvPicPr>
        <p:blipFill rotWithShape="1">
          <a:blip r:embed="rId8">
            <a:alphaModFix/>
          </a:blip>
          <a:srcRect b="0" l="0" r="0" t="0"/>
          <a:stretch/>
        </p:blipFill>
        <p:spPr>
          <a:xfrm>
            <a:off x="10915967" y="3334037"/>
            <a:ext cx="1040130" cy="1040130"/>
          </a:xfrm>
          <a:prstGeom prst="rect">
            <a:avLst/>
          </a:prstGeom>
          <a:noFill/>
          <a:ln>
            <a:noFill/>
          </a:ln>
        </p:spPr>
      </p:pic>
      <p:pic>
        <p:nvPicPr>
          <p:cNvPr descr="Picture1" id="227" name="Google Shape;227;p2"/>
          <p:cNvPicPr preferRelativeResize="0"/>
          <p:nvPr/>
        </p:nvPicPr>
        <p:blipFill rotWithShape="1">
          <a:blip r:embed="rId9">
            <a:alphaModFix/>
          </a:blip>
          <a:srcRect b="0" l="0" r="0" t="0"/>
          <a:stretch/>
        </p:blipFill>
        <p:spPr>
          <a:xfrm>
            <a:off x="9796780" y="5260298"/>
            <a:ext cx="1003935" cy="1003935"/>
          </a:xfrm>
          <a:prstGeom prst="rect">
            <a:avLst/>
          </a:prstGeom>
          <a:noFill/>
          <a:ln>
            <a:noFill/>
          </a:ln>
        </p:spPr>
      </p:pic>
      <p:pic>
        <p:nvPicPr>
          <p:cNvPr descr="esc30a" id="228" name="Google Shape;228;p2"/>
          <p:cNvPicPr preferRelativeResize="0"/>
          <p:nvPr/>
        </p:nvPicPr>
        <p:blipFill rotWithShape="1">
          <a:blip r:embed="rId10">
            <a:alphaModFix/>
          </a:blip>
          <a:srcRect b="0" l="0" r="0" t="0"/>
          <a:stretch/>
        </p:blipFill>
        <p:spPr>
          <a:xfrm>
            <a:off x="8733319" y="3616791"/>
            <a:ext cx="839470" cy="839470"/>
          </a:xfrm>
          <a:prstGeom prst="rect">
            <a:avLst/>
          </a:prstGeom>
          <a:noFill/>
          <a:ln>
            <a:noFill/>
          </a:ln>
        </p:spPr>
      </p:pic>
      <p:pic>
        <p:nvPicPr>
          <p:cNvPr descr="transmitterr" id="229" name="Google Shape;229;p2"/>
          <p:cNvPicPr preferRelativeResize="0"/>
          <p:nvPr/>
        </p:nvPicPr>
        <p:blipFill rotWithShape="1">
          <a:blip r:embed="rId11">
            <a:alphaModFix/>
          </a:blip>
          <a:srcRect b="0" l="0" r="0" t="0"/>
          <a:stretch/>
        </p:blipFill>
        <p:spPr>
          <a:xfrm>
            <a:off x="9626282" y="3453765"/>
            <a:ext cx="965835" cy="965835"/>
          </a:xfrm>
          <a:prstGeom prst="rect">
            <a:avLst/>
          </a:prstGeom>
          <a:noFill/>
          <a:ln>
            <a:noFill/>
          </a:ln>
        </p:spPr>
      </p:pic>
      <p:pic>
        <p:nvPicPr>
          <p:cNvPr descr="battery" id="230" name="Google Shape;230;p2"/>
          <p:cNvPicPr preferRelativeResize="0"/>
          <p:nvPr/>
        </p:nvPicPr>
        <p:blipFill rotWithShape="1">
          <a:blip r:embed="rId12">
            <a:alphaModFix/>
          </a:blip>
          <a:srcRect b="0" l="0" r="0" t="0"/>
          <a:stretch/>
        </p:blipFill>
        <p:spPr>
          <a:xfrm>
            <a:off x="10795000" y="5086350"/>
            <a:ext cx="1282065" cy="1282065"/>
          </a:xfrm>
          <a:prstGeom prst="rect">
            <a:avLst/>
          </a:prstGeom>
          <a:noFill/>
          <a:ln>
            <a:noFill/>
          </a:ln>
        </p:spPr>
      </p:pic>
      <p:pic>
        <p:nvPicPr>
          <p:cNvPr descr="A2212-10T-13T-1000KV-Br" id="231" name="Google Shape;231;p2"/>
          <p:cNvPicPr preferRelativeResize="0"/>
          <p:nvPr/>
        </p:nvPicPr>
        <p:blipFill rotWithShape="1">
          <a:blip r:embed="rId13">
            <a:alphaModFix/>
          </a:blip>
          <a:srcRect b="0" l="0" r="0" t="0"/>
          <a:stretch/>
        </p:blipFill>
        <p:spPr>
          <a:xfrm>
            <a:off x="8625596" y="4373245"/>
            <a:ext cx="971550" cy="971550"/>
          </a:xfrm>
          <a:prstGeom prst="rect">
            <a:avLst/>
          </a:prstGeom>
          <a:noFill/>
          <a:ln>
            <a:noFill/>
          </a:ln>
        </p:spPr>
      </p:pic>
      <p:pic>
        <p:nvPicPr>
          <p:cNvPr descr="receiver" id="232" name="Google Shape;232;p2"/>
          <p:cNvPicPr preferRelativeResize="0"/>
          <p:nvPr/>
        </p:nvPicPr>
        <p:blipFill rotWithShape="1">
          <a:blip r:embed="rId14">
            <a:alphaModFix/>
          </a:blip>
          <a:srcRect b="0" l="0" r="0" t="0"/>
          <a:stretch/>
        </p:blipFill>
        <p:spPr>
          <a:xfrm>
            <a:off x="10780712" y="4372611"/>
            <a:ext cx="1118192" cy="419078"/>
          </a:xfrm>
          <a:prstGeom prst="rect">
            <a:avLst/>
          </a:prstGeom>
          <a:noFill/>
          <a:ln>
            <a:noFill/>
          </a:ln>
        </p:spPr>
      </p:pic>
      <p:pic>
        <p:nvPicPr>
          <p:cNvPr descr="MATLAB" id="233" name="Google Shape;233;p2"/>
          <p:cNvPicPr preferRelativeResize="0"/>
          <p:nvPr/>
        </p:nvPicPr>
        <p:blipFill rotWithShape="1">
          <a:blip r:embed="rId15">
            <a:alphaModFix/>
          </a:blip>
          <a:srcRect b="0" l="0" r="0" t="0"/>
          <a:stretch/>
        </p:blipFill>
        <p:spPr>
          <a:xfrm>
            <a:off x="7067550" y="3669982"/>
            <a:ext cx="1545590" cy="869315"/>
          </a:xfrm>
          <a:prstGeom prst="rect">
            <a:avLst/>
          </a:prstGeom>
          <a:noFill/>
          <a:ln>
            <a:noFill/>
          </a:ln>
        </p:spPr>
      </p:pic>
      <p:pic>
        <p:nvPicPr>
          <p:cNvPr descr="Machine Learning Logo Images – Browse 29,576 Stock Photos ..." id="234" name="Google Shape;234;p2"/>
          <p:cNvPicPr preferRelativeResize="0"/>
          <p:nvPr/>
        </p:nvPicPr>
        <p:blipFill rotWithShape="1">
          <a:blip r:embed="rId16">
            <a:alphaModFix/>
          </a:blip>
          <a:srcRect b="0" l="0" r="0" t="0"/>
          <a:stretch/>
        </p:blipFill>
        <p:spPr>
          <a:xfrm>
            <a:off x="9835203" y="4414365"/>
            <a:ext cx="754648" cy="7546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
          <p:cNvSpPr txBox="1"/>
          <p:nvPr>
            <p:ph type="title"/>
          </p:nvPr>
        </p:nvSpPr>
        <p:spPr>
          <a:xfrm>
            <a:off x="952499" y="420071"/>
            <a:ext cx="5780809"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40" name="Google Shape;240;p3"/>
          <p:cNvSpPr txBox="1"/>
          <p:nvPr>
            <p:ph idx="2" type="body"/>
          </p:nvPr>
        </p:nvSpPr>
        <p:spPr>
          <a:xfrm>
            <a:off x="876300" y="11049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t>Describe your Use Cases here</a:t>
            </a:r>
            <a:endParaRPr/>
          </a:p>
        </p:txBody>
      </p:sp>
      <p:sp>
        <p:nvSpPr>
          <p:cNvPr id="241" name="Google Shape;241;p3"/>
          <p:cNvSpPr txBox="1"/>
          <p:nvPr>
            <p:ph idx="1" type="body"/>
          </p:nvPr>
        </p:nvSpPr>
        <p:spPr>
          <a:xfrm>
            <a:off x="356235" y="1517015"/>
            <a:ext cx="5674995" cy="5062855"/>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Font typeface="Noto Sans Symbols"/>
              <a:buNone/>
            </a:pPr>
            <a:r>
              <a:rPr lang="en-US" sz="1400"/>
              <a:t>1. </a:t>
            </a:r>
            <a:r>
              <a:rPr b="1" lang="en-US" sz="1400"/>
              <a:t>Security and Defense:</a:t>
            </a:r>
            <a:r>
              <a:rPr lang="en-US" sz="1400"/>
              <a:t> Enhance security operations by detecting concealed metallic objects in urban and remote areas, critical for military and law enforcement.</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2. </a:t>
            </a:r>
            <a:r>
              <a:rPr b="1" lang="en-US" sz="1400"/>
              <a:t>Infrastructure Inspection:</a:t>
            </a:r>
            <a:r>
              <a:rPr lang="en-US" sz="1400"/>
              <a:t> Facilitate efficient infrastructure inspection by identifying buried utilities, pipelines, and metallic structures, minimizing maintenance downtime.</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3. </a:t>
            </a:r>
            <a:r>
              <a:rPr b="1" lang="en-US" sz="1400"/>
              <a:t>Archaeological Exploration:</a:t>
            </a:r>
            <a:r>
              <a:rPr lang="en-US" sz="1400"/>
              <a:t> Aid archaeologists in uncovering buried artifacts and historical sites, preserving cultural heritage.</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4. </a:t>
            </a:r>
            <a:r>
              <a:rPr b="1" lang="en-US" sz="1400"/>
              <a:t>Environmental Research:</a:t>
            </a:r>
            <a:r>
              <a:rPr lang="en-US" sz="1400"/>
              <a:t> Contribute to environmental studies by monitoring changes in the Earth's magnetic field, impacting geophysics and climate research.</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5. </a:t>
            </a:r>
            <a:r>
              <a:rPr b="1" lang="en-US" sz="1400"/>
              <a:t>Resource Exploration:</a:t>
            </a:r>
            <a:r>
              <a:rPr lang="en-US" sz="1400"/>
              <a:t> Assist in resource exploration, including locating valuable mineral deposits and enhancing mining operations.</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6. </a:t>
            </a:r>
            <a:r>
              <a:rPr b="1" lang="en-US" sz="1400"/>
              <a:t>Disaster Response:</a:t>
            </a:r>
            <a:r>
              <a:rPr lang="en-US" sz="1400"/>
              <a:t> Enable rapid disaster response by detecting hidden structures in debris, supporting search and rescue efforts.</a:t>
            </a:r>
            <a:endParaRPr/>
          </a:p>
          <a:p>
            <a:pPr indent="0" lvl="0" marL="0" rtl="0" algn="l">
              <a:lnSpc>
                <a:spcPct val="90000"/>
              </a:lnSpc>
              <a:spcBef>
                <a:spcPts val="0"/>
              </a:spcBef>
              <a:spcAft>
                <a:spcPts val="0"/>
              </a:spcAft>
              <a:buClr>
                <a:schemeClr val="dk1"/>
              </a:buClr>
              <a:buSzPts val="1600"/>
              <a:buFont typeface="Noto Sans Symbols"/>
              <a:buNone/>
            </a:pPr>
            <a:r>
              <a:t/>
            </a:r>
            <a:endParaRPr sz="1400"/>
          </a:p>
          <a:p>
            <a:pPr indent="0" lvl="0" marL="0" rtl="0" algn="l">
              <a:lnSpc>
                <a:spcPct val="90000"/>
              </a:lnSpc>
              <a:spcBef>
                <a:spcPts val="0"/>
              </a:spcBef>
              <a:spcAft>
                <a:spcPts val="0"/>
              </a:spcAft>
              <a:buClr>
                <a:schemeClr val="dk1"/>
              </a:buClr>
              <a:buSzPts val="1600"/>
              <a:buFont typeface="Noto Sans Symbols"/>
              <a:buNone/>
            </a:pPr>
            <a:r>
              <a:rPr lang="en-US" sz="1400"/>
              <a:t>7. </a:t>
            </a:r>
            <a:r>
              <a:rPr b="1" lang="en-US" sz="1400"/>
              <a:t>Scientific Research: </a:t>
            </a:r>
            <a:r>
              <a:rPr lang="en-US" sz="1400"/>
              <a:t>Advance scientific research by providing precise magnetic anomaly data for geological and geospatial studies.</a:t>
            </a:r>
            <a:endParaRPr/>
          </a:p>
          <a:p>
            <a:pPr indent="0" lvl="0" marL="0" rtl="0" algn="l">
              <a:lnSpc>
                <a:spcPct val="90000"/>
              </a:lnSpc>
              <a:spcBef>
                <a:spcPts val="0"/>
              </a:spcBef>
              <a:spcAft>
                <a:spcPts val="0"/>
              </a:spcAft>
              <a:buClr>
                <a:schemeClr val="dk1"/>
              </a:buClr>
              <a:buSzPts val="1600"/>
              <a:buFont typeface="Noto Sans Symbols"/>
              <a:buNone/>
            </a:pPr>
            <a:r>
              <a:rPr lang="en-US" sz="1400"/>
              <a:t>  </a:t>
            </a:r>
            <a:endParaRPr/>
          </a:p>
        </p:txBody>
      </p:sp>
      <p:sp>
        <p:nvSpPr>
          <p:cNvPr id="242" name="Google Shape;242;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43" name="Google Shape;243;p3"/>
          <p:cNvSpPr txBox="1"/>
          <p:nvPr/>
        </p:nvSpPr>
        <p:spPr>
          <a:xfrm>
            <a:off x="6096000" y="581025"/>
            <a:ext cx="5143500" cy="31591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b="0" i="0" lang="en-US" sz="1800" u="none" cap="none" strike="noStrike">
                <a:solidFill>
                  <a:schemeClr val="lt2"/>
                </a:solidFill>
                <a:latin typeface="Franklin Gothic"/>
                <a:ea typeface="Franklin Gothic"/>
                <a:cs typeface="Franklin Gothic"/>
                <a:sym typeface="Franklin Gothic"/>
              </a:rPr>
              <a:t>Describe your Dependencies / Show stopper here</a:t>
            </a:r>
            <a:endParaRPr/>
          </a:p>
        </p:txBody>
      </p:sp>
      <p:sp>
        <p:nvSpPr>
          <p:cNvPr id="244" name="Google Shape;244;p3"/>
          <p:cNvSpPr txBox="1"/>
          <p:nvPr/>
        </p:nvSpPr>
        <p:spPr>
          <a:xfrm>
            <a:off x="6248399" y="1098550"/>
            <a:ext cx="5304503" cy="54813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Noto Sans Symbols"/>
              <a:buNone/>
            </a:pPr>
            <a:r>
              <a:rPr b="1" i="0" lang="en-US" sz="1400" u="none" cap="none" strike="noStrike">
                <a:solidFill>
                  <a:schemeClr val="dk1"/>
                </a:solidFill>
                <a:latin typeface="Libre Franklin"/>
                <a:ea typeface="Libre Franklin"/>
                <a:cs typeface="Libre Franklin"/>
                <a:sym typeface="Libre Franklin"/>
              </a:rPr>
              <a:t>Stoppers:</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1. </a:t>
            </a:r>
            <a:r>
              <a:rPr b="1" i="0" lang="en-US" sz="1400" u="none" cap="none" strike="noStrike">
                <a:solidFill>
                  <a:schemeClr val="dk1"/>
                </a:solidFill>
                <a:latin typeface="Libre Franklin"/>
                <a:ea typeface="Libre Franklin"/>
                <a:cs typeface="Libre Franklin"/>
                <a:sym typeface="Libre Franklin"/>
              </a:rPr>
              <a:t>Data Quality:</a:t>
            </a:r>
            <a:r>
              <a:rPr b="0" i="0" lang="en-US" sz="1400" u="none" cap="none" strike="noStrike">
                <a:solidFill>
                  <a:schemeClr val="dk1"/>
                </a:solidFill>
                <a:latin typeface="Libre Franklin"/>
                <a:ea typeface="Libre Franklin"/>
                <a:cs typeface="Libre Franklin"/>
                <a:sym typeface="Libre Franklin"/>
              </a:rPr>
              <a:t> Ensuring high-quality data from sensors is crucial. Any sensor malfunction or inaccuracies can halt accurate anomaly detection.</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2. </a:t>
            </a:r>
            <a:r>
              <a:rPr b="1" i="0" lang="en-US" sz="1400" u="none" cap="none" strike="noStrike">
                <a:solidFill>
                  <a:schemeClr val="dk1"/>
                </a:solidFill>
                <a:latin typeface="Libre Franklin"/>
                <a:ea typeface="Libre Franklin"/>
                <a:cs typeface="Libre Franklin"/>
                <a:sym typeface="Libre Franklin"/>
              </a:rPr>
              <a:t>Hardware Reliability: </a:t>
            </a:r>
            <a:r>
              <a:rPr b="0" i="0" lang="en-US" sz="1400" u="none" cap="none" strike="noStrike">
                <a:solidFill>
                  <a:schemeClr val="dk1"/>
                </a:solidFill>
                <a:latin typeface="Libre Franklin"/>
                <a:ea typeface="Libre Franklin"/>
                <a:cs typeface="Libre Franklin"/>
                <a:sym typeface="Libre Franklin"/>
              </a:rPr>
              <a:t>Dependence on drone hardware and components demands reliability to prevent interruptions during operations.</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3. </a:t>
            </a:r>
            <a:r>
              <a:rPr b="1" i="0" lang="en-US" sz="1400" u="none" cap="none" strike="noStrike">
                <a:solidFill>
                  <a:schemeClr val="dk1"/>
                </a:solidFill>
                <a:latin typeface="Libre Franklin"/>
                <a:ea typeface="Libre Franklin"/>
                <a:cs typeface="Libre Franklin"/>
                <a:sym typeface="Libre Franklin"/>
              </a:rPr>
              <a:t>Telemetry Connectivity: </a:t>
            </a:r>
            <a:r>
              <a:rPr b="0" i="0" lang="en-US" sz="1400" u="none" cap="none" strike="noStrike">
                <a:solidFill>
                  <a:schemeClr val="dk1"/>
                </a:solidFill>
                <a:latin typeface="Libre Franklin"/>
                <a:ea typeface="Libre Franklin"/>
                <a:cs typeface="Libre Franklin"/>
                <a:sym typeface="Libre Franklin"/>
              </a:rPr>
              <a:t>Stable telemetry connectivity is vital for real-time data transmission; signal loss can impede data flow.</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4. </a:t>
            </a:r>
            <a:r>
              <a:rPr b="1" i="0" lang="en-US" sz="1400" u="none" cap="none" strike="noStrike">
                <a:solidFill>
                  <a:schemeClr val="dk1"/>
                </a:solidFill>
                <a:latin typeface="Libre Franklin"/>
                <a:ea typeface="Libre Franklin"/>
                <a:cs typeface="Libre Franklin"/>
                <a:sym typeface="Libre Franklin"/>
              </a:rPr>
              <a:t>Algorithm Performance: </a:t>
            </a:r>
            <a:r>
              <a:rPr b="0" i="0" lang="en-US" sz="1400" u="none" cap="none" strike="noStrike">
                <a:solidFill>
                  <a:schemeClr val="dk1"/>
                </a:solidFill>
                <a:latin typeface="Libre Franklin"/>
                <a:ea typeface="Libre Franklin"/>
                <a:cs typeface="Libre Franklin"/>
                <a:sym typeface="Libre Franklin"/>
              </a:rPr>
              <a:t>The success of anomaly detection relies on the effectiveness of the implemented algorithms.</a:t>
            </a:r>
            <a:endParaRPr/>
          </a:p>
          <a:p>
            <a:pPr indent="0" lvl="0" marL="0" marR="0" rtl="0" algn="l">
              <a:lnSpc>
                <a:spcPct val="90000"/>
              </a:lnSpc>
              <a:spcBef>
                <a:spcPts val="0"/>
              </a:spcBef>
              <a:spcAft>
                <a:spcPts val="0"/>
              </a:spcAft>
              <a:buClr>
                <a:schemeClr val="dk1"/>
              </a:buClr>
              <a:buSzPts val="1600"/>
              <a:buFont typeface="Noto Sans Symbols"/>
              <a:buNone/>
            </a:pPr>
            <a:r>
              <a:t/>
            </a:r>
            <a:endParaRPr b="1" i="0" sz="14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chemeClr val="dk1"/>
              </a:buClr>
              <a:buSzPts val="1600"/>
              <a:buFont typeface="Noto Sans Symbols"/>
              <a:buNone/>
            </a:pPr>
            <a:r>
              <a:rPr b="1" i="0" lang="en-US" sz="1400" u="none" cap="none" strike="noStrike">
                <a:solidFill>
                  <a:schemeClr val="dk1"/>
                </a:solidFill>
                <a:latin typeface="Libre Franklin"/>
                <a:ea typeface="Libre Franklin"/>
                <a:cs typeface="Libre Franklin"/>
                <a:sym typeface="Libre Franklin"/>
              </a:rPr>
              <a:t>Dependencies:</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1. </a:t>
            </a:r>
            <a:r>
              <a:rPr b="1" i="0" lang="en-US" sz="1400" u="none" cap="none" strike="noStrike">
                <a:solidFill>
                  <a:schemeClr val="dk1"/>
                </a:solidFill>
                <a:latin typeface="Libre Franklin"/>
                <a:ea typeface="Libre Franklin"/>
                <a:cs typeface="Libre Franklin"/>
                <a:sym typeface="Libre Franklin"/>
              </a:rPr>
              <a:t>Sensor Data: </a:t>
            </a:r>
            <a:r>
              <a:rPr b="0" i="0" lang="en-US" sz="1400" u="none" cap="none" strike="noStrike">
                <a:solidFill>
                  <a:schemeClr val="dk1"/>
                </a:solidFill>
                <a:latin typeface="Libre Franklin"/>
                <a:ea typeface="Libre Franklin"/>
                <a:cs typeface="Libre Franklin"/>
                <a:sym typeface="Libre Franklin"/>
              </a:rPr>
              <a:t>Accurate sensor data, including magnetometer and GPS readings, is essential for effective anomaly detection.</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2. </a:t>
            </a:r>
            <a:r>
              <a:rPr b="1" i="0" lang="en-US" sz="1400" u="none" cap="none" strike="noStrike">
                <a:solidFill>
                  <a:schemeClr val="dk1"/>
                </a:solidFill>
                <a:latin typeface="Libre Franklin"/>
                <a:ea typeface="Libre Franklin"/>
                <a:cs typeface="Libre Franklin"/>
                <a:sym typeface="Libre Franklin"/>
              </a:rPr>
              <a:t>Telemetry Radios: </a:t>
            </a:r>
            <a:r>
              <a:rPr b="0" i="0" lang="en-US" sz="1400" u="none" cap="none" strike="noStrike">
                <a:solidFill>
                  <a:schemeClr val="dk1"/>
                </a:solidFill>
                <a:latin typeface="Libre Franklin"/>
                <a:ea typeface="Libre Franklin"/>
                <a:cs typeface="Libre Franklin"/>
                <a:sym typeface="Libre Franklin"/>
              </a:rPr>
              <a:t>Continuous telemetry communication between the drone and ground station is dependent on reliable radios.</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3. </a:t>
            </a:r>
            <a:r>
              <a:rPr b="1" i="0" lang="en-US" sz="1400" u="none" cap="none" strike="noStrike">
                <a:solidFill>
                  <a:schemeClr val="dk1"/>
                </a:solidFill>
                <a:latin typeface="Libre Franklin"/>
                <a:ea typeface="Libre Franklin"/>
                <a:cs typeface="Libre Franklin"/>
                <a:sym typeface="Libre Franklin"/>
              </a:rPr>
              <a:t>Algorithm Implementation: </a:t>
            </a:r>
            <a:r>
              <a:rPr b="0" i="0" lang="en-US" sz="1400" u="none" cap="none" strike="noStrike">
                <a:solidFill>
                  <a:schemeClr val="dk1"/>
                </a:solidFill>
                <a:latin typeface="Libre Franklin"/>
                <a:ea typeface="Libre Franklin"/>
                <a:cs typeface="Libre Franklin"/>
                <a:sym typeface="Libre Franklin"/>
              </a:rPr>
              <a:t>Successful execution of detection algorithms is essential to interpret data correctly.</a:t>
            </a:r>
            <a:endParaRPr/>
          </a:p>
          <a:p>
            <a:pPr indent="0" lvl="0" marL="0" marR="0" rtl="0" algn="l">
              <a:lnSpc>
                <a:spcPct val="90000"/>
              </a:lnSpc>
              <a:spcBef>
                <a:spcPts val="0"/>
              </a:spcBef>
              <a:spcAft>
                <a:spcPts val="0"/>
              </a:spcAft>
              <a:buClr>
                <a:schemeClr val="dk1"/>
              </a:buClr>
              <a:buSzPts val="1600"/>
              <a:buFont typeface="Noto Sans Symbols"/>
              <a:buNone/>
            </a:pPr>
            <a:r>
              <a:rPr b="0" i="0" lang="en-US" sz="1400" u="none" cap="none" strike="noStrike">
                <a:solidFill>
                  <a:schemeClr val="dk1"/>
                </a:solidFill>
                <a:latin typeface="Libre Franklin"/>
                <a:ea typeface="Libre Franklin"/>
                <a:cs typeface="Libre Franklin"/>
                <a:sym typeface="Libre Franklin"/>
              </a:rPr>
              <a:t>4. </a:t>
            </a:r>
            <a:r>
              <a:rPr b="1" i="0" lang="en-US" sz="1400" u="none" cap="none" strike="noStrike">
                <a:solidFill>
                  <a:schemeClr val="dk1"/>
                </a:solidFill>
                <a:latin typeface="Libre Franklin"/>
                <a:ea typeface="Libre Franklin"/>
                <a:cs typeface="Libre Franklin"/>
                <a:sym typeface="Libre Franklin"/>
              </a:rPr>
              <a:t>Open-Source Geomagnetic Data: </a:t>
            </a:r>
            <a:r>
              <a:rPr b="0" i="0" lang="en-US" sz="1400" u="none" cap="none" strike="noStrike">
                <a:solidFill>
                  <a:schemeClr val="dk1"/>
                </a:solidFill>
                <a:latin typeface="Libre Franklin"/>
                <a:ea typeface="Libre Franklin"/>
                <a:cs typeface="Libre Franklin"/>
                <a:sym typeface="Libre Franklin"/>
              </a:rPr>
              <a:t>Access to up-to-date geomagnetic data is a critical dependency for comparison and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50" name="Google Shape;250;p4"/>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a:t>
            </a:r>
            <a:r>
              <a:rPr b="1" lang="en-US" sz="1200">
                <a:solidFill>
                  <a:schemeClr val="dk1"/>
                </a:solidFill>
              </a:rPr>
              <a:t>KATHAN MASTER</a:t>
            </a:r>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 ECE		Year (I,II,III,IV): III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a:t>
            </a:r>
            <a:r>
              <a:rPr b="1" lang="en-US" sz="1200">
                <a:solidFill>
                  <a:schemeClr val="dk1"/>
                </a:solidFill>
              </a:rPr>
              <a:t>PRAGATI MODHIYA</a:t>
            </a:r>
            <a:endParaRPr b="1" sz="1200">
              <a:solidFill>
                <a:srgbClr val="5D7C3F"/>
              </a:solidFill>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 ECE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a:t>
            </a:r>
            <a:r>
              <a:rPr b="1" lang="en-US" sz="1200">
                <a:solidFill>
                  <a:schemeClr val="dk1"/>
                </a:solidFill>
              </a:rPr>
              <a:t>HIMANI VANDARA</a:t>
            </a:r>
            <a:endParaRPr b="1" sz="1200">
              <a:solidFill>
                <a:srgbClr val="5D7C3F"/>
              </a:solidFill>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etc):ECE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a:t>
            </a:r>
            <a:r>
              <a:rPr b="1" lang="en-US" sz="1200">
                <a:solidFill>
                  <a:schemeClr val="dk1"/>
                </a:solidFill>
              </a:rPr>
              <a:t>DIVYA PRAJAPATI</a:t>
            </a:r>
            <a:endParaRPr b="1" sz="1200">
              <a:solidFill>
                <a:srgbClr val="5D7C3F"/>
              </a:solidFill>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 ECE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a:t>
            </a:r>
            <a:r>
              <a:rPr b="1" lang="en-US" sz="1200">
                <a:solidFill>
                  <a:schemeClr val="dk1"/>
                </a:solidFill>
              </a:rPr>
              <a:t>KARAN MISHRA</a:t>
            </a:r>
            <a:endParaRPr b="1" sz="1200">
              <a:solidFill>
                <a:srgbClr val="5D7C3F"/>
              </a:solidFill>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 ECE		Year (I,II,III,IV):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a:t>
            </a:r>
            <a:r>
              <a:rPr b="1" lang="en-US" sz="1200">
                <a:solidFill>
                  <a:schemeClr val="dk1"/>
                </a:solidFill>
              </a:rPr>
              <a:t> Type Your Name Here</a:t>
            </a:r>
            <a:endParaRPr b="1" sz="1200">
              <a:solidFill>
                <a:srgbClr val="5D7C3F"/>
              </a:solidFill>
            </a:endParaRPr>
          </a:p>
          <a:p>
            <a:pPr indent="0" lvl="0" marL="0" rtl="0" algn="l">
              <a:lnSpc>
                <a:spcPct val="90000"/>
              </a:lnSpc>
              <a:spcBef>
                <a:spcPts val="1000"/>
              </a:spcBef>
              <a:spcAft>
                <a:spcPts val="0"/>
              </a:spcAft>
              <a:buClr>
                <a:schemeClr val="dk1"/>
              </a:buClr>
              <a:buSzPts val="1200"/>
              <a:buNone/>
            </a:pPr>
            <a:r>
              <a:rPr lang="en-US" sz="1200"/>
              <a:t>Branch (Btech/Mtech/PhD etc): BE			Stream (ECE, CSE etc):			Year (I,II,III,IV): IV</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a:t>
            </a:r>
            <a:r>
              <a:rPr b="1" lang="en-US" sz="1200">
                <a:solidFill>
                  <a:schemeClr val="dk1"/>
                </a:solidFill>
              </a:rPr>
              <a:t>DHAVAL PATEL</a:t>
            </a:r>
            <a:endParaRPr b="1" sz="1200">
              <a:solidFill>
                <a:srgbClr val="804160"/>
              </a:solidFill>
            </a:endParaRPr>
          </a:p>
          <a:p>
            <a:pPr indent="0" lvl="0" marL="0" rtl="0" algn="l">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2 Name: </a:t>
            </a:r>
            <a:r>
              <a:rPr b="1" lang="en-US" sz="1200">
                <a:solidFill>
                  <a:schemeClr val="dk1"/>
                </a:solidFill>
              </a:rPr>
              <a:t>ABHAY UPADHYAY</a:t>
            </a:r>
            <a:endParaRPr b="1" sz="1200">
              <a:solidFill>
                <a:srgbClr val="804160"/>
              </a:solidFill>
            </a:endParaRPr>
          </a:p>
          <a:p>
            <a:pPr indent="0" lvl="0" marL="0" rtl="0" algn="l">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2022-02-11T07:14:00Z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A910D5AE96D4485CB22988E6ABC7EE2F_12</vt:lpwstr>
  </property>
  <property fmtid="{D5CDD505-2E9C-101B-9397-08002B2CF9AE}" pid="4" name="KSOProductBuildVer">
    <vt:lpwstr>1033-12.2.0.13215</vt:lpwstr>
  </property>
</Properties>
</file>