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7F7F7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188" y="230379"/>
            <a:ext cx="5917623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1594" y="2545089"/>
            <a:ext cx="16164810" cy="689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7F7F7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3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3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hyperlink" Target="https://nanonets.com/blog/object-tracking-deepsort/" TargetMode="External"/><Relationship Id="rId7" Type="http://schemas.openxmlformats.org/officeDocument/2006/relationships/hyperlink" Target="https://learnopencv.com/understanding-multiple-object-tracking-using-deepsort/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8406" y="0"/>
            <a:ext cx="9378688" cy="102943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984" y="1054857"/>
            <a:ext cx="14831060" cy="37115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4000"/>
              </a:lnSpc>
              <a:spcBef>
                <a:spcPts val="95"/>
              </a:spcBef>
            </a:pPr>
            <a:r>
              <a:rPr dirty="0" sz="6500" spc="-290">
                <a:latin typeface="Tahoma"/>
                <a:cs typeface="Tahoma"/>
              </a:rPr>
              <a:t>O</a:t>
            </a:r>
            <a:r>
              <a:rPr dirty="0" sz="6500" spc="-385">
                <a:latin typeface="Tahoma"/>
                <a:cs typeface="Tahoma"/>
              </a:rPr>
              <a:t>B</a:t>
            </a:r>
            <a:r>
              <a:rPr dirty="0" sz="6500" spc="-819">
                <a:latin typeface="Tahoma"/>
                <a:cs typeface="Tahoma"/>
              </a:rPr>
              <a:t>J</a:t>
            </a:r>
            <a:r>
              <a:rPr dirty="0" sz="6500" spc="-305">
                <a:latin typeface="Tahoma"/>
                <a:cs typeface="Tahoma"/>
              </a:rPr>
              <a:t>E</a:t>
            </a:r>
            <a:r>
              <a:rPr dirty="0" sz="6500" spc="200">
                <a:latin typeface="Tahoma"/>
                <a:cs typeface="Tahoma"/>
              </a:rPr>
              <a:t>C</a:t>
            </a:r>
            <a:r>
              <a:rPr dirty="0" sz="6500" spc="-100">
                <a:latin typeface="Tahoma"/>
                <a:cs typeface="Tahoma"/>
              </a:rPr>
              <a:t>T</a:t>
            </a:r>
            <a:r>
              <a:rPr dirty="0" sz="6500" spc="-405">
                <a:latin typeface="Tahoma"/>
                <a:cs typeface="Tahoma"/>
              </a:rPr>
              <a:t> </a:t>
            </a:r>
            <a:r>
              <a:rPr dirty="0" sz="6500" spc="-500">
                <a:latin typeface="Tahoma"/>
                <a:cs typeface="Tahoma"/>
              </a:rPr>
              <a:t>D</a:t>
            </a:r>
            <a:r>
              <a:rPr dirty="0" sz="6500" spc="-305">
                <a:latin typeface="Tahoma"/>
                <a:cs typeface="Tahoma"/>
              </a:rPr>
              <a:t>E</a:t>
            </a:r>
            <a:r>
              <a:rPr dirty="0" sz="6500" spc="-105">
                <a:latin typeface="Tahoma"/>
                <a:cs typeface="Tahoma"/>
              </a:rPr>
              <a:t>T</a:t>
            </a:r>
            <a:r>
              <a:rPr dirty="0" sz="6500" spc="-305">
                <a:latin typeface="Tahoma"/>
                <a:cs typeface="Tahoma"/>
              </a:rPr>
              <a:t>E</a:t>
            </a:r>
            <a:r>
              <a:rPr dirty="0" sz="6500" spc="200">
                <a:latin typeface="Tahoma"/>
                <a:cs typeface="Tahoma"/>
              </a:rPr>
              <a:t>C</a:t>
            </a:r>
            <a:r>
              <a:rPr dirty="0" sz="6500" spc="-105">
                <a:latin typeface="Tahoma"/>
                <a:cs typeface="Tahoma"/>
              </a:rPr>
              <a:t>T</a:t>
            </a:r>
            <a:r>
              <a:rPr dirty="0" sz="6500" spc="-1345">
                <a:latin typeface="Tahoma"/>
                <a:cs typeface="Tahoma"/>
              </a:rPr>
              <a:t>I</a:t>
            </a:r>
            <a:r>
              <a:rPr dirty="0" sz="6500" spc="-290">
                <a:latin typeface="Tahoma"/>
                <a:cs typeface="Tahoma"/>
              </a:rPr>
              <a:t>O</a:t>
            </a:r>
            <a:r>
              <a:rPr dirty="0" sz="6500" spc="-445">
                <a:latin typeface="Tahoma"/>
                <a:cs typeface="Tahoma"/>
              </a:rPr>
              <a:t>N</a:t>
            </a:r>
            <a:r>
              <a:rPr dirty="0" sz="6500" spc="-405">
                <a:latin typeface="Tahoma"/>
                <a:cs typeface="Tahoma"/>
              </a:rPr>
              <a:t> </a:t>
            </a:r>
            <a:r>
              <a:rPr dirty="0" sz="6500" spc="-55">
                <a:latin typeface="Tahoma"/>
                <a:cs typeface="Tahoma"/>
              </a:rPr>
              <a:t>A</a:t>
            </a:r>
            <a:r>
              <a:rPr dirty="0" sz="6500" spc="-450">
                <a:latin typeface="Tahoma"/>
                <a:cs typeface="Tahoma"/>
              </a:rPr>
              <a:t>N</a:t>
            </a:r>
            <a:r>
              <a:rPr dirty="0" sz="6500" spc="-495">
                <a:latin typeface="Tahoma"/>
                <a:cs typeface="Tahoma"/>
              </a:rPr>
              <a:t>D</a:t>
            </a:r>
            <a:r>
              <a:rPr dirty="0" sz="6500" spc="-405">
                <a:latin typeface="Tahoma"/>
                <a:cs typeface="Tahoma"/>
              </a:rPr>
              <a:t> </a:t>
            </a:r>
            <a:r>
              <a:rPr dirty="0" sz="6500" spc="-105">
                <a:latin typeface="Tahoma"/>
                <a:cs typeface="Tahoma"/>
              </a:rPr>
              <a:t>T</a:t>
            </a:r>
            <a:r>
              <a:rPr dirty="0" sz="6500" spc="-750">
                <a:latin typeface="Tahoma"/>
                <a:cs typeface="Tahoma"/>
              </a:rPr>
              <a:t>R</a:t>
            </a:r>
            <a:r>
              <a:rPr dirty="0" sz="6500" spc="-55">
                <a:latin typeface="Tahoma"/>
                <a:cs typeface="Tahoma"/>
              </a:rPr>
              <a:t>A</a:t>
            </a:r>
            <a:r>
              <a:rPr dirty="0" sz="6500" spc="200">
                <a:latin typeface="Tahoma"/>
                <a:cs typeface="Tahoma"/>
              </a:rPr>
              <a:t>C</a:t>
            </a:r>
            <a:r>
              <a:rPr dirty="0" sz="6500" spc="-195">
                <a:latin typeface="Tahoma"/>
                <a:cs typeface="Tahoma"/>
              </a:rPr>
              <a:t>K</a:t>
            </a:r>
            <a:r>
              <a:rPr dirty="0" sz="6500" spc="-1345">
                <a:latin typeface="Tahoma"/>
                <a:cs typeface="Tahoma"/>
              </a:rPr>
              <a:t>I</a:t>
            </a:r>
            <a:r>
              <a:rPr dirty="0" sz="6500" spc="-450">
                <a:latin typeface="Tahoma"/>
                <a:cs typeface="Tahoma"/>
              </a:rPr>
              <a:t>N</a:t>
            </a:r>
            <a:r>
              <a:rPr dirty="0" sz="6500" spc="-155">
                <a:latin typeface="Tahoma"/>
                <a:cs typeface="Tahoma"/>
              </a:rPr>
              <a:t>G</a:t>
            </a:r>
            <a:r>
              <a:rPr dirty="0" sz="6500" spc="-405">
                <a:latin typeface="Tahoma"/>
                <a:cs typeface="Tahoma"/>
              </a:rPr>
              <a:t> </a:t>
            </a:r>
            <a:r>
              <a:rPr dirty="0" sz="6500" spc="-1345">
                <a:latin typeface="Tahoma"/>
                <a:cs typeface="Tahoma"/>
              </a:rPr>
              <a:t>I</a:t>
            </a:r>
            <a:r>
              <a:rPr dirty="0" sz="6500" spc="-265">
                <a:latin typeface="Tahoma"/>
                <a:cs typeface="Tahoma"/>
              </a:rPr>
              <a:t>N  </a:t>
            </a:r>
            <a:r>
              <a:rPr dirty="0" sz="6500" spc="-105">
                <a:latin typeface="Tahoma"/>
                <a:cs typeface="Tahoma"/>
              </a:rPr>
              <a:t>T</a:t>
            </a:r>
            <a:r>
              <a:rPr dirty="0" sz="6500" spc="-525">
                <a:latin typeface="Tahoma"/>
                <a:cs typeface="Tahoma"/>
              </a:rPr>
              <a:t>H</a:t>
            </a:r>
            <a:r>
              <a:rPr dirty="0" sz="6500" spc="-300">
                <a:latin typeface="Tahoma"/>
                <a:cs typeface="Tahoma"/>
              </a:rPr>
              <a:t>E</a:t>
            </a:r>
            <a:r>
              <a:rPr dirty="0" sz="6500" spc="-405">
                <a:latin typeface="Tahoma"/>
                <a:cs typeface="Tahoma"/>
              </a:rPr>
              <a:t> </a:t>
            </a:r>
            <a:r>
              <a:rPr dirty="0" sz="6500" spc="-445">
                <a:latin typeface="Tahoma"/>
                <a:cs typeface="Tahoma"/>
              </a:rPr>
              <a:t>P</a:t>
            </a:r>
            <a:r>
              <a:rPr dirty="0" sz="6500" spc="-750">
                <a:latin typeface="Tahoma"/>
                <a:cs typeface="Tahoma"/>
              </a:rPr>
              <a:t>R</a:t>
            </a:r>
            <a:r>
              <a:rPr dirty="0" sz="6500" spc="-305">
                <a:latin typeface="Tahoma"/>
                <a:cs typeface="Tahoma"/>
              </a:rPr>
              <a:t>E</a:t>
            </a:r>
            <a:r>
              <a:rPr dirty="0" sz="6500" spc="-165">
                <a:latin typeface="Tahoma"/>
                <a:cs typeface="Tahoma"/>
              </a:rPr>
              <a:t>S</a:t>
            </a:r>
            <a:r>
              <a:rPr dirty="0" sz="6500" spc="-305">
                <a:latin typeface="Tahoma"/>
                <a:cs typeface="Tahoma"/>
              </a:rPr>
              <a:t>E</a:t>
            </a:r>
            <a:r>
              <a:rPr dirty="0" sz="6500" spc="-450">
                <a:latin typeface="Tahoma"/>
                <a:cs typeface="Tahoma"/>
              </a:rPr>
              <a:t>N</a:t>
            </a:r>
            <a:r>
              <a:rPr dirty="0" sz="6500" spc="200">
                <a:latin typeface="Tahoma"/>
                <a:cs typeface="Tahoma"/>
              </a:rPr>
              <a:t>C</a:t>
            </a:r>
            <a:r>
              <a:rPr dirty="0" sz="6500" spc="-300">
                <a:latin typeface="Tahoma"/>
                <a:cs typeface="Tahoma"/>
              </a:rPr>
              <a:t>E</a:t>
            </a:r>
            <a:r>
              <a:rPr dirty="0" sz="6500" spc="-405">
                <a:latin typeface="Tahoma"/>
                <a:cs typeface="Tahoma"/>
              </a:rPr>
              <a:t> </a:t>
            </a:r>
            <a:r>
              <a:rPr dirty="0" sz="6500" spc="-290">
                <a:latin typeface="Tahoma"/>
                <a:cs typeface="Tahoma"/>
              </a:rPr>
              <a:t>O</a:t>
            </a:r>
            <a:r>
              <a:rPr dirty="0" sz="6500" spc="-445">
                <a:latin typeface="Tahoma"/>
                <a:cs typeface="Tahoma"/>
              </a:rPr>
              <a:t>F</a:t>
            </a:r>
            <a:r>
              <a:rPr dirty="0" sz="6500" spc="-405">
                <a:latin typeface="Tahoma"/>
                <a:cs typeface="Tahoma"/>
              </a:rPr>
              <a:t> </a:t>
            </a:r>
            <a:r>
              <a:rPr dirty="0" sz="6500" spc="-290">
                <a:latin typeface="Tahoma"/>
                <a:cs typeface="Tahoma"/>
              </a:rPr>
              <a:t>O</a:t>
            </a:r>
            <a:r>
              <a:rPr dirty="0" sz="6500" spc="200">
                <a:latin typeface="Tahoma"/>
                <a:cs typeface="Tahoma"/>
              </a:rPr>
              <a:t>C</a:t>
            </a:r>
            <a:r>
              <a:rPr dirty="0" sz="6500" spc="-229">
                <a:latin typeface="Tahoma"/>
                <a:cs typeface="Tahoma"/>
              </a:rPr>
              <a:t>L</a:t>
            </a:r>
            <a:r>
              <a:rPr dirty="0" sz="6500" spc="-330">
                <a:latin typeface="Tahoma"/>
                <a:cs typeface="Tahoma"/>
              </a:rPr>
              <a:t>U</a:t>
            </a:r>
            <a:r>
              <a:rPr dirty="0" sz="6500" spc="-500">
                <a:latin typeface="Tahoma"/>
                <a:cs typeface="Tahoma"/>
              </a:rPr>
              <a:t>D</a:t>
            </a:r>
            <a:r>
              <a:rPr dirty="0" sz="6500" spc="-305">
                <a:latin typeface="Tahoma"/>
                <a:cs typeface="Tahoma"/>
              </a:rPr>
              <a:t>E</a:t>
            </a:r>
            <a:r>
              <a:rPr dirty="0" sz="6500" spc="-495">
                <a:latin typeface="Tahoma"/>
                <a:cs typeface="Tahoma"/>
              </a:rPr>
              <a:t>D</a:t>
            </a:r>
            <a:r>
              <a:rPr dirty="0" sz="6500" spc="-405">
                <a:latin typeface="Tahoma"/>
                <a:cs typeface="Tahoma"/>
              </a:rPr>
              <a:t> </a:t>
            </a:r>
            <a:r>
              <a:rPr dirty="0" sz="6500" spc="-305">
                <a:latin typeface="Tahoma"/>
                <a:cs typeface="Tahoma"/>
              </a:rPr>
              <a:t>E</a:t>
            </a:r>
            <a:r>
              <a:rPr dirty="0" sz="6500" spc="-450">
                <a:latin typeface="Tahoma"/>
                <a:cs typeface="Tahoma"/>
              </a:rPr>
              <a:t>N</a:t>
            </a:r>
            <a:r>
              <a:rPr dirty="0" sz="6500" spc="-105">
                <a:latin typeface="Tahoma"/>
                <a:cs typeface="Tahoma"/>
              </a:rPr>
              <a:t>T</a:t>
            </a:r>
            <a:r>
              <a:rPr dirty="0" sz="6500" spc="-1345">
                <a:latin typeface="Tahoma"/>
                <a:cs typeface="Tahoma"/>
              </a:rPr>
              <a:t>I</a:t>
            </a:r>
            <a:r>
              <a:rPr dirty="0" sz="6500" spc="-105">
                <a:latin typeface="Tahoma"/>
                <a:cs typeface="Tahoma"/>
              </a:rPr>
              <a:t>T</a:t>
            </a:r>
            <a:r>
              <a:rPr dirty="0" sz="6500" spc="-1345">
                <a:latin typeface="Tahoma"/>
                <a:cs typeface="Tahoma"/>
              </a:rPr>
              <a:t>I</a:t>
            </a:r>
            <a:r>
              <a:rPr dirty="0" sz="6500" spc="-305">
                <a:latin typeface="Tahoma"/>
                <a:cs typeface="Tahoma"/>
              </a:rPr>
              <a:t>E</a:t>
            </a:r>
            <a:r>
              <a:rPr dirty="0" sz="6500" spc="-105">
                <a:latin typeface="Tahoma"/>
                <a:cs typeface="Tahoma"/>
              </a:rPr>
              <a:t>S  </a:t>
            </a:r>
            <a:r>
              <a:rPr dirty="0" sz="6500" spc="-330">
                <a:latin typeface="Tahoma"/>
                <a:cs typeface="Tahoma"/>
              </a:rPr>
              <a:t>U</a:t>
            </a:r>
            <a:r>
              <a:rPr dirty="0" sz="6500" spc="-165">
                <a:latin typeface="Tahoma"/>
                <a:cs typeface="Tahoma"/>
              </a:rPr>
              <a:t>S</a:t>
            </a:r>
            <a:r>
              <a:rPr dirty="0" sz="6500" spc="-1345">
                <a:latin typeface="Tahoma"/>
                <a:cs typeface="Tahoma"/>
              </a:rPr>
              <a:t>I</a:t>
            </a:r>
            <a:r>
              <a:rPr dirty="0" sz="6500" spc="-450">
                <a:latin typeface="Tahoma"/>
                <a:cs typeface="Tahoma"/>
              </a:rPr>
              <a:t>N</a:t>
            </a:r>
            <a:r>
              <a:rPr dirty="0" sz="6500" spc="-155">
                <a:latin typeface="Tahoma"/>
                <a:cs typeface="Tahoma"/>
              </a:rPr>
              <a:t>G</a:t>
            </a:r>
            <a:r>
              <a:rPr dirty="0" sz="6500" spc="-405">
                <a:latin typeface="Tahoma"/>
                <a:cs typeface="Tahoma"/>
              </a:rPr>
              <a:t> </a:t>
            </a:r>
            <a:r>
              <a:rPr dirty="0" sz="6500" spc="-500">
                <a:latin typeface="Tahoma"/>
                <a:cs typeface="Tahoma"/>
              </a:rPr>
              <a:t>D</a:t>
            </a:r>
            <a:r>
              <a:rPr dirty="0" sz="6500" spc="-305">
                <a:latin typeface="Tahoma"/>
                <a:cs typeface="Tahoma"/>
              </a:rPr>
              <a:t>EE</a:t>
            </a:r>
            <a:r>
              <a:rPr dirty="0" sz="6500" spc="-445">
                <a:latin typeface="Tahoma"/>
                <a:cs typeface="Tahoma"/>
              </a:rPr>
              <a:t>P</a:t>
            </a:r>
            <a:r>
              <a:rPr dirty="0" sz="6500" spc="-165">
                <a:latin typeface="Tahoma"/>
                <a:cs typeface="Tahoma"/>
              </a:rPr>
              <a:t>S</a:t>
            </a:r>
            <a:r>
              <a:rPr dirty="0" sz="6500" spc="-290">
                <a:latin typeface="Tahoma"/>
                <a:cs typeface="Tahoma"/>
              </a:rPr>
              <a:t>O</a:t>
            </a:r>
            <a:r>
              <a:rPr dirty="0" sz="6500" spc="-750">
                <a:latin typeface="Tahoma"/>
                <a:cs typeface="Tahoma"/>
              </a:rPr>
              <a:t>R</a:t>
            </a:r>
            <a:r>
              <a:rPr dirty="0" sz="6500" spc="-100">
                <a:latin typeface="Tahoma"/>
                <a:cs typeface="Tahoma"/>
              </a:rPr>
              <a:t>T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20472" y="5521121"/>
            <a:ext cx="22517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5" b="1">
                <a:solidFill>
                  <a:srgbClr val="F7F7F7"/>
                </a:solidFill>
                <a:latin typeface="Tahoma"/>
                <a:cs typeface="Tahoma"/>
              </a:rPr>
              <a:t>PRESENTED</a:t>
            </a:r>
            <a:r>
              <a:rPr dirty="0" sz="2200" spc="17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20" b="1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6417" y="5922005"/>
            <a:ext cx="2416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2400" spc="-14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7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dirty="0" sz="2400" spc="-225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hu</a:t>
            </a:r>
            <a:r>
              <a:rPr dirty="0" sz="2400" spc="-1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13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5712" y="9012393"/>
            <a:ext cx="3526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2400" spc="-25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2400" spc="-12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F7F7F7"/>
                </a:solidFill>
                <a:latin typeface="Verdana"/>
                <a:cs typeface="Verdana"/>
              </a:rPr>
              <a:t>541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19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2400" spc="-14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2400" spc="-75">
                <a:solidFill>
                  <a:srgbClr val="F7F7F7"/>
                </a:solidFill>
                <a:latin typeface="Verdana"/>
                <a:cs typeface="Verdana"/>
              </a:rPr>
              <a:t>is</a:t>
            </a:r>
            <a:r>
              <a:rPr dirty="0" sz="2400" spc="-90">
                <a:solidFill>
                  <a:srgbClr val="F7F7F7"/>
                </a:solidFill>
                <a:latin typeface="Verdana"/>
                <a:cs typeface="Verdana"/>
              </a:rPr>
              <a:t>io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31336" y="7307615"/>
            <a:ext cx="2240915" cy="85280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200" spc="35" b="1">
                <a:solidFill>
                  <a:srgbClr val="F7F7F7"/>
                </a:solidFill>
                <a:latin typeface="Tahoma"/>
                <a:cs typeface="Tahoma"/>
              </a:rPr>
              <a:t>PRESENTED</a:t>
            </a:r>
            <a:r>
              <a:rPr dirty="0" sz="2200" spc="17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5" b="1">
                <a:solidFill>
                  <a:srgbClr val="F7F7F7"/>
                </a:solidFill>
                <a:latin typeface="Tahoma"/>
                <a:cs typeface="Tahoma"/>
              </a:rPr>
              <a:t>BY</a:t>
            </a:r>
            <a:endParaRPr sz="2200">
              <a:latin typeface="Tahoma"/>
              <a:cs typeface="Tahoma"/>
            </a:endParaRPr>
          </a:p>
          <a:p>
            <a:pPr marL="1128395">
              <a:lnSpc>
                <a:spcPct val="100000"/>
              </a:lnSpc>
              <a:spcBef>
                <a:spcPts val="520"/>
              </a:spcBef>
            </a:pPr>
            <a:r>
              <a:rPr dirty="0" sz="2400" spc="-195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2400" spc="-14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F7F7F7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5577368"/>
            <a:ext cx="6715759" cy="288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7200"/>
              </a:lnSpc>
              <a:spcBef>
                <a:spcPts val="95"/>
              </a:spcBef>
            </a:pPr>
            <a:r>
              <a:rPr dirty="0" sz="4000" spc="-229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17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4000" spc="-254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4000" spc="-459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4000" spc="-125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dirty="0" sz="4000" spc="-254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395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40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3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4000" spc="-459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4000" spc="-16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1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dirty="0" sz="4000" spc="-140">
                <a:solidFill>
                  <a:srgbClr val="F7F7F7"/>
                </a:solidFill>
                <a:latin typeface="Verdana"/>
                <a:cs typeface="Verdana"/>
              </a:rPr>
              <a:t>204017</a:t>
            </a:r>
            <a:r>
              <a:rPr dirty="0" sz="4000" spc="-95">
                <a:solidFill>
                  <a:srgbClr val="F7F7F7"/>
                </a:solidFill>
                <a:latin typeface="Verdana"/>
                <a:cs typeface="Verdana"/>
              </a:rPr>
              <a:t>0  </a:t>
            </a:r>
            <a:r>
              <a:rPr dirty="0" sz="4000" spc="-114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54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dirty="0" sz="4000" spc="-1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40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4000" spc="-25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4000" spc="-459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4000" spc="-21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54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165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dirty="0" sz="40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4000" spc="-395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4000" spc="-17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4000" spc="-459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4000" spc="-16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1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dirty="0" sz="4000" spc="-140">
                <a:solidFill>
                  <a:srgbClr val="F7F7F7"/>
                </a:solidFill>
                <a:latin typeface="Verdana"/>
                <a:cs typeface="Verdana"/>
              </a:rPr>
              <a:t>204011</a:t>
            </a:r>
            <a:r>
              <a:rPr dirty="0" sz="4000" spc="-95">
                <a:solidFill>
                  <a:srgbClr val="F7F7F7"/>
                </a:solidFill>
                <a:latin typeface="Verdana"/>
                <a:cs typeface="Verdana"/>
              </a:rPr>
              <a:t>7  </a:t>
            </a:r>
            <a:r>
              <a:rPr dirty="0" sz="4000" spc="-15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54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4000" spc="-16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dirty="0" sz="4000" spc="-459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4000" spc="1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17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40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4000" spc="-5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4000" spc="-459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4000" spc="-16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1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dirty="0" sz="4000" spc="-140">
                <a:solidFill>
                  <a:srgbClr val="F7F7F7"/>
                </a:solidFill>
                <a:latin typeface="Verdana"/>
                <a:cs typeface="Verdana"/>
              </a:rPr>
              <a:t>204018</a:t>
            </a:r>
            <a:r>
              <a:rPr dirty="0" sz="4000" spc="-135">
                <a:solidFill>
                  <a:srgbClr val="F7F7F7"/>
                </a:solidFill>
                <a:latin typeface="Verdana"/>
                <a:cs typeface="Verdana"/>
              </a:rPr>
              <a:t>3</a:t>
            </a:r>
            <a:endParaRPr sz="4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825"/>
              </a:spcBef>
            </a:pPr>
            <a:r>
              <a:rPr dirty="0" sz="4000" spc="-16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4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40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4000" spc="-25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4000" spc="-459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4000" spc="-114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4000" spc="-2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54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40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4000" spc="-254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dirty="0" sz="4000" spc="-24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4000" spc="-9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4000" spc="-459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4000" spc="-16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4000" spc="-21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dirty="0" sz="4000" spc="-140">
                <a:solidFill>
                  <a:srgbClr val="F7F7F7"/>
                </a:solidFill>
                <a:latin typeface="Verdana"/>
                <a:cs typeface="Verdana"/>
              </a:rPr>
              <a:t>204018</a:t>
            </a:r>
            <a:r>
              <a:rPr dirty="0" sz="4000" spc="-135">
                <a:solidFill>
                  <a:srgbClr val="F7F7F7"/>
                </a:solidFill>
                <a:latin typeface="Verdana"/>
                <a:cs typeface="Verdana"/>
              </a:rPr>
              <a:t>5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203" y="230381"/>
            <a:ext cx="316992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35">
                <a:latin typeface="Tahoma"/>
                <a:cs typeface="Tahoma"/>
              </a:rPr>
              <a:t>R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3028949" cy="1095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98460" y="6182229"/>
            <a:ext cx="2200380" cy="410949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89804" y="0"/>
            <a:ext cx="14003019" cy="8074025"/>
            <a:chOff x="4289804" y="0"/>
            <a:chExt cx="14003019" cy="80740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9804" y="1947041"/>
              <a:ext cx="8705849" cy="61150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2700" y="0"/>
              <a:ext cx="7039791" cy="21988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42036" y="8652671"/>
            <a:ext cx="13853160" cy="645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050" spc="-360" b="1">
                <a:solidFill>
                  <a:srgbClr val="F7F7F7"/>
                </a:solidFill>
                <a:latin typeface="Tahoma"/>
                <a:cs typeface="Tahoma"/>
              </a:rPr>
              <a:t>1D</a:t>
            </a:r>
            <a:r>
              <a:rPr dirty="0" sz="4050" spc="-254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4050" spc="-15" b="1">
                <a:solidFill>
                  <a:srgbClr val="F7F7F7"/>
                </a:solidFill>
                <a:latin typeface="Tahoma"/>
                <a:cs typeface="Tahoma"/>
              </a:rPr>
              <a:t>Kalman</a:t>
            </a:r>
            <a:r>
              <a:rPr dirty="0" sz="4050" spc="-25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4050" spc="-45" b="1">
                <a:solidFill>
                  <a:srgbClr val="F7F7F7"/>
                </a:solidFill>
                <a:latin typeface="Tahoma"/>
                <a:cs typeface="Tahoma"/>
              </a:rPr>
              <a:t>implementation</a:t>
            </a:r>
            <a:r>
              <a:rPr dirty="0" sz="4050" spc="-25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4050" spc="-70" b="1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dirty="0" sz="4050" spc="-254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4050" spc="-15" b="1">
                <a:solidFill>
                  <a:srgbClr val="F7F7F7"/>
                </a:solidFill>
                <a:latin typeface="Tahoma"/>
                <a:cs typeface="Tahoma"/>
              </a:rPr>
              <a:t>constant</a:t>
            </a:r>
            <a:r>
              <a:rPr dirty="0" sz="4050" spc="-25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4050" spc="5" b="1">
                <a:solidFill>
                  <a:srgbClr val="F7F7F7"/>
                </a:solidFill>
                <a:latin typeface="Tahoma"/>
                <a:cs typeface="Tahoma"/>
              </a:rPr>
              <a:t>velocity</a:t>
            </a:r>
            <a:r>
              <a:rPr dirty="0" sz="4050" spc="-25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4050" spc="-45" b="1">
                <a:solidFill>
                  <a:srgbClr val="F7F7F7"/>
                </a:solidFill>
                <a:latin typeface="Tahoma"/>
                <a:cs typeface="Tahoma"/>
              </a:rPr>
              <a:t>model</a:t>
            </a:r>
            <a:endParaRPr sz="4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229" y="1544295"/>
            <a:ext cx="14611349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89"/>
              <a:t>I</a:t>
            </a:r>
            <a:r>
              <a:rPr dirty="0" spc="-810"/>
              <a:t>n</a:t>
            </a:r>
            <a:r>
              <a:rPr dirty="0" spc="-330"/>
              <a:t>i</a:t>
            </a:r>
            <a:r>
              <a:rPr dirty="0" spc="-185"/>
              <a:t>t</a:t>
            </a:r>
            <a:r>
              <a:rPr dirty="0" spc="-330"/>
              <a:t>i</a:t>
            </a:r>
            <a:r>
              <a:rPr dirty="0" spc="-370"/>
              <a:t>a</a:t>
            </a:r>
            <a:r>
              <a:rPr dirty="0" spc="60"/>
              <a:t>l</a:t>
            </a:r>
            <a:r>
              <a:rPr dirty="0" spc="-785"/>
              <a:t> </a:t>
            </a:r>
            <a:r>
              <a:rPr dirty="0" spc="-1225"/>
              <a:t>R</a:t>
            </a:r>
            <a:r>
              <a:rPr dirty="0" spc="-640"/>
              <a:t>e</a:t>
            </a:r>
            <a:r>
              <a:rPr dirty="0" spc="-710"/>
              <a:t>s</a:t>
            </a:r>
            <a:r>
              <a:rPr dirty="0" spc="-880"/>
              <a:t>u</a:t>
            </a:r>
            <a:r>
              <a:rPr dirty="0" spc="60"/>
              <a:t>l</a:t>
            </a:r>
            <a:r>
              <a:rPr dirty="0" spc="-185"/>
              <a:t>t</a:t>
            </a:r>
            <a:r>
              <a:rPr dirty="0" spc="-705"/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5052" y="1725017"/>
            <a:ext cx="14439899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89"/>
              <a:t>I</a:t>
            </a:r>
            <a:r>
              <a:rPr dirty="0" spc="-810"/>
              <a:t>n</a:t>
            </a:r>
            <a:r>
              <a:rPr dirty="0" spc="-330"/>
              <a:t>i</a:t>
            </a:r>
            <a:r>
              <a:rPr dirty="0" spc="-185"/>
              <a:t>t</a:t>
            </a:r>
            <a:r>
              <a:rPr dirty="0" spc="-330"/>
              <a:t>i</a:t>
            </a:r>
            <a:r>
              <a:rPr dirty="0" spc="-370"/>
              <a:t>a</a:t>
            </a:r>
            <a:r>
              <a:rPr dirty="0" spc="60"/>
              <a:t>l</a:t>
            </a:r>
            <a:r>
              <a:rPr dirty="0" spc="-785"/>
              <a:t> </a:t>
            </a:r>
            <a:r>
              <a:rPr dirty="0" spc="-1225"/>
              <a:t>R</a:t>
            </a:r>
            <a:r>
              <a:rPr dirty="0" spc="-640"/>
              <a:t>e</a:t>
            </a:r>
            <a:r>
              <a:rPr dirty="0" spc="-710"/>
              <a:t>s</a:t>
            </a:r>
            <a:r>
              <a:rPr dirty="0" spc="-880"/>
              <a:t>u</a:t>
            </a:r>
            <a:r>
              <a:rPr dirty="0" spc="60"/>
              <a:t>l</a:t>
            </a:r>
            <a:r>
              <a:rPr dirty="0" spc="-185"/>
              <a:t>t</a:t>
            </a:r>
            <a:r>
              <a:rPr dirty="0" spc="-705"/>
              <a:t>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386062"/>
            <a:ext cx="376999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495" b="1">
                <a:solidFill>
                  <a:srgbClr val="F7F7F7"/>
                </a:solidFill>
                <a:latin typeface="Verdana"/>
                <a:cs typeface="Verdana"/>
              </a:rPr>
              <a:t>References</a:t>
            </a:r>
            <a:endParaRPr sz="5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028949" cy="1095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1433125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8165" y="1224210"/>
            <a:ext cx="10460355" cy="863600"/>
          </a:xfrm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65" b="0">
                <a:latin typeface="Tahoma"/>
                <a:cs typeface="Tahoma"/>
              </a:rPr>
              <a:t>Simple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40" b="0">
                <a:latin typeface="Tahoma"/>
                <a:cs typeface="Tahoma"/>
              </a:rPr>
              <a:t>Online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35" b="0">
                <a:latin typeface="Tahoma"/>
                <a:cs typeface="Tahoma"/>
              </a:rPr>
              <a:t>and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55" b="0">
                <a:latin typeface="Tahoma"/>
                <a:cs typeface="Tahoma"/>
              </a:rPr>
              <a:t>Realtime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20" b="0">
                <a:latin typeface="Tahoma"/>
                <a:cs typeface="Tahoma"/>
              </a:rPr>
              <a:t>Tracking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40" b="0">
                <a:latin typeface="Tahoma"/>
                <a:cs typeface="Tahoma"/>
              </a:rPr>
              <a:t>with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20" b="0">
                <a:latin typeface="Tahoma"/>
                <a:cs typeface="Tahoma"/>
              </a:rPr>
              <a:t>a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35" b="0">
                <a:latin typeface="Tahoma"/>
                <a:cs typeface="Tahoma"/>
              </a:rPr>
              <a:t>Deep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60" b="0">
                <a:latin typeface="Tahoma"/>
                <a:cs typeface="Tahoma"/>
              </a:rPr>
              <a:t>Association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60" b="0">
                <a:latin typeface="Tahoma"/>
                <a:cs typeface="Tahoma"/>
              </a:rPr>
              <a:t>Metric</a:t>
            </a:r>
            <a:r>
              <a:rPr dirty="0" sz="2400" spc="-180" b="0">
                <a:latin typeface="Tahoma"/>
                <a:cs typeface="Tahoma"/>
              </a:rPr>
              <a:t> </a:t>
            </a:r>
            <a:r>
              <a:rPr dirty="0" sz="2400" spc="-45" b="0">
                <a:latin typeface="Tahoma"/>
                <a:cs typeface="Tahoma"/>
              </a:rPr>
              <a:t>(SORT):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285" i="1">
                <a:latin typeface="Verdana"/>
                <a:cs typeface="Verdana"/>
              </a:rPr>
              <a:t>https://arxiv.org/abs/1703.07402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2690425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4366825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78165" y="4157910"/>
            <a:ext cx="8018145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solidFill>
                  <a:srgbClr val="F7F7F7"/>
                </a:solidFill>
                <a:latin typeface="Tahoma"/>
                <a:cs typeface="Tahoma"/>
              </a:rPr>
              <a:t>YOLOv4:</a:t>
            </a:r>
            <a:r>
              <a:rPr dirty="0" sz="2400" spc="-18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7F7F7"/>
                </a:solidFill>
                <a:latin typeface="Tahoma"/>
                <a:cs typeface="Tahoma"/>
              </a:rPr>
              <a:t>Optimal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7F7F7"/>
                </a:solidFill>
                <a:latin typeface="Tahoma"/>
                <a:cs typeface="Tahoma"/>
              </a:rPr>
              <a:t>Speed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7F7F7"/>
                </a:solidFill>
                <a:latin typeface="Tahoma"/>
                <a:cs typeface="Tahoma"/>
              </a:rPr>
              <a:t>Accuracy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F7F7F7"/>
                </a:solidFill>
                <a:latin typeface="Tahoma"/>
                <a:cs typeface="Tahoma"/>
              </a:rPr>
              <a:t>Object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F7F7F7"/>
                </a:solidFill>
                <a:latin typeface="Tahoma"/>
                <a:cs typeface="Tahoma"/>
              </a:rPr>
              <a:t>Detection: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285" b="1" i="1">
                <a:solidFill>
                  <a:srgbClr val="F7F7F7"/>
                </a:solidFill>
                <a:latin typeface="Verdana"/>
                <a:cs typeface="Verdana"/>
              </a:rPr>
              <a:t>https://arxiv.org/abs/2004.10934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5624125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0919" y="6881425"/>
            <a:ext cx="104775" cy="1047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0919" y="7719624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0919" y="8557824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78165" y="5415210"/>
            <a:ext cx="10212705" cy="379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2115">
              <a:lnSpc>
                <a:spcPct val="114599"/>
              </a:lnSpc>
              <a:spcBef>
                <a:spcPts val="100"/>
              </a:spcBef>
            </a:pPr>
            <a:r>
              <a:rPr dirty="0" sz="2400" spc="-280" b="1" i="1">
                <a:solidFill>
                  <a:srgbClr val="F7F7F7"/>
                </a:solidFill>
                <a:latin typeface="Verdana"/>
                <a:cs typeface="Verdana"/>
              </a:rPr>
              <a:t>https://medium.com/analytics-vidhya/train-a-custom-yolov4-object- </a:t>
            </a:r>
            <a:r>
              <a:rPr dirty="0" sz="2400" spc="-810" b="1" i="1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270" b="1" i="1">
                <a:solidFill>
                  <a:srgbClr val="F7F7F7"/>
                </a:solidFill>
                <a:latin typeface="Verdana"/>
                <a:cs typeface="Verdana"/>
              </a:rPr>
              <a:t>detector-using-google-colab-61a659d4868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229199"/>
              </a:lnSpc>
            </a:pPr>
            <a:r>
              <a:rPr dirty="0" sz="2400" spc="-305" b="1" i="1">
                <a:solidFill>
                  <a:srgbClr val="F7F7F7"/>
                </a:solidFill>
                <a:latin typeface="Verdana"/>
                <a:cs typeface="Verdana"/>
              </a:rPr>
              <a:t>https://github.com/theAIGuysCode/OIDv4_ToolKit </a:t>
            </a:r>
            <a:r>
              <a:rPr dirty="0" sz="2400" spc="-300" b="1" i="1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300" b="1" i="1">
                <a:solidFill>
                  <a:srgbClr val="F7F7F7"/>
                </a:solidFill>
                <a:latin typeface="Verdana"/>
                <a:cs typeface="Verdana"/>
                <a:hlinkClick r:id="rId6"/>
              </a:rPr>
              <a:t>https://nanonets.com/blog/object-tracking-deepsort/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-280" b="1" i="1">
                <a:solidFill>
                  <a:srgbClr val="F7F7F7"/>
                </a:solidFill>
                <a:latin typeface="Verdana"/>
                <a:cs typeface="Verdana"/>
                <a:hlinkClick r:id="rId7"/>
              </a:rPr>
              <a:t>https://learnopencv.com/understanding-multiple-object-tracking-using- </a:t>
            </a:r>
            <a:r>
              <a:rPr dirty="0" sz="2400" spc="-810" b="1" i="1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315" b="1" i="1">
                <a:solidFill>
                  <a:srgbClr val="F7F7F7"/>
                </a:solidFill>
                <a:latin typeface="Verdana"/>
                <a:cs typeface="Verdana"/>
                <a:hlinkClick r:id="rId7"/>
              </a:rPr>
              <a:t>deepsort/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3579" y="2481510"/>
            <a:ext cx="98990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F7F7F7"/>
                </a:solidFill>
                <a:latin typeface="Tahoma"/>
                <a:cs typeface="Tahoma"/>
              </a:rPr>
              <a:t>Deep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F7F7F7"/>
                </a:solidFill>
                <a:latin typeface="Tahoma"/>
                <a:cs typeface="Tahoma"/>
              </a:rPr>
              <a:t>SORT:</a:t>
            </a:r>
            <a:r>
              <a:rPr dirty="0" sz="2400" spc="-17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95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7F7F7"/>
                </a:solidFill>
                <a:latin typeface="Tahoma"/>
                <a:cs typeface="Tahoma"/>
              </a:rPr>
              <a:t>Deep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7F7F7"/>
                </a:solidFill>
                <a:latin typeface="Tahoma"/>
                <a:cs typeface="Tahoma"/>
              </a:rPr>
              <a:t>Learning-based</a:t>
            </a:r>
            <a:r>
              <a:rPr dirty="0" sz="2400" spc="-17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F7F7F7"/>
                </a:solidFill>
                <a:latin typeface="Tahoma"/>
                <a:cs typeface="Tahoma"/>
              </a:rPr>
              <a:t>Object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F7F7F7"/>
                </a:solidFill>
                <a:latin typeface="Tahoma"/>
                <a:cs typeface="Tahoma"/>
              </a:rPr>
              <a:t>Tracking</a:t>
            </a:r>
            <a:r>
              <a:rPr dirty="0" sz="2400" spc="-17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7F7F7"/>
                </a:solidFill>
                <a:latin typeface="Tahoma"/>
                <a:cs typeface="Tahoma"/>
              </a:rPr>
              <a:t>Approach</a:t>
            </a:r>
            <a:r>
              <a:rPr dirty="0" sz="2400" spc="-18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dirty="0" sz="2400" spc="-17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7F7F7"/>
                </a:solidFill>
                <a:latin typeface="Tahoma"/>
                <a:cs typeface="Tahoma"/>
              </a:rPr>
              <a:t>Visual </a:t>
            </a:r>
            <a:r>
              <a:rPr dirty="0" sz="2400" spc="-73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F7F7F7"/>
                </a:solidFill>
                <a:latin typeface="Tahoma"/>
                <a:cs typeface="Tahoma"/>
              </a:rPr>
              <a:t>Tracking</a:t>
            </a:r>
            <a:r>
              <a:rPr dirty="0" sz="2400" spc="-19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F7F7F7"/>
                </a:solidFill>
                <a:latin typeface="Tahoma"/>
                <a:cs typeface="Tahoma"/>
              </a:rPr>
              <a:t>Benchmark: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285" b="1" i="1">
                <a:solidFill>
                  <a:srgbClr val="F7F7F7"/>
                </a:solidFill>
                <a:latin typeface="Verdana"/>
                <a:cs typeface="Verdana"/>
              </a:rPr>
              <a:t>https://arxiv.org/abs/1703.07402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1110" y="650775"/>
            <a:ext cx="5291455" cy="982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250" spc="-445">
                <a:solidFill>
                  <a:srgbClr val="FFFFFE"/>
                </a:solidFill>
              </a:rPr>
              <a:t>Contr</a:t>
            </a:r>
            <a:r>
              <a:rPr dirty="0" sz="6250" spc="-285">
                <a:solidFill>
                  <a:srgbClr val="FFFFFE"/>
                </a:solidFill>
              </a:rPr>
              <a:t>i</a:t>
            </a:r>
            <a:r>
              <a:rPr dirty="0" sz="6250" spc="-530">
                <a:solidFill>
                  <a:srgbClr val="FFFFFE"/>
                </a:solidFill>
              </a:rPr>
              <a:t>b</a:t>
            </a:r>
            <a:r>
              <a:rPr dirty="0" sz="6250" spc="-760">
                <a:solidFill>
                  <a:srgbClr val="FFFFFE"/>
                </a:solidFill>
              </a:rPr>
              <a:t>u</a:t>
            </a:r>
            <a:r>
              <a:rPr dirty="0" sz="6250" spc="-150">
                <a:solidFill>
                  <a:srgbClr val="FFFFFE"/>
                </a:solidFill>
              </a:rPr>
              <a:t>t</a:t>
            </a:r>
            <a:r>
              <a:rPr dirty="0" sz="6250" spc="-285">
                <a:solidFill>
                  <a:srgbClr val="FFFFFE"/>
                </a:solidFill>
              </a:rPr>
              <a:t>i</a:t>
            </a:r>
            <a:r>
              <a:rPr dirty="0" sz="6250" spc="-625">
                <a:solidFill>
                  <a:srgbClr val="FFFFFE"/>
                </a:solidFill>
              </a:rPr>
              <a:t>o</a:t>
            </a:r>
            <a:r>
              <a:rPr dirty="0" sz="6250" spc="-700">
                <a:solidFill>
                  <a:srgbClr val="FFFFFE"/>
                </a:solidFill>
              </a:rPr>
              <a:t>n</a:t>
            </a:r>
            <a:r>
              <a:rPr dirty="0" sz="6250" spc="-615">
                <a:solidFill>
                  <a:srgbClr val="FFFFFE"/>
                </a:solidFill>
              </a:rPr>
              <a:t>s</a:t>
            </a:r>
            <a:endParaRPr sz="6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89512" y="2601828"/>
            <a:ext cx="4077970" cy="5247640"/>
          </a:xfrm>
          <a:custGeom>
            <a:avLst/>
            <a:gdLst/>
            <a:ahLst/>
            <a:cxnLst/>
            <a:rect l="l" t="t" r="r" b="b"/>
            <a:pathLst>
              <a:path w="4077970" h="5247640">
                <a:moveTo>
                  <a:pt x="3915812" y="5247397"/>
                </a:moveTo>
                <a:lnTo>
                  <a:pt x="161949" y="5247397"/>
                </a:lnTo>
                <a:lnTo>
                  <a:pt x="118967" y="5241597"/>
                </a:lnTo>
                <a:lnTo>
                  <a:pt x="80301" y="5225240"/>
                </a:lnTo>
                <a:lnTo>
                  <a:pt x="47510" y="5199886"/>
                </a:lnTo>
                <a:lnTo>
                  <a:pt x="22156" y="5167095"/>
                </a:lnTo>
                <a:lnTo>
                  <a:pt x="5799" y="5128428"/>
                </a:lnTo>
                <a:lnTo>
                  <a:pt x="0" y="5085447"/>
                </a:lnTo>
                <a:lnTo>
                  <a:pt x="0" y="161949"/>
                </a:lnTo>
                <a:lnTo>
                  <a:pt x="5799" y="118967"/>
                </a:lnTo>
                <a:lnTo>
                  <a:pt x="22156" y="80301"/>
                </a:lnTo>
                <a:lnTo>
                  <a:pt x="47510" y="47510"/>
                </a:lnTo>
                <a:lnTo>
                  <a:pt x="80301" y="22156"/>
                </a:lnTo>
                <a:lnTo>
                  <a:pt x="118967" y="5799"/>
                </a:lnTo>
                <a:lnTo>
                  <a:pt x="161949" y="0"/>
                </a:lnTo>
                <a:lnTo>
                  <a:pt x="3915812" y="0"/>
                </a:lnTo>
                <a:lnTo>
                  <a:pt x="3958793" y="5799"/>
                </a:lnTo>
                <a:lnTo>
                  <a:pt x="3997460" y="22156"/>
                </a:lnTo>
                <a:lnTo>
                  <a:pt x="4030250" y="47510"/>
                </a:lnTo>
                <a:lnTo>
                  <a:pt x="4055605" y="80301"/>
                </a:lnTo>
                <a:lnTo>
                  <a:pt x="4071962" y="118967"/>
                </a:lnTo>
                <a:lnTo>
                  <a:pt x="4077761" y="161949"/>
                </a:lnTo>
                <a:lnTo>
                  <a:pt x="4077761" y="5085447"/>
                </a:lnTo>
                <a:lnTo>
                  <a:pt x="4071962" y="5128428"/>
                </a:lnTo>
                <a:lnTo>
                  <a:pt x="4055605" y="5167095"/>
                </a:lnTo>
                <a:lnTo>
                  <a:pt x="4030250" y="5199886"/>
                </a:lnTo>
                <a:lnTo>
                  <a:pt x="3997460" y="5225240"/>
                </a:lnTo>
                <a:lnTo>
                  <a:pt x="3958793" y="5241597"/>
                </a:lnTo>
                <a:lnTo>
                  <a:pt x="3915812" y="5247397"/>
                </a:lnTo>
                <a:close/>
              </a:path>
            </a:pathLst>
          </a:custGeom>
          <a:solidFill>
            <a:srgbClr val="4E26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64429" y="3051398"/>
            <a:ext cx="3194050" cy="39770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50" spc="-320" b="1">
                <a:solidFill>
                  <a:srgbClr val="F7F7F7"/>
                </a:solidFill>
                <a:latin typeface="Verdana"/>
                <a:cs typeface="Verdana"/>
              </a:rPr>
              <a:t>Kathan</a:t>
            </a:r>
            <a:endParaRPr sz="4250">
              <a:latin typeface="Verdana"/>
              <a:cs typeface="Verdana"/>
            </a:endParaRPr>
          </a:p>
          <a:p>
            <a:pPr marL="12700" marR="5080">
              <a:lnSpc>
                <a:spcPct val="107000"/>
              </a:lnSpc>
              <a:spcBef>
                <a:spcPts val="5125"/>
              </a:spcBef>
            </a:pPr>
            <a:r>
              <a:rPr dirty="0" sz="3250" spc="-10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250" spc="-5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250" spc="-15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3250" spc="-9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250" spc="17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32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250" spc="6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dirty="0" sz="3250" spc="-5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250" spc="-215">
                <a:solidFill>
                  <a:srgbClr val="F7F7F7"/>
                </a:solidFill>
                <a:latin typeface="Verdana"/>
                <a:cs typeface="Verdana"/>
              </a:rPr>
              <a:t>r  </a:t>
            </a:r>
            <a:r>
              <a:rPr dirty="0" sz="3250" spc="-285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dirty="0" sz="3250" spc="-55">
                <a:solidFill>
                  <a:srgbClr val="F7F7F7"/>
                </a:solidFill>
                <a:latin typeface="Verdana"/>
                <a:cs typeface="Verdana"/>
              </a:rPr>
              <a:t>ee</a:t>
            </a:r>
            <a:r>
              <a:rPr dirty="0" sz="3250" spc="-1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3250" spc="-9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250" spc="-5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250" spc="-25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250" spc="-1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2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250" spc="5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250" spc="-8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250" spc="-15">
                <a:solidFill>
                  <a:srgbClr val="F7F7F7"/>
                </a:solidFill>
                <a:latin typeface="Verdana"/>
                <a:cs typeface="Verdana"/>
              </a:rPr>
              <a:t>d  </a:t>
            </a:r>
            <a:r>
              <a:rPr dirty="0" sz="3250" spc="-10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250" spc="-25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250" spc="5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250" spc="-9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250" spc="-8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250" spc="-9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250" spc="-8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250" spc="-1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32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250" spc="-15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dirty="0" sz="3250" spc="-5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250" spc="12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250" spc="-5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250" spc="-14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3250" spc="-120">
                <a:solidFill>
                  <a:srgbClr val="F7F7F7"/>
                </a:solidFill>
                <a:latin typeface="Verdana"/>
                <a:cs typeface="Verdana"/>
              </a:rPr>
              <a:t>4</a:t>
            </a:r>
            <a:r>
              <a:rPr dirty="0" sz="3250" spc="-250">
                <a:solidFill>
                  <a:srgbClr val="F7F7F7"/>
                </a:solidFill>
                <a:latin typeface="Verdana"/>
                <a:cs typeface="Verdana"/>
              </a:rPr>
              <a:t>,  </a:t>
            </a:r>
            <a:r>
              <a:rPr dirty="0" sz="3250" spc="-20">
                <a:solidFill>
                  <a:srgbClr val="F7F7F7"/>
                </a:solidFill>
                <a:latin typeface="Verdana"/>
                <a:cs typeface="Verdana"/>
              </a:rPr>
              <a:t>Appearance </a:t>
            </a:r>
            <a:r>
              <a:rPr dirty="0" sz="3250" spc="-1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250" spc="-60">
                <a:solidFill>
                  <a:srgbClr val="F7F7F7"/>
                </a:solidFill>
                <a:latin typeface="Verdana"/>
                <a:cs typeface="Verdana"/>
              </a:rPr>
              <a:t>vectors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6238" y="2601828"/>
            <a:ext cx="4077970" cy="5247640"/>
          </a:xfrm>
          <a:custGeom>
            <a:avLst/>
            <a:gdLst/>
            <a:ahLst/>
            <a:cxnLst/>
            <a:rect l="l" t="t" r="r" b="b"/>
            <a:pathLst>
              <a:path w="4077970" h="5247640">
                <a:moveTo>
                  <a:pt x="3915812" y="5247397"/>
                </a:moveTo>
                <a:lnTo>
                  <a:pt x="161949" y="5247397"/>
                </a:lnTo>
                <a:lnTo>
                  <a:pt x="118967" y="5241597"/>
                </a:lnTo>
                <a:lnTo>
                  <a:pt x="80301" y="5225240"/>
                </a:lnTo>
                <a:lnTo>
                  <a:pt x="47510" y="5199886"/>
                </a:lnTo>
                <a:lnTo>
                  <a:pt x="22156" y="5167095"/>
                </a:lnTo>
                <a:lnTo>
                  <a:pt x="5798" y="5128429"/>
                </a:lnTo>
                <a:lnTo>
                  <a:pt x="0" y="5085449"/>
                </a:lnTo>
                <a:lnTo>
                  <a:pt x="0" y="161947"/>
                </a:lnTo>
                <a:lnTo>
                  <a:pt x="5798" y="118967"/>
                </a:lnTo>
                <a:lnTo>
                  <a:pt x="22156" y="80301"/>
                </a:lnTo>
                <a:lnTo>
                  <a:pt x="47510" y="47510"/>
                </a:lnTo>
                <a:lnTo>
                  <a:pt x="80301" y="22156"/>
                </a:lnTo>
                <a:lnTo>
                  <a:pt x="118967" y="5799"/>
                </a:lnTo>
                <a:lnTo>
                  <a:pt x="161949" y="0"/>
                </a:lnTo>
                <a:lnTo>
                  <a:pt x="3915812" y="0"/>
                </a:lnTo>
                <a:lnTo>
                  <a:pt x="3958794" y="5799"/>
                </a:lnTo>
                <a:lnTo>
                  <a:pt x="3997460" y="22156"/>
                </a:lnTo>
                <a:lnTo>
                  <a:pt x="4030251" y="47510"/>
                </a:lnTo>
                <a:lnTo>
                  <a:pt x="4055605" y="80301"/>
                </a:lnTo>
                <a:lnTo>
                  <a:pt x="4071962" y="118967"/>
                </a:lnTo>
                <a:lnTo>
                  <a:pt x="4077761" y="161947"/>
                </a:lnTo>
                <a:lnTo>
                  <a:pt x="4077761" y="5085449"/>
                </a:lnTo>
                <a:lnTo>
                  <a:pt x="4071962" y="5128429"/>
                </a:lnTo>
                <a:lnTo>
                  <a:pt x="4055605" y="5167095"/>
                </a:lnTo>
                <a:lnTo>
                  <a:pt x="4030251" y="5199886"/>
                </a:lnTo>
                <a:lnTo>
                  <a:pt x="3997460" y="5225240"/>
                </a:lnTo>
                <a:lnTo>
                  <a:pt x="3958794" y="5241597"/>
                </a:lnTo>
                <a:lnTo>
                  <a:pt x="3915812" y="5247397"/>
                </a:lnTo>
                <a:close/>
              </a:path>
            </a:pathLst>
          </a:custGeom>
          <a:solidFill>
            <a:srgbClr val="4E26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05766" y="3041860"/>
            <a:ext cx="3488690" cy="41135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25"/>
              </a:spcBef>
            </a:pPr>
            <a:r>
              <a:rPr dirty="0" sz="4250" spc="-415" b="1">
                <a:solidFill>
                  <a:srgbClr val="F7F7F7"/>
                </a:solidFill>
                <a:latin typeface="Verdana"/>
                <a:cs typeface="Verdana"/>
              </a:rPr>
              <a:t>Nand</a:t>
            </a:r>
            <a:endParaRPr sz="4250">
              <a:latin typeface="Verdana"/>
              <a:cs typeface="Verdana"/>
            </a:endParaRPr>
          </a:p>
          <a:p>
            <a:pPr marL="12700" marR="5080">
              <a:lnSpc>
                <a:spcPct val="108000"/>
              </a:lnSpc>
              <a:spcBef>
                <a:spcPts val="4370"/>
              </a:spcBef>
            </a:pPr>
            <a:r>
              <a:rPr dirty="0" sz="3500" spc="-9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500" spc="-254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500" spc="7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500" spc="-8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500" spc="-6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500" spc="-8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500" spc="-6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500" spc="1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35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500" spc="-6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500">
                <a:solidFill>
                  <a:srgbClr val="F7F7F7"/>
                </a:solidFill>
                <a:latin typeface="Verdana"/>
                <a:cs typeface="Verdana"/>
              </a:rPr>
              <a:t>d  </a:t>
            </a:r>
            <a:r>
              <a:rPr dirty="0" sz="3500" spc="-62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500" spc="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3500" spc="14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500" spc="-6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50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500" spc="7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50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500" spc="-8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500" spc="-45">
                <a:solidFill>
                  <a:srgbClr val="F7F7F7"/>
                </a:solidFill>
                <a:latin typeface="Verdana"/>
                <a:cs typeface="Verdana"/>
              </a:rPr>
              <a:t>n  </a:t>
            </a:r>
            <a:r>
              <a:rPr dirty="0" sz="3500" spc="5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500" spc="14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500" spc="-13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3500" spc="-110">
                <a:solidFill>
                  <a:srgbClr val="F7F7F7"/>
                </a:solidFill>
                <a:latin typeface="Verdana"/>
                <a:cs typeface="Verdana"/>
              </a:rPr>
              <a:t>4</a:t>
            </a:r>
            <a:r>
              <a:rPr dirty="0" sz="3500" spc="-265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dirty="0" sz="3500" spc="-42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500" spc="6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500" spc="-8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500" spc="5">
                <a:solidFill>
                  <a:srgbClr val="F7F7F7"/>
                </a:solidFill>
                <a:latin typeface="Verdana"/>
                <a:cs typeface="Verdana"/>
              </a:rPr>
              <a:t>t  </a:t>
            </a:r>
            <a:r>
              <a:rPr dirty="0" sz="3500" spc="-75">
                <a:solidFill>
                  <a:srgbClr val="F7F7F7"/>
                </a:solidFill>
                <a:latin typeface="Verdana"/>
                <a:cs typeface="Verdana"/>
              </a:rPr>
              <a:t>Matrix </a:t>
            </a:r>
            <a:r>
              <a:rPr dirty="0" sz="3500" spc="-7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500" spc="-15">
                <a:solidFill>
                  <a:srgbClr val="F7F7F7"/>
                </a:solidFill>
                <a:latin typeface="Verdana"/>
                <a:cs typeface="Verdana"/>
              </a:rPr>
              <a:t>evaluation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44025" y="2601828"/>
            <a:ext cx="4077970" cy="5247640"/>
          </a:xfrm>
          <a:custGeom>
            <a:avLst/>
            <a:gdLst/>
            <a:ahLst/>
            <a:cxnLst/>
            <a:rect l="l" t="t" r="r" b="b"/>
            <a:pathLst>
              <a:path w="4077969" h="5247640">
                <a:moveTo>
                  <a:pt x="3915812" y="5247397"/>
                </a:moveTo>
                <a:lnTo>
                  <a:pt x="161949" y="5247397"/>
                </a:lnTo>
                <a:lnTo>
                  <a:pt x="118968" y="5241597"/>
                </a:lnTo>
                <a:lnTo>
                  <a:pt x="80301" y="5225240"/>
                </a:lnTo>
                <a:lnTo>
                  <a:pt x="47510" y="5199886"/>
                </a:lnTo>
                <a:lnTo>
                  <a:pt x="22156" y="5167095"/>
                </a:lnTo>
                <a:lnTo>
                  <a:pt x="5799" y="5128428"/>
                </a:lnTo>
                <a:lnTo>
                  <a:pt x="0" y="5085447"/>
                </a:lnTo>
                <a:lnTo>
                  <a:pt x="0" y="161949"/>
                </a:lnTo>
                <a:lnTo>
                  <a:pt x="5799" y="118967"/>
                </a:lnTo>
                <a:lnTo>
                  <a:pt x="22156" y="80301"/>
                </a:lnTo>
                <a:lnTo>
                  <a:pt x="47510" y="47510"/>
                </a:lnTo>
                <a:lnTo>
                  <a:pt x="80301" y="22156"/>
                </a:lnTo>
                <a:lnTo>
                  <a:pt x="118968" y="5799"/>
                </a:lnTo>
                <a:lnTo>
                  <a:pt x="161949" y="0"/>
                </a:lnTo>
                <a:lnTo>
                  <a:pt x="3915812" y="0"/>
                </a:lnTo>
                <a:lnTo>
                  <a:pt x="3958793" y="5799"/>
                </a:lnTo>
                <a:lnTo>
                  <a:pt x="3997460" y="22156"/>
                </a:lnTo>
                <a:lnTo>
                  <a:pt x="4030250" y="47510"/>
                </a:lnTo>
                <a:lnTo>
                  <a:pt x="4055604" y="80301"/>
                </a:lnTo>
                <a:lnTo>
                  <a:pt x="4071961" y="118967"/>
                </a:lnTo>
                <a:lnTo>
                  <a:pt x="4077761" y="161949"/>
                </a:lnTo>
                <a:lnTo>
                  <a:pt x="4077761" y="5085447"/>
                </a:lnTo>
                <a:lnTo>
                  <a:pt x="4071961" y="5128428"/>
                </a:lnTo>
                <a:lnTo>
                  <a:pt x="4055604" y="5167095"/>
                </a:lnTo>
                <a:lnTo>
                  <a:pt x="4030250" y="5199886"/>
                </a:lnTo>
                <a:lnTo>
                  <a:pt x="3997460" y="5225240"/>
                </a:lnTo>
                <a:lnTo>
                  <a:pt x="3958793" y="5241597"/>
                </a:lnTo>
                <a:lnTo>
                  <a:pt x="3915812" y="5247397"/>
                </a:lnTo>
                <a:close/>
              </a:path>
            </a:pathLst>
          </a:custGeom>
          <a:solidFill>
            <a:srgbClr val="4E26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78974" y="3041860"/>
            <a:ext cx="3488690" cy="3537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25"/>
              </a:spcBef>
            </a:pPr>
            <a:r>
              <a:rPr dirty="0" sz="4250" spc="-434" b="1">
                <a:solidFill>
                  <a:srgbClr val="F7F7F7"/>
                </a:solidFill>
                <a:latin typeface="Verdana"/>
                <a:cs typeface="Verdana"/>
              </a:rPr>
              <a:t>Arsh</a:t>
            </a:r>
            <a:endParaRPr sz="4250">
              <a:latin typeface="Verdana"/>
              <a:cs typeface="Verdana"/>
            </a:endParaRPr>
          </a:p>
          <a:p>
            <a:pPr marL="12700" marR="5080">
              <a:lnSpc>
                <a:spcPct val="108000"/>
              </a:lnSpc>
              <a:spcBef>
                <a:spcPts val="4370"/>
              </a:spcBef>
            </a:pPr>
            <a:r>
              <a:rPr dirty="0" sz="3500" spc="-62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500" spc="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3500" spc="14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500" spc="-6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50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500" spc="7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50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500" spc="-8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500" spc="-45">
                <a:solidFill>
                  <a:srgbClr val="F7F7F7"/>
                </a:solidFill>
                <a:latin typeface="Verdana"/>
                <a:cs typeface="Verdana"/>
              </a:rPr>
              <a:t>n  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500" spc="8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dirty="0" sz="35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500" spc="-31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500" spc="-8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500" spc="-6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500" spc="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5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500" spc="75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500" spc="-220">
                <a:solidFill>
                  <a:srgbClr val="F7F7F7"/>
                </a:solidFill>
                <a:latin typeface="Verdana"/>
                <a:cs typeface="Verdana"/>
              </a:rPr>
              <a:t>r  </a:t>
            </a:r>
            <a:r>
              <a:rPr dirty="0" sz="3500" spc="-80">
                <a:solidFill>
                  <a:srgbClr val="F7F7F7"/>
                </a:solidFill>
                <a:latin typeface="Verdana"/>
                <a:cs typeface="Verdana"/>
              </a:rPr>
              <a:t>Feature </a:t>
            </a:r>
            <a:r>
              <a:rPr dirty="0" sz="3500" spc="-7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500" spc="-100">
                <a:solidFill>
                  <a:srgbClr val="F7F7F7"/>
                </a:solidFill>
                <a:latin typeface="Verdana"/>
                <a:cs typeface="Verdana"/>
              </a:rPr>
              <a:t>Extration.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38335" y="2601828"/>
            <a:ext cx="4077970" cy="5247640"/>
          </a:xfrm>
          <a:custGeom>
            <a:avLst/>
            <a:gdLst/>
            <a:ahLst/>
            <a:cxnLst/>
            <a:rect l="l" t="t" r="r" b="b"/>
            <a:pathLst>
              <a:path w="4077969" h="5247640">
                <a:moveTo>
                  <a:pt x="3915812" y="5247397"/>
                </a:moveTo>
                <a:lnTo>
                  <a:pt x="161948" y="5247397"/>
                </a:lnTo>
                <a:lnTo>
                  <a:pt x="118967" y="5241597"/>
                </a:lnTo>
                <a:lnTo>
                  <a:pt x="80301" y="5225240"/>
                </a:lnTo>
                <a:lnTo>
                  <a:pt x="47510" y="5199886"/>
                </a:lnTo>
                <a:lnTo>
                  <a:pt x="22156" y="5167095"/>
                </a:lnTo>
                <a:lnTo>
                  <a:pt x="5799" y="5128428"/>
                </a:lnTo>
                <a:lnTo>
                  <a:pt x="0" y="5085447"/>
                </a:lnTo>
                <a:lnTo>
                  <a:pt x="0" y="161949"/>
                </a:lnTo>
                <a:lnTo>
                  <a:pt x="5799" y="118967"/>
                </a:lnTo>
                <a:lnTo>
                  <a:pt x="22156" y="80301"/>
                </a:lnTo>
                <a:lnTo>
                  <a:pt x="47510" y="47510"/>
                </a:lnTo>
                <a:lnTo>
                  <a:pt x="80301" y="22156"/>
                </a:lnTo>
                <a:lnTo>
                  <a:pt x="118967" y="5799"/>
                </a:lnTo>
                <a:lnTo>
                  <a:pt x="161948" y="0"/>
                </a:lnTo>
                <a:lnTo>
                  <a:pt x="3915812" y="0"/>
                </a:lnTo>
                <a:lnTo>
                  <a:pt x="3958793" y="5799"/>
                </a:lnTo>
                <a:lnTo>
                  <a:pt x="3997460" y="22156"/>
                </a:lnTo>
                <a:lnTo>
                  <a:pt x="4030250" y="47510"/>
                </a:lnTo>
                <a:lnTo>
                  <a:pt x="4055605" y="80301"/>
                </a:lnTo>
                <a:lnTo>
                  <a:pt x="4071962" y="118967"/>
                </a:lnTo>
                <a:lnTo>
                  <a:pt x="4077761" y="161949"/>
                </a:lnTo>
                <a:lnTo>
                  <a:pt x="4077761" y="5085447"/>
                </a:lnTo>
                <a:lnTo>
                  <a:pt x="4071962" y="5128428"/>
                </a:lnTo>
                <a:lnTo>
                  <a:pt x="4055605" y="5167095"/>
                </a:lnTo>
                <a:lnTo>
                  <a:pt x="4030250" y="5199886"/>
                </a:lnTo>
                <a:lnTo>
                  <a:pt x="3997460" y="5225240"/>
                </a:lnTo>
                <a:lnTo>
                  <a:pt x="3958793" y="5241597"/>
                </a:lnTo>
                <a:lnTo>
                  <a:pt x="3915812" y="5247397"/>
                </a:lnTo>
                <a:close/>
              </a:path>
            </a:pathLst>
          </a:custGeom>
          <a:solidFill>
            <a:srgbClr val="4E26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977331" y="3051398"/>
            <a:ext cx="3488690" cy="35280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125"/>
              </a:spcBef>
            </a:pPr>
            <a:r>
              <a:rPr dirty="0" sz="4250" spc="-285" b="1">
                <a:solidFill>
                  <a:srgbClr val="F7F7F7"/>
                </a:solidFill>
                <a:latin typeface="Verdana"/>
                <a:cs typeface="Verdana"/>
              </a:rPr>
              <a:t>Maulik</a:t>
            </a:r>
            <a:endParaRPr sz="4250">
              <a:latin typeface="Verdana"/>
              <a:cs typeface="Verdana"/>
            </a:endParaRPr>
          </a:p>
          <a:p>
            <a:pPr marL="12700" marR="5080">
              <a:lnSpc>
                <a:spcPct val="108000"/>
              </a:lnSpc>
              <a:spcBef>
                <a:spcPts val="4295"/>
              </a:spcBef>
            </a:pPr>
            <a:r>
              <a:rPr dirty="0" sz="3500" spc="-120">
                <a:solidFill>
                  <a:srgbClr val="F7F7F7"/>
                </a:solidFill>
                <a:latin typeface="Verdana"/>
                <a:cs typeface="Verdana"/>
              </a:rPr>
              <a:t>Image </a:t>
            </a:r>
            <a:r>
              <a:rPr dirty="0" sz="3500" spc="-114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500" spc="-50">
                <a:solidFill>
                  <a:srgbClr val="F7F7F7"/>
                </a:solidFill>
                <a:latin typeface="Verdana"/>
                <a:cs typeface="Verdana"/>
              </a:rPr>
              <a:t>Annotation, </a:t>
            </a:r>
            <a:r>
              <a:rPr dirty="0" sz="3500" spc="-4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500" spc="-62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500" spc="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3500" spc="14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500" spc="-6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50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500" spc="7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50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500" spc="-8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500" spc="-45">
                <a:solidFill>
                  <a:srgbClr val="F7F7F7"/>
                </a:solidFill>
                <a:latin typeface="Verdana"/>
                <a:cs typeface="Verdana"/>
              </a:rPr>
              <a:t>n  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500" spc="8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dirty="0" sz="35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500" spc="-235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3500" spc="7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500" spc="14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500" spc="-3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500" spc="7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500" spc="-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2538" y="271264"/>
            <a:ext cx="376809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415"/>
              <a:t>Conclusion</a:t>
            </a:r>
            <a:endParaRPr sz="5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8277" y="1702967"/>
            <a:ext cx="16770350" cy="7893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7170">
              <a:lnSpc>
                <a:spcPct val="115199"/>
              </a:lnSpc>
              <a:spcBef>
                <a:spcPts val="100"/>
              </a:spcBef>
            </a:pPr>
            <a:r>
              <a:rPr dirty="0" sz="3200" spc="55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5">
                <a:solidFill>
                  <a:srgbClr val="F7F7F7"/>
                </a:solidFill>
                <a:latin typeface="Tahoma"/>
                <a:cs typeface="Tahoma"/>
              </a:rPr>
              <a:t>conclusion,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this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0">
                <a:solidFill>
                  <a:srgbClr val="F7F7F7"/>
                </a:solidFill>
                <a:latin typeface="Tahoma"/>
                <a:cs typeface="Tahoma"/>
              </a:rPr>
              <a:t>project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aimed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70">
                <a:solidFill>
                  <a:srgbClr val="F7F7F7"/>
                </a:solidFill>
                <a:latin typeface="Tahoma"/>
                <a:cs typeface="Tahoma"/>
              </a:rPr>
              <a:t>address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5">
                <a:solidFill>
                  <a:srgbClr val="F7F7F7"/>
                </a:solidFill>
                <a:latin typeface="Tahoma"/>
                <a:cs typeface="Tahoma"/>
              </a:rPr>
              <a:t>challenge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object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detection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5">
                <a:solidFill>
                  <a:srgbClr val="F7F7F7"/>
                </a:solidFill>
                <a:latin typeface="Tahoma"/>
                <a:cs typeface="Tahoma"/>
              </a:rPr>
              <a:t>tracking </a:t>
            </a:r>
            <a:r>
              <a:rPr dirty="0" sz="3200" spc="40">
                <a:solidFill>
                  <a:srgbClr val="F7F7F7"/>
                </a:solidFill>
                <a:latin typeface="Tahoma"/>
                <a:cs typeface="Tahoma"/>
              </a:rPr>
              <a:t> under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80">
                <a:solidFill>
                  <a:srgbClr val="F7F7F7"/>
                </a:solidFill>
                <a:latin typeface="Tahoma"/>
                <a:cs typeface="Tahoma"/>
              </a:rPr>
              <a:t>occlusion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using</a:t>
            </a:r>
            <a:r>
              <a:rPr dirty="0" sz="3200" spc="-23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DeepSort,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75">
                <a:solidFill>
                  <a:srgbClr val="F7F7F7"/>
                </a:solidFill>
                <a:latin typeface="Tahoma"/>
                <a:cs typeface="Tahoma"/>
              </a:rPr>
              <a:t>Kalman</a:t>
            </a:r>
            <a:r>
              <a:rPr dirty="0" sz="3200" spc="-23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Filter,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75">
                <a:solidFill>
                  <a:srgbClr val="F7F7F7"/>
                </a:solidFill>
                <a:latin typeface="Tahoma"/>
                <a:cs typeface="Tahoma"/>
              </a:rPr>
              <a:t>ResNet50,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20">
                <a:solidFill>
                  <a:srgbClr val="F7F7F7"/>
                </a:solidFill>
                <a:latin typeface="Tahoma"/>
                <a:cs typeface="Tahoma"/>
              </a:rPr>
              <a:t>Hungarian</a:t>
            </a:r>
            <a:r>
              <a:rPr dirty="0" sz="3200" spc="-23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5">
                <a:solidFill>
                  <a:srgbClr val="F7F7F7"/>
                </a:solidFill>
                <a:latin typeface="Tahoma"/>
                <a:cs typeface="Tahoma"/>
              </a:rPr>
              <a:t>Algorithm,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3200" spc="-23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-15">
                <a:solidFill>
                  <a:srgbClr val="F7F7F7"/>
                </a:solidFill>
                <a:latin typeface="Tahoma"/>
                <a:cs typeface="Tahoma"/>
              </a:rPr>
              <a:t>YOLO. </a:t>
            </a:r>
            <a:r>
              <a:rPr dirty="0" sz="3200" spc="-98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15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proposed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method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F7F7F7"/>
                </a:solidFill>
                <a:latin typeface="Tahoma"/>
                <a:cs typeface="Tahoma"/>
              </a:rPr>
              <a:t>achieved</a:t>
            </a:r>
            <a:r>
              <a:rPr dirty="0" sz="3200" spc="-23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object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detection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3200" spc="-23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5">
                <a:solidFill>
                  <a:srgbClr val="F7F7F7"/>
                </a:solidFill>
                <a:latin typeface="Tahoma"/>
                <a:cs typeface="Tahoma"/>
              </a:rPr>
              <a:t>tracking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70">
                <a:solidFill>
                  <a:srgbClr val="F7F7F7"/>
                </a:solidFill>
                <a:latin typeface="Tahoma"/>
                <a:cs typeface="Tahoma"/>
              </a:rPr>
              <a:t>presence</a:t>
            </a:r>
            <a:r>
              <a:rPr dirty="0" sz="3200" spc="-23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occlusion.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ahoma"/>
              <a:cs typeface="Tahoma"/>
            </a:endParaRPr>
          </a:p>
          <a:p>
            <a:pPr marL="12700" marR="1405255">
              <a:lnSpc>
                <a:spcPct val="115199"/>
              </a:lnSpc>
            </a:pPr>
            <a:r>
              <a:rPr dirty="0" sz="3200" spc="15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75">
                <a:solidFill>
                  <a:srgbClr val="F7F7F7"/>
                </a:solidFill>
                <a:latin typeface="Tahoma"/>
                <a:cs typeface="Tahoma"/>
              </a:rPr>
              <a:t>results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experiments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80">
                <a:solidFill>
                  <a:srgbClr val="F7F7F7"/>
                </a:solidFill>
                <a:latin typeface="Tahoma"/>
                <a:cs typeface="Tahoma"/>
              </a:rPr>
              <a:t>also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F7F7F7"/>
                </a:solidFill>
                <a:latin typeface="Tahoma"/>
                <a:cs typeface="Tahoma"/>
              </a:rPr>
              <a:t>improved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70">
                <a:solidFill>
                  <a:srgbClr val="F7F7F7"/>
                </a:solidFill>
                <a:latin typeface="Tahoma"/>
                <a:cs typeface="Tahoma"/>
              </a:rPr>
              <a:t>terms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5">
                <a:solidFill>
                  <a:srgbClr val="F7F7F7"/>
                </a:solidFill>
                <a:latin typeface="Tahoma"/>
                <a:cs typeface="Tahoma"/>
              </a:rPr>
              <a:t>accuracy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F7F7F7"/>
                </a:solidFill>
                <a:latin typeface="Tahoma"/>
                <a:cs typeface="Tahoma"/>
              </a:rPr>
              <a:t>robustness, </a:t>
            </a:r>
            <a:r>
              <a:rPr dirty="0" sz="3200" spc="5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demonstrating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80">
                <a:solidFill>
                  <a:srgbClr val="F7F7F7"/>
                </a:solidFill>
                <a:latin typeface="Tahoma"/>
                <a:cs typeface="Tahoma"/>
              </a:rPr>
              <a:t>its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potential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70">
                <a:solidFill>
                  <a:srgbClr val="F7F7F7"/>
                </a:solidFill>
                <a:latin typeface="Tahoma"/>
                <a:cs typeface="Tahoma"/>
              </a:rPr>
              <a:t>practical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5">
                <a:solidFill>
                  <a:srgbClr val="F7F7F7"/>
                </a:solidFill>
                <a:latin typeface="Tahoma"/>
                <a:cs typeface="Tahoma"/>
              </a:rPr>
              <a:t>applications.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However,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there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95">
                <a:solidFill>
                  <a:srgbClr val="F7F7F7"/>
                </a:solidFill>
                <a:latin typeface="Tahoma"/>
                <a:cs typeface="Tahoma"/>
              </a:rPr>
              <a:t>is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100">
                <a:solidFill>
                  <a:srgbClr val="F7F7F7"/>
                </a:solidFill>
                <a:latin typeface="Tahoma"/>
                <a:cs typeface="Tahoma"/>
              </a:rPr>
              <a:t>still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F7F7F7"/>
                </a:solidFill>
                <a:latin typeface="Tahoma"/>
                <a:cs typeface="Tahoma"/>
              </a:rPr>
              <a:t>room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for </a:t>
            </a:r>
            <a:r>
              <a:rPr dirty="0" sz="3200" spc="-98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F7F7F7"/>
                </a:solidFill>
                <a:latin typeface="Tahoma"/>
                <a:cs typeface="Tahoma"/>
              </a:rPr>
              <a:t>improvement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further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5">
                <a:solidFill>
                  <a:srgbClr val="F7F7F7"/>
                </a:solidFill>
                <a:latin typeface="Tahoma"/>
                <a:cs typeface="Tahoma"/>
              </a:rPr>
              <a:t>research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this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">
                <a:solidFill>
                  <a:srgbClr val="F7F7F7"/>
                </a:solidFill>
                <a:latin typeface="Tahoma"/>
                <a:cs typeface="Tahoma"/>
              </a:rPr>
              <a:t>area.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ahoma"/>
              <a:cs typeface="Tahoma"/>
            </a:endParaRPr>
          </a:p>
          <a:p>
            <a:pPr marL="12700" marR="489584">
              <a:lnSpc>
                <a:spcPct val="115199"/>
              </a:lnSpc>
            </a:pPr>
            <a:r>
              <a:rPr dirty="0" sz="3200" spc="55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70">
                <a:solidFill>
                  <a:srgbClr val="F7F7F7"/>
                </a:solidFill>
                <a:latin typeface="Tahoma"/>
                <a:cs typeface="Tahoma"/>
              </a:rPr>
              <a:t>terms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implications,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this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0">
                <a:solidFill>
                  <a:srgbClr val="F7F7F7"/>
                </a:solidFill>
                <a:latin typeface="Tahoma"/>
                <a:cs typeface="Tahoma"/>
              </a:rPr>
              <a:t>project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5">
                <a:solidFill>
                  <a:srgbClr val="F7F7F7"/>
                </a:solidFill>
                <a:latin typeface="Tahoma"/>
                <a:cs typeface="Tahoma"/>
              </a:rPr>
              <a:t>highlights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importance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F7F7F7"/>
                </a:solidFill>
                <a:latin typeface="Tahoma"/>
                <a:cs typeface="Tahoma"/>
              </a:rPr>
              <a:t>considering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80">
                <a:solidFill>
                  <a:srgbClr val="F7F7F7"/>
                </a:solidFill>
                <a:latin typeface="Tahoma"/>
                <a:cs typeface="Tahoma"/>
              </a:rPr>
              <a:t>occlusion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in </a:t>
            </a:r>
            <a:r>
              <a:rPr dirty="0" sz="3200" spc="-98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object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detection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dirty="0" sz="3200" spc="20">
                <a:solidFill>
                  <a:srgbClr val="F7F7F7"/>
                </a:solidFill>
                <a:latin typeface="Tahoma"/>
                <a:cs typeface="Tahoma"/>
              </a:rPr>
              <a:t>tracking,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and 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demonstrates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potential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DeepSort and </a:t>
            </a:r>
            <a:r>
              <a:rPr dirty="0" sz="3200" spc="80">
                <a:solidFill>
                  <a:srgbClr val="F7F7F7"/>
                </a:solidFill>
                <a:latin typeface="Tahoma"/>
                <a:cs typeface="Tahoma"/>
              </a:rPr>
              <a:t>its </a:t>
            </a:r>
            <a:r>
              <a:rPr dirty="0" sz="3200" spc="8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125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3200" spc="10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3200" spc="8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3200" spc="125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1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3200" spc="2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2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3200" spc="80">
                <a:solidFill>
                  <a:srgbClr val="F7F7F7"/>
                </a:solidFill>
                <a:latin typeface="Tahoma"/>
                <a:cs typeface="Tahoma"/>
              </a:rPr>
              <a:t>dd</a:t>
            </a:r>
            <a:r>
              <a:rPr dirty="0" sz="3200" spc="15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3200" spc="120">
                <a:solidFill>
                  <a:srgbClr val="F7F7F7"/>
                </a:solidFill>
                <a:latin typeface="Tahoma"/>
                <a:cs typeface="Tahoma"/>
              </a:rPr>
              <a:t>ss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3200" spc="-8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3200" spc="125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125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dirty="0" sz="3200" spc="2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3200" spc="130">
                <a:solidFill>
                  <a:srgbClr val="F7F7F7"/>
                </a:solidFill>
                <a:latin typeface="Tahoma"/>
                <a:cs typeface="Tahoma"/>
              </a:rPr>
              <a:t>ll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3200" spc="-85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3200" spc="-10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</a:pPr>
            <a:r>
              <a:rPr dirty="0" sz="3200" spc="15">
                <a:solidFill>
                  <a:srgbClr val="F7F7F7"/>
                </a:solidFill>
                <a:latin typeface="Tahoma"/>
                <a:cs typeface="Tahoma"/>
              </a:rPr>
              <a:t>We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80">
                <a:solidFill>
                  <a:srgbClr val="F7F7F7"/>
                </a:solidFill>
                <a:latin typeface="Tahoma"/>
                <a:cs typeface="Tahoma"/>
              </a:rPr>
              <a:t>also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aim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0">
                <a:solidFill>
                  <a:srgbClr val="F7F7F7"/>
                </a:solidFill>
                <a:latin typeface="Tahoma"/>
                <a:cs typeface="Tahoma"/>
              </a:rPr>
              <a:t>further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F7F7F7"/>
                </a:solidFill>
                <a:latin typeface="Tahoma"/>
                <a:cs typeface="Tahoma"/>
              </a:rPr>
              <a:t>exploration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7F7F7"/>
                </a:solidFill>
                <a:latin typeface="Tahoma"/>
                <a:cs typeface="Tahoma"/>
              </a:rPr>
              <a:t>development</a:t>
            </a:r>
            <a:r>
              <a:rPr dirty="0" sz="3200" spc="-24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this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0">
                <a:solidFill>
                  <a:srgbClr val="F7F7F7"/>
                </a:solidFill>
                <a:latin typeface="Tahoma"/>
                <a:cs typeface="Tahoma"/>
              </a:rPr>
              <a:t>project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25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35">
                <a:solidFill>
                  <a:srgbClr val="F7F7F7"/>
                </a:solidFill>
                <a:latin typeface="Tahoma"/>
                <a:cs typeface="Tahoma"/>
              </a:rPr>
              <a:t>even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5">
                <a:solidFill>
                  <a:srgbClr val="F7F7F7"/>
                </a:solidFill>
                <a:latin typeface="Tahoma"/>
                <a:cs typeface="Tahoma"/>
              </a:rPr>
              <a:t>better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75">
                <a:solidFill>
                  <a:srgbClr val="F7F7F7"/>
                </a:solidFill>
                <a:latin typeface="Tahoma"/>
                <a:cs typeface="Tahoma"/>
              </a:rPr>
              <a:t>results</a:t>
            </a:r>
            <a:r>
              <a:rPr dirty="0" sz="3200" spc="-24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in </a:t>
            </a:r>
            <a:r>
              <a:rPr dirty="0" sz="3200" spc="-985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10">
                <a:solidFill>
                  <a:srgbClr val="F7F7F7"/>
                </a:solidFill>
                <a:latin typeface="Tahoma"/>
                <a:cs typeface="Tahoma"/>
              </a:rPr>
              <a:t>future.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65">
                <a:solidFill>
                  <a:srgbClr val="F7F7F7"/>
                </a:solidFill>
                <a:latin typeface="Tahoma"/>
                <a:cs typeface="Tahoma"/>
              </a:rPr>
              <a:t>Correctness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20">
                <a:solidFill>
                  <a:srgbClr val="F7F7F7"/>
                </a:solidFill>
                <a:latin typeface="Tahoma"/>
                <a:cs typeface="Tahoma"/>
              </a:rPr>
              <a:t>Hungarian</a:t>
            </a:r>
            <a:r>
              <a:rPr dirty="0" sz="3200" spc="-25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F7F7F7"/>
                </a:solidFill>
                <a:latin typeface="Tahoma"/>
                <a:cs typeface="Tahoma"/>
              </a:rPr>
              <a:t>Algorithm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744" y="1278660"/>
            <a:ext cx="7995359" cy="90163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5824" y="3792705"/>
            <a:ext cx="9047480" cy="2174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100" spc="-1240"/>
              <a:t>T</a:t>
            </a:r>
            <a:r>
              <a:rPr dirty="0" sz="14100" spc="-1620"/>
              <a:t>h</a:t>
            </a:r>
            <a:r>
              <a:rPr dirty="0" sz="14100" spc="-740"/>
              <a:t>a</a:t>
            </a:r>
            <a:r>
              <a:rPr dirty="0" sz="14100" spc="-1620"/>
              <a:t>n</a:t>
            </a:r>
            <a:r>
              <a:rPr dirty="0" sz="14100" spc="-1340"/>
              <a:t>k</a:t>
            </a:r>
            <a:r>
              <a:rPr dirty="0" sz="14100" spc="-1580"/>
              <a:t> </a:t>
            </a:r>
            <a:r>
              <a:rPr dirty="0" sz="14100" spc="-1185"/>
              <a:t>Y</a:t>
            </a:r>
            <a:r>
              <a:rPr dirty="0" sz="14100" spc="-1450"/>
              <a:t>o</a:t>
            </a:r>
            <a:r>
              <a:rPr dirty="0" sz="14100" spc="-1755"/>
              <a:t>u</a:t>
            </a:r>
            <a:endParaRPr sz="141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248274" cy="1904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32548" y="0"/>
            <a:ext cx="7355451" cy="81985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" y="7514952"/>
            <a:ext cx="8910611" cy="27719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555" y="1352469"/>
            <a:ext cx="14601825" cy="1016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1355">
                <a:latin typeface="Tahoma"/>
                <a:cs typeface="Tahoma"/>
              </a:rPr>
              <a:t>I</a:t>
            </a:r>
            <a:r>
              <a:rPr dirty="0" sz="6500" spc="-280">
                <a:latin typeface="Tahoma"/>
                <a:cs typeface="Tahoma"/>
              </a:rPr>
              <a:t>n</a:t>
            </a:r>
            <a:r>
              <a:rPr dirty="0" sz="6500" spc="85">
                <a:latin typeface="Tahoma"/>
                <a:cs typeface="Tahoma"/>
              </a:rPr>
              <a:t>t</a:t>
            </a:r>
            <a:r>
              <a:rPr dirty="0" sz="6500" spc="-229">
                <a:latin typeface="Tahoma"/>
                <a:cs typeface="Tahoma"/>
              </a:rPr>
              <a:t>r</a:t>
            </a:r>
            <a:r>
              <a:rPr dirty="0" sz="6500" spc="-225">
                <a:latin typeface="Tahoma"/>
                <a:cs typeface="Tahoma"/>
              </a:rPr>
              <a:t>o</a:t>
            </a:r>
            <a:r>
              <a:rPr dirty="0" sz="6500" spc="-120">
                <a:latin typeface="Tahoma"/>
                <a:cs typeface="Tahoma"/>
              </a:rPr>
              <a:t>d</a:t>
            </a:r>
            <a:r>
              <a:rPr dirty="0" sz="6500" spc="-345">
                <a:latin typeface="Tahoma"/>
                <a:cs typeface="Tahoma"/>
              </a:rPr>
              <a:t>u</a:t>
            </a:r>
            <a:r>
              <a:rPr dirty="0" sz="6500" spc="285">
                <a:latin typeface="Tahoma"/>
                <a:cs typeface="Tahoma"/>
              </a:rPr>
              <a:t>c</a:t>
            </a:r>
            <a:r>
              <a:rPr dirty="0" sz="6500" spc="85">
                <a:latin typeface="Tahoma"/>
                <a:cs typeface="Tahoma"/>
              </a:rPr>
              <a:t>t</a:t>
            </a:r>
            <a:r>
              <a:rPr dirty="0" sz="6500" spc="-50">
                <a:latin typeface="Tahoma"/>
                <a:cs typeface="Tahoma"/>
              </a:rPr>
              <a:t>i</a:t>
            </a:r>
            <a:r>
              <a:rPr dirty="0" sz="6500" spc="-225">
                <a:latin typeface="Tahoma"/>
                <a:cs typeface="Tahoma"/>
              </a:rPr>
              <a:t>o</a:t>
            </a:r>
            <a:r>
              <a:rPr dirty="0" sz="6500" spc="-275">
                <a:latin typeface="Tahoma"/>
                <a:cs typeface="Tahoma"/>
              </a:rPr>
              <a:t>n</a:t>
            </a:r>
            <a:r>
              <a:rPr dirty="0" sz="6500" spc="-415">
                <a:latin typeface="Tahoma"/>
                <a:cs typeface="Tahoma"/>
              </a:rPr>
              <a:t> </a:t>
            </a:r>
            <a:r>
              <a:rPr dirty="0" sz="6500" spc="105">
                <a:latin typeface="Tahoma"/>
                <a:cs typeface="Tahoma"/>
              </a:rPr>
              <a:t>a</a:t>
            </a:r>
            <a:r>
              <a:rPr dirty="0" sz="6500" spc="-280">
                <a:latin typeface="Tahoma"/>
                <a:cs typeface="Tahoma"/>
              </a:rPr>
              <a:t>n</a:t>
            </a:r>
            <a:r>
              <a:rPr dirty="0" sz="6500" spc="-114">
                <a:latin typeface="Tahoma"/>
                <a:cs typeface="Tahoma"/>
              </a:rPr>
              <a:t>d</a:t>
            </a:r>
            <a:r>
              <a:rPr dirty="0" sz="6500" spc="-415">
                <a:latin typeface="Tahoma"/>
                <a:cs typeface="Tahoma"/>
              </a:rPr>
              <a:t> </a:t>
            </a:r>
            <a:r>
              <a:rPr dirty="0" sz="6500" spc="-470">
                <a:latin typeface="Tahoma"/>
                <a:cs typeface="Tahoma"/>
              </a:rPr>
              <a:t>P</a:t>
            </a:r>
            <a:r>
              <a:rPr dirty="0" sz="6500" spc="-229">
                <a:latin typeface="Tahoma"/>
                <a:cs typeface="Tahoma"/>
              </a:rPr>
              <a:t>r</a:t>
            </a:r>
            <a:r>
              <a:rPr dirty="0" sz="6500" spc="-225">
                <a:latin typeface="Tahoma"/>
                <a:cs typeface="Tahoma"/>
              </a:rPr>
              <a:t>o</a:t>
            </a:r>
            <a:r>
              <a:rPr dirty="0" sz="6500" spc="-135">
                <a:latin typeface="Tahoma"/>
                <a:cs typeface="Tahoma"/>
              </a:rPr>
              <a:t>b</a:t>
            </a:r>
            <a:r>
              <a:rPr dirty="0" sz="6500" spc="315">
                <a:latin typeface="Tahoma"/>
                <a:cs typeface="Tahoma"/>
              </a:rPr>
              <a:t>l</a:t>
            </a:r>
            <a:r>
              <a:rPr dirty="0" sz="6500" spc="-135">
                <a:latin typeface="Tahoma"/>
                <a:cs typeface="Tahoma"/>
              </a:rPr>
              <a:t>e</a:t>
            </a:r>
            <a:r>
              <a:rPr dirty="0" sz="6500" spc="-305">
                <a:latin typeface="Tahoma"/>
                <a:cs typeface="Tahoma"/>
              </a:rPr>
              <a:t>m</a:t>
            </a:r>
            <a:r>
              <a:rPr dirty="0" sz="6500" spc="-415">
                <a:latin typeface="Tahoma"/>
                <a:cs typeface="Tahoma"/>
              </a:rPr>
              <a:t> </a:t>
            </a:r>
            <a:r>
              <a:rPr dirty="0" sz="6500" spc="-190">
                <a:latin typeface="Tahoma"/>
                <a:cs typeface="Tahoma"/>
              </a:rPr>
              <a:t>S</a:t>
            </a:r>
            <a:r>
              <a:rPr dirty="0" sz="6500" spc="85">
                <a:latin typeface="Tahoma"/>
                <a:cs typeface="Tahoma"/>
              </a:rPr>
              <a:t>t</a:t>
            </a:r>
            <a:r>
              <a:rPr dirty="0" sz="6500" spc="105">
                <a:latin typeface="Tahoma"/>
                <a:cs typeface="Tahoma"/>
              </a:rPr>
              <a:t>a</a:t>
            </a:r>
            <a:r>
              <a:rPr dirty="0" sz="6500" spc="85">
                <a:latin typeface="Tahoma"/>
                <a:cs typeface="Tahoma"/>
              </a:rPr>
              <a:t>t</a:t>
            </a:r>
            <a:r>
              <a:rPr dirty="0" sz="6500" spc="-135">
                <a:latin typeface="Tahoma"/>
                <a:cs typeface="Tahoma"/>
              </a:rPr>
              <a:t>e</a:t>
            </a:r>
            <a:r>
              <a:rPr dirty="0" sz="6500" spc="-310">
                <a:latin typeface="Tahoma"/>
                <a:cs typeface="Tahoma"/>
              </a:rPr>
              <a:t>m</a:t>
            </a:r>
            <a:r>
              <a:rPr dirty="0" sz="6500" spc="-135">
                <a:latin typeface="Tahoma"/>
                <a:cs typeface="Tahoma"/>
              </a:rPr>
              <a:t>e</a:t>
            </a:r>
            <a:r>
              <a:rPr dirty="0" sz="6500" spc="-280">
                <a:latin typeface="Tahoma"/>
                <a:cs typeface="Tahoma"/>
              </a:rPr>
              <a:t>n</a:t>
            </a:r>
            <a:r>
              <a:rPr dirty="0" sz="6500" spc="90">
                <a:latin typeface="Tahoma"/>
                <a:cs typeface="Tahoma"/>
              </a:rPr>
              <a:t>t</a:t>
            </a:r>
            <a:endParaRPr sz="6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534" y="0"/>
            <a:ext cx="5721859" cy="43860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482" y="2922014"/>
            <a:ext cx="190391" cy="1903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482" y="4635536"/>
            <a:ext cx="190391" cy="1903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482" y="6920232"/>
            <a:ext cx="190391" cy="190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7912" y="2715930"/>
            <a:ext cx="15772130" cy="63176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98170">
              <a:lnSpc>
                <a:spcPts val="4500"/>
              </a:lnSpc>
              <a:spcBef>
                <a:spcPts val="305"/>
              </a:spcBef>
            </a:pPr>
            <a:r>
              <a:rPr dirty="0" sz="3800" spc="-50">
                <a:solidFill>
                  <a:srgbClr val="F7F7F7"/>
                </a:solidFill>
                <a:latin typeface="Lucida Sans Unicode"/>
                <a:cs typeface="Lucida Sans Unicode"/>
              </a:rPr>
              <a:t>Issue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30">
                <a:solidFill>
                  <a:srgbClr val="F7F7F7"/>
                </a:solidFill>
                <a:latin typeface="Lucida Sans Unicode"/>
                <a:cs typeface="Lucida Sans Unicode"/>
              </a:rPr>
              <a:t>of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35">
                <a:solidFill>
                  <a:srgbClr val="F7F7F7"/>
                </a:solidFill>
                <a:latin typeface="Lucida Sans Unicode"/>
                <a:cs typeface="Lucida Sans Unicode"/>
              </a:rPr>
              <a:t>detecting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6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5">
                <a:solidFill>
                  <a:srgbClr val="F7F7F7"/>
                </a:solidFill>
                <a:latin typeface="Lucida Sans Unicode"/>
                <a:cs typeface="Lucida Sans Unicode"/>
              </a:rPr>
              <a:t>tracking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5">
                <a:solidFill>
                  <a:srgbClr val="F7F7F7"/>
                </a:solidFill>
                <a:latin typeface="Lucida Sans Unicode"/>
                <a:cs typeface="Lucida Sans Unicode"/>
              </a:rPr>
              <a:t>objects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6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0">
                <a:solidFill>
                  <a:srgbClr val="F7F7F7"/>
                </a:solidFill>
                <a:latin typeface="Lucida Sans Unicode"/>
                <a:cs typeface="Lucida Sans Unicode"/>
              </a:rPr>
              <a:t>entities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50">
                <a:solidFill>
                  <a:srgbClr val="F7F7F7"/>
                </a:solidFill>
                <a:latin typeface="Lucida Sans Unicode"/>
                <a:cs typeface="Lucida Sans Unicode"/>
              </a:rPr>
              <a:t>when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45">
                <a:solidFill>
                  <a:srgbClr val="F7F7F7"/>
                </a:solidFill>
                <a:latin typeface="Lucida Sans Unicode"/>
                <a:cs typeface="Lucida Sans Unicode"/>
              </a:rPr>
              <a:t>they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45">
                <a:solidFill>
                  <a:srgbClr val="F7F7F7"/>
                </a:solidFill>
                <a:latin typeface="Lucida Sans Unicode"/>
                <a:cs typeface="Lucida Sans Unicode"/>
              </a:rPr>
              <a:t>are </a:t>
            </a:r>
            <a:r>
              <a:rPr dirty="0" sz="3800" spc="-118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55">
                <a:solidFill>
                  <a:srgbClr val="F7F7F7"/>
                </a:solidFill>
                <a:latin typeface="Lucida Sans Unicode"/>
                <a:cs typeface="Lucida Sans Unicode"/>
              </a:rPr>
              <a:t>occluded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5">
                <a:solidFill>
                  <a:srgbClr val="F7F7F7"/>
                </a:solidFill>
                <a:latin typeface="Lucida Sans Unicode"/>
                <a:cs typeface="Lucida Sans Unicode"/>
              </a:rPr>
              <a:t>by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35">
                <a:solidFill>
                  <a:srgbClr val="F7F7F7"/>
                </a:solidFill>
                <a:latin typeface="Lucida Sans Unicode"/>
                <a:cs typeface="Lucida Sans Unicode"/>
              </a:rPr>
              <a:t>substances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20">
                <a:solidFill>
                  <a:srgbClr val="F7F7F7"/>
                </a:solidFill>
                <a:latin typeface="Lucida Sans Unicode"/>
                <a:cs typeface="Lucida Sans Unicode"/>
              </a:rPr>
              <a:t>such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100">
                <a:solidFill>
                  <a:srgbClr val="F7F7F7"/>
                </a:solidFill>
                <a:latin typeface="Lucida Sans Unicode"/>
                <a:cs typeface="Lucida Sans Unicode"/>
              </a:rPr>
              <a:t>as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30">
                <a:solidFill>
                  <a:srgbClr val="F7F7F7"/>
                </a:solidFill>
                <a:latin typeface="Lucida Sans Unicode"/>
                <a:cs typeface="Lucida Sans Unicode"/>
              </a:rPr>
              <a:t>Clouds,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70">
                <a:solidFill>
                  <a:srgbClr val="F7F7F7"/>
                </a:solidFill>
                <a:latin typeface="Lucida Sans Unicode"/>
                <a:cs typeface="Lucida Sans Unicode"/>
              </a:rPr>
              <a:t>Fog,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30">
                <a:solidFill>
                  <a:srgbClr val="F7F7F7"/>
                </a:solidFill>
                <a:latin typeface="Lucida Sans Unicode"/>
                <a:cs typeface="Lucida Sans Unicode"/>
              </a:rPr>
              <a:t>Rain,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6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125">
                <a:solidFill>
                  <a:srgbClr val="F7F7F7"/>
                </a:solidFill>
                <a:latin typeface="Lucida Sans Unicode"/>
                <a:cs typeface="Lucida Sans Unicode"/>
              </a:rPr>
              <a:t>Walls.</a:t>
            </a:r>
            <a:endParaRPr sz="3800">
              <a:latin typeface="Lucida Sans Unicode"/>
              <a:cs typeface="Lucida Sans Unicode"/>
            </a:endParaRPr>
          </a:p>
          <a:p>
            <a:pPr marL="12700" marR="5080">
              <a:lnSpc>
                <a:spcPts val="4500"/>
              </a:lnSpc>
              <a:spcBef>
                <a:spcPts val="4495"/>
              </a:spcBef>
            </a:pPr>
            <a:r>
              <a:rPr dirty="0" sz="3800" spc="-10">
                <a:solidFill>
                  <a:srgbClr val="F7F7F7"/>
                </a:solidFill>
                <a:latin typeface="Lucida Sans Unicode"/>
                <a:cs typeface="Lucida Sans Unicode"/>
              </a:rPr>
              <a:t>Objects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90">
                <a:solidFill>
                  <a:srgbClr val="F7F7F7"/>
                </a:solidFill>
                <a:latin typeface="Lucida Sans Unicode"/>
                <a:cs typeface="Lucida Sans Unicode"/>
              </a:rPr>
              <a:t>that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45">
                <a:solidFill>
                  <a:srgbClr val="F7F7F7"/>
                </a:solidFill>
                <a:latin typeface="Lucida Sans Unicode"/>
                <a:cs typeface="Lucida Sans Unicode"/>
              </a:rPr>
              <a:t>are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50">
                <a:solidFill>
                  <a:srgbClr val="F7F7F7"/>
                </a:solidFill>
                <a:latin typeface="Lucida Sans Unicode"/>
                <a:cs typeface="Lucida Sans Unicode"/>
              </a:rPr>
              <a:t>partially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45">
                <a:solidFill>
                  <a:srgbClr val="F7F7F7"/>
                </a:solidFill>
                <a:latin typeface="Lucida Sans Unicode"/>
                <a:cs typeface="Lucida Sans Unicode"/>
              </a:rPr>
              <a:t>or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75">
                <a:solidFill>
                  <a:srgbClr val="F7F7F7"/>
                </a:solidFill>
                <a:latin typeface="Lucida Sans Unicode"/>
                <a:cs typeface="Lucida Sans Unicode"/>
              </a:rPr>
              <a:t>completely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20">
                <a:solidFill>
                  <a:srgbClr val="F7F7F7"/>
                </a:solidFill>
                <a:latin typeface="Lucida Sans Unicode"/>
                <a:cs typeface="Lucida Sans Unicode"/>
              </a:rPr>
              <a:t>obscured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5">
                <a:solidFill>
                  <a:srgbClr val="F7F7F7"/>
                </a:solidFill>
                <a:latin typeface="Lucida Sans Unicode"/>
                <a:cs typeface="Lucida Sans Unicode"/>
              </a:rPr>
              <a:t>by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other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5">
                <a:solidFill>
                  <a:srgbClr val="F7F7F7"/>
                </a:solidFill>
                <a:latin typeface="Lucida Sans Unicode"/>
                <a:cs typeface="Lucida Sans Unicode"/>
              </a:rPr>
              <a:t>objects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45">
                <a:solidFill>
                  <a:srgbClr val="F7F7F7"/>
                </a:solidFill>
                <a:latin typeface="Lucida Sans Unicode"/>
                <a:cs typeface="Lucida Sans Unicode"/>
              </a:rPr>
              <a:t>or </a:t>
            </a:r>
            <a:r>
              <a:rPr dirty="0" sz="3800" spc="-119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45">
                <a:solidFill>
                  <a:srgbClr val="F7F7F7"/>
                </a:solidFill>
                <a:latin typeface="Lucida Sans Unicode"/>
                <a:cs typeface="Lucida Sans Unicode"/>
              </a:rPr>
              <a:t>the </a:t>
            </a:r>
            <a:r>
              <a:rPr dirty="0" sz="3800" spc="-5">
                <a:solidFill>
                  <a:srgbClr val="F7F7F7"/>
                </a:solidFill>
                <a:latin typeface="Lucida Sans Unicode"/>
                <a:cs typeface="Lucida Sans Unicode"/>
              </a:rPr>
              <a:t>environment </a:t>
            </a:r>
            <a:r>
              <a:rPr dirty="0" sz="3800" spc="100">
                <a:solidFill>
                  <a:srgbClr val="F7F7F7"/>
                </a:solidFill>
                <a:latin typeface="Lucida Sans Unicode"/>
                <a:cs typeface="Lucida Sans Unicode"/>
              </a:rPr>
              <a:t>lead </a:t>
            </a:r>
            <a:r>
              <a:rPr dirty="0" sz="3800">
                <a:solidFill>
                  <a:srgbClr val="F7F7F7"/>
                </a:solidFill>
                <a:latin typeface="Lucida Sans Unicode"/>
                <a:cs typeface="Lucida Sans Unicode"/>
              </a:rPr>
              <a:t>to </a:t>
            </a:r>
            <a:r>
              <a:rPr dirty="0" sz="3800" spc="-114">
                <a:solidFill>
                  <a:srgbClr val="F7F7F7"/>
                </a:solidFill>
                <a:latin typeface="Lucida Sans Unicode"/>
                <a:cs typeface="Lucida Sans Unicode"/>
              </a:rPr>
              <a:t>errors </a:t>
            </a:r>
            <a:r>
              <a:rPr dirty="0" sz="3800" spc="-90">
                <a:solidFill>
                  <a:srgbClr val="F7F7F7"/>
                </a:solidFill>
                <a:latin typeface="Lucida Sans Unicode"/>
                <a:cs typeface="Lucida Sans Unicode"/>
              </a:rPr>
              <a:t>in </a:t>
            </a:r>
            <a:r>
              <a:rPr dirty="0" sz="3800" spc="15">
                <a:solidFill>
                  <a:srgbClr val="F7F7F7"/>
                </a:solidFill>
                <a:latin typeface="Lucida Sans Unicode"/>
                <a:cs typeface="Lucida Sans Unicode"/>
              </a:rPr>
              <a:t>object </a:t>
            </a:r>
            <a:r>
              <a:rPr dirty="0" sz="3800" spc="30">
                <a:solidFill>
                  <a:srgbClr val="F7F7F7"/>
                </a:solidFill>
                <a:latin typeface="Lucida Sans Unicode"/>
                <a:cs typeface="Lucida Sans Unicode"/>
              </a:rPr>
              <a:t>detection </a:t>
            </a:r>
            <a:r>
              <a:rPr dirty="0" sz="3800" spc="60">
                <a:solidFill>
                  <a:srgbClr val="F7F7F7"/>
                </a:solidFill>
                <a:latin typeface="Lucida Sans Unicode"/>
                <a:cs typeface="Lucida Sans Unicode"/>
              </a:rPr>
              <a:t>and </a:t>
            </a:r>
            <a:r>
              <a:rPr dirty="0" sz="3800" spc="-25">
                <a:solidFill>
                  <a:srgbClr val="F7F7F7"/>
                </a:solidFill>
                <a:latin typeface="Lucida Sans Unicode"/>
                <a:cs typeface="Lucida Sans Unicode"/>
              </a:rPr>
              <a:t>tracking, </a:t>
            </a:r>
            <a:r>
              <a:rPr dirty="0" sz="3800" spc="-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175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3800" spc="-15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3800" spc="24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3800" spc="-3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24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3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5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3800" spc="9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3800" spc="-3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24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3800" spc="7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65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3800" spc="10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7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3800" spc="13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dirty="0" sz="3800" spc="95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21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95">
                <a:solidFill>
                  <a:srgbClr val="F7F7F7"/>
                </a:solidFill>
                <a:latin typeface="Lucida Sans Unicode"/>
                <a:cs typeface="Lucida Sans Unicode"/>
              </a:rPr>
              <a:t>ll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3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dirty="0" sz="3800" spc="95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21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3800" spc="15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dirty="0" sz="3800" spc="-7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3800" spc="-22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3800" spc="9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3800" spc="24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3800" spc="10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7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3800" spc="2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65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3800" spc="10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55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3800" spc="5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dirty="0" sz="3800" spc="-55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3800" spc="65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3800" spc="95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9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3800" spc="-165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endParaRPr sz="3800">
              <a:latin typeface="Lucida Sans Unicode"/>
              <a:cs typeface="Lucida Sans Unicode"/>
            </a:endParaRPr>
          </a:p>
          <a:p>
            <a:pPr marL="12700" marR="111760">
              <a:lnSpc>
                <a:spcPts val="4500"/>
              </a:lnSpc>
              <a:spcBef>
                <a:spcPts val="4440"/>
              </a:spcBef>
            </a:pP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The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65">
                <a:solidFill>
                  <a:srgbClr val="F7F7F7"/>
                </a:solidFill>
                <a:latin typeface="Lucida Sans Unicode"/>
                <a:cs typeface="Lucida Sans Unicode"/>
              </a:rPr>
              <a:t>goal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30">
                <a:solidFill>
                  <a:srgbClr val="F7F7F7"/>
                </a:solidFill>
                <a:latin typeface="Lucida Sans Unicode"/>
                <a:cs typeface="Lucida Sans Unicode"/>
              </a:rPr>
              <a:t>of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40">
                <a:solidFill>
                  <a:srgbClr val="F7F7F7"/>
                </a:solidFill>
                <a:latin typeface="Lucida Sans Unicode"/>
                <a:cs typeface="Lucida Sans Unicode"/>
              </a:rPr>
              <a:t>this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5">
                <a:solidFill>
                  <a:srgbClr val="F7F7F7"/>
                </a:solidFill>
                <a:latin typeface="Lucida Sans Unicode"/>
                <a:cs typeface="Lucida Sans Unicode"/>
              </a:rPr>
              <a:t>project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00">
                <a:solidFill>
                  <a:srgbClr val="F7F7F7"/>
                </a:solidFill>
                <a:latin typeface="Lucida Sans Unicode"/>
                <a:cs typeface="Lucida Sans Unicode"/>
              </a:rPr>
              <a:t>is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40">
                <a:solidFill>
                  <a:srgbClr val="F7F7F7"/>
                </a:solidFill>
                <a:latin typeface="Lucida Sans Unicode"/>
                <a:cs typeface="Lucida Sans Unicode"/>
              </a:rPr>
              <a:t>develop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26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65">
                <a:solidFill>
                  <a:srgbClr val="F7F7F7"/>
                </a:solidFill>
                <a:latin typeface="Lucida Sans Unicode"/>
                <a:cs typeface="Lucida Sans Unicode"/>
              </a:rPr>
              <a:t>robust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15">
                <a:solidFill>
                  <a:srgbClr val="F7F7F7"/>
                </a:solidFill>
                <a:latin typeface="Lucida Sans Unicode"/>
                <a:cs typeface="Lucida Sans Unicode"/>
              </a:rPr>
              <a:t>object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30">
                <a:solidFill>
                  <a:srgbClr val="F7F7F7"/>
                </a:solidFill>
                <a:latin typeface="Lucida Sans Unicode"/>
                <a:cs typeface="Lucida Sans Unicode"/>
              </a:rPr>
              <a:t>detection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60">
                <a:solidFill>
                  <a:srgbClr val="F7F7F7"/>
                </a:solidFill>
                <a:latin typeface="Lucida Sans Unicode"/>
                <a:cs typeface="Lucida Sans Unicode"/>
              </a:rPr>
              <a:t>and </a:t>
            </a:r>
            <a:r>
              <a:rPr dirty="0" sz="3800" spc="6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5">
                <a:solidFill>
                  <a:srgbClr val="F7F7F7"/>
                </a:solidFill>
                <a:latin typeface="Lucida Sans Unicode"/>
                <a:cs typeface="Lucida Sans Unicode"/>
              </a:rPr>
              <a:t>tracking </a:t>
            </a:r>
            <a:r>
              <a:rPr dirty="0" sz="3800" spc="35">
                <a:solidFill>
                  <a:srgbClr val="F7F7F7"/>
                </a:solidFill>
                <a:latin typeface="Lucida Sans Unicode"/>
                <a:cs typeface="Lucida Sans Unicode"/>
              </a:rPr>
              <a:t>system </a:t>
            </a:r>
            <a:r>
              <a:rPr dirty="0" sz="3800" spc="-65">
                <a:solidFill>
                  <a:srgbClr val="F7F7F7"/>
                </a:solidFill>
                <a:latin typeface="Lucida Sans Unicode"/>
                <a:cs typeface="Lucida Sans Unicode"/>
              </a:rPr>
              <a:t>using </a:t>
            </a:r>
            <a:r>
              <a:rPr dirty="0" sz="3800" spc="-15">
                <a:solidFill>
                  <a:srgbClr val="F7F7F7"/>
                </a:solidFill>
                <a:latin typeface="Lucida Sans Unicode"/>
                <a:cs typeface="Lucida Sans Unicode"/>
              </a:rPr>
              <a:t>DEEPSORT </a:t>
            </a:r>
            <a:r>
              <a:rPr dirty="0" sz="3800" spc="40">
                <a:solidFill>
                  <a:srgbClr val="F7F7F7"/>
                </a:solidFill>
                <a:latin typeface="Lucida Sans Unicode"/>
                <a:cs typeface="Lucida Sans Unicode"/>
              </a:rPr>
              <a:t>which </a:t>
            </a:r>
            <a:r>
              <a:rPr dirty="0" sz="3800" spc="35">
                <a:solidFill>
                  <a:srgbClr val="F7F7F7"/>
                </a:solidFill>
                <a:latin typeface="Lucida Sans Unicode"/>
                <a:cs typeface="Lucida Sans Unicode"/>
              </a:rPr>
              <a:t>aims </a:t>
            </a:r>
            <a:r>
              <a:rPr dirty="0" sz="3800">
                <a:solidFill>
                  <a:srgbClr val="F7F7F7"/>
                </a:solidFill>
                <a:latin typeface="Lucida Sans Unicode"/>
                <a:cs typeface="Lucida Sans Unicode"/>
              </a:rPr>
              <a:t>to </a:t>
            </a:r>
            <a:r>
              <a:rPr dirty="0" sz="3800" spc="90">
                <a:solidFill>
                  <a:srgbClr val="F7F7F7"/>
                </a:solidFill>
                <a:latin typeface="Lucida Sans Unicode"/>
                <a:cs typeface="Lucida Sans Unicode"/>
              </a:rPr>
              <a:t>achieve </a:t>
            </a:r>
            <a:r>
              <a:rPr dirty="0" sz="3800" spc="-55">
                <a:solidFill>
                  <a:srgbClr val="F7F7F7"/>
                </a:solidFill>
                <a:latin typeface="Lucida Sans Unicode"/>
                <a:cs typeface="Lucida Sans Unicode"/>
              </a:rPr>
              <a:t>high </a:t>
            </a:r>
            <a:r>
              <a:rPr dirty="0" sz="3800" spc="-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125">
                <a:solidFill>
                  <a:srgbClr val="F7F7F7"/>
                </a:solidFill>
                <a:latin typeface="Lucida Sans Unicode"/>
                <a:cs typeface="Lucida Sans Unicode"/>
              </a:rPr>
              <a:t>accuracy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6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45">
                <a:solidFill>
                  <a:srgbClr val="F7F7F7"/>
                </a:solidFill>
                <a:latin typeface="Lucida Sans Unicode"/>
                <a:cs typeface="Lucida Sans Unicode"/>
              </a:rPr>
              <a:t>robustness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90">
                <a:solidFill>
                  <a:srgbClr val="F7F7F7"/>
                </a:solidFill>
                <a:latin typeface="Lucida Sans Unicode"/>
                <a:cs typeface="Lucida Sans Unicode"/>
              </a:rPr>
              <a:t>in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15">
                <a:solidFill>
                  <a:srgbClr val="F7F7F7"/>
                </a:solidFill>
                <a:latin typeface="Lucida Sans Unicode"/>
                <a:cs typeface="Lucida Sans Unicode"/>
              </a:rPr>
              <a:t>tracking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25">
                <a:solidFill>
                  <a:srgbClr val="F7F7F7"/>
                </a:solidFill>
                <a:latin typeface="Lucida Sans Unicode"/>
                <a:cs typeface="Lucida Sans Unicode"/>
              </a:rPr>
              <a:t>multiple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5">
                <a:solidFill>
                  <a:srgbClr val="F7F7F7"/>
                </a:solidFill>
                <a:latin typeface="Lucida Sans Unicode"/>
                <a:cs typeface="Lucida Sans Unicode"/>
              </a:rPr>
              <a:t>objects</a:t>
            </a:r>
            <a:r>
              <a:rPr dirty="0" sz="3800" spc="-3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90">
                <a:solidFill>
                  <a:srgbClr val="F7F7F7"/>
                </a:solidFill>
                <a:latin typeface="Lucida Sans Unicode"/>
                <a:cs typeface="Lucida Sans Unicode"/>
              </a:rPr>
              <a:t>in</a:t>
            </a:r>
            <a:r>
              <a:rPr dirty="0" sz="3800" spc="-32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45">
                <a:solidFill>
                  <a:srgbClr val="F7F7F7"/>
                </a:solidFill>
                <a:latin typeface="Lucida Sans Unicode"/>
                <a:cs typeface="Lucida Sans Unicode"/>
              </a:rPr>
              <a:t>challenging </a:t>
            </a:r>
            <a:r>
              <a:rPr dirty="0" sz="3800" spc="-119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55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3800" spc="24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3800" spc="95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21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3800" spc="-15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3800" spc="-7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3800" spc="-5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3800" spc="-4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95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45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dirty="0" sz="3800" spc="95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dirty="0" sz="3800" spc="10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26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175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dirty="0" sz="3800" spc="-15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3800" spc="-45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3800" spc="95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21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22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3800" spc="-1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dirty="0" sz="3800" spc="10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-7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3800" spc="2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dirty="0" sz="3800" spc="-33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-30">
                <a:solidFill>
                  <a:srgbClr val="F7F7F7"/>
                </a:solidFill>
                <a:latin typeface="Lucida Sans Unicode"/>
                <a:cs typeface="Lucida Sans Unicode"/>
              </a:rPr>
              <a:t>pp</a:t>
            </a:r>
            <a:r>
              <a:rPr dirty="0" sz="3800" spc="95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dirty="0" sz="3800" spc="-15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3800" spc="24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3800" spc="254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3800" spc="65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3800" spc="-15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3800" spc="-7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3800" spc="-3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3800" spc="-165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endParaRPr sz="38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24611"/>
            <a:ext cx="2641833" cy="39623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847898" y="2270635"/>
            <a:ext cx="7726045" cy="688911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628015">
              <a:lnSpc>
                <a:spcPts val="3379"/>
              </a:lnSpc>
              <a:spcBef>
                <a:spcPts val="245"/>
              </a:spcBef>
            </a:pPr>
            <a:r>
              <a:rPr dirty="0" sz="2850" spc="75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170">
                <a:solidFill>
                  <a:srgbClr val="F7F7F7"/>
                </a:solidFill>
                <a:latin typeface="Lucida Sans Unicode"/>
                <a:cs typeface="Lucida Sans Unicode"/>
              </a:rPr>
              <a:t>x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5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hn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q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it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75">
                <a:solidFill>
                  <a:srgbClr val="F7F7F7"/>
                </a:solidFill>
                <a:latin typeface="Lucida Sans Unicode"/>
                <a:cs typeface="Lucida Sans Unicode"/>
              </a:rPr>
              <a:t>l  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65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60">
                <a:solidFill>
                  <a:srgbClr val="F7F7F7"/>
                </a:solidFill>
                <a:latin typeface="Lucida Sans Unicode"/>
                <a:cs typeface="Lucida Sans Unicode"/>
              </a:rPr>
              <a:t>-</a:t>
            </a:r>
            <a:r>
              <a:rPr dirty="0" sz="2850" spc="-35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s  </a:t>
            </a:r>
            <a:r>
              <a:rPr dirty="0" sz="2850" spc="-16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aa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90">
                <a:solidFill>
                  <a:srgbClr val="F7F7F7"/>
                </a:solidFill>
                <a:latin typeface="Lucida Sans Unicode"/>
                <a:cs typeface="Lucida Sans Unicode"/>
              </a:rPr>
              <a:t>,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6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-12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2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dirty="0" sz="2850" spc="-90">
                <a:solidFill>
                  <a:srgbClr val="F7F7F7"/>
                </a:solidFill>
                <a:latin typeface="Lucida Sans Unicode"/>
                <a:cs typeface="Lucida Sans Unicode"/>
              </a:rPr>
              <a:t>,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6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dirty="0" sz="2850" spc="-11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2850" spc="-125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endParaRPr sz="2850">
              <a:latin typeface="Lucida Sans Unicode"/>
              <a:cs typeface="Lucida Sans Unicode"/>
            </a:endParaRPr>
          </a:p>
          <a:p>
            <a:pPr marL="12700" marR="5080">
              <a:lnSpc>
                <a:spcPts val="3379"/>
              </a:lnSpc>
              <a:spcBef>
                <a:spcPts val="3360"/>
              </a:spcBef>
            </a:pP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dirty="0" sz="2850" spc="4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15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5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20">
                <a:solidFill>
                  <a:srgbClr val="F7F7F7"/>
                </a:solidFill>
                <a:latin typeface="Lucida Sans Unicode"/>
                <a:cs typeface="Lucida Sans Unicode"/>
              </a:rPr>
              <a:t>d  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q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-12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170">
                <a:solidFill>
                  <a:srgbClr val="F7F7F7"/>
                </a:solidFill>
                <a:latin typeface="Lucida Sans Unicode"/>
                <a:cs typeface="Lucida Sans Unicode"/>
              </a:rPr>
              <a:t>x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10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65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5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dirty="0" sz="2850" spc="-125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1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e  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dirty="0" sz="2850" spc="4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dirty="0" sz="2850" spc="-90">
                <a:solidFill>
                  <a:srgbClr val="F7F7F7"/>
                </a:solidFill>
                <a:latin typeface="Lucida Sans Unicode"/>
                <a:cs typeface="Lucida Sans Unicode"/>
              </a:rPr>
              <a:t>,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ee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5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dirty="0" sz="2850" spc="60">
                <a:solidFill>
                  <a:srgbClr val="F7F7F7"/>
                </a:solidFill>
                <a:latin typeface="Lucida Sans Unicode"/>
                <a:cs typeface="Lucida Sans Unicode"/>
              </a:rPr>
              <a:t>-</a:t>
            </a:r>
            <a:r>
              <a:rPr dirty="0" sz="2850" spc="-35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pp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35">
                <a:solidFill>
                  <a:srgbClr val="F7F7F7"/>
                </a:solidFill>
                <a:latin typeface="Lucida Sans Unicode"/>
                <a:cs typeface="Lucida Sans Unicode"/>
              </a:rPr>
              <a:t>s  s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80">
                <a:solidFill>
                  <a:srgbClr val="F7F7F7"/>
                </a:solidFill>
                <a:latin typeface="Lucida Sans Unicode"/>
                <a:cs typeface="Lucida Sans Unicode"/>
              </a:rPr>
              <a:t>NN</a:t>
            </a:r>
            <a:r>
              <a:rPr dirty="0" sz="2850" spc="-90">
                <a:solidFill>
                  <a:srgbClr val="F7F7F7"/>
                </a:solidFill>
                <a:latin typeface="Lucida Sans Unicode"/>
                <a:cs typeface="Lucida Sans Unicode"/>
              </a:rPr>
              <a:t>,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6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8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60">
                <a:solidFill>
                  <a:srgbClr val="F7F7F7"/>
                </a:solidFill>
                <a:latin typeface="Lucida Sans Unicode"/>
                <a:cs typeface="Lucida Sans Unicode"/>
              </a:rPr>
              <a:t>-</a:t>
            </a:r>
            <a:r>
              <a:rPr dirty="0" sz="2850" spc="55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80">
                <a:solidFill>
                  <a:srgbClr val="F7F7F7"/>
                </a:solidFill>
                <a:latin typeface="Lucida Sans Unicode"/>
                <a:cs typeface="Lucida Sans Unicode"/>
              </a:rPr>
              <a:t>NN</a:t>
            </a:r>
            <a:r>
              <a:rPr dirty="0" sz="2850" spc="-90">
                <a:solidFill>
                  <a:srgbClr val="F7F7F7"/>
                </a:solidFill>
                <a:latin typeface="Lucida Sans Unicode"/>
                <a:cs typeface="Lucida Sans Unicode"/>
              </a:rPr>
              <a:t>,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0">
                <a:solidFill>
                  <a:srgbClr val="F7F7F7"/>
                </a:solidFill>
                <a:latin typeface="Lucida Sans Unicode"/>
                <a:cs typeface="Lucida Sans Unicode"/>
              </a:rPr>
              <a:t>SS</a:t>
            </a:r>
            <a:r>
              <a:rPr dirty="0" sz="2850" spc="-18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10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e  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130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5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65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35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dirty="0" sz="2850" spc="-150">
                <a:solidFill>
                  <a:srgbClr val="F7F7F7"/>
                </a:solidFill>
                <a:latin typeface="Lucida Sans Unicode"/>
                <a:cs typeface="Lucida Sans Unicode"/>
              </a:rPr>
              <a:t>j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85">
                <a:solidFill>
                  <a:srgbClr val="F7F7F7"/>
                </a:solidFill>
                <a:latin typeface="Lucida Sans Unicode"/>
                <a:cs typeface="Lucida Sans Unicode"/>
              </a:rPr>
              <a:t>io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20">
                <a:solidFill>
                  <a:srgbClr val="F7F7F7"/>
                </a:solidFill>
                <a:latin typeface="Lucida Sans Unicode"/>
                <a:cs typeface="Lucida Sans Unicode"/>
              </a:rPr>
              <a:t>d  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tracking.</a:t>
            </a:r>
            <a:endParaRPr sz="2850">
              <a:latin typeface="Lucida Sans Unicode"/>
              <a:cs typeface="Lucida Sans Unicode"/>
            </a:endParaRPr>
          </a:p>
          <a:p>
            <a:pPr marL="12700" marR="282575">
              <a:lnSpc>
                <a:spcPts val="3379"/>
              </a:lnSpc>
              <a:spcBef>
                <a:spcPts val="3319"/>
              </a:spcBef>
            </a:pPr>
            <a:r>
              <a:rPr dirty="0" sz="2850" spc="-125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hn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q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10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75">
                <a:solidFill>
                  <a:srgbClr val="F7F7F7"/>
                </a:solidFill>
                <a:latin typeface="Lucida Sans Unicode"/>
                <a:cs typeface="Lucida Sans Unicode"/>
              </a:rPr>
              <a:t>l  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networks </a:t>
            </a:r>
            <a:r>
              <a:rPr dirty="0" sz="2850" spc="114">
                <a:solidFill>
                  <a:srgbClr val="F7F7F7"/>
                </a:solidFill>
                <a:latin typeface="Lucida Sans Unicode"/>
                <a:cs typeface="Lucida Sans Unicode"/>
              </a:rPr>
              <a:t>(CNNs) </a:t>
            </a:r>
            <a:r>
              <a:rPr dirty="0" sz="2850" spc="-5">
                <a:solidFill>
                  <a:srgbClr val="F7F7F7"/>
                </a:solidFill>
                <a:latin typeface="Lucida Sans Unicode"/>
                <a:cs typeface="Lucida Sans Unicode"/>
              </a:rPr>
              <a:t>to </a:t>
            </a:r>
            <a:r>
              <a:rPr dirty="0" sz="2850" spc="65">
                <a:solidFill>
                  <a:srgbClr val="F7F7F7"/>
                </a:solidFill>
                <a:latin typeface="Lucida Sans Unicode"/>
                <a:cs typeface="Lucida Sans Unicode"/>
              </a:rPr>
              <a:t>automatically </a:t>
            </a:r>
            <a:r>
              <a:rPr dirty="0" sz="2850" spc="30">
                <a:solidFill>
                  <a:srgbClr val="F7F7F7"/>
                </a:solidFill>
                <a:latin typeface="Lucida Sans Unicode"/>
                <a:cs typeface="Lucida Sans Unicode"/>
              </a:rPr>
              <a:t>learn </a:t>
            </a:r>
            <a:r>
              <a:rPr dirty="0" sz="2850" spc="3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5">
                <a:solidFill>
                  <a:srgbClr val="F7F7F7"/>
                </a:solidFill>
                <a:latin typeface="Lucida Sans Unicode"/>
                <a:cs typeface="Lucida Sans Unicode"/>
              </a:rPr>
              <a:t>features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5">
                <a:solidFill>
                  <a:srgbClr val="F7F7F7"/>
                </a:solidFill>
                <a:latin typeface="Lucida Sans Unicode"/>
                <a:cs typeface="Lucida Sans Unicode"/>
              </a:rPr>
              <a:t>from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5">
                <a:solidFill>
                  <a:srgbClr val="F7F7F7"/>
                </a:solidFill>
                <a:latin typeface="Lucida Sans Unicode"/>
                <a:cs typeface="Lucida Sans Unicode"/>
              </a:rPr>
              <a:t>raw</a:t>
            </a:r>
            <a:r>
              <a:rPr dirty="0" sz="2850" spc="-24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0">
                <a:solidFill>
                  <a:srgbClr val="F7F7F7"/>
                </a:solidFill>
                <a:latin typeface="Lucida Sans Unicode"/>
                <a:cs typeface="Lucida Sans Unicode"/>
              </a:rPr>
              <a:t>image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0">
                <a:solidFill>
                  <a:srgbClr val="F7F7F7"/>
                </a:solidFill>
                <a:latin typeface="Lucida Sans Unicode"/>
                <a:cs typeface="Lucida Sans Unicode"/>
              </a:rPr>
              <a:t>data</a:t>
            </a:r>
            <a:r>
              <a:rPr dirty="0" sz="2850" spc="-24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5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65">
                <a:solidFill>
                  <a:srgbClr val="F7F7F7"/>
                </a:solidFill>
                <a:latin typeface="Lucida Sans Unicode"/>
                <a:cs typeface="Lucida Sans Unicode"/>
              </a:rPr>
              <a:t>achieve </a:t>
            </a:r>
            <a:r>
              <a:rPr dirty="0" sz="2850" spc="-88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60">
                <a:solidFill>
                  <a:srgbClr val="F7F7F7"/>
                </a:solidFill>
                <a:latin typeface="Lucida Sans Unicode"/>
                <a:cs typeface="Lucida Sans Unicode"/>
              </a:rPr>
              <a:t>-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15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dirty="0" sz="2850" spc="60">
                <a:solidFill>
                  <a:srgbClr val="F7F7F7"/>
                </a:solidFill>
                <a:latin typeface="Lucida Sans Unicode"/>
                <a:cs typeface="Lucida Sans Unicode"/>
              </a:rPr>
              <a:t>-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60">
                <a:solidFill>
                  <a:srgbClr val="F7F7F7"/>
                </a:solidFill>
                <a:latin typeface="Lucida Sans Unicode"/>
                <a:cs typeface="Lucida Sans Unicode"/>
              </a:rPr>
              <a:t>-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15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65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0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-85">
                <a:solidFill>
                  <a:srgbClr val="F7F7F7"/>
                </a:solidFill>
                <a:latin typeface="Lucida Sans Unicode"/>
                <a:cs typeface="Lucida Sans Unicode"/>
              </a:rPr>
              <a:t>io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s  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35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dirty="0" sz="2850" spc="-150">
                <a:solidFill>
                  <a:srgbClr val="F7F7F7"/>
                </a:solidFill>
                <a:latin typeface="Lucida Sans Unicode"/>
                <a:cs typeface="Lucida Sans Unicode"/>
              </a:rPr>
              <a:t>j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5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2850" spc="-114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2850" spc="-55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-25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35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dirty="0" sz="2850" spc="7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2850" spc="18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2850" spc="-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2850" spc="65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dirty="0" sz="2850" spc="19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2850" spc="-165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2850" spc="-200">
                <a:solidFill>
                  <a:srgbClr val="F7F7F7"/>
                </a:solidFill>
                <a:latin typeface="Lucida Sans Unicode"/>
                <a:cs typeface="Lucida Sans Unicode"/>
              </a:rPr>
              <a:t>k</a:t>
            </a:r>
            <a:r>
              <a:rPr dirty="0" sz="2850" spc="-4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dirty="0" sz="2850" spc="-125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028949" cy="1095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66243" y="6955356"/>
            <a:ext cx="4021755" cy="33316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68629" y="2"/>
            <a:ext cx="4819370" cy="37566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927" y="3042002"/>
            <a:ext cx="9067799" cy="4876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83942" y="128363"/>
            <a:ext cx="932751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>
                <a:latin typeface="Tahoma"/>
                <a:cs typeface="Tahoma"/>
              </a:rPr>
              <a:t>E</a:t>
            </a:r>
            <a:r>
              <a:rPr dirty="0" spc="-165">
                <a:latin typeface="Tahoma"/>
                <a:cs typeface="Tahoma"/>
              </a:rPr>
              <a:t>x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-114">
                <a:latin typeface="Tahoma"/>
                <a:cs typeface="Tahoma"/>
              </a:rPr>
              <a:t>g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440">
                <a:latin typeface="Tahoma"/>
                <a:cs typeface="Tahoma"/>
              </a:rPr>
              <a:t>B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130">
                <a:latin typeface="Tahoma"/>
                <a:cs typeface="Tahoma"/>
              </a:rPr>
              <a:t>d</a:t>
            </a:r>
            <a:r>
              <a:rPr dirty="0" spc="-204">
                <a:latin typeface="Tahoma"/>
                <a:cs typeface="Tahoma"/>
              </a:rPr>
              <a:t>y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85">
                <a:latin typeface="Tahoma"/>
                <a:cs typeface="Tahoma"/>
              </a:rPr>
              <a:t>f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225">
                <a:latin typeface="Tahoma"/>
                <a:cs typeface="Tahoma"/>
              </a:rPr>
              <a:t>W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250">
                <a:latin typeface="Tahoma"/>
                <a:cs typeface="Tahoma"/>
              </a:rPr>
              <a:t>r</a:t>
            </a:r>
            <a:r>
              <a:rPr dirty="0" spc="-190">
                <a:latin typeface="Tahoma"/>
                <a:cs typeface="Tahoma"/>
              </a:rPr>
              <a:t>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" y="8359389"/>
            <a:ext cx="6536972" cy="19276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9477" y="709048"/>
            <a:ext cx="591121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>
                <a:latin typeface="Tahoma"/>
                <a:cs typeface="Tahoma"/>
              </a:rPr>
              <a:t>O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-245">
                <a:latin typeface="Tahoma"/>
                <a:cs typeface="Tahoma"/>
              </a:rPr>
              <a:t>r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90">
                <a:latin typeface="Tahoma"/>
                <a:cs typeface="Tahoma"/>
              </a:rPr>
              <a:t>A</a:t>
            </a:r>
            <a:r>
              <a:rPr dirty="0" spc="-75">
                <a:latin typeface="Tahoma"/>
                <a:cs typeface="Tahoma"/>
              </a:rPr>
              <a:t>pp</a:t>
            </a:r>
            <a:r>
              <a:rPr dirty="0" spc="-250">
                <a:latin typeface="Tahoma"/>
                <a:cs typeface="Tahoma"/>
              </a:rPr>
              <a:t>r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305">
                <a:latin typeface="Tahoma"/>
                <a:cs typeface="Tahoma"/>
              </a:rPr>
              <a:t>c</a:t>
            </a:r>
            <a:r>
              <a:rPr dirty="0" spc="-295">
                <a:latin typeface="Tahoma"/>
                <a:cs typeface="Tahoma"/>
              </a:rPr>
              <a:t>h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98359" y="153"/>
            <a:ext cx="2489412" cy="4862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28700" y="3085382"/>
            <a:ext cx="2586355" cy="2586355"/>
          </a:xfrm>
          <a:prstGeom prst="rect">
            <a:avLst/>
          </a:prstGeom>
          <a:solidFill>
            <a:srgbClr val="3A0F78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9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dirty="0" sz="4000" spc="-65" b="1">
                <a:solidFill>
                  <a:srgbClr val="F7F7F7"/>
                </a:solidFill>
                <a:latin typeface="Tahoma"/>
                <a:cs typeface="Tahoma"/>
              </a:rPr>
              <a:t>Detection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6509" y="3083909"/>
            <a:ext cx="2788285" cy="2586990"/>
          </a:xfrm>
          <a:prstGeom prst="rect">
            <a:avLst/>
          </a:prstGeom>
          <a:solidFill>
            <a:srgbClr val="4E31AA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7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dirty="0" sz="4000" spc="-40" b="1">
                <a:solidFill>
                  <a:srgbClr val="F7F7F7"/>
                </a:solidFill>
                <a:latin typeface="Tahoma"/>
                <a:cs typeface="Tahoma"/>
              </a:rPr>
              <a:t>Estimation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43189" y="4263869"/>
            <a:ext cx="666750" cy="229235"/>
            <a:chOff x="3643189" y="4263869"/>
            <a:chExt cx="666750" cy="229235"/>
          </a:xfrm>
        </p:grpSpPr>
        <p:sp>
          <p:nvSpPr>
            <p:cNvPr id="9" name="object 9"/>
            <p:cNvSpPr/>
            <p:nvPr/>
          </p:nvSpPr>
          <p:spPr>
            <a:xfrm>
              <a:off x="3643189" y="4378267"/>
              <a:ext cx="624205" cy="0"/>
            </a:xfrm>
            <a:custGeom>
              <a:avLst/>
              <a:gdLst/>
              <a:ahLst/>
              <a:cxnLst/>
              <a:rect l="l" t="t" r="r" b="b"/>
              <a:pathLst>
                <a:path w="624204" h="0">
                  <a:moveTo>
                    <a:pt x="0" y="0"/>
                  </a:moveTo>
                  <a:lnTo>
                    <a:pt x="623669" y="0"/>
                  </a:lnTo>
                </a:path>
              </a:pathLst>
            </a:custGeom>
            <a:ln w="57149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6352" y="4292542"/>
              <a:ext cx="114935" cy="171450"/>
            </a:xfrm>
            <a:custGeom>
              <a:avLst/>
              <a:gdLst/>
              <a:ahLst/>
              <a:cxnLst/>
              <a:rect l="l" t="t" r="r" b="b"/>
              <a:pathLst>
                <a:path w="114935" h="171450">
                  <a:moveTo>
                    <a:pt x="0" y="0"/>
                  </a:moveTo>
                  <a:lnTo>
                    <a:pt x="114865" y="85725"/>
                  </a:lnTo>
                  <a:lnTo>
                    <a:pt x="0" y="171450"/>
                  </a:lnTo>
                </a:path>
              </a:pathLst>
            </a:custGeom>
            <a:ln w="57345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892792" y="3083909"/>
            <a:ext cx="2586355" cy="2586355"/>
          </a:xfrm>
          <a:prstGeom prst="rect">
            <a:avLst/>
          </a:prstGeom>
          <a:solidFill>
            <a:srgbClr val="56AE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720"/>
              </a:spcBef>
            </a:pPr>
            <a:r>
              <a:rPr dirty="0" sz="3400" spc="-20" b="1">
                <a:solidFill>
                  <a:srgbClr val="F7F7F7"/>
                </a:solidFill>
                <a:latin typeface="Tahoma"/>
                <a:cs typeface="Tahoma"/>
              </a:rPr>
              <a:t>Association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03416" y="4262592"/>
            <a:ext cx="533400" cy="229235"/>
            <a:chOff x="7103416" y="4262592"/>
            <a:chExt cx="533400" cy="229235"/>
          </a:xfrm>
        </p:grpSpPr>
        <p:sp>
          <p:nvSpPr>
            <p:cNvPr id="13" name="object 13"/>
            <p:cNvSpPr/>
            <p:nvPr/>
          </p:nvSpPr>
          <p:spPr>
            <a:xfrm>
              <a:off x="7131991" y="4376708"/>
              <a:ext cx="461645" cy="1905"/>
            </a:xfrm>
            <a:custGeom>
              <a:avLst/>
              <a:gdLst/>
              <a:ahLst/>
              <a:cxnLst/>
              <a:rect l="l" t="t" r="r" b="b"/>
              <a:pathLst>
                <a:path w="461645" h="1904">
                  <a:moveTo>
                    <a:pt x="-28574" y="733"/>
                  </a:moveTo>
                  <a:lnTo>
                    <a:pt x="490133" y="733"/>
                  </a:lnTo>
                </a:path>
              </a:pathLst>
            </a:custGeom>
            <a:ln w="5861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92562" y="4291306"/>
              <a:ext cx="115570" cy="171450"/>
            </a:xfrm>
            <a:custGeom>
              <a:avLst/>
              <a:gdLst/>
              <a:ahLst/>
              <a:cxnLst/>
              <a:rect l="l" t="t" r="r" b="b"/>
              <a:pathLst>
                <a:path w="115570" h="171450">
                  <a:moveTo>
                    <a:pt x="0" y="0"/>
                  </a:moveTo>
                  <a:lnTo>
                    <a:pt x="115374" y="85358"/>
                  </a:lnTo>
                  <a:lnTo>
                    <a:pt x="544" y="171449"/>
                  </a:lnTo>
                </a:path>
              </a:pathLst>
            </a:custGeom>
            <a:ln w="5742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4178880" y="3082858"/>
            <a:ext cx="2586355" cy="2586355"/>
          </a:xfrm>
          <a:custGeom>
            <a:avLst/>
            <a:gdLst/>
            <a:ahLst/>
            <a:cxnLst/>
            <a:rect l="l" t="t" r="r" b="b"/>
            <a:pathLst>
              <a:path w="2586355" h="2586354">
                <a:moveTo>
                  <a:pt x="2585773" y="2585773"/>
                </a:moveTo>
                <a:lnTo>
                  <a:pt x="0" y="2585773"/>
                </a:lnTo>
                <a:lnTo>
                  <a:pt x="0" y="0"/>
                </a:lnTo>
                <a:lnTo>
                  <a:pt x="2585773" y="0"/>
                </a:lnTo>
                <a:lnTo>
                  <a:pt x="2585773" y="2585773"/>
                </a:lnTo>
                <a:close/>
              </a:path>
            </a:pathLst>
          </a:custGeom>
          <a:solidFill>
            <a:srgbClr val="259A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178880" y="3083909"/>
            <a:ext cx="2586355" cy="25863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550">
              <a:latin typeface="Times New Roman"/>
              <a:cs typeface="Times New Roman"/>
            </a:endParaRPr>
          </a:p>
          <a:p>
            <a:pPr marL="556260" marR="57150" indent="-492125">
              <a:lnSpc>
                <a:spcPct val="115399"/>
              </a:lnSpc>
              <a:spcBef>
                <a:spcPts val="5"/>
              </a:spcBef>
            </a:pPr>
            <a:r>
              <a:rPr dirty="0" sz="2600" spc="-55" b="1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600" spc="40" b="1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600" spc="-95" b="1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dirty="0" sz="2600" spc="-50" b="1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dirty="0" sz="2600" spc="-60" b="1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600" spc="35" b="1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600" spc="-16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spc="-60" b="1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600" spc="-114" b="1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600" spc="30" b="1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600" spc="-25" b="1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600" spc="30" b="1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600" spc="-25" b="1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600" spc="-60" b="1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600" spc="-65" b="1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dirty="0" sz="2600" spc="50" b="1">
                <a:solidFill>
                  <a:srgbClr val="F7F7F7"/>
                </a:solidFill>
                <a:latin typeface="Tahoma"/>
                <a:cs typeface="Tahoma"/>
              </a:rPr>
              <a:t>'  </a:t>
            </a:r>
            <a:r>
              <a:rPr dirty="0" sz="2600" spc="15" b="1">
                <a:solidFill>
                  <a:srgbClr val="F7F7F7"/>
                </a:solidFill>
                <a:latin typeface="Tahoma"/>
                <a:cs typeface="Tahoma"/>
              </a:rPr>
              <a:t>life</a:t>
            </a:r>
            <a:r>
              <a:rPr dirty="0" sz="2600" spc="-17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spc="40" b="1">
                <a:solidFill>
                  <a:srgbClr val="F7F7F7"/>
                </a:solidFill>
                <a:latin typeface="Tahoma"/>
                <a:cs typeface="Tahoma"/>
              </a:rPr>
              <a:t>cycle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2339" y="6243792"/>
            <a:ext cx="2022475" cy="2022475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81" y="2021914"/>
                </a:moveTo>
                <a:lnTo>
                  <a:pt x="963366" y="2020814"/>
                </a:lnTo>
                <a:lnTo>
                  <a:pt x="916342" y="2017545"/>
                </a:lnTo>
                <a:lnTo>
                  <a:pt x="869933" y="2012157"/>
                </a:lnTo>
                <a:lnTo>
                  <a:pt x="824187" y="2004697"/>
                </a:lnTo>
                <a:lnTo>
                  <a:pt x="779153" y="1995214"/>
                </a:lnTo>
                <a:lnTo>
                  <a:pt x="734880" y="1983758"/>
                </a:lnTo>
                <a:lnTo>
                  <a:pt x="691416" y="1970375"/>
                </a:lnTo>
                <a:lnTo>
                  <a:pt x="648809" y="1955116"/>
                </a:lnTo>
                <a:lnTo>
                  <a:pt x="607109" y="1938028"/>
                </a:lnTo>
                <a:lnTo>
                  <a:pt x="566363" y="1919159"/>
                </a:lnTo>
                <a:lnTo>
                  <a:pt x="526621" y="1898560"/>
                </a:lnTo>
                <a:lnTo>
                  <a:pt x="487930" y="1876278"/>
                </a:lnTo>
                <a:lnTo>
                  <a:pt x="450340" y="1852361"/>
                </a:lnTo>
                <a:lnTo>
                  <a:pt x="413898" y="1826858"/>
                </a:lnTo>
                <a:lnTo>
                  <a:pt x="378654" y="1799818"/>
                </a:lnTo>
                <a:lnTo>
                  <a:pt x="344656" y="1771290"/>
                </a:lnTo>
                <a:lnTo>
                  <a:pt x="311953" y="1741321"/>
                </a:lnTo>
                <a:lnTo>
                  <a:pt x="280592" y="1709961"/>
                </a:lnTo>
                <a:lnTo>
                  <a:pt x="250624" y="1677257"/>
                </a:lnTo>
                <a:lnTo>
                  <a:pt x="222095" y="1643259"/>
                </a:lnTo>
                <a:lnTo>
                  <a:pt x="195055" y="1608015"/>
                </a:lnTo>
                <a:lnTo>
                  <a:pt x="169553" y="1571574"/>
                </a:lnTo>
                <a:lnTo>
                  <a:pt x="145636" y="1533983"/>
                </a:lnTo>
                <a:lnTo>
                  <a:pt x="123353" y="1495293"/>
                </a:lnTo>
                <a:lnTo>
                  <a:pt x="102754" y="1455550"/>
                </a:lnTo>
                <a:lnTo>
                  <a:pt x="83886" y="1414805"/>
                </a:lnTo>
                <a:lnTo>
                  <a:pt x="66798" y="1373104"/>
                </a:lnTo>
                <a:lnTo>
                  <a:pt x="51538" y="1330498"/>
                </a:lnTo>
                <a:lnTo>
                  <a:pt x="38156" y="1287033"/>
                </a:lnTo>
                <a:lnTo>
                  <a:pt x="26699" y="1242760"/>
                </a:lnTo>
                <a:lnTo>
                  <a:pt x="17217" y="1197726"/>
                </a:lnTo>
                <a:lnTo>
                  <a:pt x="9757" y="1151980"/>
                </a:lnTo>
                <a:lnTo>
                  <a:pt x="4368" y="1105571"/>
                </a:lnTo>
                <a:lnTo>
                  <a:pt x="1100" y="1058547"/>
                </a:lnTo>
                <a:lnTo>
                  <a:pt x="0" y="1010941"/>
                </a:lnTo>
                <a:lnTo>
                  <a:pt x="1100" y="963366"/>
                </a:lnTo>
                <a:lnTo>
                  <a:pt x="4368" y="916342"/>
                </a:lnTo>
                <a:lnTo>
                  <a:pt x="9757" y="869933"/>
                </a:lnTo>
                <a:lnTo>
                  <a:pt x="17217" y="824187"/>
                </a:lnTo>
                <a:lnTo>
                  <a:pt x="26699" y="779154"/>
                </a:lnTo>
                <a:lnTo>
                  <a:pt x="38156" y="734880"/>
                </a:lnTo>
                <a:lnTo>
                  <a:pt x="51538" y="691416"/>
                </a:lnTo>
                <a:lnTo>
                  <a:pt x="66798" y="648810"/>
                </a:lnTo>
                <a:lnTo>
                  <a:pt x="83886" y="607109"/>
                </a:lnTo>
                <a:lnTo>
                  <a:pt x="102754" y="566364"/>
                </a:lnTo>
                <a:lnTo>
                  <a:pt x="123353" y="526621"/>
                </a:lnTo>
                <a:lnTo>
                  <a:pt x="145636" y="487930"/>
                </a:lnTo>
                <a:lnTo>
                  <a:pt x="169553" y="450340"/>
                </a:lnTo>
                <a:lnTo>
                  <a:pt x="195055" y="413899"/>
                </a:lnTo>
                <a:lnTo>
                  <a:pt x="222095" y="378655"/>
                </a:lnTo>
                <a:lnTo>
                  <a:pt x="250624" y="344657"/>
                </a:lnTo>
                <a:lnTo>
                  <a:pt x="280592" y="311953"/>
                </a:lnTo>
                <a:lnTo>
                  <a:pt x="311953" y="280593"/>
                </a:lnTo>
                <a:lnTo>
                  <a:pt x="344656" y="250624"/>
                </a:lnTo>
                <a:lnTo>
                  <a:pt x="378654" y="222096"/>
                </a:lnTo>
                <a:lnTo>
                  <a:pt x="413898" y="195056"/>
                </a:lnTo>
                <a:lnTo>
                  <a:pt x="450340" y="169553"/>
                </a:lnTo>
                <a:lnTo>
                  <a:pt x="487930" y="145636"/>
                </a:lnTo>
                <a:lnTo>
                  <a:pt x="526621" y="123354"/>
                </a:lnTo>
                <a:lnTo>
                  <a:pt x="566363" y="102754"/>
                </a:lnTo>
                <a:lnTo>
                  <a:pt x="607109" y="83886"/>
                </a:lnTo>
                <a:lnTo>
                  <a:pt x="648809" y="66798"/>
                </a:lnTo>
                <a:lnTo>
                  <a:pt x="691416" y="51539"/>
                </a:lnTo>
                <a:lnTo>
                  <a:pt x="734880" y="38156"/>
                </a:lnTo>
                <a:lnTo>
                  <a:pt x="779153" y="26700"/>
                </a:lnTo>
                <a:lnTo>
                  <a:pt x="824187" y="17217"/>
                </a:lnTo>
                <a:lnTo>
                  <a:pt x="869933" y="9757"/>
                </a:lnTo>
                <a:lnTo>
                  <a:pt x="916342" y="4369"/>
                </a:lnTo>
                <a:lnTo>
                  <a:pt x="963366" y="1100"/>
                </a:lnTo>
                <a:lnTo>
                  <a:pt x="1010956" y="0"/>
                </a:lnTo>
                <a:lnTo>
                  <a:pt x="1058547" y="1100"/>
                </a:lnTo>
                <a:lnTo>
                  <a:pt x="1105571" y="4369"/>
                </a:lnTo>
                <a:lnTo>
                  <a:pt x="1151980" y="9757"/>
                </a:lnTo>
                <a:lnTo>
                  <a:pt x="1197726" y="17217"/>
                </a:lnTo>
                <a:lnTo>
                  <a:pt x="1242760" y="26700"/>
                </a:lnTo>
                <a:lnTo>
                  <a:pt x="1287033" y="38156"/>
                </a:lnTo>
                <a:lnTo>
                  <a:pt x="1330497" y="51539"/>
                </a:lnTo>
                <a:lnTo>
                  <a:pt x="1373104" y="66798"/>
                </a:lnTo>
                <a:lnTo>
                  <a:pt x="1414804" y="83886"/>
                </a:lnTo>
                <a:lnTo>
                  <a:pt x="1455550" y="102754"/>
                </a:lnTo>
                <a:lnTo>
                  <a:pt x="1495292" y="123354"/>
                </a:lnTo>
                <a:lnTo>
                  <a:pt x="1533983" y="145636"/>
                </a:lnTo>
                <a:lnTo>
                  <a:pt x="1571573" y="169553"/>
                </a:lnTo>
                <a:lnTo>
                  <a:pt x="1608015" y="195056"/>
                </a:lnTo>
                <a:lnTo>
                  <a:pt x="1643259" y="222096"/>
                </a:lnTo>
                <a:lnTo>
                  <a:pt x="1677257" y="250624"/>
                </a:lnTo>
                <a:lnTo>
                  <a:pt x="1709960" y="280593"/>
                </a:lnTo>
                <a:lnTo>
                  <a:pt x="1741321" y="311953"/>
                </a:lnTo>
                <a:lnTo>
                  <a:pt x="1771289" y="344657"/>
                </a:lnTo>
                <a:lnTo>
                  <a:pt x="1799818" y="378655"/>
                </a:lnTo>
                <a:lnTo>
                  <a:pt x="1826858" y="413899"/>
                </a:lnTo>
                <a:lnTo>
                  <a:pt x="1852360" y="450340"/>
                </a:lnTo>
                <a:lnTo>
                  <a:pt x="1876277" y="487930"/>
                </a:lnTo>
                <a:lnTo>
                  <a:pt x="1898560" y="526621"/>
                </a:lnTo>
                <a:lnTo>
                  <a:pt x="1919159" y="566364"/>
                </a:lnTo>
                <a:lnTo>
                  <a:pt x="1938027" y="607109"/>
                </a:lnTo>
                <a:lnTo>
                  <a:pt x="1955115" y="648810"/>
                </a:lnTo>
                <a:lnTo>
                  <a:pt x="1970375" y="691416"/>
                </a:lnTo>
                <a:lnTo>
                  <a:pt x="1983757" y="734880"/>
                </a:lnTo>
                <a:lnTo>
                  <a:pt x="1995214" y="779154"/>
                </a:lnTo>
                <a:lnTo>
                  <a:pt x="2004696" y="824187"/>
                </a:lnTo>
                <a:lnTo>
                  <a:pt x="2012156" y="869933"/>
                </a:lnTo>
                <a:lnTo>
                  <a:pt x="2017545" y="916342"/>
                </a:lnTo>
                <a:lnTo>
                  <a:pt x="2020814" y="963366"/>
                </a:lnTo>
                <a:lnTo>
                  <a:pt x="2021913" y="1010957"/>
                </a:lnTo>
                <a:lnTo>
                  <a:pt x="2020814" y="1058547"/>
                </a:lnTo>
                <a:lnTo>
                  <a:pt x="2017545" y="1105571"/>
                </a:lnTo>
                <a:lnTo>
                  <a:pt x="2012156" y="1151980"/>
                </a:lnTo>
                <a:lnTo>
                  <a:pt x="2004696" y="1197726"/>
                </a:lnTo>
                <a:lnTo>
                  <a:pt x="1995214" y="1242760"/>
                </a:lnTo>
                <a:lnTo>
                  <a:pt x="1983757" y="1287033"/>
                </a:lnTo>
                <a:lnTo>
                  <a:pt x="1970375" y="1330498"/>
                </a:lnTo>
                <a:lnTo>
                  <a:pt x="1955115" y="1373104"/>
                </a:lnTo>
                <a:lnTo>
                  <a:pt x="1938027" y="1414805"/>
                </a:lnTo>
                <a:lnTo>
                  <a:pt x="1919159" y="1455550"/>
                </a:lnTo>
                <a:lnTo>
                  <a:pt x="1898560" y="1495293"/>
                </a:lnTo>
                <a:lnTo>
                  <a:pt x="1876277" y="1533983"/>
                </a:lnTo>
                <a:lnTo>
                  <a:pt x="1852360" y="1571574"/>
                </a:lnTo>
                <a:lnTo>
                  <a:pt x="1826858" y="1608015"/>
                </a:lnTo>
                <a:lnTo>
                  <a:pt x="1799818" y="1643259"/>
                </a:lnTo>
                <a:lnTo>
                  <a:pt x="1771289" y="1677257"/>
                </a:lnTo>
                <a:lnTo>
                  <a:pt x="1741321" y="1709961"/>
                </a:lnTo>
                <a:lnTo>
                  <a:pt x="1709960" y="1741321"/>
                </a:lnTo>
                <a:lnTo>
                  <a:pt x="1677257" y="1771290"/>
                </a:lnTo>
                <a:lnTo>
                  <a:pt x="1643259" y="1799818"/>
                </a:lnTo>
                <a:lnTo>
                  <a:pt x="1608015" y="1826858"/>
                </a:lnTo>
                <a:lnTo>
                  <a:pt x="1571573" y="1852361"/>
                </a:lnTo>
                <a:lnTo>
                  <a:pt x="1533983" y="1876278"/>
                </a:lnTo>
                <a:lnTo>
                  <a:pt x="1495292" y="1898560"/>
                </a:lnTo>
                <a:lnTo>
                  <a:pt x="1455550" y="1919159"/>
                </a:lnTo>
                <a:lnTo>
                  <a:pt x="1414804" y="1938028"/>
                </a:lnTo>
                <a:lnTo>
                  <a:pt x="1373104" y="1955116"/>
                </a:lnTo>
                <a:lnTo>
                  <a:pt x="1330497" y="1970375"/>
                </a:lnTo>
                <a:lnTo>
                  <a:pt x="1287033" y="1983758"/>
                </a:lnTo>
                <a:lnTo>
                  <a:pt x="1242760" y="1995214"/>
                </a:lnTo>
                <a:lnTo>
                  <a:pt x="1197726" y="2004697"/>
                </a:lnTo>
                <a:lnTo>
                  <a:pt x="1151980" y="2012157"/>
                </a:lnTo>
                <a:lnTo>
                  <a:pt x="1105571" y="2017545"/>
                </a:lnTo>
                <a:lnTo>
                  <a:pt x="1058547" y="2020814"/>
                </a:lnTo>
                <a:lnTo>
                  <a:pt x="1010981" y="2021914"/>
                </a:lnTo>
                <a:close/>
              </a:path>
            </a:pathLst>
          </a:custGeom>
          <a:solidFill>
            <a:srgbClr val="CC004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13478754" y="4261632"/>
            <a:ext cx="3076575" cy="4004310"/>
            <a:chOff x="13478754" y="4261632"/>
            <a:chExt cx="3076575" cy="4004310"/>
          </a:xfrm>
        </p:grpSpPr>
        <p:sp>
          <p:nvSpPr>
            <p:cNvPr id="19" name="object 19"/>
            <p:cNvSpPr/>
            <p:nvPr/>
          </p:nvSpPr>
          <p:spPr>
            <a:xfrm>
              <a:off x="13507329" y="4375884"/>
              <a:ext cx="633095" cy="2540"/>
            </a:xfrm>
            <a:custGeom>
              <a:avLst/>
              <a:gdLst/>
              <a:ahLst/>
              <a:cxnLst/>
              <a:rect l="l" t="t" r="r" b="b"/>
              <a:pathLst>
                <a:path w="633094" h="2539">
                  <a:moveTo>
                    <a:pt x="0" y="2279"/>
                  </a:moveTo>
                  <a:lnTo>
                    <a:pt x="633020" y="0"/>
                  </a:lnTo>
                </a:path>
              </a:pathLst>
            </a:custGeom>
            <a:ln w="57150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039370" y="4290524"/>
              <a:ext cx="115570" cy="171450"/>
            </a:xfrm>
            <a:custGeom>
              <a:avLst/>
              <a:gdLst/>
              <a:ahLst/>
              <a:cxnLst/>
              <a:rect l="l" t="t" r="r" b="b"/>
              <a:pathLst>
                <a:path w="115569" h="171450">
                  <a:moveTo>
                    <a:pt x="0" y="0"/>
                  </a:moveTo>
                  <a:lnTo>
                    <a:pt x="115360" y="85310"/>
                  </a:lnTo>
                  <a:lnTo>
                    <a:pt x="617" y="171448"/>
                  </a:lnTo>
                </a:path>
              </a:pathLst>
            </a:custGeom>
            <a:ln w="57409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400275" y="6110894"/>
              <a:ext cx="2155190" cy="2155190"/>
            </a:xfrm>
            <a:custGeom>
              <a:avLst/>
              <a:gdLst/>
              <a:ahLst/>
              <a:cxnLst/>
              <a:rect l="l" t="t" r="r" b="b"/>
              <a:pathLst>
                <a:path w="2155190" h="2155190">
                  <a:moveTo>
                    <a:pt x="1077405" y="2154810"/>
                  </a:moveTo>
                  <a:lnTo>
                    <a:pt x="1029411" y="2153761"/>
                  </a:lnTo>
                  <a:lnTo>
                    <a:pt x="981956" y="2150641"/>
                  </a:lnTo>
                  <a:lnTo>
                    <a:pt x="935084" y="2145494"/>
                  </a:lnTo>
                  <a:lnTo>
                    <a:pt x="888836" y="2138365"/>
                  </a:lnTo>
                  <a:lnTo>
                    <a:pt x="843257" y="2129296"/>
                  </a:lnTo>
                  <a:lnTo>
                    <a:pt x="798391" y="2118333"/>
                  </a:lnTo>
                  <a:lnTo>
                    <a:pt x="754281" y="2105518"/>
                  </a:lnTo>
                  <a:lnTo>
                    <a:pt x="710972" y="2090896"/>
                  </a:lnTo>
                  <a:lnTo>
                    <a:pt x="668507" y="2074510"/>
                  </a:lnTo>
                  <a:lnTo>
                    <a:pt x="626930" y="2056403"/>
                  </a:lnTo>
                  <a:lnTo>
                    <a:pt x="586284" y="2036621"/>
                  </a:lnTo>
                  <a:lnTo>
                    <a:pt x="546614" y="2015206"/>
                  </a:lnTo>
                  <a:lnTo>
                    <a:pt x="507964" y="1992203"/>
                  </a:lnTo>
                  <a:lnTo>
                    <a:pt x="470376" y="1967655"/>
                  </a:lnTo>
                  <a:lnTo>
                    <a:pt x="433896" y="1941606"/>
                  </a:lnTo>
                  <a:lnTo>
                    <a:pt x="398565" y="1914099"/>
                  </a:lnTo>
                  <a:lnTo>
                    <a:pt x="364430" y="1885180"/>
                  </a:lnTo>
                  <a:lnTo>
                    <a:pt x="331533" y="1854890"/>
                  </a:lnTo>
                  <a:lnTo>
                    <a:pt x="299917" y="1823275"/>
                  </a:lnTo>
                  <a:lnTo>
                    <a:pt x="269628" y="1790378"/>
                  </a:lnTo>
                  <a:lnTo>
                    <a:pt x="240708" y="1756242"/>
                  </a:lnTo>
                  <a:lnTo>
                    <a:pt x="213202" y="1720912"/>
                  </a:lnTo>
                  <a:lnTo>
                    <a:pt x="187153" y="1684431"/>
                  </a:lnTo>
                  <a:lnTo>
                    <a:pt x="162604" y="1646844"/>
                  </a:lnTo>
                  <a:lnTo>
                    <a:pt x="139601" y="1608193"/>
                  </a:lnTo>
                  <a:lnTo>
                    <a:pt x="118186" y="1568523"/>
                  </a:lnTo>
                  <a:lnTo>
                    <a:pt x="98404" y="1527878"/>
                  </a:lnTo>
                  <a:lnTo>
                    <a:pt x="80298" y="1486300"/>
                  </a:lnTo>
                  <a:lnTo>
                    <a:pt x="63912" y="1443835"/>
                  </a:lnTo>
                  <a:lnTo>
                    <a:pt x="49289" y="1400526"/>
                  </a:lnTo>
                  <a:lnTo>
                    <a:pt x="36475" y="1356417"/>
                  </a:lnTo>
                  <a:lnTo>
                    <a:pt x="25511" y="1311551"/>
                  </a:lnTo>
                  <a:lnTo>
                    <a:pt x="16443" y="1265972"/>
                  </a:lnTo>
                  <a:lnTo>
                    <a:pt x="9313" y="1219724"/>
                  </a:lnTo>
                  <a:lnTo>
                    <a:pt x="4167" y="1172851"/>
                  </a:lnTo>
                  <a:lnTo>
                    <a:pt x="1047" y="1125397"/>
                  </a:lnTo>
                  <a:lnTo>
                    <a:pt x="0" y="1077402"/>
                  </a:lnTo>
                  <a:lnTo>
                    <a:pt x="1047" y="1029413"/>
                  </a:lnTo>
                  <a:lnTo>
                    <a:pt x="4167" y="981959"/>
                  </a:lnTo>
                  <a:lnTo>
                    <a:pt x="9313" y="935086"/>
                  </a:lnTo>
                  <a:lnTo>
                    <a:pt x="16443" y="888838"/>
                  </a:lnTo>
                  <a:lnTo>
                    <a:pt x="25511" y="843259"/>
                  </a:lnTo>
                  <a:lnTo>
                    <a:pt x="36475" y="798393"/>
                  </a:lnTo>
                  <a:lnTo>
                    <a:pt x="49289" y="754284"/>
                  </a:lnTo>
                  <a:lnTo>
                    <a:pt x="63912" y="710974"/>
                  </a:lnTo>
                  <a:lnTo>
                    <a:pt x="80298" y="668509"/>
                  </a:lnTo>
                  <a:lnTo>
                    <a:pt x="98404" y="626932"/>
                  </a:lnTo>
                  <a:lnTo>
                    <a:pt x="118186" y="586287"/>
                  </a:lnTo>
                  <a:lnTo>
                    <a:pt x="139601" y="546617"/>
                  </a:lnTo>
                  <a:lnTo>
                    <a:pt x="162604" y="507966"/>
                  </a:lnTo>
                  <a:lnTo>
                    <a:pt x="187153" y="470378"/>
                  </a:lnTo>
                  <a:lnTo>
                    <a:pt x="213202" y="433898"/>
                  </a:lnTo>
                  <a:lnTo>
                    <a:pt x="240708" y="398568"/>
                  </a:lnTo>
                  <a:lnTo>
                    <a:pt x="269628" y="364432"/>
                  </a:lnTo>
                  <a:lnTo>
                    <a:pt x="299917" y="331535"/>
                  </a:lnTo>
                  <a:lnTo>
                    <a:pt x="331533" y="299920"/>
                  </a:lnTo>
                  <a:lnTo>
                    <a:pt x="364430" y="269630"/>
                  </a:lnTo>
                  <a:lnTo>
                    <a:pt x="398565" y="240710"/>
                  </a:lnTo>
                  <a:lnTo>
                    <a:pt x="433896" y="213204"/>
                  </a:lnTo>
                  <a:lnTo>
                    <a:pt x="470376" y="187155"/>
                  </a:lnTo>
                  <a:lnTo>
                    <a:pt x="507964" y="162607"/>
                  </a:lnTo>
                  <a:lnTo>
                    <a:pt x="546614" y="139603"/>
                  </a:lnTo>
                  <a:lnTo>
                    <a:pt x="586284" y="118189"/>
                  </a:lnTo>
                  <a:lnTo>
                    <a:pt x="626930" y="98406"/>
                  </a:lnTo>
                  <a:lnTo>
                    <a:pt x="668507" y="80300"/>
                  </a:lnTo>
                  <a:lnTo>
                    <a:pt x="710972" y="63914"/>
                  </a:lnTo>
                  <a:lnTo>
                    <a:pt x="754281" y="49292"/>
                  </a:lnTo>
                  <a:lnTo>
                    <a:pt x="798391" y="36477"/>
                  </a:lnTo>
                  <a:lnTo>
                    <a:pt x="843257" y="25514"/>
                  </a:lnTo>
                  <a:lnTo>
                    <a:pt x="888836" y="16445"/>
                  </a:lnTo>
                  <a:lnTo>
                    <a:pt x="935084" y="9316"/>
                  </a:lnTo>
                  <a:lnTo>
                    <a:pt x="981956" y="4169"/>
                  </a:lnTo>
                  <a:lnTo>
                    <a:pt x="1029411" y="1049"/>
                  </a:lnTo>
                  <a:lnTo>
                    <a:pt x="1077403" y="0"/>
                  </a:lnTo>
                  <a:lnTo>
                    <a:pt x="1125394" y="1049"/>
                  </a:lnTo>
                  <a:lnTo>
                    <a:pt x="1172849" y="4169"/>
                  </a:lnTo>
                  <a:lnTo>
                    <a:pt x="1219721" y="9316"/>
                  </a:lnTo>
                  <a:lnTo>
                    <a:pt x="1265969" y="16445"/>
                  </a:lnTo>
                  <a:lnTo>
                    <a:pt x="1311548" y="25514"/>
                  </a:lnTo>
                  <a:lnTo>
                    <a:pt x="1356414" y="36477"/>
                  </a:lnTo>
                  <a:lnTo>
                    <a:pt x="1400524" y="49292"/>
                  </a:lnTo>
                  <a:lnTo>
                    <a:pt x="1443833" y="63914"/>
                  </a:lnTo>
                  <a:lnTo>
                    <a:pt x="1486298" y="80300"/>
                  </a:lnTo>
                  <a:lnTo>
                    <a:pt x="1527875" y="98406"/>
                  </a:lnTo>
                  <a:lnTo>
                    <a:pt x="1568521" y="118189"/>
                  </a:lnTo>
                  <a:lnTo>
                    <a:pt x="1608191" y="139603"/>
                  </a:lnTo>
                  <a:lnTo>
                    <a:pt x="1646841" y="162607"/>
                  </a:lnTo>
                  <a:lnTo>
                    <a:pt x="1684429" y="187155"/>
                  </a:lnTo>
                  <a:lnTo>
                    <a:pt x="1720909" y="213204"/>
                  </a:lnTo>
                  <a:lnTo>
                    <a:pt x="1756240" y="240710"/>
                  </a:lnTo>
                  <a:lnTo>
                    <a:pt x="1790375" y="269630"/>
                  </a:lnTo>
                  <a:lnTo>
                    <a:pt x="1823272" y="299920"/>
                  </a:lnTo>
                  <a:lnTo>
                    <a:pt x="1854888" y="331535"/>
                  </a:lnTo>
                  <a:lnTo>
                    <a:pt x="1885177" y="364432"/>
                  </a:lnTo>
                  <a:lnTo>
                    <a:pt x="1914097" y="398568"/>
                  </a:lnTo>
                  <a:lnTo>
                    <a:pt x="1941603" y="433898"/>
                  </a:lnTo>
                  <a:lnTo>
                    <a:pt x="1967652" y="470378"/>
                  </a:lnTo>
                  <a:lnTo>
                    <a:pt x="1992201" y="507966"/>
                  </a:lnTo>
                  <a:lnTo>
                    <a:pt x="2015204" y="546617"/>
                  </a:lnTo>
                  <a:lnTo>
                    <a:pt x="2036619" y="586287"/>
                  </a:lnTo>
                  <a:lnTo>
                    <a:pt x="2056401" y="626932"/>
                  </a:lnTo>
                  <a:lnTo>
                    <a:pt x="2074507" y="668509"/>
                  </a:lnTo>
                  <a:lnTo>
                    <a:pt x="2090893" y="710974"/>
                  </a:lnTo>
                  <a:lnTo>
                    <a:pt x="2105516" y="754284"/>
                  </a:lnTo>
                  <a:lnTo>
                    <a:pt x="2118330" y="798393"/>
                  </a:lnTo>
                  <a:lnTo>
                    <a:pt x="2129294" y="843259"/>
                  </a:lnTo>
                  <a:lnTo>
                    <a:pt x="2138362" y="888838"/>
                  </a:lnTo>
                  <a:lnTo>
                    <a:pt x="2145492" y="935086"/>
                  </a:lnTo>
                  <a:lnTo>
                    <a:pt x="2150638" y="981959"/>
                  </a:lnTo>
                  <a:lnTo>
                    <a:pt x="2153758" y="1029413"/>
                  </a:lnTo>
                  <a:lnTo>
                    <a:pt x="2154807" y="1077460"/>
                  </a:lnTo>
                  <a:lnTo>
                    <a:pt x="2153758" y="1125397"/>
                  </a:lnTo>
                  <a:lnTo>
                    <a:pt x="2150638" y="1172851"/>
                  </a:lnTo>
                  <a:lnTo>
                    <a:pt x="2145492" y="1219724"/>
                  </a:lnTo>
                  <a:lnTo>
                    <a:pt x="2138362" y="1265972"/>
                  </a:lnTo>
                  <a:lnTo>
                    <a:pt x="2129294" y="1311551"/>
                  </a:lnTo>
                  <a:lnTo>
                    <a:pt x="2118330" y="1356417"/>
                  </a:lnTo>
                  <a:lnTo>
                    <a:pt x="2105516" y="1400526"/>
                  </a:lnTo>
                  <a:lnTo>
                    <a:pt x="2090893" y="1443835"/>
                  </a:lnTo>
                  <a:lnTo>
                    <a:pt x="2074507" y="1486300"/>
                  </a:lnTo>
                  <a:lnTo>
                    <a:pt x="2056401" y="1527878"/>
                  </a:lnTo>
                  <a:lnTo>
                    <a:pt x="2036619" y="1568523"/>
                  </a:lnTo>
                  <a:lnTo>
                    <a:pt x="2015204" y="1608193"/>
                  </a:lnTo>
                  <a:lnTo>
                    <a:pt x="1992201" y="1646844"/>
                  </a:lnTo>
                  <a:lnTo>
                    <a:pt x="1967652" y="1684431"/>
                  </a:lnTo>
                  <a:lnTo>
                    <a:pt x="1941603" y="1720912"/>
                  </a:lnTo>
                  <a:lnTo>
                    <a:pt x="1914097" y="1756242"/>
                  </a:lnTo>
                  <a:lnTo>
                    <a:pt x="1885177" y="1790378"/>
                  </a:lnTo>
                  <a:lnTo>
                    <a:pt x="1854888" y="1823275"/>
                  </a:lnTo>
                  <a:lnTo>
                    <a:pt x="1823272" y="1854890"/>
                  </a:lnTo>
                  <a:lnTo>
                    <a:pt x="1790375" y="1885180"/>
                  </a:lnTo>
                  <a:lnTo>
                    <a:pt x="1756240" y="1914099"/>
                  </a:lnTo>
                  <a:lnTo>
                    <a:pt x="1720909" y="1941606"/>
                  </a:lnTo>
                  <a:lnTo>
                    <a:pt x="1684429" y="1967655"/>
                  </a:lnTo>
                  <a:lnTo>
                    <a:pt x="1646841" y="1992203"/>
                  </a:lnTo>
                  <a:lnTo>
                    <a:pt x="1608191" y="2015206"/>
                  </a:lnTo>
                  <a:lnTo>
                    <a:pt x="1568521" y="2036621"/>
                  </a:lnTo>
                  <a:lnTo>
                    <a:pt x="1527875" y="2056403"/>
                  </a:lnTo>
                  <a:lnTo>
                    <a:pt x="1486298" y="2074510"/>
                  </a:lnTo>
                  <a:lnTo>
                    <a:pt x="1443833" y="2090896"/>
                  </a:lnTo>
                  <a:lnTo>
                    <a:pt x="1400524" y="2105518"/>
                  </a:lnTo>
                  <a:lnTo>
                    <a:pt x="1356414" y="2118333"/>
                  </a:lnTo>
                  <a:lnTo>
                    <a:pt x="1311548" y="2129296"/>
                  </a:lnTo>
                  <a:lnTo>
                    <a:pt x="1265969" y="2138365"/>
                  </a:lnTo>
                  <a:lnTo>
                    <a:pt x="1219721" y="2145494"/>
                  </a:lnTo>
                  <a:lnTo>
                    <a:pt x="1172849" y="2150641"/>
                  </a:lnTo>
                  <a:lnTo>
                    <a:pt x="1125394" y="2153761"/>
                  </a:lnTo>
                  <a:lnTo>
                    <a:pt x="1077405" y="2154810"/>
                  </a:lnTo>
                  <a:close/>
                </a:path>
              </a:pathLst>
            </a:custGeom>
            <a:solidFill>
              <a:srgbClr val="EC9D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712849" y="6735269"/>
            <a:ext cx="11614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6205">
              <a:lnSpc>
                <a:spcPct val="115399"/>
              </a:lnSpc>
              <a:spcBef>
                <a:spcPts val="100"/>
              </a:spcBef>
            </a:pPr>
            <a:r>
              <a:rPr dirty="0" sz="2600" spc="-55" b="1">
                <a:solidFill>
                  <a:srgbClr val="F7F7F7"/>
                </a:solidFill>
                <a:latin typeface="Tahoma"/>
                <a:cs typeface="Tahoma"/>
              </a:rPr>
              <a:t>Using </a:t>
            </a:r>
            <a:r>
              <a:rPr dirty="0" sz="2600" spc="-5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600" b="1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dirty="0" sz="2600" spc="15" b="1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600" spc="15" b="1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dirty="0" sz="2600" spc="15" b="1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dirty="0" sz="2600" b="1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dirty="0" sz="2600" spc="-40" b="1">
                <a:solidFill>
                  <a:srgbClr val="F7F7F7"/>
                </a:solidFill>
                <a:latin typeface="Tahoma"/>
                <a:cs typeface="Tahoma"/>
              </a:rPr>
              <a:t>4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00312" y="5672852"/>
            <a:ext cx="228600" cy="571500"/>
            <a:chOff x="2200312" y="5672852"/>
            <a:chExt cx="228600" cy="571500"/>
          </a:xfrm>
        </p:grpSpPr>
        <p:sp>
          <p:nvSpPr>
            <p:cNvPr id="24" name="object 24"/>
            <p:cNvSpPr/>
            <p:nvPr/>
          </p:nvSpPr>
          <p:spPr>
            <a:xfrm>
              <a:off x="2294678" y="5715590"/>
              <a:ext cx="24765" cy="499745"/>
            </a:xfrm>
            <a:custGeom>
              <a:avLst/>
              <a:gdLst/>
              <a:ahLst/>
              <a:cxnLst/>
              <a:rect l="l" t="t" r="r" b="b"/>
              <a:pathLst>
                <a:path w="24764" h="499745">
                  <a:moveTo>
                    <a:pt x="0" y="499725"/>
                  </a:moveTo>
                  <a:lnTo>
                    <a:pt x="24688" y="0"/>
                  </a:lnTo>
                </a:path>
              </a:pathLst>
            </a:custGeom>
            <a:ln w="56972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28826" y="5701365"/>
              <a:ext cx="171450" cy="118110"/>
            </a:xfrm>
            <a:custGeom>
              <a:avLst/>
              <a:gdLst/>
              <a:ahLst/>
              <a:cxnLst/>
              <a:rect l="l" t="t" r="r" b="b"/>
              <a:pathLst>
                <a:path w="171450" h="118110">
                  <a:moveTo>
                    <a:pt x="0" y="109575"/>
                  </a:moveTo>
                  <a:lnTo>
                    <a:pt x="91242" y="0"/>
                  </a:lnTo>
                  <a:lnTo>
                    <a:pt x="171241" y="118035"/>
                  </a:lnTo>
                </a:path>
              </a:pathLst>
            </a:custGeom>
            <a:ln w="57092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4554927" y="6987599"/>
            <a:ext cx="2299970" cy="2320290"/>
          </a:xfrm>
          <a:custGeom>
            <a:avLst/>
            <a:gdLst/>
            <a:ahLst/>
            <a:cxnLst/>
            <a:rect l="l" t="t" r="r" b="b"/>
            <a:pathLst>
              <a:path w="2299970" h="2320290">
                <a:moveTo>
                  <a:pt x="1149935" y="2320062"/>
                </a:moveTo>
                <a:lnTo>
                  <a:pt x="1102534" y="2319094"/>
                </a:lnTo>
                <a:lnTo>
                  <a:pt x="1055622" y="2316216"/>
                </a:lnTo>
                <a:lnTo>
                  <a:pt x="1009235" y="2311465"/>
                </a:lnTo>
                <a:lnTo>
                  <a:pt x="963409" y="2304879"/>
                </a:lnTo>
                <a:lnTo>
                  <a:pt x="918182" y="2296494"/>
                </a:lnTo>
                <a:lnTo>
                  <a:pt x="873592" y="2286348"/>
                </a:lnTo>
                <a:lnTo>
                  <a:pt x="829674" y="2274478"/>
                </a:lnTo>
                <a:lnTo>
                  <a:pt x="786466" y="2260923"/>
                </a:lnTo>
                <a:lnTo>
                  <a:pt x="744005" y="2245717"/>
                </a:lnTo>
                <a:lnTo>
                  <a:pt x="702328" y="2228901"/>
                </a:lnTo>
                <a:lnTo>
                  <a:pt x="661472" y="2210509"/>
                </a:lnTo>
                <a:lnTo>
                  <a:pt x="621473" y="2190581"/>
                </a:lnTo>
                <a:lnTo>
                  <a:pt x="582369" y="2169153"/>
                </a:lnTo>
                <a:lnTo>
                  <a:pt x="544198" y="2146262"/>
                </a:lnTo>
                <a:lnTo>
                  <a:pt x="506995" y="2121947"/>
                </a:lnTo>
                <a:lnTo>
                  <a:pt x="470798" y="2096243"/>
                </a:lnTo>
                <a:lnTo>
                  <a:pt x="435643" y="2069189"/>
                </a:lnTo>
                <a:lnTo>
                  <a:pt x="401569" y="2040822"/>
                </a:lnTo>
                <a:lnTo>
                  <a:pt x="368611" y="2011178"/>
                </a:lnTo>
                <a:lnTo>
                  <a:pt x="336808" y="1980297"/>
                </a:lnTo>
                <a:lnTo>
                  <a:pt x="306194" y="1948213"/>
                </a:lnTo>
                <a:lnTo>
                  <a:pt x="276809" y="1914966"/>
                </a:lnTo>
                <a:lnTo>
                  <a:pt x="248689" y="1880593"/>
                </a:lnTo>
                <a:lnTo>
                  <a:pt x="221870" y="1845130"/>
                </a:lnTo>
                <a:lnTo>
                  <a:pt x="196390" y="1808615"/>
                </a:lnTo>
                <a:lnTo>
                  <a:pt x="172286" y="1771086"/>
                </a:lnTo>
                <a:lnTo>
                  <a:pt x="149595" y="1732579"/>
                </a:lnTo>
                <a:lnTo>
                  <a:pt x="128353" y="1693132"/>
                </a:lnTo>
                <a:lnTo>
                  <a:pt x="108598" y="1652782"/>
                </a:lnTo>
                <a:lnTo>
                  <a:pt x="90367" y="1611567"/>
                </a:lnTo>
                <a:lnTo>
                  <a:pt x="73697" y="1569524"/>
                </a:lnTo>
                <a:lnTo>
                  <a:pt x="58624" y="1526690"/>
                </a:lnTo>
                <a:lnTo>
                  <a:pt x="45186" y="1483103"/>
                </a:lnTo>
                <a:lnTo>
                  <a:pt x="33420" y="1438800"/>
                </a:lnTo>
                <a:lnTo>
                  <a:pt x="23362" y="1393817"/>
                </a:lnTo>
                <a:lnTo>
                  <a:pt x="15050" y="1348194"/>
                </a:lnTo>
                <a:lnTo>
                  <a:pt x="8521" y="1301966"/>
                </a:lnTo>
                <a:lnTo>
                  <a:pt x="3811" y="1255171"/>
                </a:lnTo>
                <a:lnTo>
                  <a:pt x="959" y="1207847"/>
                </a:lnTo>
                <a:lnTo>
                  <a:pt x="0" y="1160038"/>
                </a:lnTo>
                <a:lnTo>
                  <a:pt x="959" y="1112214"/>
                </a:lnTo>
                <a:lnTo>
                  <a:pt x="3811" y="1064890"/>
                </a:lnTo>
                <a:lnTo>
                  <a:pt x="8521" y="1018096"/>
                </a:lnTo>
                <a:lnTo>
                  <a:pt x="15050" y="971868"/>
                </a:lnTo>
                <a:lnTo>
                  <a:pt x="23362" y="926244"/>
                </a:lnTo>
                <a:lnTo>
                  <a:pt x="33420" y="881262"/>
                </a:lnTo>
                <a:lnTo>
                  <a:pt x="45186" y="836959"/>
                </a:lnTo>
                <a:lnTo>
                  <a:pt x="58624" y="793371"/>
                </a:lnTo>
                <a:lnTo>
                  <a:pt x="73697" y="750538"/>
                </a:lnTo>
                <a:lnTo>
                  <a:pt x="90367" y="708494"/>
                </a:lnTo>
                <a:lnTo>
                  <a:pt x="108598" y="667279"/>
                </a:lnTo>
                <a:lnTo>
                  <a:pt x="128353" y="626930"/>
                </a:lnTo>
                <a:lnTo>
                  <a:pt x="149595" y="587483"/>
                </a:lnTo>
                <a:lnTo>
                  <a:pt x="172286" y="548976"/>
                </a:lnTo>
                <a:lnTo>
                  <a:pt x="196390" y="511446"/>
                </a:lnTo>
                <a:lnTo>
                  <a:pt x="221870" y="474932"/>
                </a:lnTo>
                <a:lnTo>
                  <a:pt x="248689" y="439469"/>
                </a:lnTo>
                <a:lnTo>
                  <a:pt x="276809" y="405095"/>
                </a:lnTo>
                <a:lnTo>
                  <a:pt x="306194" y="371848"/>
                </a:lnTo>
                <a:lnTo>
                  <a:pt x="336808" y="339765"/>
                </a:lnTo>
                <a:lnTo>
                  <a:pt x="368611" y="308883"/>
                </a:lnTo>
                <a:lnTo>
                  <a:pt x="401569" y="279240"/>
                </a:lnTo>
                <a:lnTo>
                  <a:pt x="435643" y="250873"/>
                </a:lnTo>
                <a:lnTo>
                  <a:pt x="470798" y="223818"/>
                </a:lnTo>
                <a:lnTo>
                  <a:pt x="506995" y="198115"/>
                </a:lnTo>
                <a:lnTo>
                  <a:pt x="544198" y="173799"/>
                </a:lnTo>
                <a:lnTo>
                  <a:pt x="582369" y="150908"/>
                </a:lnTo>
                <a:lnTo>
                  <a:pt x="621473" y="129480"/>
                </a:lnTo>
                <a:lnTo>
                  <a:pt x="661472" y="109552"/>
                </a:lnTo>
                <a:lnTo>
                  <a:pt x="702328" y="91161"/>
                </a:lnTo>
                <a:lnTo>
                  <a:pt x="744005" y="74344"/>
                </a:lnTo>
                <a:lnTo>
                  <a:pt x="786466" y="59139"/>
                </a:lnTo>
                <a:lnTo>
                  <a:pt x="829674" y="45583"/>
                </a:lnTo>
                <a:lnTo>
                  <a:pt x="873592" y="33713"/>
                </a:lnTo>
                <a:lnTo>
                  <a:pt x="918182" y="23567"/>
                </a:lnTo>
                <a:lnTo>
                  <a:pt x="963409" y="15182"/>
                </a:lnTo>
                <a:lnTo>
                  <a:pt x="1009235" y="8596"/>
                </a:lnTo>
                <a:lnTo>
                  <a:pt x="1055622" y="3845"/>
                </a:lnTo>
                <a:lnTo>
                  <a:pt x="1102534" y="967"/>
                </a:lnTo>
                <a:lnTo>
                  <a:pt x="1149935" y="0"/>
                </a:lnTo>
                <a:lnTo>
                  <a:pt x="1197335" y="967"/>
                </a:lnTo>
                <a:lnTo>
                  <a:pt x="1244247" y="3845"/>
                </a:lnTo>
                <a:lnTo>
                  <a:pt x="1290634" y="8596"/>
                </a:lnTo>
                <a:lnTo>
                  <a:pt x="1336460" y="15182"/>
                </a:lnTo>
                <a:lnTo>
                  <a:pt x="1381687" y="23567"/>
                </a:lnTo>
                <a:lnTo>
                  <a:pt x="1426277" y="33713"/>
                </a:lnTo>
                <a:lnTo>
                  <a:pt x="1470195" y="45583"/>
                </a:lnTo>
                <a:lnTo>
                  <a:pt x="1513403" y="59139"/>
                </a:lnTo>
                <a:lnTo>
                  <a:pt x="1555864" y="74344"/>
                </a:lnTo>
                <a:lnTo>
                  <a:pt x="1597541" y="91161"/>
                </a:lnTo>
                <a:lnTo>
                  <a:pt x="1638397" y="109552"/>
                </a:lnTo>
                <a:lnTo>
                  <a:pt x="1678396" y="129480"/>
                </a:lnTo>
                <a:lnTo>
                  <a:pt x="1717499" y="150908"/>
                </a:lnTo>
                <a:lnTo>
                  <a:pt x="1755671" y="173799"/>
                </a:lnTo>
                <a:lnTo>
                  <a:pt x="1792874" y="198115"/>
                </a:lnTo>
                <a:lnTo>
                  <a:pt x="1829071" y="223818"/>
                </a:lnTo>
                <a:lnTo>
                  <a:pt x="1864226" y="250873"/>
                </a:lnTo>
                <a:lnTo>
                  <a:pt x="1898300" y="279240"/>
                </a:lnTo>
                <a:lnTo>
                  <a:pt x="1931258" y="308883"/>
                </a:lnTo>
                <a:lnTo>
                  <a:pt x="1963062" y="339765"/>
                </a:lnTo>
                <a:lnTo>
                  <a:pt x="1993675" y="371848"/>
                </a:lnTo>
                <a:lnTo>
                  <a:pt x="2023060" y="405095"/>
                </a:lnTo>
                <a:lnTo>
                  <a:pt x="2051180" y="439469"/>
                </a:lnTo>
                <a:lnTo>
                  <a:pt x="2077999" y="474932"/>
                </a:lnTo>
                <a:lnTo>
                  <a:pt x="2103479" y="511446"/>
                </a:lnTo>
                <a:lnTo>
                  <a:pt x="2127583" y="548976"/>
                </a:lnTo>
                <a:lnTo>
                  <a:pt x="2150274" y="587483"/>
                </a:lnTo>
                <a:lnTo>
                  <a:pt x="2171516" y="626930"/>
                </a:lnTo>
                <a:lnTo>
                  <a:pt x="2191271" y="667279"/>
                </a:lnTo>
                <a:lnTo>
                  <a:pt x="2209502" y="708494"/>
                </a:lnTo>
                <a:lnTo>
                  <a:pt x="2226173" y="750538"/>
                </a:lnTo>
                <a:lnTo>
                  <a:pt x="2241245" y="793371"/>
                </a:lnTo>
                <a:lnTo>
                  <a:pt x="2254683" y="836959"/>
                </a:lnTo>
                <a:lnTo>
                  <a:pt x="2266450" y="881262"/>
                </a:lnTo>
                <a:lnTo>
                  <a:pt x="2276507" y="926244"/>
                </a:lnTo>
                <a:lnTo>
                  <a:pt x="2284819" y="971868"/>
                </a:lnTo>
                <a:lnTo>
                  <a:pt x="2291348" y="1018096"/>
                </a:lnTo>
                <a:lnTo>
                  <a:pt x="2296058" y="1064890"/>
                </a:lnTo>
                <a:lnTo>
                  <a:pt x="2298911" y="1112214"/>
                </a:lnTo>
                <a:lnTo>
                  <a:pt x="2299870" y="1160038"/>
                </a:lnTo>
                <a:lnTo>
                  <a:pt x="2298911" y="1207847"/>
                </a:lnTo>
                <a:lnTo>
                  <a:pt x="2296058" y="1255171"/>
                </a:lnTo>
                <a:lnTo>
                  <a:pt x="2291348" y="1301966"/>
                </a:lnTo>
                <a:lnTo>
                  <a:pt x="2284819" y="1348194"/>
                </a:lnTo>
                <a:lnTo>
                  <a:pt x="2276507" y="1393817"/>
                </a:lnTo>
                <a:lnTo>
                  <a:pt x="2266450" y="1438800"/>
                </a:lnTo>
                <a:lnTo>
                  <a:pt x="2254683" y="1483103"/>
                </a:lnTo>
                <a:lnTo>
                  <a:pt x="2241245" y="1526690"/>
                </a:lnTo>
                <a:lnTo>
                  <a:pt x="2226173" y="1569524"/>
                </a:lnTo>
                <a:lnTo>
                  <a:pt x="2209502" y="1611567"/>
                </a:lnTo>
                <a:lnTo>
                  <a:pt x="2191271" y="1652782"/>
                </a:lnTo>
                <a:lnTo>
                  <a:pt x="2171516" y="1693132"/>
                </a:lnTo>
                <a:lnTo>
                  <a:pt x="2150274" y="1732579"/>
                </a:lnTo>
                <a:lnTo>
                  <a:pt x="2127583" y="1771086"/>
                </a:lnTo>
                <a:lnTo>
                  <a:pt x="2103479" y="1808615"/>
                </a:lnTo>
                <a:lnTo>
                  <a:pt x="2077999" y="1845130"/>
                </a:lnTo>
                <a:lnTo>
                  <a:pt x="2051180" y="1880593"/>
                </a:lnTo>
                <a:lnTo>
                  <a:pt x="2023060" y="1914966"/>
                </a:lnTo>
                <a:lnTo>
                  <a:pt x="1993675" y="1948213"/>
                </a:lnTo>
                <a:lnTo>
                  <a:pt x="1963062" y="1980297"/>
                </a:lnTo>
                <a:lnTo>
                  <a:pt x="1931258" y="2011178"/>
                </a:lnTo>
                <a:lnTo>
                  <a:pt x="1898300" y="2040822"/>
                </a:lnTo>
                <a:lnTo>
                  <a:pt x="1864226" y="2069189"/>
                </a:lnTo>
                <a:lnTo>
                  <a:pt x="1829071" y="2096243"/>
                </a:lnTo>
                <a:lnTo>
                  <a:pt x="1792874" y="2121947"/>
                </a:lnTo>
                <a:lnTo>
                  <a:pt x="1755671" y="2146262"/>
                </a:lnTo>
                <a:lnTo>
                  <a:pt x="1717499" y="2169153"/>
                </a:lnTo>
                <a:lnTo>
                  <a:pt x="1678396" y="2190581"/>
                </a:lnTo>
                <a:lnTo>
                  <a:pt x="1638397" y="2210509"/>
                </a:lnTo>
                <a:lnTo>
                  <a:pt x="1597541" y="2228901"/>
                </a:lnTo>
                <a:lnTo>
                  <a:pt x="1555864" y="2245717"/>
                </a:lnTo>
                <a:lnTo>
                  <a:pt x="1513403" y="2260923"/>
                </a:lnTo>
                <a:lnTo>
                  <a:pt x="1470195" y="2274478"/>
                </a:lnTo>
                <a:lnTo>
                  <a:pt x="1426277" y="2286348"/>
                </a:lnTo>
                <a:lnTo>
                  <a:pt x="1381687" y="2296494"/>
                </a:lnTo>
                <a:lnTo>
                  <a:pt x="1336460" y="2304879"/>
                </a:lnTo>
                <a:lnTo>
                  <a:pt x="1290634" y="2311465"/>
                </a:lnTo>
                <a:lnTo>
                  <a:pt x="1244247" y="2316216"/>
                </a:lnTo>
                <a:lnTo>
                  <a:pt x="1197335" y="2319094"/>
                </a:lnTo>
                <a:lnTo>
                  <a:pt x="1149935" y="2320062"/>
                </a:lnTo>
                <a:close/>
              </a:path>
            </a:pathLst>
          </a:custGeom>
          <a:solidFill>
            <a:srgbClr val="B300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086641" y="7402876"/>
            <a:ext cx="123634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55" b="1">
                <a:solidFill>
                  <a:srgbClr val="FFFFFE"/>
                </a:solidFill>
                <a:latin typeface="Tahoma"/>
                <a:cs typeface="Tahoma"/>
              </a:rPr>
              <a:t>Using </a:t>
            </a:r>
            <a:r>
              <a:rPr dirty="0" sz="2600" spc="-50" b="1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dirty="0" sz="2600" spc="-105" b="1">
                <a:solidFill>
                  <a:srgbClr val="FFFFFE"/>
                </a:solidFill>
                <a:latin typeface="Tahoma"/>
                <a:cs typeface="Tahoma"/>
              </a:rPr>
              <a:t>K</a:t>
            </a:r>
            <a:r>
              <a:rPr dirty="0" sz="2600" spc="-85" b="1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dirty="0" sz="2600" spc="15" b="1">
                <a:solidFill>
                  <a:srgbClr val="FFFFFE"/>
                </a:solidFill>
                <a:latin typeface="Tahoma"/>
                <a:cs typeface="Tahoma"/>
              </a:rPr>
              <a:t>l</a:t>
            </a:r>
            <a:r>
              <a:rPr dirty="0" sz="2600" spc="-65" b="1">
                <a:solidFill>
                  <a:srgbClr val="FFFFFE"/>
                </a:solidFill>
                <a:latin typeface="Tahoma"/>
                <a:cs typeface="Tahoma"/>
              </a:rPr>
              <a:t>m</a:t>
            </a:r>
            <a:r>
              <a:rPr dirty="0" sz="2600" spc="-85" b="1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dirty="0" sz="2600" spc="-20" b="1">
                <a:solidFill>
                  <a:srgbClr val="FFFFFE"/>
                </a:solidFill>
                <a:latin typeface="Tahoma"/>
                <a:cs typeface="Tahoma"/>
              </a:rPr>
              <a:t>n  </a:t>
            </a:r>
            <a:r>
              <a:rPr dirty="0" sz="2600" spc="-25" b="1">
                <a:solidFill>
                  <a:srgbClr val="FFFFFE"/>
                </a:solidFill>
                <a:latin typeface="Tahoma"/>
                <a:cs typeface="Tahoma"/>
              </a:rPr>
              <a:t>Filters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90561" y="5673047"/>
            <a:ext cx="228600" cy="1286510"/>
            <a:chOff x="5590561" y="5673047"/>
            <a:chExt cx="228600" cy="1286510"/>
          </a:xfrm>
        </p:grpSpPr>
        <p:sp>
          <p:nvSpPr>
            <p:cNvPr id="29" name="object 29"/>
            <p:cNvSpPr/>
            <p:nvPr/>
          </p:nvSpPr>
          <p:spPr>
            <a:xfrm>
              <a:off x="5704832" y="5715860"/>
              <a:ext cx="0" cy="1243330"/>
            </a:xfrm>
            <a:custGeom>
              <a:avLst/>
              <a:gdLst/>
              <a:ahLst/>
              <a:cxnLst/>
              <a:rect l="l" t="t" r="r" b="b"/>
              <a:pathLst>
                <a:path w="0" h="1243329">
                  <a:moveTo>
                    <a:pt x="0" y="1243176"/>
                  </a:moveTo>
                  <a:lnTo>
                    <a:pt x="0" y="0"/>
                  </a:lnTo>
                </a:path>
              </a:pathLst>
            </a:custGeom>
            <a:ln w="5706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619107" y="5701593"/>
              <a:ext cx="171450" cy="114300"/>
            </a:xfrm>
            <a:custGeom>
              <a:avLst/>
              <a:gdLst/>
              <a:ahLst/>
              <a:cxnLst/>
              <a:rect l="l" t="t" r="r" b="b"/>
              <a:pathLst>
                <a:path w="171450" h="114300">
                  <a:moveTo>
                    <a:pt x="0" y="114132"/>
                  </a:moveTo>
                  <a:lnTo>
                    <a:pt x="85725" y="0"/>
                  </a:lnTo>
                  <a:lnTo>
                    <a:pt x="171450" y="114132"/>
                  </a:lnTo>
                </a:path>
              </a:pathLst>
            </a:custGeom>
            <a:ln w="57124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913567" y="6985405"/>
            <a:ext cx="2544445" cy="2614295"/>
          </a:xfrm>
          <a:custGeom>
            <a:avLst/>
            <a:gdLst/>
            <a:ahLst/>
            <a:cxnLst/>
            <a:rect l="l" t="t" r="r" b="b"/>
            <a:pathLst>
              <a:path w="2544444" h="2614295">
                <a:moveTo>
                  <a:pt x="1272112" y="2613804"/>
                </a:moveTo>
                <a:lnTo>
                  <a:pt x="1224421" y="2612903"/>
                </a:lnTo>
                <a:lnTo>
                  <a:pt x="1177173" y="2610219"/>
                </a:lnTo>
                <a:lnTo>
                  <a:pt x="1130399" y="2605786"/>
                </a:lnTo>
                <a:lnTo>
                  <a:pt x="1084129" y="2599634"/>
                </a:lnTo>
                <a:lnTo>
                  <a:pt x="1038394" y="2591795"/>
                </a:lnTo>
                <a:lnTo>
                  <a:pt x="993226" y="2582300"/>
                </a:lnTo>
                <a:lnTo>
                  <a:pt x="948654" y="2571182"/>
                </a:lnTo>
                <a:lnTo>
                  <a:pt x="904709" y="2558471"/>
                </a:lnTo>
                <a:lnTo>
                  <a:pt x="861423" y="2544200"/>
                </a:lnTo>
                <a:lnTo>
                  <a:pt x="818826" y="2528399"/>
                </a:lnTo>
                <a:lnTo>
                  <a:pt x="776949" y="2511101"/>
                </a:lnTo>
                <a:lnTo>
                  <a:pt x="735822" y="2492337"/>
                </a:lnTo>
                <a:lnTo>
                  <a:pt x="695476" y="2472139"/>
                </a:lnTo>
                <a:lnTo>
                  <a:pt x="655942" y="2450538"/>
                </a:lnTo>
                <a:lnTo>
                  <a:pt x="617251" y="2427566"/>
                </a:lnTo>
                <a:lnTo>
                  <a:pt x="579434" y="2403254"/>
                </a:lnTo>
                <a:lnTo>
                  <a:pt x="542520" y="2377634"/>
                </a:lnTo>
                <a:lnTo>
                  <a:pt x="506542" y="2350738"/>
                </a:lnTo>
                <a:lnTo>
                  <a:pt x="471529" y="2322597"/>
                </a:lnTo>
                <a:lnTo>
                  <a:pt x="437513" y="2293243"/>
                </a:lnTo>
                <a:lnTo>
                  <a:pt x="404524" y="2262707"/>
                </a:lnTo>
                <a:lnTo>
                  <a:pt x="372593" y="2231021"/>
                </a:lnTo>
                <a:lnTo>
                  <a:pt x="341750" y="2198217"/>
                </a:lnTo>
                <a:lnTo>
                  <a:pt x="312027" y="2164326"/>
                </a:lnTo>
                <a:lnTo>
                  <a:pt x="283455" y="2129379"/>
                </a:lnTo>
                <a:lnTo>
                  <a:pt x="256063" y="2093409"/>
                </a:lnTo>
                <a:lnTo>
                  <a:pt x="229883" y="2056447"/>
                </a:lnTo>
                <a:lnTo>
                  <a:pt x="204945" y="2018524"/>
                </a:lnTo>
                <a:lnTo>
                  <a:pt x="181280" y="1979672"/>
                </a:lnTo>
                <a:lnTo>
                  <a:pt x="158920" y="1939923"/>
                </a:lnTo>
                <a:lnTo>
                  <a:pt x="137893" y="1899308"/>
                </a:lnTo>
                <a:lnTo>
                  <a:pt x="118233" y="1857859"/>
                </a:lnTo>
                <a:lnTo>
                  <a:pt x="99968" y="1815607"/>
                </a:lnTo>
                <a:lnTo>
                  <a:pt x="83131" y="1772584"/>
                </a:lnTo>
                <a:lnTo>
                  <a:pt x="67751" y="1728822"/>
                </a:lnTo>
                <a:lnTo>
                  <a:pt x="53860" y="1684352"/>
                </a:lnTo>
                <a:lnTo>
                  <a:pt x="41487" y="1639206"/>
                </a:lnTo>
                <a:lnTo>
                  <a:pt x="30665" y="1593415"/>
                </a:lnTo>
                <a:lnTo>
                  <a:pt x="21423" y="1547012"/>
                </a:lnTo>
                <a:lnTo>
                  <a:pt x="13792" y="1500026"/>
                </a:lnTo>
                <a:lnTo>
                  <a:pt x="7804" y="1452491"/>
                </a:lnTo>
                <a:lnTo>
                  <a:pt x="3489" y="1404437"/>
                </a:lnTo>
                <a:lnTo>
                  <a:pt x="877" y="1355897"/>
                </a:lnTo>
                <a:lnTo>
                  <a:pt x="0" y="1306902"/>
                </a:lnTo>
                <a:lnTo>
                  <a:pt x="877" y="1257906"/>
                </a:lnTo>
                <a:lnTo>
                  <a:pt x="3489" y="1209366"/>
                </a:lnTo>
                <a:lnTo>
                  <a:pt x="7804" y="1161313"/>
                </a:lnTo>
                <a:lnTo>
                  <a:pt x="13792" y="1113777"/>
                </a:lnTo>
                <a:lnTo>
                  <a:pt x="21423" y="1066792"/>
                </a:lnTo>
                <a:lnTo>
                  <a:pt x="30665" y="1020388"/>
                </a:lnTo>
                <a:lnTo>
                  <a:pt x="41487" y="974597"/>
                </a:lnTo>
                <a:lnTo>
                  <a:pt x="53860" y="929451"/>
                </a:lnTo>
                <a:lnTo>
                  <a:pt x="67751" y="884981"/>
                </a:lnTo>
                <a:lnTo>
                  <a:pt x="83131" y="841219"/>
                </a:lnTo>
                <a:lnTo>
                  <a:pt x="99968" y="798196"/>
                </a:lnTo>
                <a:lnTo>
                  <a:pt x="118233" y="755945"/>
                </a:lnTo>
                <a:lnTo>
                  <a:pt x="137893" y="714496"/>
                </a:lnTo>
                <a:lnTo>
                  <a:pt x="158920" y="673881"/>
                </a:lnTo>
                <a:lnTo>
                  <a:pt x="181280" y="634132"/>
                </a:lnTo>
                <a:lnTo>
                  <a:pt x="204945" y="595280"/>
                </a:lnTo>
                <a:lnTo>
                  <a:pt x="229883" y="557357"/>
                </a:lnTo>
                <a:lnTo>
                  <a:pt x="256063" y="520395"/>
                </a:lnTo>
                <a:lnTo>
                  <a:pt x="283455" y="484424"/>
                </a:lnTo>
                <a:lnTo>
                  <a:pt x="312027" y="449478"/>
                </a:lnTo>
                <a:lnTo>
                  <a:pt x="341750" y="415587"/>
                </a:lnTo>
                <a:lnTo>
                  <a:pt x="372593" y="382782"/>
                </a:lnTo>
                <a:lnTo>
                  <a:pt x="404524" y="351096"/>
                </a:lnTo>
                <a:lnTo>
                  <a:pt x="437513" y="320561"/>
                </a:lnTo>
                <a:lnTo>
                  <a:pt x="471529" y="291206"/>
                </a:lnTo>
                <a:lnTo>
                  <a:pt x="506542" y="263065"/>
                </a:lnTo>
                <a:lnTo>
                  <a:pt x="542520" y="236169"/>
                </a:lnTo>
                <a:lnTo>
                  <a:pt x="579434" y="210550"/>
                </a:lnTo>
                <a:lnTo>
                  <a:pt x="617251" y="186238"/>
                </a:lnTo>
                <a:lnTo>
                  <a:pt x="655942" y="163266"/>
                </a:lnTo>
                <a:lnTo>
                  <a:pt x="695476" y="141665"/>
                </a:lnTo>
                <a:lnTo>
                  <a:pt x="735822" y="121466"/>
                </a:lnTo>
                <a:lnTo>
                  <a:pt x="776949" y="102702"/>
                </a:lnTo>
                <a:lnTo>
                  <a:pt x="818826" y="85404"/>
                </a:lnTo>
                <a:lnTo>
                  <a:pt x="861423" y="69604"/>
                </a:lnTo>
                <a:lnTo>
                  <a:pt x="904709" y="55332"/>
                </a:lnTo>
                <a:lnTo>
                  <a:pt x="948654" y="42622"/>
                </a:lnTo>
                <a:lnTo>
                  <a:pt x="993226" y="31503"/>
                </a:lnTo>
                <a:lnTo>
                  <a:pt x="1038394" y="22009"/>
                </a:lnTo>
                <a:lnTo>
                  <a:pt x="1084129" y="14170"/>
                </a:lnTo>
                <a:lnTo>
                  <a:pt x="1130399" y="8018"/>
                </a:lnTo>
                <a:lnTo>
                  <a:pt x="1177173" y="3584"/>
                </a:lnTo>
                <a:lnTo>
                  <a:pt x="1224421" y="901"/>
                </a:lnTo>
                <a:lnTo>
                  <a:pt x="1272112" y="0"/>
                </a:lnTo>
                <a:lnTo>
                  <a:pt x="1319804" y="901"/>
                </a:lnTo>
                <a:lnTo>
                  <a:pt x="1367052" y="3584"/>
                </a:lnTo>
                <a:lnTo>
                  <a:pt x="1413826" y="8018"/>
                </a:lnTo>
                <a:lnTo>
                  <a:pt x="1460096" y="14170"/>
                </a:lnTo>
                <a:lnTo>
                  <a:pt x="1505830" y="22009"/>
                </a:lnTo>
                <a:lnTo>
                  <a:pt x="1550999" y="31503"/>
                </a:lnTo>
                <a:lnTo>
                  <a:pt x="1595571" y="42622"/>
                </a:lnTo>
                <a:lnTo>
                  <a:pt x="1639515" y="55332"/>
                </a:lnTo>
                <a:lnTo>
                  <a:pt x="1682801" y="69604"/>
                </a:lnTo>
                <a:lnTo>
                  <a:pt x="1725398" y="85404"/>
                </a:lnTo>
                <a:lnTo>
                  <a:pt x="1767276" y="102702"/>
                </a:lnTo>
                <a:lnTo>
                  <a:pt x="1808403" y="121466"/>
                </a:lnTo>
                <a:lnTo>
                  <a:pt x="1848748" y="141665"/>
                </a:lnTo>
                <a:lnTo>
                  <a:pt x="1888282" y="163266"/>
                </a:lnTo>
                <a:lnTo>
                  <a:pt x="1926973" y="186238"/>
                </a:lnTo>
                <a:lnTo>
                  <a:pt x="1964791" y="210550"/>
                </a:lnTo>
                <a:lnTo>
                  <a:pt x="2001704" y="236169"/>
                </a:lnTo>
                <a:lnTo>
                  <a:pt x="2037682" y="263065"/>
                </a:lnTo>
                <a:lnTo>
                  <a:pt x="2072695" y="291206"/>
                </a:lnTo>
                <a:lnTo>
                  <a:pt x="2106711" y="320561"/>
                </a:lnTo>
                <a:lnTo>
                  <a:pt x="2139700" y="351096"/>
                </a:lnTo>
                <a:lnTo>
                  <a:pt x="2171631" y="382782"/>
                </a:lnTo>
                <a:lnTo>
                  <a:pt x="2202474" y="415587"/>
                </a:lnTo>
                <a:lnTo>
                  <a:pt x="2232196" y="449478"/>
                </a:lnTo>
                <a:lnTo>
                  <a:pt x="2260769" y="484424"/>
                </a:lnTo>
                <a:lnTo>
                  <a:pt x="2288161" y="520395"/>
                </a:lnTo>
                <a:lnTo>
                  <a:pt x="2314341" y="557357"/>
                </a:lnTo>
                <a:lnTo>
                  <a:pt x="2339279" y="595280"/>
                </a:lnTo>
                <a:lnTo>
                  <a:pt x="2362943" y="634132"/>
                </a:lnTo>
                <a:lnTo>
                  <a:pt x="2385304" y="673881"/>
                </a:lnTo>
                <a:lnTo>
                  <a:pt x="2406330" y="714496"/>
                </a:lnTo>
                <a:lnTo>
                  <a:pt x="2425991" y="755945"/>
                </a:lnTo>
                <a:lnTo>
                  <a:pt x="2444255" y="798196"/>
                </a:lnTo>
                <a:lnTo>
                  <a:pt x="2461092" y="841219"/>
                </a:lnTo>
                <a:lnTo>
                  <a:pt x="2476472" y="884981"/>
                </a:lnTo>
                <a:lnTo>
                  <a:pt x="2490364" y="929451"/>
                </a:lnTo>
                <a:lnTo>
                  <a:pt x="2502736" y="974597"/>
                </a:lnTo>
                <a:lnTo>
                  <a:pt x="2513558" y="1020388"/>
                </a:lnTo>
                <a:lnTo>
                  <a:pt x="2522800" y="1066792"/>
                </a:lnTo>
                <a:lnTo>
                  <a:pt x="2530431" y="1113777"/>
                </a:lnTo>
                <a:lnTo>
                  <a:pt x="2536419" y="1161313"/>
                </a:lnTo>
                <a:lnTo>
                  <a:pt x="2540734" y="1209366"/>
                </a:lnTo>
                <a:lnTo>
                  <a:pt x="2543346" y="1257906"/>
                </a:lnTo>
                <a:lnTo>
                  <a:pt x="2544224" y="1306902"/>
                </a:lnTo>
                <a:lnTo>
                  <a:pt x="2543346" y="1355897"/>
                </a:lnTo>
                <a:lnTo>
                  <a:pt x="2540734" y="1404437"/>
                </a:lnTo>
                <a:lnTo>
                  <a:pt x="2536419" y="1452491"/>
                </a:lnTo>
                <a:lnTo>
                  <a:pt x="2530431" y="1500026"/>
                </a:lnTo>
                <a:lnTo>
                  <a:pt x="2522800" y="1547012"/>
                </a:lnTo>
                <a:lnTo>
                  <a:pt x="2513558" y="1593415"/>
                </a:lnTo>
                <a:lnTo>
                  <a:pt x="2502736" y="1639206"/>
                </a:lnTo>
                <a:lnTo>
                  <a:pt x="2490364" y="1684352"/>
                </a:lnTo>
                <a:lnTo>
                  <a:pt x="2476472" y="1728822"/>
                </a:lnTo>
                <a:lnTo>
                  <a:pt x="2461092" y="1772584"/>
                </a:lnTo>
                <a:lnTo>
                  <a:pt x="2444255" y="1815607"/>
                </a:lnTo>
                <a:lnTo>
                  <a:pt x="2425991" y="1857859"/>
                </a:lnTo>
                <a:lnTo>
                  <a:pt x="2406330" y="1899308"/>
                </a:lnTo>
                <a:lnTo>
                  <a:pt x="2385304" y="1939923"/>
                </a:lnTo>
                <a:lnTo>
                  <a:pt x="2362943" y="1979672"/>
                </a:lnTo>
                <a:lnTo>
                  <a:pt x="2339279" y="2018524"/>
                </a:lnTo>
                <a:lnTo>
                  <a:pt x="2314341" y="2056447"/>
                </a:lnTo>
                <a:lnTo>
                  <a:pt x="2288161" y="2093409"/>
                </a:lnTo>
                <a:lnTo>
                  <a:pt x="2260769" y="2129379"/>
                </a:lnTo>
                <a:lnTo>
                  <a:pt x="2232196" y="2164326"/>
                </a:lnTo>
                <a:lnTo>
                  <a:pt x="2202474" y="2198217"/>
                </a:lnTo>
                <a:lnTo>
                  <a:pt x="2171631" y="2231021"/>
                </a:lnTo>
                <a:lnTo>
                  <a:pt x="2139700" y="2262707"/>
                </a:lnTo>
                <a:lnTo>
                  <a:pt x="2106711" y="2293243"/>
                </a:lnTo>
                <a:lnTo>
                  <a:pt x="2072695" y="2322597"/>
                </a:lnTo>
                <a:lnTo>
                  <a:pt x="2037682" y="2350738"/>
                </a:lnTo>
                <a:lnTo>
                  <a:pt x="2001704" y="2377634"/>
                </a:lnTo>
                <a:lnTo>
                  <a:pt x="1964791" y="2403254"/>
                </a:lnTo>
                <a:lnTo>
                  <a:pt x="1926973" y="2427566"/>
                </a:lnTo>
                <a:lnTo>
                  <a:pt x="1888282" y="2450538"/>
                </a:lnTo>
                <a:lnTo>
                  <a:pt x="1848748" y="2472139"/>
                </a:lnTo>
                <a:lnTo>
                  <a:pt x="1808403" y="2492337"/>
                </a:lnTo>
                <a:lnTo>
                  <a:pt x="1767276" y="2511101"/>
                </a:lnTo>
                <a:lnTo>
                  <a:pt x="1725398" y="2528399"/>
                </a:lnTo>
                <a:lnTo>
                  <a:pt x="1682801" y="2544200"/>
                </a:lnTo>
                <a:lnTo>
                  <a:pt x="1639515" y="2558471"/>
                </a:lnTo>
                <a:lnTo>
                  <a:pt x="1595571" y="2571182"/>
                </a:lnTo>
                <a:lnTo>
                  <a:pt x="1550999" y="2582300"/>
                </a:lnTo>
                <a:lnTo>
                  <a:pt x="1505830" y="2591795"/>
                </a:lnTo>
                <a:lnTo>
                  <a:pt x="1460096" y="2599634"/>
                </a:lnTo>
                <a:lnTo>
                  <a:pt x="1413826" y="2605786"/>
                </a:lnTo>
                <a:lnTo>
                  <a:pt x="1367052" y="2610219"/>
                </a:lnTo>
                <a:lnTo>
                  <a:pt x="1319804" y="2612903"/>
                </a:lnTo>
                <a:lnTo>
                  <a:pt x="1272112" y="2613804"/>
                </a:lnTo>
                <a:close/>
              </a:path>
            </a:pathLst>
          </a:custGeom>
          <a:solidFill>
            <a:srgbClr val="F053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341547" y="7250188"/>
            <a:ext cx="1688464" cy="202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-5" b="1">
                <a:solidFill>
                  <a:srgbClr val="FFFFFE"/>
                </a:solidFill>
                <a:latin typeface="Tahoma"/>
                <a:cs typeface="Tahoma"/>
              </a:rPr>
              <a:t>Detection </a:t>
            </a:r>
            <a:r>
              <a:rPr dirty="0" sz="2300" b="1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dirty="0" sz="2300" spc="-80" b="1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dirty="0" sz="2300" spc="-30" b="1">
                <a:solidFill>
                  <a:srgbClr val="FFFFFE"/>
                </a:solidFill>
                <a:latin typeface="Tahoma"/>
                <a:cs typeface="Tahoma"/>
              </a:rPr>
              <a:t>n</a:t>
            </a:r>
            <a:r>
              <a:rPr dirty="0" sz="2300" spc="35" b="1">
                <a:solidFill>
                  <a:srgbClr val="FFFFFE"/>
                </a:solidFill>
                <a:latin typeface="Tahoma"/>
                <a:cs typeface="Tahoma"/>
              </a:rPr>
              <a:t>d</a:t>
            </a:r>
            <a:r>
              <a:rPr dirty="0" sz="2300" spc="-135" b="1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dirty="0" sz="2300" spc="-55" b="1">
                <a:solidFill>
                  <a:srgbClr val="FFFFFE"/>
                </a:solidFill>
                <a:latin typeface="Tahoma"/>
                <a:cs typeface="Tahoma"/>
              </a:rPr>
              <a:t>T</a:t>
            </a:r>
            <a:r>
              <a:rPr dirty="0" sz="2300" spc="-35" b="1">
                <a:solidFill>
                  <a:srgbClr val="FFFFFE"/>
                </a:solidFill>
                <a:latin typeface="Tahoma"/>
                <a:cs typeface="Tahoma"/>
              </a:rPr>
              <a:t>r</a:t>
            </a:r>
            <a:r>
              <a:rPr dirty="0" sz="2300" spc="-80" b="1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dirty="0" sz="2300" spc="55" b="1">
                <a:solidFill>
                  <a:srgbClr val="FFFFFE"/>
                </a:solidFill>
                <a:latin typeface="Tahoma"/>
                <a:cs typeface="Tahoma"/>
              </a:rPr>
              <a:t>c</a:t>
            </a:r>
            <a:r>
              <a:rPr dirty="0" sz="2300" spc="-95" b="1">
                <a:solidFill>
                  <a:srgbClr val="FFFFFE"/>
                </a:solidFill>
                <a:latin typeface="Tahoma"/>
                <a:cs typeface="Tahoma"/>
              </a:rPr>
              <a:t>k  </a:t>
            </a:r>
            <a:r>
              <a:rPr dirty="0" sz="2300" spc="20" b="1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dirty="0" sz="2300" spc="-50" b="1">
                <a:solidFill>
                  <a:srgbClr val="FFFFFE"/>
                </a:solidFill>
                <a:latin typeface="Tahoma"/>
                <a:cs typeface="Tahoma"/>
              </a:rPr>
              <a:t>ss</a:t>
            </a:r>
            <a:r>
              <a:rPr dirty="0" sz="2300" spc="15" b="1">
                <a:solidFill>
                  <a:srgbClr val="FFFFFE"/>
                </a:solidFill>
                <a:latin typeface="Tahoma"/>
                <a:cs typeface="Tahoma"/>
              </a:rPr>
              <a:t>o</a:t>
            </a:r>
            <a:r>
              <a:rPr dirty="0" sz="2300" spc="55" b="1">
                <a:solidFill>
                  <a:srgbClr val="FFFFFE"/>
                </a:solidFill>
                <a:latin typeface="Tahoma"/>
                <a:cs typeface="Tahoma"/>
              </a:rPr>
              <a:t>c</a:t>
            </a:r>
            <a:r>
              <a:rPr dirty="0" sz="2300" spc="-35" b="1">
                <a:solidFill>
                  <a:srgbClr val="FFFFFE"/>
                </a:solidFill>
                <a:latin typeface="Tahoma"/>
                <a:cs typeface="Tahoma"/>
              </a:rPr>
              <a:t>i</a:t>
            </a:r>
            <a:r>
              <a:rPr dirty="0" sz="2300" spc="-80" b="1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dirty="0" sz="2300" b="1">
                <a:solidFill>
                  <a:srgbClr val="FFFFFE"/>
                </a:solidFill>
                <a:latin typeface="Tahoma"/>
                <a:cs typeface="Tahoma"/>
              </a:rPr>
              <a:t>t</a:t>
            </a:r>
            <a:r>
              <a:rPr dirty="0" sz="2300" spc="-35" b="1">
                <a:solidFill>
                  <a:srgbClr val="FFFFFE"/>
                </a:solidFill>
                <a:latin typeface="Tahoma"/>
                <a:cs typeface="Tahoma"/>
              </a:rPr>
              <a:t>i</a:t>
            </a:r>
            <a:r>
              <a:rPr dirty="0" sz="2300" spc="15" b="1">
                <a:solidFill>
                  <a:srgbClr val="FFFFFE"/>
                </a:solidFill>
                <a:latin typeface="Tahoma"/>
                <a:cs typeface="Tahoma"/>
              </a:rPr>
              <a:t>o</a:t>
            </a:r>
            <a:r>
              <a:rPr dirty="0" sz="2300" spc="-15" b="1">
                <a:solidFill>
                  <a:srgbClr val="FFFFFE"/>
                </a:solidFill>
                <a:latin typeface="Tahoma"/>
                <a:cs typeface="Tahoma"/>
              </a:rPr>
              <a:t>n  </a:t>
            </a:r>
            <a:r>
              <a:rPr dirty="0" sz="2300" spc="-70" b="1">
                <a:solidFill>
                  <a:srgbClr val="FFFFFE"/>
                </a:solidFill>
                <a:latin typeface="Tahoma"/>
                <a:cs typeface="Tahoma"/>
              </a:rPr>
              <a:t>(Hungarian </a:t>
            </a:r>
            <a:r>
              <a:rPr dirty="0" sz="2300" spc="-660" b="1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dirty="0" sz="2300" spc="-50" b="1">
                <a:solidFill>
                  <a:srgbClr val="FFFFFE"/>
                </a:solidFill>
                <a:latin typeface="Tahoma"/>
                <a:cs typeface="Tahoma"/>
              </a:rPr>
              <a:t>Algorithm)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071324" y="5670808"/>
            <a:ext cx="229235" cy="1286510"/>
            <a:chOff x="12071324" y="5670808"/>
            <a:chExt cx="229235" cy="1286510"/>
          </a:xfrm>
        </p:grpSpPr>
        <p:sp>
          <p:nvSpPr>
            <p:cNvPr id="34" name="object 34"/>
            <p:cNvSpPr/>
            <p:nvPr/>
          </p:nvSpPr>
          <p:spPr>
            <a:xfrm>
              <a:off x="12185628" y="5713679"/>
              <a:ext cx="0" cy="1243330"/>
            </a:xfrm>
            <a:custGeom>
              <a:avLst/>
              <a:gdLst/>
              <a:ahLst/>
              <a:cxnLst/>
              <a:rect l="l" t="t" r="r" b="b"/>
              <a:pathLst>
                <a:path w="0" h="1243329">
                  <a:moveTo>
                    <a:pt x="0" y="1243097"/>
                  </a:moveTo>
                  <a:lnTo>
                    <a:pt x="0" y="0"/>
                  </a:lnTo>
                </a:path>
              </a:pathLst>
            </a:custGeom>
            <a:ln w="57162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099903" y="5699388"/>
              <a:ext cx="171450" cy="114935"/>
            </a:xfrm>
            <a:custGeom>
              <a:avLst/>
              <a:gdLst/>
              <a:ahLst/>
              <a:cxnLst/>
              <a:rect l="l" t="t" r="r" b="b"/>
              <a:pathLst>
                <a:path w="171450" h="114935">
                  <a:moveTo>
                    <a:pt x="0" y="114325"/>
                  </a:moveTo>
                  <a:lnTo>
                    <a:pt x="85724" y="0"/>
                  </a:lnTo>
                  <a:lnTo>
                    <a:pt x="171449" y="114325"/>
                  </a:lnTo>
                </a:path>
              </a:pathLst>
            </a:custGeom>
            <a:ln w="57153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4969492" y="6747151"/>
            <a:ext cx="101663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8430">
              <a:lnSpc>
                <a:spcPct val="114100"/>
              </a:lnSpc>
              <a:spcBef>
                <a:spcPts val="100"/>
              </a:spcBef>
            </a:pPr>
            <a:r>
              <a:rPr dirty="0" sz="2300" spc="-15" b="1">
                <a:solidFill>
                  <a:srgbClr val="FFFFFE"/>
                </a:solidFill>
                <a:latin typeface="Tahoma"/>
                <a:cs typeface="Tahoma"/>
              </a:rPr>
              <a:t>Tlost </a:t>
            </a:r>
            <a:r>
              <a:rPr dirty="0" sz="2300" spc="-10" b="1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dirty="0" sz="2300" spc="5" b="1">
                <a:solidFill>
                  <a:srgbClr val="FFFFFE"/>
                </a:solidFill>
                <a:latin typeface="Tahoma"/>
                <a:cs typeface="Tahoma"/>
              </a:rPr>
              <a:t>f</a:t>
            </a:r>
            <a:r>
              <a:rPr dirty="0" sz="2300" spc="-35" b="1">
                <a:solidFill>
                  <a:srgbClr val="FFFFFE"/>
                </a:solidFill>
                <a:latin typeface="Tahoma"/>
                <a:cs typeface="Tahoma"/>
              </a:rPr>
              <a:t>r</a:t>
            </a:r>
            <a:r>
              <a:rPr dirty="0" sz="2300" spc="-80" b="1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dirty="0" sz="2300" spc="-60" b="1">
                <a:solidFill>
                  <a:srgbClr val="FFFFFE"/>
                </a:solidFill>
                <a:latin typeface="Tahoma"/>
                <a:cs typeface="Tahoma"/>
              </a:rPr>
              <a:t>m</a:t>
            </a:r>
            <a:r>
              <a:rPr dirty="0" sz="2300" spc="-25" b="1">
                <a:solidFill>
                  <a:srgbClr val="FFFFFE"/>
                </a:solidFill>
                <a:latin typeface="Tahoma"/>
                <a:cs typeface="Tahoma"/>
              </a:rPr>
              <a:t>e</a:t>
            </a:r>
            <a:r>
              <a:rPr dirty="0" sz="2300" spc="-45" b="1">
                <a:solidFill>
                  <a:srgbClr val="FFFFFE"/>
                </a:solidFill>
                <a:latin typeface="Tahoma"/>
                <a:cs typeface="Tahoma"/>
              </a:rPr>
              <a:t>s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343947" y="5654461"/>
            <a:ext cx="229235" cy="456565"/>
            <a:chOff x="15343947" y="5654461"/>
            <a:chExt cx="229235" cy="456565"/>
          </a:xfrm>
        </p:grpSpPr>
        <p:sp>
          <p:nvSpPr>
            <p:cNvPr id="38" name="object 38"/>
            <p:cNvSpPr/>
            <p:nvPr/>
          </p:nvSpPr>
          <p:spPr>
            <a:xfrm>
              <a:off x="15452009" y="5697589"/>
              <a:ext cx="24130" cy="384810"/>
            </a:xfrm>
            <a:custGeom>
              <a:avLst/>
              <a:gdLst/>
              <a:ahLst/>
              <a:cxnLst/>
              <a:rect l="l" t="t" r="r" b="b"/>
              <a:pathLst>
                <a:path w="24130" h="384810">
                  <a:moveTo>
                    <a:pt x="23843" y="384499"/>
                  </a:moveTo>
                  <a:lnTo>
                    <a:pt x="0" y="0"/>
                  </a:lnTo>
                </a:path>
              </a:pathLst>
            </a:custGeom>
            <a:ln w="57635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372691" y="5683205"/>
              <a:ext cx="171450" cy="120650"/>
            </a:xfrm>
            <a:custGeom>
              <a:avLst/>
              <a:gdLst/>
              <a:ahLst/>
              <a:cxnLst/>
              <a:rect l="l" t="t" r="r" b="b"/>
              <a:pathLst>
                <a:path w="171450" h="120650">
                  <a:moveTo>
                    <a:pt x="0" y="120360"/>
                  </a:moveTo>
                  <a:lnTo>
                    <a:pt x="78426" y="0"/>
                  </a:lnTo>
                  <a:lnTo>
                    <a:pt x="171121" y="109748"/>
                  </a:lnTo>
                </a:path>
              </a:pathLst>
            </a:custGeom>
            <a:ln w="57311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632991" y="3083909"/>
            <a:ext cx="2747645" cy="2586990"/>
          </a:xfrm>
          <a:prstGeom prst="rect">
            <a:avLst/>
          </a:prstGeom>
          <a:solidFill>
            <a:srgbClr val="3452C7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1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dirty="0" sz="3500" spc="-30" b="1">
                <a:solidFill>
                  <a:srgbClr val="FFFFFE"/>
                </a:solidFill>
                <a:latin typeface="Tahoma"/>
                <a:cs typeface="Tahoma"/>
              </a:rPr>
              <a:t>Appearance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96473" y="6329517"/>
            <a:ext cx="2155190" cy="2155190"/>
          </a:xfrm>
          <a:custGeom>
            <a:avLst/>
            <a:gdLst/>
            <a:ahLst/>
            <a:cxnLst/>
            <a:rect l="l" t="t" r="r" b="b"/>
            <a:pathLst>
              <a:path w="2155190" h="2155190">
                <a:moveTo>
                  <a:pt x="1077412" y="2154810"/>
                </a:moveTo>
                <a:lnTo>
                  <a:pt x="1029413" y="2153761"/>
                </a:lnTo>
                <a:lnTo>
                  <a:pt x="981959" y="2150641"/>
                </a:lnTo>
                <a:lnTo>
                  <a:pt x="935086" y="2145494"/>
                </a:lnTo>
                <a:lnTo>
                  <a:pt x="888838" y="2138365"/>
                </a:lnTo>
                <a:lnTo>
                  <a:pt x="843259" y="2129296"/>
                </a:lnTo>
                <a:lnTo>
                  <a:pt x="798393" y="2118333"/>
                </a:lnTo>
                <a:lnTo>
                  <a:pt x="754283" y="2105518"/>
                </a:lnTo>
                <a:lnTo>
                  <a:pt x="710974" y="2090896"/>
                </a:lnTo>
                <a:lnTo>
                  <a:pt x="668509" y="2074510"/>
                </a:lnTo>
                <a:lnTo>
                  <a:pt x="626932" y="2056403"/>
                </a:lnTo>
                <a:lnTo>
                  <a:pt x="586286" y="2036621"/>
                </a:lnTo>
                <a:lnTo>
                  <a:pt x="546617" y="2015206"/>
                </a:lnTo>
                <a:lnTo>
                  <a:pt x="507966" y="1992203"/>
                </a:lnTo>
                <a:lnTo>
                  <a:pt x="470378" y="1967655"/>
                </a:lnTo>
                <a:lnTo>
                  <a:pt x="433898" y="1941606"/>
                </a:lnTo>
                <a:lnTo>
                  <a:pt x="398568" y="1914099"/>
                </a:lnTo>
                <a:lnTo>
                  <a:pt x="364432" y="1885180"/>
                </a:lnTo>
                <a:lnTo>
                  <a:pt x="331535" y="1854890"/>
                </a:lnTo>
                <a:lnTo>
                  <a:pt x="299919" y="1823275"/>
                </a:lnTo>
                <a:lnTo>
                  <a:pt x="269630" y="1790378"/>
                </a:lnTo>
                <a:lnTo>
                  <a:pt x="240710" y="1756242"/>
                </a:lnTo>
                <a:lnTo>
                  <a:pt x="213204" y="1720912"/>
                </a:lnTo>
                <a:lnTo>
                  <a:pt x="187155" y="1684431"/>
                </a:lnTo>
                <a:lnTo>
                  <a:pt x="162607" y="1646844"/>
                </a:lnTo>
                <a:lnTo>
                  <a:pt x="139603" y="1608193"/>
                </a:lnTo>
                <a:lnTo>
                  <a:pt x="118189" y="1568523"/>
                </a:lnTo>
                <a:lnTo>
                  <a:pt x="98406" y="1527878"/>
                </a:lnTo>
                <a:lnTo>
                  <a:pt x="80300" y="1486300"/>
                </a:lnTo>
                <a:lnTo>
                  <a:pt x="63914" y="1443835"/>
                </a:lnTo>
                <a:lnTo>
                  <a:pt x="49292" y="1400526"/>
                </a:lnTo>
                <a:lnTo>
                  <a:pt x="36477" y="1356417"/>
                </a:lnTo>
                <a:lnTo>
                  <a:pt x="25513" y="1311551"/>
                </a:lnTo>
                <a:lnTo>
                  <a:pt x="16445" y="1265972"/>
                </a:lnTo>
                <a:lnTo>
                  <a:pt x="9316" y="1219724"/>
                </a:lnTo>
                <a:lnTo>
                  <a:pt x="4169" y="1172851"/>
                </a:lnTo>
                <a:lnTo>
                  <a:pt x="1049" y="1125397"/>
                </a:lnTo>
                <a:lnTo>
                  <a:pt x="0" y="1077413"/>
                </a:lnTo>
                <a:lnTo>
                  <a:pt x="1049" y="1029413"/>
                </a:lnTo>
                <a:lnTo>
                  <a:pt x="4169" y="981959"/>
                </a:lnTo>
                <a:lnTo>
                  <a:pt x="9316" y="935086"/>
                </a:lnTo>
                <a:lnTo>
                  <a:pt x="16445" y="888838"/>
                </a:lnTo>
                <a:lnTo>
                  <a:pt x="25513" y="843259"/>
                </a:lnTo>
                <a:lnTo>
                  <a:pt x="36477" y="798393"/>
                </a:lnTo>
                <a:lnTo>
                  <a:pt x="49292" y="754284"/>
                </a:lnTo>
                <a:lnTo>
                  <a:pt x="63914" y="710974"/>
                </a:lnTo>
                <a:lnTo>
                  <a:pt x="80300" y="668509"/>
                </a:lnTo>
                <a:lnTo>
                  <a:pt x="98406" y="626932"/>
                </a:lnTo>
                <a:lnTo>
                  <a:pt x="118189" y="586287"/>
                </a:lnTo>
                <a:lnTo>
                  <a:pt x="139603" y="546617"/>
                </a:lnTo>
                <a:lnTo>
                  <a:pt x="162607" y="507966"/>
                </a:lnTo>
                <a:lnTo>
                  <a:pt x="187155" y="470378"/>
                </a:lnTo>
                <a:lnTo>
                  <a:pt x="213204" y="433898"/>
                </a:lnTo>
                <a:lnTo>
                  <a:pt x="240710" y="398568"/>
                </a:lnTo>
                <a:lnTo>
                  <a:pt x="269630" y="364432"/>
                </a:lnTo>
                <a:lnTo>
                  <a:pt x="299919" y="331535"/>
                </a:lnTo>
                <a:lnTo>
                  <a:pt x="331535" y="299919"/>
                </a:lnTo>
                <a:lnTo>
                  <a:pt x="364432" y="269630"/>
                </a:lnTo>
                <a:lnTo>
                  <a:pt x="398568" y="240710"/>
                </a:lnTo>
                <a:lnTo>
                  <a:pt x="433898" y="213204"/>
                </a:lnTo>
                <a:lnTo>
                  <a:pt x="470378" y="187155"/>
                </a:lnTo>
                <a:lnTo>
                  <a:pt x="507966" y="162607"/>
                </a:lnTo>
                <a:lnTo>
                  <a:pt x="546617" y="139603"/>
                </a:lnTo>
                <a:lnTo>
                  <a:pt x="586286" y="118189"/>
                </a:lnTo>
                <a:lnTo>
                  <a:pt x="626932" y="98406"/>
                </a:lnTo>
                <a:lnTo>
                  <a:pt x="668509" y="80300"/>
                </a:lnTo>
                <a:lnTo>
                  <a:pt x="710974" y="63914"/>
                </a:lnTo>
                <a:lnTo>
                  <a:pt x="754283" y="49292"/>
                </a:lnTo>
                <a:lnTo>
                  <a:pt x="798393" y="36477"/>
                </a:lnTo>
                <a:lnTo>
                  <a:pt x="843259" y="25514"/>
                </a:lnTo>
                <a:lnTo>
                  <a:pt x="888838" y="16445"/>
                </a:lnTo>
                <a:lnTo>
                  <a:pt x="935086" y="9316"/>
                </a:lnTo>
                <a:lnTo>
                  <a:pt x="981959" y="4169"/>
                </a:lnTo>
                <a:lnTo>
                  <a:pt x="1029413" y="1049"/>
                </a:lnTo>
                <a:lnTo>
                  <a:pt x="1077405" y="0"/>
                </a:lnTo>
                <a:lnTo>
                  <a:pt x="1125397" y="1049"/>
                </a:lnTo>
                <a:lnTo>
                  <a:pt x="1172851" y="4169"/>
                </a:lnTo>
                <a:lnTo>
                  <a:pt x="1219724" y="9316"/>
                </a:lnTo>
                <a:lnTo>
                  <a:pt x="1265972" y="16445"/>
                </a:lnTo>
                <a:lnTo>
                  <a:pt x="1311550" y="25514"/>
                </a:lnTo>
                <a:lnTo>
                  <a:pt x="1356416" y="36477"/>
                </a:lnTo>
                <a:lnTo>
                  <a:pt x="1400526" y="49292"/>
                </a:lnTo>
                <a:lnTo>
                  <a:pt x="1443835" y="63914"/>
                </a:lnTo>
                <a:lnTo>
                  <a:pt x="1486300" y="80300"/>
                </a:lnTo>
                <a:lnTo>
                  <a:pt x="1527877" y="98406"/>
                </a:lnTo>
                <a:lnTo>
                  <a:pt x="1568523" y="118189"/>
                </a:lnTo>
                <a:lnTo>
                  <a:pt x="1608193" y="139603"/>
                </a:lnTo>
                <a:lnTo>
                  <a:pt x="1646843" y="162607"/>
                </a:lnTo>
                <a:lnTo>
                  <a:pt x="1684431" y="187155"/>
                </a:lnTo>
                <a:lnTo>
                  <a:pt x="1720912" y="213204"/>
                </a:lnTo>
                <a:lnTo>
                  <a:pt x="1756242" y="240710"/>
                </a:lnTo>
                <a:lnTo>
                  <a:pt x="1790377" y="269630"/>
                </a:lnTo>
                <a:lnTo>
                  <a:pt x="1823275" y="299919"/>
                </a:lnTo>
                <a:lnTo>
                  <a:pt x="1854890" y="331535"/>
                </a:lnTo>
                <a:lnTo>
                  <a:pt x="1885179" y="364432"/>
                </a:lnTo>
                <a:lnTo>
                  <a:pt x="1914099" y="398568"/>
                </a:lnTo>
                <a:lnTo>
                  <a:pt x="1941606" y="433898"/>
                </a:lnTo>
                <a:lnTo>
                  <a:pt x="1967655" y="470378"/>
                </a:lnTo>
                <a:lnTo>
                  <a:pt x="1992203" y="507966"/>
                </a:lnTo>
                <a:lnTo>
                  <a:pt x="2015206" y="546617"/>
                </a:lnTo>
                <a:lnTo>
                  <a:pt x="2036621" y="586287"/>
                </a:lnTo>
                <a:lnTo>
                  <a:pt x="2056403" y="626932"/>
                </a:lnTo>
                <a:lnTo>
                  <a:pt x="2074509" y="668509"/>
                </a:lnTo>
                <a:lnTo>
                  <a:pt x="2090895" y="710974"/>
                </a:lnTo>
                <a:lnTo>
                  <a:pt x="2105518" y="754284"/>
                </a:lnTo>
                <a:lnTo>
                  <a:pt x="2118333" y="798393"/>
                </a:lnTo>
                <a:lnTo>
                  <a:pt x="2129296" y="843259"/>
                </a:lnTo>
                <a:lnTo>
                  <a:pt x="2138364" y="888838"/>
                </a:lnTo>
                <a:lnTo>
                  <a:pt x="2145494" y="935086"/>
                </a:lnTo>
                <a:lnTo>
                  <a:pt x="2150640" y="981959"/>
                </a:lnTo>
                <a:lnTo>
                  <a:pt x="2153760" y="1029413"/>
                </a:lnTo>
                <a:lnTo>
                  <a:pt x="2154810" y="1077413"/>
                </a:lnTo>
                <a:lnTo>
                  <a:pt x="2153760" y="1125397"/>
                </a:lnTo>
                <a:lnTo>
                  <a:pt x="2150640" y="1172851"/>
                </a:lnTo>
                <a:lnTo>
                  <a:pt x="2145494" y="1219724"/>
                </a:lnTo>
                <a:lnTo>
                  <a:pt x="2138364" y="1265972"/>
                </a:lnTo>
                <a:lnTo>
                  <a:pt x="2129296" y="1311551"/>
                </a:lnTo>
                <a:lnTo>
                  <a:pt x="2118333" y="1356417"/>
                </a:lnTo>
                <a:lnTo>
                  <a:pt x="2105518" y="1400526"/>
                </a:lnTo>
                <a:lnTo>
                  <a:pt x="2090895" y="1443835"/>
                </a:lnTo>
                <a:lnTo>
                  <a:pt x="2074509" y="1486300"/>
                </a:lnTo>
                <a:lnTo>
                  <a:pt x="2056403" y="1527878"/>
                </a:lnTo>
                <a:lnTo>
                  <a:pt x="2036621" y="1568523"/>
                </a:lnTo>
                <a:lnTo>
                  <a:pt x="2015206" y="1608193"/>
                </a:lnTo>
                <a:lnTo>
                  <a:pt x="1992203" y="1646844"/>
                </a:lnTo>
                <a:lnTo>
                  <a:pt x="1967655" y="1684431"/>
                </a:lnTo>
                <a:lnTo>
                  <a:pt x="1941606" y="1720912"/>
                </a:lnTo>
                <a:lnTo>
                  <a:pt x="1914099" y="1756242"/>
                </a:lnTo>
                <a:lnTo>
                  <a:pt x="1885179" y="1790378"/>
                </a:lnTo>
                <a:lnTo>
                  <a:pt x="1854890" y="1823275"/>
                </a:lnTo>
                <a:lnTo>
                  <a:pt x="1823275" y="1854890"/>
                </a:lnTo>
                <a:lnTo>
                  <a:pt x="1790377" y="1885180"/>
                </a:lnTo>
                <a:lnTo>
                  <a:pt x="1756242" y="1914099"/>
                </a:lnTo>
                <a:lnTo>
                  <a:pt x="1720912" y="1941606"/>
                </a:lnTo>
                <a:lnTo>
                  <a:pt x="1684431" y="1967655"/>
                </a:lnTo>
                <a:lnTo>
                  <a:pt x="1646843" y="1992203"/>
                </a:lnTo>
                <a:lnTo>
                  <a:pt x="1608193" y="2015206"/>
                </a:lnTo>
                <a:lnTo>
                  <a:pt x="1568523" y="2036621"/>
                </a:lnTo>
                <a:lnTo>
                  <a:pt x="1527877" y="2056403"/>
                </a:lnTo>
                <a:lnTo>
                  <a:pt x="1486300" y="2074510"/>
                </a:lnTo>
                <a:lnTo>
                  <a:pt x="1443835" y="2090896"/>
                </a:lnTo>
                <a:lnTo>
                  <a:pt x="1400526" y="2105518"/>
                </a:lnTo>
                <a:lnTo>
                  <a:pt x="1356416" y="2118333"/>
                </a:lnTo>
                <a:lnTo>
                  <a:pt x="1311550" y="2129296"/>
                </a:lnTo>
                <a:lnTo>
                  <a:pt x="1265972" y="2138365"/>
                </a:lnTo>
                <a:lnTo>
                  <a:pt x="1219724" y="2145494"/>
                </a:lnTo>
                <a:lnTo>
                  <a:pt x="1172851" y="2150641"/>
                </a:lnTo>
                <a:lnTo>
                  <a:pt x="1125397" y="2153761"/>
                </a:lnTo>
                <a:lnTo>
                  <a:pt x="1077412" y="2154810"/>
                </a:lnTo>
                <a:close/>
              </a:path>
            </a:pathLst>
          </a:custGeom>
          <a:solidFill>
            <a:srgbClr val="AB1C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588313" y="6963240"/>
            <a:ext cx="97091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1760">
              <a:lnSpc>
                <a:spcPct val="116500"/>
              </a:lnSpc>
              <a:spcBef>
                <a:spcPts val="100"/>
              </a:spcBef>
            </a:pPr>
            <a:r>
              <a:rPr dirty="0" sz="2200" spc="65" b="1">
                <a:solidFill>
                  <a:srgbClr val="FFFFFE"/>
                </a:solidFill>
                <a:latin typeface="Tahoma"/>
                <a:cs typeface="Tahoma"/>
              </a:rPr>
              <a:t>C</a:t>
            </a:r>
            <a:r>
              <a:rPr dirty="0" sz="2200" spc="-30" b="1">
                <a:solidFill>
                  <a:srgbClr val="FFFFFE"/>
                </a:solidFill>
                <a:latin typeface="Tahoma"/>
                <a:cs typeface="Tahoma"/>
              </a:rPr>
              <a:t>n</a:t>
            </a:r>
            <a:r>
              <a:rPr dirty="0" sz="2200" spc="-25" b="1">
                <a:solidFill>
                  <a:srgbClr val="FFFFFE"/>
                </a:solidFill>
                <a:latin typeface="Tahoma"/>
                <a:cs typeface="Tahoma"/>
              </a:rPr>
              <a:t>n</a:t>
            </a:r>
            <a:r>
              <a:rPr dirty="0" sz="2200" spc="-130" b="1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dirty="0" sz="2200" spc="-80" b="1">
                <a:solidFill>
                  <a:srgbClr val="FFFFFE"/>
                </a:solidFill>
                <a:latin typeface="Tahoma"/>
                <a:cs typeface="Tahoma"/>
              </a:rPr>
              <a:t>-  </a:t>
            </a:r>
            <a:r>
              <a:rPr dirty="0" sz="2200" spc="-135" b="1">
                <a:solidFill>
                  <a:srgbClr val="FFFFFE"/>
                </a:solidFill>
                <a:latin typeface="Tahoma"/>
                <a:cs typeface="Tahoma"/>
              </a:rPr>
              <a:t>R</a:t>
            </a:r>
            <a:r>
              <a:rPr dirty="0" sz="2200" spc="-25" b="1">
                <a:solidFill>
                  <a:srgbClr val="FFFFFE"/>
                </a:solidFill>
                <a:latin typeface="Tahoma"/>
                <a:cs typeface="Tahoma"/>
              </a:rPr>
              <a:t>e</a:t>
            </a:r>
            <a:r>
              <a:rPr dirty="0" sz="2200" spc="-45" b="1">
                <a:solidFill>
                  <a:srgbClr val="FFFFFE"/>
                </a:solidFill>
                <a:latin typeface="Tahoma"/>
                <a:cs typeface="Tahoma"/>
              </a:rPr>
              <a:t>s</a:t>
            </a:r>
            <a:r>
              <a:rPr dirty="0" sz="2200" spc="-30" b="1">
                <a:solidFill>
                  <a:srgbClr val="FFFFFE"/>
                </a:solidFill>
                <a:latin typeface="Tahoma"/>
                <a:cs typeface="Tahoma"/>
              </a:rPr>
              <a:t>n</a:t>
            </a:r>
            <a:r>
              <a:rPr dirty="0" sz="2200" spc="-25" b="1">
                <a:solidFill>
                  <a:srgbClr val="FFFFFE"/>
                </a:solidFill>
                <a:latin typeface="Tahoma"/>
                <a:cs typeface="Tahoma"/>
              </a:rPr>
              <a:t>e</a:t>
            </a:r>
            <a:r>
              <a:rPr dirty="0" sz="2200" spc="5" b="1">
                <a:solidFill>
                  <a:srgbClr val="FFFFFE"/>
                </a:solidFill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970737" y="5672182"/>
            <a:ext cx="228600" cy="657860"/>
            <a:chOff x="8970737" y="5672182"/>
            <a:chExt cx="228600" cy="657860"/>
          </a:xfrm>
        </p:grpSpPr>
        <p:sp>
          <p:nvSpPr>
            <p:cNvPr id="44" name="object 44"/>
            <p:cNvSpPr/>
            <p:nvPr/>
          </p:nvSpPr>
          <p:spPr>
            <a:xfrm>
              <a:off x="9074421" y="5714894"/>
              <a:ext cx="12700" cy="586105"/>
            </a:xfrm>
            <a:custGeom>
              <a:avLst/>
              <a:gdLst/>
              <a:ahLst/>
              <a:cxnLst/>
              <a:rect l="l" t="t" r="r" b="b"/>
              <a:pathLst>
                <a:path w="12700" h="586104">
                  <a:moveTo>
                    <a:pt x="0" y="586103"/>
                  </a:moveTo>
                  <a:lnTo>
                    <a:pt x="12662" y="0"/>
                  </a:lnTo>
                </a:path>
              </a:pathLst>
            </a:custGeom>
            <a:ln w="56905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999227" y="5700672"/>
              <a:ext cx="171450" cy="116205"/>
            </a:xfrm>
            <a:custGeom>
              <a:avLst/>
              <a:gdLst/>
              <a:ahLst/>
              <a:cxnLst/>
              <a:rect l="l" t="t" r="r" b="b"/>
              <a:pathLst>
                <a:path w="171450" h="116204">
                  <a:moveTo>
                    <a:pt x="0" y="111932"/>
                  </a:moveTo>
                  <a:lnTo>
                    <a:pt x="88163" y="0"/>
                  </a:lnTo>
                  <a:lnTo>
                    <a:pt x="171409" y="115635"/>
                  </a:lnTo>
                </a:path>
              </a:pathLst>
            </a:custGeom>
            <a:ln w="57073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10381262" y="4318197"/>
            <a:ext cx="514350" cy="229235"/>
            <a:chOff x="10381262" y="4318197"/>
            <a:chExt cx="514350" cy="229235"/>
          </a:xfrm>
        </p:grpSpPr>
        <p:sp>
          <p:nvSpPr>
            <p:cNvPr id="47" name="object 47"/>
            <p:cNvSpPr/>
            <p:nvPr/>
          </p:nvSpPr>
          <p:spPr>
            <a:xfrm>
              <a:off x="10409837" y="4432271"/>
              <a:ext cx="443230" cy="1905"/>
            </a:xfrm>
            <a:custGeom>
              <a:avLst/>
              <a:gdLst/>
              <a:ahLst/>
              <a:cxnLst/>
              <a:rect l="l" t="t" r="r" b="b"/>
              <a:pathLst>
                <a:path w="443229" h="1904">
                  <a:moveTo>
                    <a:pt x="-28574" y="728"/>
                  </a:moveTo>
                  <a:lnTo>
                    <a:pt x="471210" y="728"/>
                  </a:lnTo>
                </a:path>
              </a:pathLst>
            </a:custGeom>
            <a:ln w="5860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751656" y="4346876"/>
              <a:ext cx="115570" cy="171450"/>
            </a:xfrm>
            <a:custGeom>
              <a:avLst/>
              <a:gdLst/>
              <a:ahLst/>
              <a:cxnLst/>
              <a:rect l="l" t="t" r="r" b="b"/>
              <a:pathLst>
                <a:path w="115570" h="171450">
                  <a:moveTo>
                    <a:pt x="0" y="0"/>
                  </a:moveTo>
                  <a:lnTo>
                    <a:pt x="115179" y="85346"/>
                  </a:lnTo>
                  <a:lnTo>
                    <a:pt x="563" y="171449"/>
                  </a:lnTo>
                </a:path>
              </a:pathLst>
            </a:custGeom>
            <a:ln w="5735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7" y="2"/>
            <a:ext cx="6781803" cy="78818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7767" y="1324472"/>
            <a:ext cx="11855450" cy="9251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900" spc="-110">
                <a:latin typeface="Tahoma"/>
                <a:cs typeface="Tahoma"/>
              </a:rPr>
              <a:t>Y</a:t>
            </a:r>
            <a:r>
              <a:rPr dirty="0" sz="5900" spc="-204">
                <a:latin typeface="Tahoma"/>
                <a:cs typeface="Tahoma"/>
              </a:rPr>
              <a:t>o</a:t>
            </a:r>
            <a:r>
              <a:rPr dirty="0" sz="5900" spc="285">
                <a:latin typeface="Tahoma"/>
                <a:cs typeface="Tahoma"/>
              </a:rPr>
              <a:t>l</a:t>
            </a:r>
            <a:r>
              <a:rPr dirty="0" sz="5900" spc="-204">
                <a:latin typeface="Tahoma"/>
                <a:cs typeface="Tahoma"/>
              </a:rPr>
              <a:t>o</a:t>
            </a:r>
            <a:r>
              <a:rPr dirty="0" sz="5900" spc="-130">
                <a:latin typeface="Tahoma"/>
                <a:cs typeface="Tahoma"/>
              </a:rPr>
              <a:t>v</a:t>
            </a:r>
            <a:r>
              <a:rPr dirty="0" sz="5900" spc="-105">
                <a:latin typeface="Tahoma"/>
                <a:cs typeface="Tahoma"/>
              </a:rPr>
              <a:t>4</a:t>
            </a:r>
            <a:r>
              <a:rPr dirty="0" sz="5900" spc="-375">
                <a:latin typeface="Tahoma"/>
                <a:cs typeface="Tahoma"/>
              </a:rPr>
              <a:t> </a:t>
            </a:r>
            <a:r>
              <a:rPr dirty="0" sz="5900" spc="-245">
                <a:latin typeface="Tahoma"/>
                <a:cs typeface="Tahoma"/>
              </a:rPr>
              <a:t>Mo</a:t>
            </a:r>
            <a:r>
              <a:rPr dirty="0" sz="5900" spc="-110">
                <a:latin typeface="Tahoma"/>
                <a:cs typeface="Tahoma"/>
              </a:rPr>
              <a:t>d</a:t>
            </a:r>
            <a:r>
              <a:rPr dirty="0" sz="5900" spc="-125">
                <a:latin typeface="Tahoma"/>
                <a:cs typeface="Tahoma"/>
              </a:rPr>
              <a:t>e</a:t>
            </a:r>
            <a:r>
              <a:rPr dirty="0" sz="5900" spc="290">
                <a:latin typeface="Tahoma"/>
                <a:cs typeface="Tahoma"/>
              </a:rPr>
              <a:t>l</a:t>
            </a:r>
            <a:r>
              <a:rPr dirty="0" sz="5900" spc="-375">
                <a:latin typeface="Tahoma"/>
                <a:cs typeface="Tahoma"/>
              </a:rPr>
              <a:t> </a:t>
            </a:r>
            <a:r>
              <a:rPr dirty="0" sz="5900" spc="-605">
                <a:latin typeface="Tahoma"/>
                <a:cs typeface="Tahoma"/>
              </a:rPr>
              <a:t>&amp;</a:t>
            </a:r>
            <a:r>
              <a:rPr dirty="0" sz="5900" spc="-375">
                <a:latin typeface="Tahoma"/>
                <a:cs typeface="Tahoma"/>
              </a:rPr>
              <a:t> </a:t>
            </a:r>
            <a:r>
              <a:rPr dirty="0" sz="5900" spc="-480">
                <a:latin typeface="Tahoma"/>
                <a:cs typeface="Tahoma"/>
              </a:rPr>
              <a:t>D</a:t>
            </a:r>
            <a:r>
              <a:rPr dirty="0" sz="5900" spc="95">
                <a:latin typeface="Tahoma"/>
                <a:cs typeface="Tahoma"/>
              </a:rPr>
              <a:t>a</a:t>
            </a:r>
            <a:r>
              <a:rPr dirty="0" sz="5900" spc="80">
                <a:latin typeface="Tahoma"/>
                <a:cs typeface="Tahoma"/>
              </a:rPr>
              <a:t>t</a:t>
            </a:r>
            <a:r>
              <a:rPr dirty="0" sz="5900" spc="100">
                <a:latin typeface="Tahoma"/>
                <a:cs typeface="Tahoma"/>
              </a:rPr>
              <a:t>a</a:t>
            </a:r>
            <a:r>
              <a:rPr dirty="0" sz="5900" spc="-375">
                <a:latin typeface="Tahoma"/>
                <a:cs typeface="Tahoma"/>
              </a:rPr>
              <a:t> </a:t>
            </a:r>
            <a:r>
              <a:rPr dirty="0" sz="5900" spc="-480">
                <a:latin typeface="Tahoma"/>
                <a:cs typeface="Tahoma"/>
              </a:rPr>
              <a:t>D</a:t>
            </a:r>
            <a:r>
              <a:rPr dirty="0" sz="5900" spc="-125">
                <a:latin typeface="Tahoma"/>
                <a:cs typeface="Tahoma"/>
              </a:rPr>
              <a:t>e</a:t>
            </a:r>
            <a:r>
              <a:rPr dirty="0" sz="5900" spc="-135">
                <a:latin typeface="Tahoma"/>
                <a:cs typeface="Tahoma"/>
              </a:rPr>
              <a:t>s</a:t>
            </a:r>
            <a:r>
              <a:rPr dirty="0" sz="5900" spc="254">
                <a:latin typeface="Tahoma"/>
                <a:cs typeface="Tahoma"/>
              </a:rPr>
              <a:t>c</a:t>
            </a:r>
            <a:r>
              <a:rPr dirty="0" sz="5900" spc="-210">
                <a:latin typeface="Tahoma"/>
                <a:cs typeface="Tahoma"/>
              </a:rPr>
              <a:t>r</a:t>
            </a:r>
            <a:r>
              <a:rPr dirty="0" sz="5900" spc="-45">
                <a:latin typeface="Tahoma"/>
                <a:cs typeface="Tahoma"/>
              </a:rPr>
              <a:t>i</a:t>
            </a:r>
            <a:r>
              <a:rPr dirty="0" sz="5900" spc="-65">
                <a:latin typeface="Tahoma"/>
                <a:cs typeface="Tahoma"/>
              </a:rPr>
              <a:t>p</a:t>
            </a:r>
            <a:r>
              <a:rPr dirty="0" sz="5900" spc="80">
                <a:latin typeface="Tahoma"/>
                <a:cs typeface="Tahoma"/>
              </a:rPr>
              <a:t>t</a:t>
            </a:r>
            <a:r>
              <a:rPr dirty="0" sz="5900" spc="-45">
                <a:latin typeface="Tahoma"/>
                <a:cs typeface="Tahoma"/>
              </a:rPr>
              <a:t>i</a:t>
            </a:r>
            <a:r>
              <a:rPr dirty="0" sz="5900" spc="-204">
                <a:latin typeface="Tahoma"/>
                <a:cs typeface="Tahoma"/>
              </a:rPr>
              <a:t>o</a:t>
            </a:r>
            <a:r>
              <a:rPr dirty="0" sz="5900" spc="-250">
                <a:latin typeface="Tahoma"/>
                <a:cs typeface="Tahoma"/>
              </a:rPr>
              <a:t>n</a:t>
            </a:r>
            <a:endParaRPr sz="59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5182" y="2755528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5182" y="4470028"/>
            <a:ext cx="19050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5182" y="6184528"/>
            <a:ext cx="190500" cy="190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5182" y="7327528"/>
            <a:ext cx="190500" cy="190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5182" y="9042028"/>
            <a:ext cx="190500" cy="1904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735" rIns="0" bIns="0" rtlCol="0" vert="horz">
            <a:spAutoFit/>
          </a:bodyPr>
          <a:lstStyle/>
          <a:p>
            <a:pPr marL="243840" marR="1067435">
              <a:lnSpc>
                <a:spcPts val="4500"/>
              </a:lnSpc>
              <a:spcBef>
                <a:spcPts val="305"/>
              </a:spcBef>
            </a:pPr>
            <a:r>
              <a:rPr dirty="0" spc="-45"/>
              <a:t>As</a:t>
            </a:r>
            <a:r>
              <a:rPr dirty="0" spc="-330"/>
              <a:t> </a:t>
            </a:r>
            <a:r>
              <a:rPr dirty="0" spc="-25"/>
              <a:t>discussed,</a:t>
            </a:r>
            <a:r>
              <a:rPr dirty="0" spc="-330"/>
              <a:t> </a:t>
            </a:r>
            <a:r>
              <a:rPr dirty="0" spc="135"/>
              <a:t>we</a:t>
            </a:r>
            <a:r>
              <a:rPr dirty="0" spc="-330"/>
              <a:t> </a:t>
            </a:r>
            <a:r>
              <a:rPr dirty="0" spc="35"/>
              <a:t>implemented</a:t>
            </a:r>
            <a:r>
              <a:rPr dirty="0" spc="-330"/>
              <a:t> </a:t>
            </a:r>
            <a:r>
              <a:rPr dirty="0" spc="45"/>
              <a:t>the</a:t>
            </a:r>
            <a:r>
              <a:rPr dirty="0" spc="-325"/>
              <a:t> </a:t>
            </a:r>
            <a:r>
              <a:rPr dirty="0" spc="-60"/>
              <a:t>YOLOv4</a:t>
            </a:r>
            <a:r>
              <a:rPr dirty="0" spc="-330"/>
              <a:t> </a:t>
            </a:r>
            <a:r>
              <a:rPr dirty="0" spc="80"/>
              <a:t>(You</a:t>
            </a:r>
            <a:r>
              <a:rPr dirty="0" spc="-330"/>
              <a:t> </a:t>
            </a:r>
            <a:r>
              <a:rPr dirty="0" spc="-15"/>
              <a:t>Only</a:t>
            </a:r>
            <a:r>
              <a:rPr dirty="0" spc="-330"/>
              <a:t> </a:t>
            </a:r>
            <a:r>
              <a:rPr dirty="0" spc="-110"/>
              <a:t>Look</a:t>
            </a:r>
            <a:r>
              <a:rPr dirty="0" spc="-325"/>
              <a:t> </a:t>
            </a:r>
            <a:r>
              <a:rPr dirty="0" spc="35"/>
              <a:t>Once </a:t>
            </a:r>
            <a:r>
              <a:rPr dirty="0" spc="-1190"/>
              <a:t> </a:t>
            </a:r>
            <a:r>
              <a:rPr dirty="0" spc="130"/>
              <a:t>v</a:t>
            </a:r>
            <a:r>
              <a:rPr dirty="0" spc="95"/>
              <a:t>e</a:t>
            </a:r>
            <a:r>
              <a:rPr dirty="0" spc="-220"/>
              <a:t>r</a:t>
            </a:r>
            <a:r>
              <a:rPr dirty="0" spc="-55"/>
              <a:t>s</a:t>
            </a:r>
            <a:r>
              <a:rPr dirty="0" spc="-155"/>
              <a:t>i</a:t>
            </a:r>
            <a:r>
              <a:rPr dirty="0" spc="-75"/>
              <a:t>o</a:t>
            </a:r>
            <a:r>
              <a:rPr dirty="0" spc="-30"/>
              <a:t>n</a:t>
            </a:r>
            <a:r>
              <a:rPr dirty="0" spc="-330"/>
              <a:t> </a:t>
            </a:r>
            <a:r>
              <a:rPr dirty="0" spc="-120"/>
              <a:t>4</a:t>
            </a:r>
            <a:r>
              <a:rPr dirty="0" spc="625"/>
              <a:t>)</a:t>
            </a:r>
            <a:r>
              <a:rPr dirty="0" spc="-330"/>
              <a:t> </a:t>
            </a:r>
            <a:r>
              <a:rPr dirty="0" spc="15"/>
              <a:t>f</a:t>
            </a:r>
            <a:r>
              <a:rPr dirty="0" spc="-75"/>
              <a:t>o</a:t>
            </a:r>
            <a:r>
              <a:rPr dirty="0" spc="-215"/>
              <a:t>r</a:t>
            </a:r>
            <a:r>
              <a:rPr dirty="0" spc="-330"/>
              <a:t> </a:t>
            </a:r>
            <a:r>
              <a:rPr dirty="0" spc="-75"/>
              <a:t>o</a:t>
            </a:r>
            <a:r>
              <a:rPr dirty="0" spc="-45"/>
              <a:t>b</a:t>
            </a:r>
            <a:r>
              <a:rPr dirty="0" spc="-200"/>
              <a:t>j</a:t>
            </a:r>
            <a:r>
              <a:rPr dirty="0" spc="95"/>
              <a:t>e</a:t>
            </a:r>
            <a:r>
              <a:rPr dirty="0" spc="240"/>
              <a:t>c</a:t>
            </a:r>
            <a:r>
              <a:rPr dirty="0" spc="70"/>
              <a:t>t</a:t>
            </a:r>
            <a:r>
              <a:rPr dirty="0" spc="-330"/>
              <a:t> </a:t>
            </a:r>
            <a:r>
              <a:rPr dirty="0" spc="65"/>
              <a:t>t</a:t>
            </a:r>
            <a:r>
              <a:rPr dirty="0" spc="-220"/>
              <a:t>r</a:t>
            </a:r>
            <a:r>
              <a:rPr dirty="0" spc="254"/>
              <a:t>a</a:t>
            </a:r>
            <a:r>
              <a:rPr dirty="0" spc="240"/>
              <a:t>c</a:t>
            </a:r>
            <a:r>
              <a:rPr dirty="0" spc="-265"/>
              <a:t>k</a:t>
            </a:r>
            <a:r>
              <a:rPr dirty="0" spc="-155"/>
              <a:t>i</a:t>
            </a:r>
            <a:r>
              <a:rPr dirty="0" spc="-35"/>
              <a:t>n</a:t>
            </a:r>
            <a:r>
              <a:rPr dirty="0" spc="-10"/>
              <a:t>g</a:t>
            </a:r>
            <a:r>
              <a:rPr dirty="0" spc="-165"/>
              <a:t>.</a:t>
            </a:r>
          </a:p>
          <a:p>
            <a:pPr marL="243840" marR="909319">
              <a:lnSpc>
                <a:spcPts val="4500"/>
              </a:lnSpc>
              <a:spcBef>
                <a:spcPts val="4500"/>
              </a:spcBef>
            </a:pPr>
            <a:r>
              <a:rPr dirty="0" spc="520"/>
              <a:t>W</a:t>
            </a:r>
            <a:r>
              <a:rPr dirty="0" spc="100"/>
              <a:t>e</a:t>
            </a:r>
            <a:r>
              <a:rPr dirty="0" spc="-330"/>
              <a:t> </a:t>
            </a:r>
            <a:r>
              <a:rPr dirty="0" spc="90"/>
              <a:t>m</a:t>
            </a:r>
            <a:r>
              <a:rPr dirty="0" spc="254"/>
              <a:t>a</a:t>
            </a:r>
            <a:r>
              <a:rPr dirty="0" spc="-45"/>
              <a:t>d</a:t>
            </a:r>
            <a:r>
              <a:rPr dirty="0" spc="100"/>
              <a:t>e</a:t>
            </a:r>
            <a:r>
              <a:rPr dirty="0" spc="-330"/>
              <a:t> </a:t>
            </a:r>
            <a:r>
              <a:rPr dirty="0" spc="-75"/>
              <a:t>u</a:t>
            </a:r>
            <a:r>
              <a:rPr dirty="0" spc="-55"/>
              <a:t>s</a:t>
            </a:r>
            <a:r>
              <a:rPr dirty="0" spc="100"/>
              <a:t>e</a:t>
            </a:r>
            <a:r>
              <a:rPr dirty="0" spc="-330"/>
              <a:t> </a:t>
            </a:r>
            <a:r>
              <a:rPr dirty="0" spc="-75"/>
              <a:t>o</a:t>
            </a:r>
            <a:r>
              <a:rPr dirty="0" spc="20"/>
              <a:t>f</a:t>
            </a:r>
            <a:r>
              <a:rPr dirty="0" spc="-330"/>
              <a:t> </a:t>
            </a:r>
            <a:r>
              <a:rPr dirty="0" spc="65"/>
              <a:t>t</a:t>
            </a:r>
            <a:r>
              <a:rPr dirty="0" spc="-35"/>
              <a:t>h</a:t>
            </a:r>
            <a:r>
              <a:rPr dirty="0" spc="100"/>
              <a:t>e</a:t>
            </a:r>
            <a:r>
              <a:rPr dirty="0" spc="-330"/>
              <a:t> </a:t>
            </a:r>
            <a:r>
              <a:rPr dirty="0" spc="-310" b="1">
                <a:latin typeface="Tahoma"/>
                <a:cs typeface="Tahoma"/>
              </a:rPr>
              <a:t>D</a:t>
            </a:r>
            <a:r>
              <a:rPr dirty="0" spc="65" b="1">
                <a:latin typeface="Tahoma"/>
                <a:cs typeface="Tahoma"/>
              </a:rPr>
              <a:t>a</a:t>
            </a:r>
            <a:r>
              <a:rPr dirty="0" spc="-135" b="1">
                <a:latin typeface="Tahoma"/>
                <a:cs typeface="Tahoma"/>
              </a:rPr>
              <a:t>r</a:t>
            </a:r>
            <a:r>
              <a:rPr dirty="0" spc="-105" b="1">
                <a:latin typeface="Tahoma"/>
                <a:cs typeface="Tahoma"/>
              </a:rPr>
              <a:t>k</a:t>
            </a:r>
            <a:r>
              <a:rPr dirty="0" spc="-165" b="1">
                <a:latin typeface="Tahoma"/>
                <a:cs typeface="Tahoma"/>
              </a:rPr>
              <a:t>n</a:t>
            </a:r>
            <a:r>
              <a:rPr dirty="0" spc="-80" b="1">
                <a:latin typeface="Tahoma"/>
                <a:cs typeface="Tahoma"/>
              </a:rPr>
              <a:t>e</a:t>
            </a:r>
            <a:r>
              <a:rPr dirty="0" spc="55" b="1">
                <a:latin typeface="Tahoma"/>
                <a:cs typeface="Tahoma"/>
              </a:rPr>
              <a:t>t</a:t>
            </a:r>
            <a:r>
              <a:rPr dirty="0" spc="-240" b="1">
                <a:latin typeface="Tahoma"/>
                <a:cs typeface="Tahoma"/>
              </a:rPr>
              <a:t> </a:t>
            </a:r>
            <a:r>
              <a:rPr dirty="0" spc="-135" b="1">
                <a:latin typeface="Tahoma"/>
                <a:cs typeface="Tahoma"/>
              </a:rPr>
              <a:t>r</a:t>
            </a:r>
            <a:r>
              <a:rPr dirty="0" spc="-80" b="1">
                <a:latin typeface="Tahoma"/>
                <a:cs typeface="Tahoma"/>
              </a:rPr>
              <a:t>e</a:t>
            </a:r>
            <a:r>
              <a:rPr dirty="0" spc="-40" b="1">
                <a:latin typeface="Tahoma"/>
                <a:cs typeface="Tahoma"/>
              </a:rPr>
              <a:t>p</a:t>
            </a:r>
            <a:r>
              <a:rPr dirty="0" spc="-130" b="1">
                <a:latin typeface="Tahoma"/>
                <a:cs typeface="Tahoma"/>
              </a:rPr>
              <a:t>o</a:t>
            </a:r>
            <a:r>
              <a:rPr dirty="0" spc="-85" b="1">
                <a:latin typeface="Tahoma"/>
                <a:cs typeface="Tahoma"/>
              </a:rPr>
              <a:t>s</a:t>
            </a:r>
            <a:r>
              <a:rPr dirty="0" spc="-30" b="1">
                <a:latin typeface="Tahoma"/>
                <a:cs typeface="Tahoma"/>
              </a:rPr>
              <a:t>i</a:t>
            </a:r>
            <a:r>
              <a:rPr dirty="0" spc="50" b="1">
                <a:latin typeface="Tahoma"/>
                <a:cs typeface="Tahoma"/>
              </a:rPr>
              <a:t>t</a:t>
            </a:r>
            <a:r>
              <a:rPr dirty="0" spc="-130" b="1">
                <a:latin typeface="Tahoma"/>
                <a:cs typeface="Tahoma"/>
              </a:rPr>
              <a:t>o</a:t>
            </a:r>
            <a:r>
              <a:rPr dirty="0" spc="-135" b="1">
                <a:latin typeface="Tahoma"/>
                <a:cs typeface="Tahoma"/>
              </a:rPr>
              <a:t>r</a:t>
            </a:r>
            <a:r>
              <a:rPr dirty="0" spc="-110" b="1">
                <a:latin typeface="Tahoma"/>
                <a:cs typeface="Tahoma"/>
              </a:rPr>
              <a:t>y</a:t>
            </a:r>
            <a:r>
              <a:rPr dirty="0" spc="-240" b="1">
                <a:latin typeface="Tahoma"/>
                <a:cs typeface="Tahoma"/>
              </a:rPr>
              <a:t> </a:t>
            </a:r>
            <a:r>
              <a:rPr dirty="0" spc="65"/>
              <a:t>t</a:t>
            </a:r>
            <a:r>
              <a:rPr dirty="0" spc="-70"/>
              <a:t>o</a:t>
            </a:r>
            <a:r>
              <a:rPr dirty="0" spc="-330"/>
              <a:t> </a:t>
            </a:r>
            <a:r>
              <a:rPr dirty="0" spc="-155"/>
              <a:t>i</a:t>
            </a:r>
            <a:r>
              <a:rPr dirty="0" spc="90"/>
              <a:t>m</a:t>
            </a:r>
            <a:r>
              <a:rPr dirty="0" spc="-30"/>
              <a:t>p</a:t>
            </a:r>
            <a:r>
              <a:rPr dirty="0" spc="90"/>
              <a:t>l</a:t>
            </a:r>
            <a:r>
              <a:rPr dirty="0" spc="95"/>
              <a:t>e</a:t>
            </a:r>
            <a:r>
              <a:rPr dirty="0" spc="90"/>
              <a:t>m</a:t>
            </a:r>
            <a:r>
              <a:rPr dirty="0" spc="95"/>
              <a:t>e</a:t>
            </a:r>
            <a:r>
              <a:rPr dirty="0" spc="-35"/>
              <a:t>n</a:t>
            </a:r>
            <a:r>
              <a:rPr dirty="0" spc="70"/>
              <a:t>t</a:t>
            </a:r>
            <a:r>
              <a:rPr dirty="0" spc="-330"/>
              <a:t> </a:t>
            </a:r>
            <a:r>
              <a:rPr dirty="0" spc="-40"/>
              <a:t>Y</a:t>
            </a:r>
            <a:r>
              <a:rPr dirty="0" spc="-160"/>
              <a:t>O</a:t>
            </a:r>
            <a:r>
              <a:rPr dirty="0" spc="-20"/>
              <a:t>L</a:t>
            </a:r>
            <a:r>
              <a:rPr dirty="0" spc="-160"/>
              <a:t>O</a:t>
            </a:r>
            <a:r>
              <a:rPr dirty="0" spc="130"/>
              <a:t>v</a:t>
            </a:r>
            <a:r>
              <a:rPr dirty="0" spc="-114"/>
              <a:t>4</a:t>
            </a:r>
            <a:r>
              <a:rPr dirty="0" spc="-330"/>
              <a:t> </a:t>
            </a:r>
            <a:r>
              <a:rPr dirty="0" spc="15"/>
              <a:t>f</a:t>
            </a:r>
            <a:r>
              <a:rPr dirty="0" spc="-75"/>
              <a:t>o</a:t>
            </a:r>
            <a:r>
              <a:rPr dirty="0" spc="-180"/>
              <a:t>r  </a:t>
            </a:r>
            <a:r>
              <a:rPr dirty="0" spc="15"/>
              <a:t>object</a:t>
            </a:r>
            <a:r>
              <a:rPr dirty="0" spc="-335"/>
              <a:t> </a:t>
            </a:r>
            <a:r>
              <a:rPr dirty="0" spc="10"/>
              <a:t>detection.</a:t>
            </a:r>
          </a:p>
          <a:p>
            <a:pPr marL="243840">
              <a:lnSpc>
                <a:spcPct val="100000"/>
              </a:lnSpc>
              <a:spcBef>
                <a:spcPts val="4300"/>
              </a:spcBef>
            </a:pPr>
            <a:r>
              <a:rPr dirty="0" spc="310"/>
              <a:t>We</a:t>
            </a:r>
            <a:r>
              <a:rPr dirty="0" spc="-330"/>
              <a:t> </a:t>
            </a:r>
            <a:r>
              <a:rPr dirty="0" spc="110"/>
              <a:t>have</a:t>
            </a:r>
            <a:r>
              <a:rPr dirty="0" spc="-330"/>
              <a:t> </a:t>
            </a:r>
            <a:r>
              <a:rPr dirty="0" spc="-20"/>
              <a:t>used</a:t>
            </a:r>
            <a:r>
              <a:rPr dirty="0" spc="-330"/>
              <a:t> </a:t>
            </a:r>
            <a:r>
              <a:rPr dirty="0" spc="-65" b="1">
                <a:latin typeface="Tahoma"/>
                <a:cs typeface="Tahoma"/>
              </a:rPr>
              <a:t>2000</a:t>
            </a:r>
            <a:r>
              <a:rPr dirty="0" spc="-240" b="1">
                <a:latin typeface="Tahoma"/>
                <a:cs typeface="Tahoma"/>
              </a:rPr>
              <a:t> </a:t>
            </a:r>
            <a:r>
              <a:rPr dirty="0" spc="20" b="1">
                <a:latin typeface="Tahoma"/>
                <a:cs typeface="Tahoma"/>
              </a:rPr>
              <a:t>labeled</a:t>
            </a:r>
            <a:r>
              <a:rPr dirty="0" spc="-240" b="1">
                <a:latin typeface="Tahoma"/>
                <a:cs typeface="Tahoma"/>
              </a:rPr>
              <a:t> </a:t>
            </a:r>
            <a:r>
              <a:rPr dirty="0" spc="-60" b="1">
                <a:latin typeface="Tahoma"/>
                <a:cs typeface="Tahoma"/>
              </a:rPr>
              <a:t>images</a:t>
            </a:r>
            <a:r>
              <a:rPr dirty="0" spc="-240" b="1">
                <a:latin typeface="Tahoma"/>
                <a:cs typeface="Tahoma"/>
              </a:rPr>
              <a:t> </a:t>
            </a:r>
            <a:r>
              <a:rPr dirty="0" spc="-90"/>
              <a:t>for</a:t>
            </a:r>
            <a:r>
              <a:rPr dirty="0" spc="-330"/>
              <a:t> </a:t>
            </a:r>
            <a:r>
              <a:rPr dirty="0" spc="-35"/>
              <a:t>training</a:t>
            </a:r>
            <a:r>
              <a:rPr dirty="0" spc="-325"/>
              <a:t> </a:t>
            </a:r>
            <a:r>
              <a:rPr dirty="0" spc="45"/>
              <a:t>the</a:t>
            </a:r>
            <a:r>
              <a:rPr dirty="0" spc="-330"/>
              <a:t> </a:t>
            </a:r>
            <a:r>
              <a:rPr dirty="0"/>
              <a:t>yolov4</a:t>
            </a:r>
            <a:r>
              <a:rPr dirty="0" spc="-330"/>
              <a:t> </a:t>
            </a:r>
            <a:r>
              <a:rPr dirty="0"/>
              <a:t>model.</a:t>
            </a:r>
          </a:p>
          <a:p>
            <a:pPr marL="243840" marR="5080">
              <a:lnSpc>
                <a:spcPts val="4500"/>
              </a:lnSpc>
              <a:spcBef>
                <a:spcPts val="4640"/>
              </a:spcBef>
            </a:pPr>
            <a:r>
              <a:rPr dirty="0" spc="310"/>
              <a:t>We</a:t>
            </a:r>
            <a:r>
              <a:rPr dirty="0" spc="-325"/>
              <a:t> </a:t>
            </a:r>
            <a:r>
              <a:rPr dirty="0" spc="-20"/>
              <a:t>used</a:t>
            </a:r>
            <a:r>
              <a:rPr dirty="0" spc="-325"/>
              <a:t> </a:t>
            </a:r>
            <a:r>
              <a:rPr dirty="0" spc="45"/>
              <a:t>the</a:t>
            </a:r>
            <a:r>
              <a:rPr dirty="0" spc="-325"/>
              <a:t> </a:t>
            </a:r>
            <a:r>
              <a:rPr dirty="0" spc="-120" b="1">
                <a:latin typeface="Tahoma"/>
                <a:cs typeface="Tahoma"/>
              </a:rPr>
              <a:t>bdk100k</a:t>
            </a:r>
            <a:r>
              <a:rPr dirty="0" spc="-23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dataset</a:t>
            </a:r>
            <a:r>
              <a:rPr dirty="0" spc="-229" b="1">
                <a:latin typeface="Tahoma"/>
                <a:cs typeface="Tahoma"/>
              </a:rPr>
              <a:t> </a:t>
            </a:r>
            <a:r>
              <a:rPr dirty="0" spc="-90"/>
              <a:t>for</a:t>
            </a:r>
            <a:r>
              <a:rPr dirty="0" spc="-325"/>
              <a:t> </a:t>
            </a:r>
            <a:r>
              <a:rPr dirty="0" spc="55"/>
              <a:t>image</a:t>
            </a:r>
            <a:r>
              <a:rPr dirty="0" spc="-325"/>
              <a:t> </a:t>
            </a:r>
            <a:r>
              <a:rPr dirty="0" spc="35"/>
              <a:t>labeling</a:t>
            </a:r>
            <a:r>
              <a:rPr dirty="0" spc="-325"/>
              <a:t> </a:t>
            </a:r>
            <a:r>
              <a:rPr dirty="0" spc="60"/>
              <a:t>and</a:t>
            </a:r>
            <a:r>
              <a:rPr dirty="0" spc="-325"/>
              <a:t> </a:t>
            </a:r>
            <a:r>
              <a:rPr dirty="0" spc="-90"/>
              <a:t>for</a:t>
            </a:r>
            <a:r>
              <a:rPr dirty="0" spc="-320"/>
              <a:t> </a:t>
            </a:r>
            <a:r>
              <a:rPr dirty="0" spc="45"/>
              <a:t>the</a:t>
            </a:r>
            <a:r>
              <a:rPr dirty="0" spc="-325"/>
              <a:t> </a:t>
            </a:r>
            <a:r>
              <a:rPr dirty="0" spc="35"/>
              <a:t>labeling </a:t>
            </a:r>
            <a:r>
              <a:rPr dirty="0" spc="-1190"/>
              <a:t> </a:t>
            </a:r>
            <a:r>
              <a:rPr dirty="0" spc="175"/>
              <a:t>w</a:t>
            </a:r>
            <a:r>
              <a:rPr dirty="0" spc="100"/>
              <a:t>e</a:t>
            </a:r>
            <a:r>
              <a:rPr dirty="0" spc="-330"/>
              <a:t> </a:t>
            </a:r>
            <a:r>
              <a:rPr dirty="0" spc="-75"/>
              <a:t>u</a:t>
            </a:r>
            <a:r>
              <a:rPr dirty="0" spc="-55"/>
              <a:t>s</a:t>
            </a:r>
            <a:r>
              <a:rPr dirty="0" spc="100"/>
              <a:t>e</a:t>
            </a:r>
            <a:r>
              <a:rPr dirty="0" spc="-330"/>
              <a:t> </a:t>
            </a:r>
            <a:r>
              <a:rPr dirty="0" spc="175"/>
              <a:t>w</a:t>
            </a:r>
            <a:r>
              <a:rPr dirty="0" spc="254"/>
              <a:t>a</a:t>
            </a:r>
            <a:r>
              <a:rPr dirty="0" spc="-50"/>
              <a:t>s</a:t>
            </a:r>
            <a:r>
              <a:rPr dirty="0" spc="-330"/>
              <a:t> </a:t>
            </a:r>
            <a:r>
              <a:rPr dirty="0" spc="90"/>
              <a:t>l</a:t>
            </a:r>
            <a:r>
              <a:rPr dirty="0" spc="254"/>
              <a:t>a</a:t>
            </a:r>
            <a:r>
              <a:rPr dirty="0" spc="-45"/>
              <a:t>b</a:t>
            </a:r>
            <a:r>
              <a:rPr dirty="0" spc="95"/>
              <a:t>e</a:t>
            </a:r>
            <a:r>
              <a:rPr dirty="0" spc="90"/>
              <a:t>l</a:t>
            </a:r>
            <a:r>
              <a:rPr dirty="0" spc="-175"/>
              <a:t>I</a:t>
            </a:r>
            <a:r>
              <a:rPr dirty="0" spc="90"/>
              <a:t>m</a:t>
            </a:r>
            <a:r>
              <a:rPr dirty="0" spc="-5"/>
              <a:t>g</a:t>
            </a:r>
            <a:r>
              <a:rPr dirty="0" spc="-330"/>
              <a:t> </a:t>
            </a:r>
            <a:r>
              <a:rPr dirty="0" spc="65"/>
              <a:t>t</a:t>
            </a:r>
            <a:r>
              <a:rPr dirty="0" spc="-75"/>
              <a:t>oo</a:t>
            </a:r>
            <a:r>
              <a:rPr dirty="0" spc="90"/>
              <a:t>l</a:t>
            </a:r>
            <a:r>
              <a:rPr dirty="0" spc="-114"/>
              <a:t>,</a:t>
            </a:r>
            <a:r>
              <a:rPr dirty="0" spc="-330"/>
              <a:t> </a:t>
            </a:r>
            <a:r>
              <a:rPr dirty="0" spc="175"/>
              <a:t>w</a:t>
            </a:r>
            <a:r>
              <a:rPr dirty="0" spc="-35"/>
              <a:t>h</a:t>
            </a:r>
            <a:r>
              <a:rPr dirty="0" spc="-155"/>
              <a:t>i</a:t>
            </a:r>
            <a:r>
              <a:rPr dirty="0" spc="240"/>
              <a:t>c</a:t>
            </a:r>
            <a:r>
              <a:rPr dirty="0" spc="-30"/>
              <a:t>h</a:t>
            </a:r>
            <a:r>
              <a:rPr dirty="0" spc="-330"/>
              <a:t> </a:t>
            </a:r>
            <a:r>
              <a:rPr dirty="0" spc="-155"/>
              <a:t>i</a:t>
            </a:r>
            <a:r>
              <a:rPr dirty="0" spc="-50"/>
              <a:t>s</a:t>
            </a:r>
            <a:r>
              <a:rPr dirty="0" spc="-330"/>
              <a:t> </a:t>
            </a:r>
            <a:r>
              <a:rPr dirty="0" spc="254"/>
              <a:t>a</a:t>
            </a:r>
            <a:r>
              <a:rPr dirty="0" spc="-30"/>
              <a:t>n</a:t>
            </a:r>
            <a:r>
              <a:rPr dirty="0" spc="-330"/>
              <a:t> </a:t>
            </a:r>
            <a:r>
              <a:rPr dirty="0" spc="-75"/>
              <a:t>o</a:t>
            </a:r>
            <a:r>
              <a:rPr dirty="0" spc="-30"/>
              <a:t>p</a:t>
            </a:r>
            <a:r>
              <a:rPr dirty="0" spc="95"/>
              <a:t>e</a:t>
            </a:r>
            <a:r>
              <a:rPr dirty="0" spc="-35"/>
              <a:t>n</a:t>
            </a:r>
            <a:r>
              <a:rPr dirty="0" spc="80"/>
              <a:t>-</a:t>
            </a:r>
            <a:r>
              <a:rPr dirty="0" spc="-55"/>
              <a:t>s</a:t>
            </a:r>
            <a:r>
              <a:rPr dirty="0" spc="-75"/>
              <a:t>o</a:t>
            </a:r>
            <a:r>
              <a:rPr dirty="0" spc="-75"/>
              <a:t>u</a:t>
            </a:r>
            <a:r>
              <a:rPr dirty="0" spc="-220"/>
              <a:t>r</a:t>
            </a:r>
            <a:r>
              <a:rPr dirty="0" spc="240"/>
              <a:t>c</a:t>
            </a:r>
            <a:r>
              <a:rPr dirty="0" spc="100"/>
              <a:t>e</a:t>
            </a:r>
            <a:r>
              <a:rPr dirty="0" spc="-330"/>
              <a:t> </a:t>
            </a:r>
            <a:r>
              <a:rPr dirty="0" spc="65"/>
              <a:t>t</a:t>
            </a:r>
            <a:r>
              <a:rPr dirty="0" spc="-75"/>
              <a:t>oo</a:t>
            </a:r>
            <a:r>
              <a:rPr dirty="0" spc="90"/>
              <a:t>l</a:t>
            </a:r>
            <a:r>
              <a:rPr dirty="0" spc="-165"/>
              <a:t>.</a:t>
            </a:r>
          </a:p>
          <a:p>
            <a:pPr marL="243840">
              <a:lnSpc>
                <a:spcPct val="100000"/>
              </a:lnSpc>
              <a:spcBef>
                <a:spcPts val="4300"/>
              </a:spcBef>
            </a:pPr>
            <a:r>
              <a:rPr dirty="0" spc="310"/>
              <a:t>We</a:t>
            </a:r>
            <a:r>
              <a:rPr dirty="0" spc="-330"/>
              <a:t> </a:t>
            </a:r>
            <a:r>
              <a:rPr dirty="0" spc="-10"/>
              <a:t>use</a:t>
            </a:r>
            <a:r>
              <a:rPr dirty="0" spc="-330"/>
              <a:t> </a:t>
            </a:r>
            <a:r>
              <a:rPr dirty="0" spc="260"/>
              <a:t>a</a:t>
            </a:r>
            <a:r>
              <a:rPr dirty="0" spc="-330"/>
              <a:t> </a:t>
            </a:r>
            <a:r>
              <a:rPr dirty="0" spc="80"/>
              <a:t>total</a:t>
            </a:r>
            <a:r>
              <a:rPr dirty="0" spc="-330"/>
              <a:t> </a:t>
            </a:r>
            <a:r>
              <a:rPr dirty="0" spc="-30"/>
              <a:t>of</a:t>
            </a:r>
            <a:r>
              <a:rPr dirty="0" spc="-330"/>
              <a:t> </a:t>
            </a:r>
            <a:r>
              <a:rPr dirty="0" spc="-254" b="1">
                <a:latin typeface="Tahoma"/>
                <a:cs typeface="Tahoma"/>
              </a:rPr>
              <a:t>18</a:t>
            </a:r>
            <a:r>
              <a:rPr dirty="0" spc="-240" b="1">
                <a:latin typeface="Tahoma"/>
                <a:cs typeface="Tahoma"/>
              </a:rPr>
              <a:t> </a:t>
            </a:r>
            <a:r>
              <a:rPr dirty="0" spc="-20"/>
              <a:t>different</a:t>
            </a:r>
            <a:r>
              <a:rPr dirty="0" spc="-330"/>
              <a:t> </a:t>
            </a:r>
            <a:r>
              <a:rPr dirty="0" spc="45"/>
              <a:t>classes.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1258" y="101"/>
            <a:ext cx="6676561" cy="8954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536" y="1340585"/>
            <a:ext cx="10391774" cy="2209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3789451"/>
            <a:ext cx="5534024" cy="5534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3536" y="4814435"/>
            <a:ext cx="7629524" cy="44481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4755" y="193205"/>
            <a:ext cx="47390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170">
                <a:latin typeface="Tahoma"/>
                <a:cs typeface="Tahoma"/>
              </a:rPr>
              <a:t>I</a:t>
            </a:r>
            <a:r>
              <a:rPr dirty="0" sz="5600" spc="-245">
                <a:latin typeface="Tahoma"/>
                <a:cs typeface="Tahoma"/>
              </a:rPr>
              <a:t>n</a:t>
            </a:r>
            <a:r>
              <a:rPr dirty="0" sz="5600" spc="-45">
                <a:latin typeface="Tahoma"/>
                <a:cs typeface="Tahoma"/>
              </a:rPr>
              <a:t>i</a:t>
            </a:r>
            <a:r>
              <a:rPr dirty="0" sz="5600" spc="75">
                <a:latin typeface="Tahoma"/>
                <a:cs typeface="Tahoma"/>
              </a:rPr>
              <a:t>t</a:t>
            </a:r>
            <a:r>
              <a:rPr dirty="0" sz="5600" spc="-45">
                <a:latin typeface="Tahoma"/>
                <a:cs typeface="Tahoma"/>
              </a:rPr>
              <a:t>i</a:t>
            </a:r>
            <a:r>
              <a:rPr dirty="0" sz="5600" spc="90">
                <a:latin typeface="Tahoma"/>
                <a:cs typeface="Tahoma"/>
              </a:rPr>
              <a:t>a</a:t>
            </a:r>
            <a:r>
              <a:rPr dirty="0" sz="5600" spc="275">
                <a:latin typeface="Tahoma"/>
                <a:cs typeface="Tahoma"/>
              </a:rPr>
              <a:t>l</a:t>
            </a:r>
            <a:r>
              <a:rPr dirty="0" sz="5600" spc="-355">
                <a:latin typeface="Tahoma"/>
                <a:cs typeface="Tahoma"/>
              </a:rPr>
              <a:t> </a:t>
            </a:r>
            <a:r>
              <a:rPr dirty="0" sz="5600" spc="-670">
                <a:latin typeface="Tahoma"/>
                <a:cs typeface="Tahoma"/>
              </a:rPr>
              <a:t>R</a:t>
            </a:r>
            <a:r>
              <a:rPr dirty="0" sz="5600" spc="-120">
                <a:latin typeface="Tahoma"/>
                <a:cs typeface="Tahoma"/>
              </a:rPr>
              <a:t>e</a:t>
            </a:r>
            <a:r>
              <a:rPr dirty="0" sz="5600" spc="-130">
                <a:latin typeface="Tahoma"/>
                <a:cs typeface="Tahoma"/>
              </a:rPr>
              <a:t>s</a:t>
            </a:r>
            <a:r>
              <a:rPr dirty="0" sz="5600" spc="-300">
                <a:latin typeface="Tahoma"/>
                <a:cs typeface="Tahoma"/>
              </a:rPr>
              <a:t>u</a:t>
            </a:r>
            <a:r>
              <a:rPr dirty="0" sz="5600" spc="270">
                <a:latin typeface="Tahoma"/>
                <a:cs typeface="Tahoma"/>
              </a:rPr>
              <a:t>l</a:t>
            </a:r>
            <a:r>
              <a:rPr dirty="0" sz="5600" spc="75">
                <a:latin typeface="Tahoma"/>
                <a:cs typeface="Tahoma"/>
              </a:rPr>
              <a:t>t</a:t>
            </a:r>
            <a:r>
              <a:rPr dirty="0" sz="5600" spc="-125">
                <a:latin typeface="Tahoma"/>
                <a:cs typeface="Tahoma"/>
              </a:rPr>
              <a:t>s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836" y="3681105"/>
            <a:ext cx="37306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0" b="1">
                <a:solidFill>
                  <a:srgbClr val="F7F7F7"/>
                </a:solidFill>
                <a:latin typeface="Tahoma"/>
                <a:cs typeface="Tahoma"/>
              </a:rPr>
              <a:t>ACCURACY</a:t>
            </a:r>
            <a:r>
              <a:rPr dirty="0" sz="2200" spc="21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-40" b="1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dirty="0" sz="2200" spc="21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-40" b="1">
                <a:solidFill>
                  <a:srgbClr val="F7F7F7"/>
                </a:solidFill>
                <a:latin typeface="Tahoma"/>
                <a:cs typeface="Tahoma"/>
              </a:rPr>
              <a:t>TRAINING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836" y="9503778"/>
            <a:ext cx="23393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80" b="1">
                <a:solidFill>
                  <a:srgbClr val="F7F7F7"/>
                </a:solidFill>
                <a:latin typeface="Tahoma"/>
                <a:cs typeface="Tahoma"/>
              </a:rPr>
              <a:t>INITIAL</a:t>
            </a:r>
            <a:r>
              <a:rPr dirty="0" sz="2200" spc="18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45" b="1">
                <a:solidFill>
                  <a:srgbClr val="F7F7F7"/>
                </a:solidFill>
                <a:latin typeface="Tahoma"/>
                <a:cs typeface="Tahoma"/>
              </a:rPr>
              <a:t>RESULT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6619" y="9503778"/>
            <a:ext cx="44742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90" b="1">
                <a:solidFill>
                  <a:srgbClr val="F7F7F7"/>
                </a:solidFill>
                <a:latin typeface="Tahoma"/>
                <a:cs typeface="Tahoma"/>
              </a:rPr>
              <a:t>SCATTER</a:t>
            </a:r>
            <a:r>
              <a:rPr dirty="0" sz="2200" spc="229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45" b="1">
                <a:solidFill>
                  <a:srgbClr val="F7F7F7"/>
                </a:solidFill>
                <a:latin typeface="Tahoma"/>
                <a:cs typeface="Tahoma"/>
              </a:rPr>
              <a:t>PLOT</a:t>
            </a:r>
            <a:r>
              <a:rPr dirty="0" sz="2200" spc="23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105" b="1">
                <a:solidFill>
                  <a:srgbClr val="F7F7F7"/>
                </a:solidFill>
                <a:latin typeface="Tahoma"/>
                <a:cs typeface="Tahoma"/>
              </a:rPr>
              <a:t>(</a:t>
            </a:r>
            <a:r>
              <a:rPr dirty="0" sz="2200" spc="23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105" b="1">
                <a:solidFill>
                  <a:srgbClr val="F7F7F7"/>
                </a:solidFill>
                <a:latin typeface="Tahoma"/>
                <a:cs typeface="Tahoma"/>
              </a:rPr>
              <a:t>0.3</a:t>
            </a:r>
            <a:r>
              <a:rPr dirty="0" sz="2200" spc="23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20" b="1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dirty="0" sz="2200" spc="23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105" b="1">
                <a:solidFill>
                  <a:srgbClr val="F7F7F7"/>
                </a:solidFill>
                <a:latin typeface="Tahoma"/>
                <a:cs typeface="Tahoma"/>
              </a:rPr>
              <a:t>0.5</a:t>
            </a:r>
            <a:r>
              <a:rPr dirty="0" sz="2200" spc="23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254" b="1">
                <a:solidFill>
                  <a:srgbClr val="F7F7F7"/>
                </a:solidFill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" y="1041"/>
            <a:ext cx="18288000" cy="10286365"/>
            <a:chOff x="38" y="1041"/>
            <a:chExt cx="18288000" cy="102863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515" y="1476331"/>
              <a:ext cx="14868524" cy="8362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7569" y="1041"/>
              <a:ext cx="2550173" cy="42420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" y="8454063"/>
              <a:ext cx="3396374" cy="183293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61324" y="230379"/>
            <a:ext cx="316992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35">
                <a:latin typeface="Tahoma"/>
                <a:cs typeface="Tahoma"/>
              </a:rPr>
              <a:t>R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3028949" cy="10953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1544298"/>
              <a:ext cx="14630399" cy="8229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61324" y="230381"/>
            <a:ext cx="316992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35">
                <a:latin typeface="Tahoma"/>
                <a:cs typeface="Tahoma"/>
              </a:rPr>
              <a:t>R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53" y="1250"/>
            <a:ext cx="18288000" cy="10285730"/>
            <a:chOff x="353" y="1250"/>
            <a:chExt cx="18288000" cy="102857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6779" y="1250"/>
              <a:ext cx="2611083" cy="44159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" y="8352745"/>
              <a:ext cx="3947029" cy="1934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2978" y="0"/>
            <a:ext cx="5085022" cy="48971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8630" y="175067"/>
            <a:ext cx="9438640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58645" marR="5080" indent="-1846580">
              <a:lnSpc>
                <a:spcPct val="100000"/>
              </a:lnSpc>
              <a:spcBef>
                <a:spcPts val="100"/>
              </a:spcBef>
            </a:pPr>
            <a:r>
              <a:rPr dirty="0" spc="-835">
                <a:latin typeface="Tahoma"/>
                <a:cs typeface="Tahoma"/>
              </a:rPr>
              <a:t>R</a:t>
            </a:r>
            <a:r>
              <a:rPr dirty="0" spc="-145">
                <a:latin typeface="Tahoma"/>
                <a:cs typeface="Tahoma"/>
              </a:rPr>
              <a:t>e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370">
                <a:latin typeface="Tahoma"/>
                <a:cs typeface="Tahoma"/>
              </a:rPr>
              <a:t>u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155">
                <a:latin typeface="Tahoma"/>
                <a:cs typeface="Tahoma"/>
              </a:rPr>
              <a:t>s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80">
                <a:latin typeface="Tahoma"/>
                <a:cs typeface="Tahoma"/>
              </a:rPr>
              <a:t>f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245">
                <a:latin typeface="Tahoma"/>
                <a:cs typeface="Tahoma"/>
              </a:rPr>
              <a:t>r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350">
                <a:latin typeface="Tahoma"/>
                <a:cs typeface="Tahoma"/>
              </a:rPr>
              <a:t>E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335">
                <a:latin typeface="Tahoma"/>
                <a:cs typeface="Tahoma"/>
              </a:rPr>
              <a:t>m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95">
                <a:latin typeface="Tahoma"/>
                <a:cs typeface="Tahoma"/>
              </a:rPr>
              <a:t>t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240">
                <a:latin typeface="Tahoma"/>
                <a:cs typeface="Tahoma"/>
              </a:rPr>
              <a:t>o</a:t>
            </a:r>
            <a:r>
              <a:rPr dirty="0" spc="-190">
                <a:latin typeface="Tahoma"/>
                <a:cs typeface="Tahoma"/>
              </a:rPr>
              <a:t>n  </a:t>
            </a:r>
            <a:r>
              <a:rPr dirty="0" spc="-385">
                <a:latin typeface="Tahoma"/>
                <a:cs typeface="Tahoma"/>
              </a:rPr>
              <a:t>U</a:t>
            </a:r>
            <a:r>
              <a:rPr dirty="0" spc="-160">
                <a:latin typeface="Tahoma"/>
                <a:cs typeface="Tahoma"/>
              </a:rPr>
              <a:t>s</a:t>
            </a:r>
            <a:r>
              <a:rPr dirty="0" spc="-50">
                <a:latin typeface="Tahoma"/>
                <a:cs typeface="Tahoma"/>
              </a:rPr>
              <a:t>i</a:t>
            </a:r>
            <a:r>
              <a:rPr dirty="0" spc="-300">
                <a:latin typeface="Tahoma"/>
                <a:cs typeface="Tahoma"/>
              </a:rPr>
              <a:t>n</a:t>
            </a:r>
            <a:r>
              <a:rPr dirty="0" spc="-114">
                <a:latin typeface="Tahoma"/>
                <a:cs typeface="Tahoma"/>
              </a:rPr>
              <a:t>g</a:t>
            </a:r>
            <a:r>
              <a:rPr dirty="0" spc="-445">
                <a:latin typeface="Tahoma"/>
                <a:cs typeface="Tahoma"/>
              </a:rPr>
              <a:t> </a:t>
            </a:r>
            <a:r>
              <a:rPr dirty="0" spc="-240">
                <a:latin typeface="Tahoma"/>
                <a:cs typeface="Tahoma"/>
              </a:rPr>
              <a:t>K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340">
                <a:latin typeface="Tahoma"/>
                <a:cs typeface="Tahoma"/>
              </a:rPr>
              <a:t>l</a:t>
            </a:r>
            <a:r>
              <a:rPr dirty="0" spc="-335">
                <a:latin typeface="Tahoma"/>
                <a:cs typeface="Tahoma"/>
              </a:rPr>
              <a:t>m</a:t>
            </a:r>
            <a:r>
              <a:rPr dirty="0" spc="114">
                <a:latin typeface="Tahoma"/>
                <a:cs typeface="Tahoma"/>
              </a:rPr>
              <a:t>a</a:t>
            </a:r>
            <a:r>
              <a:rPr dirty="0" spc="-295">
                <a:latin typeface="Tahoma"/>
                <a:cs typeface="Tahoma"/>
              </a:rPr>
              <a:t>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436" y="2766580"/>
            <a:ext cx="171450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436" y="4823980"/>
            <a:ext cx="171450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436" y="6881380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436" y="8938779"/>
            <a:ext cx="171450" cy="171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1442" y="2581954"/>
            <a:ext cx="16103600" cy="72269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43000">
              <a:lnSpc>
                <a:spcPct val="100699"/>
              </a:lnSpc>
              <a:spcBef>
                <a:spcPts val="100"/>
              </a:spcBef>
            </a:pP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We </a:t>
            </a:r>
            <a:r>
              <a:rPr dirty="0" sz="3350" spc="-15">
                <a:solidFill>
                  <a:srgbClr val="F7F7F7"/>
                </a:solidFill>
                <a:latin typeface="Verdana"/>
                <a:cs typeface="Verdana"/>
              </a:rPr>
              <a:t>implemented </a:t>
            </a:r>
            <a:r>
              <a:rPr dirty="0" sz="3350" spc="80">
                <a:solidFill>
                  <a:srgbClr val="F7F7F7"/>
                </a:solidFill>
                <a:latin typeface="Verdana"/>
                <a:cs typeface="Verdana"/>
              </a:rPr>
              <a:t>a </a:t>
            </a:r>
            <a:r>
              <a:rPr dirty="0" sz="3350" spc="-5">
                <a:solidFill>
                  <a:srgbClr val="F7F7F7"/>
                </a:solidFill>
                <a:latin typeface="Verdana"/>
                <a:cs typeface="Verdana"/>
              </a:rPr>
              <a:t>Kalman </a:t>
            </a:r>
            <a:r>
              <a:rPr dirty="0" sz="3350" spc="-25">
                <a:solidFill>
                  <a:srgbClr val="F7F7F7"/>
                </a:solidFill>
                <a:latin typeface="Verdana"/>
                <a:cs typeface="Verdana"/>
              </a:rPr>
              <a:t>filter </a:t>
            </a:r>
            <a:r>
              <a:rPr dirty="0" sz="3350" spc="-65">
                <a:solidFill>
                  <a:srgbClr val="F7F7F7"/>
                </a:solidFill>
                <a:latin typeface="Verdana"/>
                <a:cs typeface="Verdana"/>
              </a:rPr>
              <a:t>for </a:t>
            </a:r>
            <a:r>
              <a:rPr dirty="0" sz="3350" spc="-25">
                <a:solidFill>
                  <a:srgbClr val="F7F7F7"/>
                </a:solidFill>
                <a:latin typeface="Verdana"/>
                <a:cs typeface="Verdana"/>
              </a:rPr>
              <a:t>both </a:t>
            </a:r>
            <a:r>
              <a:rPr dirty="0" sz="3350" spc="-365">
                <a:solidFill>
                  <a:srgbClr val="F7F7F7"/>
                </a:solidFill>
                <a:latin typeface="Verdana"/>
                <a:cs typeface="Verdana"/>
              </a:rPr>
              <a:t>1D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dirty="0" sz="3350" spc="-210">
                <a:solidFill>
                  <a:srgbClr val="F7F7F7"/>
                </a:solidFill>
                <a:latin typeface="Verdana"/>
                <a:cs typeface="Verdana"/>
              </a:rPr>
              <a:t>2D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object </a:t>
            </a:r>
            <a:r>
              <a:rPr dirty="0" sz="3350" spc="-75">
                <a:solidFill>
                  <a:srgbClr val="F7F7F7"/>
                </a:solidFill>
                <a:latin typeface="Verdana"/>
                <a:cs typeface="Verdana"/>
              </a:rPr>
              <a:t>tracking.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A </a:t>
            </a:r>
            <a:r>
              <a:rPr dirty="0" sz="3350" spc="1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constant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15">
                <a:solidFill>
                  <a:srgbClr val="F7F7F7"/>
                </a:solidFill>
                <a:latin typeface="Verdana"/>
                <a:cs typeface="Verdana"/>
              </a:rPr>
              <a:t>velocity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10">
                <a:solidFill>
                  <a:srgbClr val="F7F7F7"/>
                </a:solidFill>
                <a:latin typeface="Verdana"/>
                <a:cs typeface="Verdana"/>
              </a:rPr>
              <a:t>model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20">
                <a:solidFill>
                  <a:srgbClr val="F7F7F7"/>
                </a:solidFill>
                <a:latin typeface="Verdana"/>
                <a:cs typeface="Verdana"/>
              </a:rPr>
              <a:t>has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5">
                <a:solidFill>
                  <a:srgbClr val="F7F7F7"/>
                </a:solidFill>
                <a:latin typeface="Verdana"/>
                <a:cs typeface="Verdana"/>
              </a:rPr>
              <a:t>considered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15">
                <a:solidFill>
                  <a:srgbClr val="F7F7F7"/>
                </a:solidFill>
                <a:latin typeface="Verdana"/>
                <a:cs typeface="Verdana"/>
              </a:rPr>
              <a:t>acceleration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25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10">
                <a:solidFill>
                  <a:srgbClr val="F7F7F7"/>
                </a:solidFill>
                <a:latin typeface="Verdana"/>
                <a:cs typeface="Verdana"/>
              </a:rPr>
              <a:t>detected </a:t>
            </a:r>
            <a:r>
              <a:rPr dirty="0" sz="3350" spc="-116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70">
                <a:solidFill>
                  <a:srgbClr val="F7F7F7"/>
                </a:solidFill>
                <a:latin typeface="Verdana"/>
                <a:cs typeface="Verdana"/>
              </a:rPr>
              <a:t>object.</a:t>
            </a:r>
            <a:endParaRPr sz="335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4050"/>
              </a:spcBef>
            </a:pPr>
            <a:r>
              <a:rPr dirty="0" sz="3350" spc="-55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5">
                <a:solidFill>
                  <a:srgbClr val="F7F7F7"/>
                </a:solidFill>
                <a:latin typeface="Verdana"/>
                <a:cs typeface="Verdana"/>
              </a:rPr>
              <a:t>prediction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75">
                <a:solidFill>
                  <a:srgbClr val="F7F7F7"/>
                </a:solidFill>
                <a:latin typeface="Verdana"/>
                <a:cs typeface="Verdana"/>
              </a:rPr>
              <a:t>is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done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with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15">
                <a:solidFill>
                  <a:srgbClr val="F7F7F7"/>
                </a:solidFill>
                <a:latin typeface="Verdana"/>
                <a:cs typeface="Verdana"/>
              </a:rPr>
              <a:t>help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25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55">
                <a:solidFill>
                  <a:srgbClr val="F7F7F7"/>
                </a:solidFill>
                <a:latin typeface="Verdana"/>
                <a:cs typeface="Verdana"/>
              </a:rPr>
              <a:t>Measurements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65">
                <a:solidFill>
                  <a:srgbClr val="F7F7F7"/>
                </a:solidFill>
                <a:latin typeface="Verdana"/>
                <a:cs typeface="Verdana"/>
              </a:rPr>
              <a:t>provided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90">
                <a:solidFill>
                  <a:srgbClr val="F7F7F7"/>
                </a:solidFill>
                <a:latin typeface="Verdana"/>
                <a:cs typeface="Verdana"/>
              </a:rPr>
              <a:t>by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25">
                <a:solidFill>
                  <a:srgbClr val="F7F7F7"/>
                </a:solidFill>
                <a:latin typeface="Verdana"/>
                <a:cs typeface="Verdana"/>
              </a:rPr>
              <a:t>yolo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dirty="0" sz="3350" spc="-116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it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50">
                <a:solidFill>
                  <a:srgbClr val="F7F7F7"/>
                </a:solidFill>
                <a:latin typeface="Verdana"/>
                <a:cs typeface="Verdana"/>
              </a:rPr>
              <a:t>involves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center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25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bounding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50">
                <a:solidFill>
                  <a:srgbClr val="F7F7F7"/>
                </a:solidFill>
                <a:latin typeface="Verdana"/>
                <a:cs typeface="Verdana"/>
              </a:rPr>
              <a:t>box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7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110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17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85">
                <a:solidFill>
                  <a:srgbClr val="F7F7F7"/>
                </a:solidFill>
                <a:latin typeface="Verdana"/>
                <a:cs typeface="Verdana"/>
              </a:rPr>
              <a:t>previous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15">
                <a:solidFill>
                  <a:srgbClr val="F7F7F7"/>
                </a:solidFill>
                <a:latin typeface="Verdana"/>
                <a:cs typeface="Verdana"/>
              </a:rPr>
              <a:t>velocity </a:t>
            </a:r>
            <a:r>
              <a:rPr dirty="0" sz="3350" spc="-1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25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dirty="0" sz="3350" spc="-40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object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7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25">
                <a:solidFill>
                  <a:srgbClr val="F7F7F7"/>
                </a:solidFill>
                <a:latin typeface="Verdana"/>
                <a:cs typeface="Verdana"/>
              </a:rPr>
              <a:t>both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directions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10">
                <a:solidFill>
                  <a:srgbClr val="F7F7F7"/>
                </a:solidFill>
                <a:latin typeface="Verdana"/>
                <a:cs typeface="Verdana"/>
              </a:rPr>
              <a:t>based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on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that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65">
                <a:solidFill>
                  <a:srgbClr val="F7F7F7"/>
                </a:solidFill>
                <a:latin typeface="Verdana"/>
                <a:cs typeface="Verdana"/>
              </a:rPr>
              <a:t>future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20">
                <a:solidFill>
                  <a:srgbClr val="F7F7F7"/>
                </a:solidFill>
                <a:latin typeface="Verdana"/>
                <a:cs typeface="Verdana"/>
              </a:rPr>
              <a:t>values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50">
                <a:solidFill>
                  <a:srgbClr val="F7F7F7"/>
                </a:solidFill>
                <a:latin typeface="Verdana"/>
                <a:cs typeface="Verdana"/>
              </a:rPr>
              <a:t>will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15">
                <a:solidFill>
                  <a:srgbClr val="F7F7F7"/>
                </a:solidFill>
                <a:latin typeface="Verdana"/>
                <a:cs typeface="Verdana"/>
              </a:rPr>
              <a:t>be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50">
                <a:solidFill>
                  <a:srgbClr val="F7F7F7"/>
                </a:solidFill>
                <a:latin typeface="Verdana"/>
                <a:cs typeface="Verdana"/>
              </a:rPr>
              <a:t>predicted.</a:t>
            </a:r>
            <a:endParaRPr sz="3350">
              <a:latin typeface="Verdana"/>
              <a:cs typeface="Verdana"/>
            </a:endParaRPr>
          </a:p>
          <a:p>
            <a:pPr marL="12700" marR="320040">
              <a:lnSpc>
                <a:spcPct val="100699"/>
              </a:lnSpc>
              <a:spcBef>
                <a:spcPts val="4054"/>
              </a:spcBef>
            </a:pP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We </a:t>
            </a: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generate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multiple </a:t>
            </a: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bounding </a:t>
            </a:r>
            <a:r>
              <a:rPr dirty="0" sz="3350" spc="-50">
                <a:solidFill>
                  <a:srgbClr val="F7F7F7"/>
                </a:solidFill>
                <a:latin typeface="Verdana"/>
                <a:cs typeface="Verdana"/>
              </a:rPr>
              <a:t>boxes </a:t>
            </a: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on </a:t>
            </a:r>
            <a:r>
              <a:rPr dirty="0" sz="3350" spc="80">
                <a:solidFill>
                  <a:srgbClr val="F7F7F7"/>
                </a:solidFill>
                <a:latin typeface="Verdana"/>
                <a:cs typeface="Verdana"/>
              </a:rPr>
              <a:t>a </a:t>
            </a:r>
            <a:r>
              <a:rPr dirty="0" sz="3350" spc="-20">
                <a:solidFill>
                  <a:srgbClr val="F7F7F7"/>
                </a:solidFill>
                <a:latin typeface="Verdana"/>
                <a:cs typeface="Verdana"/>
              </a:rPr>
              <a:t>single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object </a:t>
            </a:r>
            <a:r>
              <a:rPr dirty="0" sz="3350" spc="-50">
                <a:solidFill>
                  <a:srgbClr val="F7F7F7"/>
                </a:solidFill>
                <a:latin typeface="Verdana"/>
                <a:cs typeface="Verdana"/>
              </a:rPr>
              <a:t>so </a:t>
            </a:r>
            <a:r>
              <a:rPr dirty="0" sz="3350" spc="-10">
                <a:solidFill>
                  <a:srgbClr val="F7F7F7"/>
                </a:solidFill>
                <a:latin typeface="Verdana"/>
                <a:cs typeface="Verdana"/>
              </a:rPr>
              <a:t>we </a:t>
            </a:r>
            <a:r>
              <a:rPr dirty="0" sz="3350" spc="-65">
                <a:solidFill>
                  <a:srgbClr val="F7F7F7"/>
                </a:solidFill>
                <a:latin typeface="Verdana"/>
                <a:cs typeface="Verdana"/>
              </a:rPr>
              <a:t>use </a:t>
            </a:r>
            <a:r>
              <a:rPr dirty="0" sz="3350" spc="90">
                <a:solidFill>
                  <a:srgbClr val="F7F7F7"/>
                </a:solidFill>
                <a:latin typeface="Verdana"/>
                <a:cs typeface="Verdana"/>
              </a:rPr>
              <a:t>non- </a:t>
            </a:r>
            <a:r>
              <a:rPr dirty="0" sz="3350" spc="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maximal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70">
                <a:solidFill>
                  <a:srgbClr val="F7F7F7"/>
                </a:solidFill>
                <a:latin typeface="Verdana"/>
                <a:cs typeface="Verdana"/>
              </a:rPr>
              <a:t>suppression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65">
                <a:solidFill>
                  <a:srgbClr val="F7F7F7"/>
                </a:solidFill>
                <a:latin typeface="Verdana"/>
                <a:cs typeface="Verdana"/>
              </a:rPr>
              <a:t>for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75">
                <a:solidFill>
                  <a:srgbClr val="F7F7F7"/>
                </a:solidFill>
                <a:latin typeface="Verdana"/>
                <a:cs typeface="Verdana"/>
              </a:rPr>
              <a:t>removing</a:t>
            </a:r>
            <a:r>
              <a:rPr dirty="0" sz="3350" spc="-39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55">
                <a:solidFill>
                  <a:srgbClr val="F7F7F7"/>
                </a:solidFill>
                <a:latin typeface="Verdana"/>
                <a:cs typeface="Verdana"/>
              </a:rPr>
              <a:t>unnecessary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bounding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50">
                <a:solidFill>
                  <a:srgbClr val="F7F7F7"/>
                </a:solidFill>
                <a:latin typeface="Verdana"/>
                <a:cs typeface="Verdana"/>
              </a:rPr>
              <a:t>boxes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5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dirty="0" sz="3350" spc="-39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filtering </a:t>
            </a:r>
            <a:r>
              <a:rPr dirty="0" sz="3350" spc="-116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409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50">
                <a:solidFill>
                  <a:srgbClr val="F7F7F7"/>
                </a:solidFill>
                <a:latin typeface="Verdana"/>
                <a:cs typeface="Verdana"/>
              </a:rPr>
              <a:t>ROI</a:t>
            </a:r>
            <a:r>
              <a:rPr dirty="0" sz="3350" spc="-40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95">
                <a:solidFill>
                  <a:srgbClr val="F7F7F7"/>
                </a:solidFill>
                <a:latin typeface="Verdana"/>
                <a:cs typeface="Verdana"/>
              </a:rPr>
              <a:t>boxes.</a:t>
            </a:r>
            <a:endParaRPr sz="3350">
              <a:latin typeface="Verdana"/>
              <a:cs typeface="Verdana"/>
            </a:endParaRPr>
          </a:p>
          <a:p>
            <a:pPr marL="12700" marR="363220">
              <a:lnSpc>
                <a:spcPct val="100699"/>
              </a:lnSpc>
              <a:spcBef>
                <a:spcPts val="4050"/>
              </a:spcBef>
            </a:pP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Assigned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60">
                <a:solidFill>
                  <a:srgbClr val="F7F7F7"/>
                </a:solidFill>
                <a:latin typeface="Verdana"/>
                <a:cs typeface="Verdana"/>
              </a:rPr>
              <a:t>unique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430">
                <a:solidFill>
                  <a:srgbClr val="F7F7F7"/>
                </a:solidFill>
                <a:latin typeface="Verdana"/>
                <a:cs typeface="Verdana"/>
              </a:rPr>
              <a:t>ID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1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10">
                <a:solidFill>
                  <a:srgbClr val="F7F7F7"/>
                </a:solidFill>
                <a:latin typeface="Verdana"/>
                <a:cs typeface="Verdana"/>
              </a:rPr>
              <a:t>detected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40">
                <a:solidFill>
                  <a:srgbClr val="F7F7F7"/>
                </a:solidFill>
                <a:latin typeface="Verdana"/>
                <a:cs typeface="Verdana"/>
              </a:rPr>
              <a:t>bounding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50">
                <a:solidFill>
                  <a:srgbClr val="F7F7F7"/>
                </a:solidFill>
                <a:latin typeface="Verdana"/>
                <a:cs typeface="Verdana"/>
              </a:rPr>
              <a:t>boxes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60">
                <a:solidFill>
                  <a:srgbClr val="F7F7F7"/>
                </a:solidFill>
                <a:latin typeface="Verdana"/>
                <a:cs typeface="Verdana"/>
              </a:rPr>
              <a:t>using</a:t>
            </a:r>
            <a:r>
              <a:rPr dirty="0" sz="335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3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5">
                <a:solidFill>
                  <a:srgbClr val="F7F7F7"/>
                </a:solidFill>
                <a:latin typeface="Verdana"/>
                <a:cs typeface="Verdana"/>
              </a:rPr>
              <a:t>Euclidean</a:t>
            </a:r>
            <a:r>
              <a:rPr dirty="0" sz="3350" spc="-40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>
                <a:solidFill>
                  <a:srgbClr val="F7F7F7"/>
                </a:solidFill>
                <a:latin typeface="Verdana"/>
                <a:cs typeface="Verdana"/>
              </a:rPr>
              <a:t>distance </a:t>
            </a:r>
            <a:r>
              <a:rPr dirty="0" sz="3350" spc="-116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350" spc="-65">
                <a:solidFill>
                  <a:srgbClr val="F7F7F7"/>
                </a:solidFill>
                <a:latin typeface="Verdana"/>
                <a:cs typeface="Verdana"/>
              </a:rPr>
              <a:t>method.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F7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Maulik Ranadive</dc:creator>
  <cp:keywords>DAFc23rr5fs,BAEZeCUfeNI</cp:keywords>
  <dc:title>1_Pixel_Pioneers_End_Sem_Project_Presentation</dc:title>
  <dcterms:created xsi:type="dcterms:W3CDTF">2023-04-15T16:10:26Z</dcterms:created>
  <dcterms:modified xsi:type="dcterms:W3CDTF">2023-04-15T16:10:26Z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2023-04-15T00:00:00Z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2023-04-15T00:00:00Z</vt:filetime>
  </property>
</Properties>
</file>