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7F7F7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744" y="1278660"/>
            <a:ext cx="7995359" cy="90163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479" y="1224210"/>
            <a:ext cx="157890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7F7F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446" y="2586834"/>
            <a:ext cx="17485106" cy="631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7F7F7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cv.com/understanding-multiple-object-tracking-using-deepsort/" TargetMode="External"/><Relationship Id="rId5" Type="http://schemas.openxmlformats.org/officeDocument/2006/relationships/hyperlink" Target="https://nanonets.com/blog/object-tracking-deepsort/" TargetMode="Externa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8406" y="0"/>
            <a:ext cx="9378688" cy="102943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984" y="1054857"/>
            <a:ext cx="14831060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4000"/>
              </a:lnSpc>
              <a:spcBef>
                <a:spcPts val="95"/>
              </a:spcBef>
            </a:pPr>
            <a:r>
              <a:rPr sz="6500" b="1" spc="-290" dirty="0">
                <a:latin typeface="Tahoma"/>
                <a:cs typeface="Tahoma"/>
              </a:rPr>
              <a:t>O</a:t>
            </a:r>
            <a:r>
              <a:rPr sz="6500" b="1" spc="-385" dirty="0">
                <a:latin typeface="Tahoma"/>
                <a:cs typeface="Tahoma"/>
              </a:rPr>
              <a:t>B</a:t>
            </a:r>
            <a:r>
              <a:rPr sz="6500" b="1" spc="-819" dirty="0">
                <a:latin typeface="Tahoma"/>
                <a:cs typeface="Tahoma"/>
              </a:rPr>
              <a:t>J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200" dirty="0">
                <a:latin typeface="Tahoma"/>
                <a:cs typeface="Tahoma"/>
              </a:rPr>
              <a:t>C</a:t>
            </a:r>
            <a:r>
              <a:rPr sz="6500" b="1" spc="-100" dirty="0">
                <a:latin typeface="Tahoma"/>
                <a:cs typeface="Tahoma"/>
              </a:rPr>
              <a:t>T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500" dirty="0">
                <a:latin typeface="Tahoma"/>
                <a:cs typeface="Tahoma"/>
              </a:rPr>
              <a:t>D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200" dirty="0">
                <a:latin typeface="Tahoma"/>
                <a:cs typeface="Tahoma"/>
              </a:rPr>
              <a:t>C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290" dirty="0">
                <a:latin typeface="Tahoma"/>
                <a:cs typeface="Tahoma"/>
              </a:rPr>
              <a:t>O</a:t>
            </a:r>
            <a:r>
              <a:rPr sz="6500" b="1" spc="-445" dirty="0">
                <a:latin typeface="Tahoma"/>
                <a:cs typeface="Tahoma"/>
              </a:rPr>
              <a:t>N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55" dirty="0">
                <a:latin typeface="Tahoma"/>
                <a:cs typeface="Tahoma"/>
              </a:rPr>
              <a:t>A</a:t>
            </a:r>
            <a:r>
              <a:rPr sz="6500" b="1" spc="-450" dirty="0">
                <a:latin typeface="Tahoma"/>
                <a:cs typeface="Tahoma"/>
              </a:rPr>
              <a:t>N</a:t>
            </a:r>
            <a:r>
              <a:rPr sz="6500" b="1" spc="-495" dirty="0">
                <a:latin typeface="Tahoma"/>
                <a:cs typeface="Tahoma"/>
              </a:rPr>
              <a:t>D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750" dirty="0">
                <a:latin typeface="Tahoma"/>
                <a:cs typeface="Tahoma"/>
              </a:rPr>
              <a:t>R</a:t>
            </a:r>
            <a:r>
              <a:rPr sz="6500" b="1" spc="-55" dirty="0">
                <a:latin typeface="Tahoma"/>
                <a:cs typeface="Tahoma"/>
              </a:rPr>
              <a:t>A</a:t>
            </a:r>
            <a:r>
              <a:rPr sz="6500" b="1" spc="200" dirty="0">
                <a:latin typeface="Tahoma"/>
                <a:cs typeface="Tahoma"/>
              </a:rPr>
              <a:t>C</a:t>
            </a:r>
            <a:r>
              <a:rPr sz="6500" b="1" spc="-195" dirty="0">
                <a:latin typeface="Tahoma"/>
                <a:cs typeface="Tahoma"/>
              </a:rPr>
              <a:t>K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450" dirty="0">
                <a:latin typeface="Tahoma"/>
                <a:cs typeface="Tahoma"/>
              </a:rPr>
              <a:t>N</a:t>
            </a:r>
            <a:r>
              <a:rPr sz="6500" b="1" spc="-155" dirty="0">
                <a:latin typeface="Tahoma"/>
                <a:cs typeface="Tahoma"/>
              </a:rPr>
              <a:t>G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265" dirty="0">
                <a:latin typeface="Tahoma"/>
                <a:cs typeface="Tahoma"/>
              </a:rPr>
              <a:t>N  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525" dirty="0">
                <a:latin typeface="Tahoma"/>
                <a:cs typeface="Tahoma"/>
              </a:rPr>
              <a:t>H</a:t>
            </a:r>
            <a:r>
              <a:rPr sz="6500" b="1" spc="-300" dirty="0">
                <a:latin typeface="Tahoma"/>
                <a:cs typeface="Tahoma"/>
              </a:rPr>
              <a:t>E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445" dirty="0">
                <a:latin typeface="Tahoma"/>
                <a:cs typeface="Tahoma"/>
              </a:rPr>
              <a:t>P</a:t>
            </a:r>
            <a:r>
              <a:rPr sz="6500" b="1" spc="-750" dirty="0">
                <a:latin typeface="Tahoma"/>
                <a:cs typeface="Tahoma"/>
              </a:rPr>
              <a:t>R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165" dirty="0">
                <a:latin typeface="Tahoma"/>
                <a:cs typeface="Tahoma"/>
              </a:rPr>
              <a:t>S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450" dirty="0">
                <a:latin typeface="Tahoma"/>
                <a:cs typeface="Tahoma"/>
              </a:rPr>
              <a:t>N</a:t>
            </a:r>
            <a:r>
              <a:rPr sz="6500" b="1" spc="200" dirty="0">
                <a:latin typeface="Tahoma"/>
                <a:cs typeface="Tahoma"/>
              </a:rPr>
              <a:t>C</a:t>
            </a:r>
            <a:r>
              <a:rPr sz="6500" b="1" spc="-300" dirty="0">
                <a:latin typeface="Tahoma"/>
                <a:cs typeface="Tahoma"/>
              </a:rPr>
              <a:t>E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290" dirty="0">
                <a:latin typeface="Tahoma"/>
                <a:cs typeface="Tahoma"/>
              </a:rPr>
              <a:t>O</a:t>
            </a:r>
            <a:r>
              <a:rPr sz="6500" b="1" spc="-445" dirty="0">
                <a:latin typeface="Tahoma"/>
                <a:cs typeface="Tahoma"/>
              </a:rPr>
              <a:t>F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290" dirty="0">
                <a:latin typeface="Tahoma"/>
                <a:cs typeface="Tahoma"/>
              </a:rPr>
              <a:t>O</a:t>
            </a:r>
            <a:r>
              <a:rPr sz="6500" b="1" spc="200" dirty="0">
                <a:latin typeface="Tahoma"/>
                <a:cs typeface="Tahoma"/>
              </a:rPr>
              <a:t>C</a:t>
            </a:r>
            <a:r>
              <a:rPr sz="6500" b="1" spc="-229" dirty="0">
                <a:latin typeface="Tahoma"/>
                <a:cs typeface="Tahoma"/>
              </a:rPr>
              <a:t>L</a:t>
            </a:r>
            <a:r>
              <a:rPr sz="6500" b="1" spc="-330" dirty="0">
                <a:latin typeface="Tahoma"/>
                <a:cs typeface="Tahoma"/>
              </a:rPr>
              <a:t>U</a:t>
            </a:r>
            <a:r>
              <a:rPr sz="6500" b="1" spc="-500" dirty="0">
                <a:latin typeface="Tahoma"/>
                <a:cs typeface="Tahoma"/>
              </a:rPr>
              <a:t>D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495" dirty="0">
                <a:latin typeface="Tahoma"/>
                <a:cs typeface="Tahoma"/>
              </a:rPr>
              <a:t>D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450" dirty="0">
                <a:latin typeface="Tahoma"/>
                <a:cs typeface="Tahoma"/>
              </a:rPr>
              <a:t>N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105" dirty="0">
                <a:latin typeface="Tahoma"/>
                <a:cs typeface="Tahoma"/>
              </a:rPr>
              <a:t>T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305" dirty="0">
                <a:latin typeface="Tahoma"/>
                <a:cs typeface="Tahoma"/>
              </a:rPr>
              <a:t>E</a:t>
            </a:r>
            <a:r>
              <a:rPr sz="6500" b="1" spc="-105" dirty="0">
                <a:latin typeface="Tahoma"/>
                <a:cs typeface="Tahoma"/>
              </a:rPr>
              <a:t>S  </a:t>
            </a:r>
            <a:r>
              <a:rPr sz="6500" b="1" spc="-330" dirty="0">
                <a:latin typeface="Tahoma"/>
                <a:cs typeface="Tahoma"/>
              </a:rPr>
              <a:t>U</a:t>
            </a:r>
            <a:r>
              <a:rPr sz="6500" b="1" spc="-165" dirty="0">
                <a:latin typeface="Tahoma"/>
                <a:cs typeface="Tahoma"/>
              </a:rPr>
              <a:t>S</a:t>
            </a:r>
            <a:r>
              <a:rPr sz="6500" b="1" spc="-1345" dirty="0">
                <a:latin typeface="Tahoma"/>
                <a:cs typeface="Tahoma"/>
              </a:rPr>
              <a:t>I</a:t>
            </a:r>
            <a:r>
              <a:rPr sz="6500" b="1" spc="-450" dirty="0">
                <a:latin typeface="Tahoma"/>
                <a:cs typeface="Tahoma"/>
              </a:rPr>
              <a:t>N</a:t>
            </a:r>
            <a:r>
              <a:rPr sz="6500" b="1" spc="-155" dirty="0">
                <a:latin typeface="Tahoma"/>
                <a:cs typeface="Tahoma"/>
              </a:rPr>
              <a:t>G</a:t>
            </a:r>
            <a:r>
              <a:rPr sz="6500" b="1" spc="-405" dirty="0">
                <a:latin typeface="Tahoma"/>
                <a:cs typeface="Tahoma"/>
              </a:rPr>
              <a:t> </a:t>
            </a:r>
            <a:r>
              <a:rPr sz="6500" b="1" spc="-500" dirty="0">
                <a:latin typeface="Tahoma"/>
                <a:cs typeface="Tahoma"/>
              </a:rPr>
              <a:t>D</a:t>
            </a:r>
            <a:r>
              <a:rPr sz="6500" b="1" spc="-305" dirty="0">
                <a:latin typeface="Tahoma"/>
                <a:cs typeface="Tahoma"/>
              </a:rPr>
              <a:t>EE</a:t>
            </a:r>
            <a:r>
              <a:rPr sz="6500" b="1" spc="-445" dirty="0">
                <a:latin typeface="Tahoma"/>
                <a:cs typeface="Tahoma"/>
              </a:rPr>
              <a:t>P</a:t>
            </a:r>
            <a:r>
              <a:rPr sz="6500" b="1" spc="-165" dirty="0">
                <a:latin typeface="Tahoma"/>
                <a:cs typeface="Tahoma"/>
              </a:rPr>
              <a:t>S</a:t>
            </a:r>
            <a:r>
              <a:rPr sz="6500" b="1" spc="-290" dirty="0">
                <a:latin typeface="Tahoma"/>
                <a:cs typeface="Tahoma"/>
              </a:rPr>
              <a:t>O</a:t>
            </a:r>
            <a:r>
              <a:rPr sz="6500" b="1" spc="-750" dirty="0">
                <a:latin typeface="Tahoma"/>
                <a:cs typeface="Tahoma"/>
              </a:rPr>
              <a:t>R</a:t>
            </a:r>
            <a:r>
              <a:rPr sz="6500" b="1" spc="-100" dirty="0"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0472" y="5521121"/>
            <a:ext cx="2251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sz="2200" b="1" spc="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6417" y="5922005"/>
            <a:ext cx="2416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7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hu</a:t>
            </a:r>
            <a:r>
              <a:rPr sz="24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5712" y="9012393"/>
            <a:ext cx="352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541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is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io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1336" y="7307615"/>
            <a:ext cx="2240915" cy="8528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sz="2200" b="1" spc="17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7F7F7"/>
                </a:solidFill>
                <a:latin typeface="Tahoma"/>
                <a:cs typeface="Tahoma"/>
              </a:rPr>
              <a:t>BY</a:t>
            </a:r>
            <a:endParaRPr sz="2200">
              <a:latin typeface="Tahoma"/>
              <a:cs typeface="Tahoma"/>
            </a:endParaRPr>
          </a:p>
          <a:p>
            <a:pPr marL="1128395">
              <a:lnSpc>
                <a:spcPct val="100000"/>
              </a:lnSpc>
              <a:spcBef>
                <a:spcPts val="520"/>
              </a:spcBef>
            </a:pPr>
            <a:r>
              <a:rPr sz="2400" spc="-19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5577368"/>
            <a:ext cx="6715759" cy="288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200"/>
              </a:lnSpc>
              <a:spcBef>
                <a:spcPts val="95"/>
              </a:spcBef>
            </a:pPr>
            <a:r>
              <a:rPr sz="4000" spc="-229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17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5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3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4000" spc="-13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3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140" dirty="0">
                <a:solidFill>
                  <a:srgbClr val="F7F7F7"/>
                </a:solidFill>
                <a:latin typeface="Verdana"/>
                <a:cs typeface="Verdana"/>
              </a:rPr>
              <a:t>204017</a:t>
            </a:r>
            <a:r>
              <a:rPr sz="4000" spc="-95" dirty="0">
                <a:solidFill>
                  <a:srgbClr val="F7F7F7"/>
                </a:solidFill>
                <a:latin typeface="Verdana"/>
                <a:cs typeface="Verdana"/>
              </a:rPr>
              <a:t>0  </a:t>
            </a:r>
            <a:r>
              <a:rPr sz="4000" spc="-114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4000" spc="-10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4000" spc="-250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21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4000" spc="-10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4000" spc="-3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4000" spc="-17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140" dirty="0">
                <a:solidFill>
                  <a:srgbClr val="F7F7F7"/>
                </a:solidFill>
                <a:latin typeface="Verdana"/>
                <a:cs typeface="Verdana"/>
              </a:rPr>
              <a:t>204011</a:t>
            </a:r>
            <a:r>
              <a:rPr sz="4000" spc="-95" dirty="0">
                <a:solidFill>
                  <a:srgbClr val="F7F7F7"/>
                </a:solidFill>
                <a:latin typeface="Verdana"/>
                <a:cs typeface="Verdana"/>
              </a:rPr>
              <a:t>7  </a:t>
            </a:r>
            <a:r>
              <a:rPr sz="4000" spc="-15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spc="-16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1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17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4000" spc="-1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40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140" dirty="0">
                <a:solidFill>
                  <a:srgbClr val="F7F7F7"/>
                </a:solidFill>
                <a:latin typeface="Verdana"/>
                <a:cs typeface="Verdana"/>
              </a:rPr>
              <a:t>204018</a:t>
            </a:r>
            <a:r>
              <a:rPr sz="4000" spc="-135" dirty="0">
                <a:solidFill>
                  <a:srgbClr val="F7F7F7"/>
                </a:solidFill>
                <a:latin typeface="Verdana"/>
                <a:cs typeface="Verdana"/>
              </a:rPr>
              <a:t>3</a:t>
            </a:r>
            <a:endParaRPr sz="4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4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4000" spc="-13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spc="-25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14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4000" spc="-2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4000" spc="-13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4000" spc="-254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24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4000" spc="-9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4000" spc="-45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4000" spc="-16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4000" spc="-2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4000" spc="-140" dirty="0">
                <a:solidFill>
                  <a:srgbClr val="F7F7F7"/>
                </a:solidFill>
                <a:latin typeface="Verdana"/>
                <a:cs typeface="Verdana"/>
              </a:rPr>
              <a:t>204018</a:t>
            </a:r>
            <a:r>
              <a:rPr sz="4000" spc="-135" dirty="0">
                <a:solidFill>
                  <a:srgbClr val="F7F7F7"/>
                </a:solidFill>
                <a:latin typeface="Verdana"/>
                <a:cs typeface="Verdana"/>
              </a:rPr>
              <a:t>5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86064"/>
            <a:ext cx="37699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140" dirty="0">
                <a:solidFill>
                  <a:srgbClr val="F7F7F7"/>
                </a:solidFill>
                <a:latin typeface="Tahoma"/>
                <a:cs typeface="Tahoma"/>
              </a:rPr>
              <a:t>References</a:t>
            </a:r>
            <a:endParaRPr sz="5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3028949" cy="1095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1433125"/>
            <a:ext cx="104775" cy="104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340985">
              <a:lnSpc>
                <a:spcPct val="100000"/>
              </a:lnSpc>
              <a:spcBef>
                <a:spcPts val="520"/>
              </a:spcBef>
            </a:pPr>
            <a:r>
              <a:rPr spc="65" dirty="0"/>
              <a:t>Simple</a:t>
            </a:r>
            <a:r>
              <a:rPr spc="-180" dirty="0"/>
              <a:t> </a:t>
            </a:r>
            <a:r>
              <a:rPr spc="40" dirty="0"/>
              <a:t>Online</a:t>
            </a:r>
            <a:r>
              <a:rPr spc="-180" dirty="0"/>
              <a:t> </a:t>
            </a:r>
            <a:r>
              <a:rPr spc="35" dirty="0"/>
              <a:t>and</a:t>
            </a:r>
            <a:r>
              <a:rPr spc="-180" dirty="0"/>
              <a:t> </a:t>
            </a:r>
            <a:r>
              <a:rPr spc="55" dirty="0"/>
              <a:t>Realtime</a:t>
            </a:r>
            <a:r>
              <a:rPr spc="-180" dirty="0"/>
              <a:t> </a:t>
            </a:r>
            <a:r>
              <a:rPr spc="20" dirty="0"/>
              <a:t>Tracking</a:t>
            </a:r>
            <a:r>
              <a:rPr spc="-180" dirty="0"/>
              <a:t> </a:t>
            </a:r>
            <a:r>
              <a:rPr spc="40" dirty="0"/>
              <a:t>with</a:t>
            </a:r>
            <a:r>
              <a:rPr spc="-180" dirty="0"/>
              <a:t> </a:t>
            </a:r>
            <a:r>
              <a:rPr spc="20" dirty="0"/>
              <a:t>a</a:t>
            </a:r>
            <a:r>
              <a:rPr spc="-180" dirty="0"/>
              <a:t> </a:t>
            </a:r>
            <a:r>
              <a:rPr spc="35" dirty="0"/>
              <a:t>Deep</a:t>
            </a:r>
            <a:r>
              <a:rPr spc="-180" dirty="0"/>
              <a:t> </a:t>
            </a:r>
            <a:r>
              <a:rPr spc="60" dirty="0"/>
              <a:t>Association</a:t>
            </a:r>
            <a:r>
              <a:rPr spc="-180" dirty="0"/>
              <a:t> </a:t>
            </a:r>
            <a:r>
              <a:rPr spc="60" dirty="0"/>
              <a:t>Metric</a:t>
            </a:r>
            <a:r>
              <a:rPr spc="-180" dirty="0"/>
              <a:t> </a:t>
            </a:r>
            <a:r>
              <a:rPr spc="-45" dirty="0"/>
              <a:t>(SORT):</a:t>
            </a:r>
          </a:p>
          <a:p>
            <a:pPr marL="5340985">
              <a:lnSpc>
                <a:spcPct val="100000"/>
              </a:lnSpc>
              <a:spcBef>
                <a:spcPts val="420"/>
              </a:spcBef>
            </a:pPr>
            <a:r>
              <a:rPr b="1" i="1" spc="-285" dirty="0">
                <a:latin typeface="Verdana"/>
                <a:cs typeface="Verdana"/>
              </a:rPr>
              <a:t>https://arxiv.org/abs/1703.07402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269042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4366825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78165" y="4157910"/>
            <a:ext cx="801814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F7F7F7"/>
                </a:solidFill>
                <a:latin typeface="Tahoma"/>
                <a:cs typeface="Tahoma"/>
              </a:rPr>
              <a:t>YOLOv4:</a:t>
            </a:r>
            <a:r>
              <a:rPr sz="2400" spc="-1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7F7F7"/>
                </a:solidFill>
                <a:latin typeface="Tahoma"/>
                <a:cs typeface="Tahoma"/>
              </a:rPr>
              <a:t>Optimal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7F7F7"/>
                </a:solidFill>
                <a:latin typeface="Tahoma"/>
                <a:cs typeface="Tahoma"/>
              </a:rPr>
              <a:t>Speed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7F7F7"/>
                </a:solidFill>
                <a:latin typeface="Tahoma"/>
                <a:cs typeface="Tahoma"/>
              </a:rPr>
              <a:t>Accuracy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7F7F7"/>
                </a:solidFill>
                <a:latin typeface="Tahoma"/>
                <a:cs typeface="Tahoma"/>
              </a:rPr>
              <a:t>Detection: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i="1" spc="-285" dirty="0">
                <a:solidFill>
                  <a:srgbClr val="F7F7F7"/>
                </a:solidFill>
                <a:latin typeface="Verdana"/>
                <a:cs typeface="Verdana"/>
              </a:rPr>
              <a:t>https://arxiv.org/abs/2004.10934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5624125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0919" y="6881425"/>
            <a:ext cx="104775" cy="1047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7719624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919" y="8557824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78165" y="5415210"/>
            <a:ext cx="1021270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115">
              <a:lnSpc>
                <a:spcPct val="114599"/>
              </a:lnSpc>
              <a:spcBef>
                <a:spcPts val="100"/>
              </a:spcBef>
            </a:pPr>
            <a:r>
              <a:rPr sz="2400" b="1" i="1" spc="-280" dirty="0">
                <a:solidFill>
                  <a:srgbClr val="F7F7F7"/>
                </a:solidFill>
                <a:latin typeface="Verdana"/>
                <a:cs typeface="Verdana"/>
              </a:rPr>
              <a:t>https://medium.com/analytics-vidhya/train-a-custom-yolov4-object- </a:t>
            </a:r>
            <a:r>
              <a:rPr sz="2400" b="1" i="1" spc="-8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b="1" i="1" spc="-270" dirty="0">
                <a:solidFill>
                  <a:srgbClr val="F7F7F7"/>
                </a:solidFill>
                <a:latin typeface="Verdana"/>
                <a:cs typeface="Verdana"/>
              </a:rPr>
              <a:t>detector-using-google-colab-61a659d4868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229199"/>
              </a:lnSpc>
            </a:pPr>
            <a:r>
              <a:rPr sz="2400" b="1" i="1" spc="-305" dirty="0">
                <a:solidFill>
                  <a:srgbClr val="F7F7F7"/>
                </a:solidFill>
                <a:latin typeface="Verdana"/>
                <a:cs typeface="Verdana"/>
              </a:rPr>
              <a:t>https://github.com/theAIGuysCode/OIDv4_ToolKit </a:t>
            </a:r>
            <a:r>
              <a:rPr sz="2400" b="1" i="1" spc="-3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b="1" i="1" spc="-300" dirty="0">
                <a:solidFill>
                  <a:srgbClr val="F7F7F7"/>
                </a:solidFill>
                <a:latin typeface="Verdana"/>
                <a:cs typeface="Verdana"/>
                <a:hlinkClick r:id="rId5"/>
              </a:rPr>
              <a:t>https://nanonets.com/blog/object-tracking-deepsort/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sz="2400" b="1" i="1" spc="-280" dirty="0">
                <a:solidFill>
                  <a:srgbClr val="F7F7F7"/>
                </a:solidFill>
                <a:latin typeface="Verdana"/>
                <a:cs typeface="Verdana"/>
                <a:hlinkClick r:id="rId6"/>
              </a:rPr>
              <a:t>https://learnopencv.com/understanding-multiple-object-tracking-using- </a:t>
            </a:r>
            <a:r>
              <a:rPr sz="2400" b="1" i="1" spc="-8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b="1" i="1" spc="-315" dirty="0">
                <a:solidFill>
                  <a:srgbClr val="F7F7F7"/>
                </a:solidFill>
                <a:latin typeface="Verdana"/>
                <a:cs typeface="Verdana"/>
                <a:hlinkClick r:id="rId6"/>
              </a:rPr>
              <a:t>deepsort/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3579" y="2481510"/>
            <a:ext cx="98990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>
              <a:lnSpc>
                <a:spcPct val="114599"/>
              </a:lnSpc>
              <a:spcBef>
                <a:spcPts val="100"/>
              </a:spcBef>
            </a:pPr>
            <a:r>
              <a:rPr sz="2400" spc="35" dirty="0">
                <a:solidFill>
                  <a:srgbClr val="F7F7F7"/>
                </a:solidFill>
                <a:latin typeface="Tahoma"/>
                <a:cs typeface="Tahoma"/>
              </a:rPr>
              <a:t>Deep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7F7F7"/>
                </a:solidFill>
                <a:latin typeface="Tahoma"/>
                <a:cs typeface="Tahoma"/>
              </a:rPr>
              <a:t>SORT:</a:t>
            </a:r>
            <a:r>
              <a:rPr sz="2400" spc="-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7F7F7"/>
                </a:solidFill>
                <a:latin typeface="Tahoma"/>
                <a:cs typeface="Tahoma"/>
              </a:rPr>
              <a:t>Deep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7F7F7"/>
                </a:solidFill>
                <a:latin typeface="Tahoma"/>
                <a:cs typeface="Tahoma"/>
              </a:rPr>
              <a:t>Learning-based</a:t>
            </a:r>
            <a:r>
              <a:rPr sz="2400" spc="-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7F7F7"/>
                </a:solidFill>
                <a:latin typeface="Tahoma"/>
                <a:cs typeface="Tahoma"/>
              </a:rPr>
              <a:t>Object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7F7F7"/>
                </a:solidFill>
                <a:latin typeface="Tahoma"/>
                <a:cs typeface="Tahoma"/>
              </a:rPr>
              <a:t>Tracking</a:t>
            </a:r>
            <a:r>
              <a:rPr sz="2400" spc="-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7F7F7"/>
                </a:solidFill>
                <a:latin typeface="Tahoma"/>
                <a:cs typeface="Tahoma"/>
              </a:rPr>
              <a:t>Approach</a:t>
            </a:r>
            <a:r>
              <a:rPr sz="2400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sz="2400" spc="-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7F7F7"/>
                </a:solidFill>
                <a:latin typeface="Tahoma"/>
                <a:cs typeface="Tahoma"/>
              </a:rPr>
              <a:t>Visual </a:t>
            </a:r>
            <a:r>
              <a:rPr sz="2400" spc="-7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7F7F7"/>
                </a:solidFill>
                <a:latin typeface="Tahoma"/>
                <a:cs typeface="Tahoma"/>
              </a:rPr>
              <a:t>Tracking</a:t>
            </a:r>
            <a:r>
              <a:rPr sz="2400" spc="-1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7F7F7"/>
                </a:solidFill>
                <a:latin typeface="Tahoma"/>
                <a:cs typeface="Tahoma"/>
              </a:rPr>
              <a:t>Benchmark: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i="1" spc="-285" dirty="0">
                <a:solidFill>
                  <a:srgbClr val="F7F7F7"/>
                </a:solidFill>
                <a:latin typeface="Verdana"/>
                <a:cs typeface="Verdana"/>
              </a:rPr>
              <a:t>https://arxiv.org/abs/1703.07402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5824" y="3792705"/>
            <a:ext cx="904748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100" b="1" spc="-1240" dirty="0">
                <a:latin typeface="Verdana"/>
                <a:cs typeface="Verdana"/>
              </a:rPr>
              <a:t>T</a:t>
            </a:r>
            <a:r>
              <a:rPr sz="14100" b="1" spc="-1620" dirty="0">
                <a:latin typeface="Verdana"/>
                <a:cs typeface="Verdana"/>
              </a:rPr>
              <a:t>h</a:t>
            </a:r>
            <a:r>
              <a:rPr sz="14100" b="1" spc="-740" dirty="0">
                <a:latin typeface="Verdana"/>
                <a:cs typeface="Verdana"/>
              </a:rPr>
              <a:t>a</a:t>
            </a:r>
            <a:r>
              <a:rPr sz="14100" b="1" spc="-1620" dirty="0">
                <a:latin typeface="Verdana"/>
                <a:cs typeface="Verdana"/>
              </a:rPr>
              <a:t>n</a:t>
            </a:r>
            <a:r>
              <a:rPr sz="14100" b="1" spc="-1340" dirty="0">
                <a:latin typeface="Verdana"/>
                <a:cs typeface="Verdana"/>
              </a:rPr>
              <a:t>k</a:t>
            </a:r>
            <a:r>
              <a:rPr sz="14100" b="1" spc="-1580" dirty="0">
                <a:latin typeface="Verdana"/>
                <a:cs typeface="Verdana"/>
              </a:rPr>
              <a:t> </a:t>
            </a:r>
            <a:r>
              <a:rPr sz="14100" b="1" spc="-1185" dirty="0">
                <a:latin typeface="Verdana"/>
                <a:cs typeface="Verdana"/>
              </a:rPr>
              <a:t>Y</a:t>
            </a:r>
            <a:r>
              <a:rPr sz="14100" b="1" spc="-1450" dirty="0">
                <a:latin typeface="Verdana"/>
                <a:cs typeface="Verdana"/>
              </a:rPr>
              <a:t>o</a:t>
            </a:r>
            <a:r>
              <a:rPr sz="14100" b="1" spc="-1755" dirty="0">
                <a:latin typeface="Verdana"/>
                <a:cs typeface="Verdana"/>
              </a:rPr>
              <a:t>u</a:t>
            </a:r>
            <a:endParaRPr sz="14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48274" cy="1904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2548" y="0"/>
            <a:ext cx="7355451" cy="8198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" y="7514952"/>
            <a:ext cx="8910611" cy="277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555" y="1352469"/>
            <a:ext cx="14601825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-1355" dirty="0">
                <a:latin typeface="Tahoma"/>
                <a:cs typeface="Tahoma"/>
              </a:rPr>
              <a:t>I</a:t>
            </a:r>
            <a:r>
              <a:rPr sz="6500" b="1" spc="-280" dirty="0">
                <a:latin typeface="Tahoma"/>
                <a:cs typeface="Tahoma"/>
              </a:rPr>
              <a:t>n</a:t>
            </a:r>
            <a:r>
              <a:rPr sz="6500" b="1" spc="85" dirty="0">
                <a:latin typeface="Tahoma"/>
                <a:cs typeface="Tahoma"/>
              </a:rPr>
              <a:t>t</a:t>
            </a:r>
            <a:r>
              <a:rPr sz="6500" b="1" spc="-229" dirty="0">
                <a:latin typeface="Tahoma"/>
                <a:cs typeface="Tahoma"/>
              </a:rPr>
              <a:t>r</a:t>
            </a:r>
            <a:r>
              <a:rPr sz="6500" b="1" spc="-225" dirty="0">
                <a:latin typeface="Tahoma"/>
                <a:cs typeface="Tahoma"/>
              </a:rPr>
              <a:t>o</a:t>
            </a:r>
            <a:r>
              <a:rPr sz="6500" b="1" spc="-120" dirty="0">
                <a:latin typeface="Tahoma"/>
                <a:cs typeface="Tahoma"/>
              </a:rPr>
              <a:t>d</a:t>
            </a:r>
            <a:r>
              <a:rPr sz="6500" b="1" spc="-345" dirty="0">
                <a:latin typeface="Tahoma"/>
                <a:cs typeface="Tahoma"/>
              </a:rPr>
              <a:t>u</a:t>
            </a:r>
            <a:r>
              <a:rPr sz="6500" b="1" spc="285" dirty="0">
                <a:latin typeface="Tahoma"/>
                <a:cs typeface="Tahoma"/>
              </a:rPr>
              <a:t>c</a:t>
            </a:r>
            <a:r>
              <a:rPr sz="6500" b="1" spc="85" dirty="0">
                <a:latin typeface="Tahoma"/>
                <a:cs typeface="Tahoma"/>
              </a:rPr>
              <a:t>t</a:t>
            </a:r>
            <a:r>
              <a:rPr sz="6500" b="1" spc="-50" dirty="0">
                <a:latin typeface="Tahoma"/>
                <a:cs typeface="Tahoma"/>
              </a:rPr>
              <a:t>i</a:t>
            </a:r>
            <a:r>
              <a:rPr sz="6500" b="1" spc="-225" dirty="0">
                <a:latin typeface="Tahoma"/>
                <a:cs typeface="Tahoma"/>
              </a:rPr>
              <a:t>o</a:t>
            </a:r>
            <a:r>
              <a:rPr sz="6500" b="1" spc="-275" dirty="0">
                <a:latin typeface="Tahoma"/>
                <a:cs typeface="Tahoma"/>
              </a:rPr>
              <a:t>n</a:t>
            </a:r>
            <a:r>
              <a:rPr sz="6500" b="1" spc="-415" dirty="0">
                <a:latin typeface="Tahoma"/>
                <a:cs typeface="Tahoma"/>
              </a:rPr>
              <a:t> </a:t>
            </a:r>
            <a:r>
              <a:rPr sz="6500" b="1" spc="105" dirty="0">
                <a:latin typeface="Tahoma"/>
                <a:cs typeface="Tahoma"/>
              </a:rPr>
              <a:t>a</a:t>
            </a:r>
            <a:r>
              <a:rPr sz="6500" b="1" spc="-280" dirty="0">
                <a:latin typeface="Tahoma"/>
                <a:cs typeface="Tahoma"/>
              </a:rPr>
              <a:t>n</a:t>
            </a:r>
            <a:r>
              <a:rPr sz="6500" b="1" spc="-114" dirty="0">
                <a:latin typeface="Tahoma"/>
                <a:cs typeface="Tahoma"/>
              </a:rPr>
              <a:t>d</a:t>
            </a:r>
            <a:r>
              <a:rPr sz="6500" b="1" spc="-415" dirty="0">
                <a:latin typeface="Tahoma"/>
                <a:cs typeface="Tahoma"/>
              </a:rPr>
              <a:t> </a:t>
            </a:r>
            <a:r>
              <a:rPr sz="6500" b="1" spc="-470" dirty="0">
                <a:latin typeface="Tahoma"/>
                <a:cs typeface="Tahoma"/>
              </a:rPr>
              <a:t>P</a:t>
            </a:r>
            <a:r>
              <a:rPr sz="6500" b="1" spc="-229" dirty="0">
                <a:latin typeface="Tahoma"/>
                <a:cs typeface="Tahoma"/>
              </a:rPr>
              <a:t>r</a:t>
            </a:r>
            <a:r>
              <a:rPr sz="6500" b="1" spc="-225" dirty="0">
                <a:latin typeface="Tahoma"/>
                <a:cs typeface="Tahoma"/>
              </a:rPr>
              <a:t>o</a:t>
            </a:r>
            <a:r>
              <a:rPr sz="6500" b="1" spc="-135" dirty="0">
                <a:latin typeface="Tahoma"/>
                <a:cs typeface="Tahoma"/>
              </a:rPr>
              <a:t>b</a:t>
            </a:r>
            <a:r>
              <a:rPr sz="6500" b="1" spc="315" dirty="0">
                <a:latin typeface="Tahoma"/>
                <a:cs typeface="Tahoma"/>
              </a:rPr>
              <a:t>l</a:t>
            </a:r>
            <a:r>
              <a:rPr sz="6500" b="1" spc="-135" dirty="0">
                <a:latin typeface="Tahoma"/>
                <a:cs typeface="Tahoma"/>
              </a:rPr>
              <a:t>e</a:t>
            </a:r>
            <a:r>
              <a:rPr sz="6500" b="1" spc="-305" dirty="0">
                <a:latin typeface="Tahoma"/>
                <a:cs typeface="Tahoma"/>
              </a:rPr>
              <a:t>m</a:t>
            </a:r>
            <a:r>
              <a:rPr sz="6500" b="1" spc="-415" dirty="0">
                <a:latin typeface="Tahoma"/>
                <a:cs typeface="Tahoma"/>
              </a:rPr>
              <a:t> </a:t>
            </a:r>
            <a:r>
              <a:rPr sz="6500" b="1" spc="-190" dirty="0">
                <a:latin typeface="Tahoma"/>
                <a:cs typeface="Tahoma"/>
              </a:rPr>
              <a:t>S</a:t>
            </a:r>
            <a:r>
              <a:rPr sz="6500" b="1" spc="85" dirty="0">
                <a:latin typeface="Tahoma"/>
                <a:cs typeface="Tahoma"/>
              </a:rPr>
              <a:t>t</a:t>
            </a:r>
            <a:r>
              <a:rPr sz="6500" b="1" spc="105" dirty="0">
                <a:latin typeface="Tahoma"/>
                <a:cs typeface="Tahoma"/>
              </a:rPr>
              <a:t>a</a:t>
            </a:r>
            <a:r>
              <a:rPr sz="6500" b="1" spc="85" dirty="0">
                <a:latin typeface="Tahoma"/>
                <a:cs typeface="Tahoma"/>
              </a:rPr>
              <a:t>t</a:t>
            </a:r>
            <a:r>
              <a:rPr sz="6500" b="1" spc="-135" dirty="0">
                <a:latin typeface="Tahoma"/>
                <a:cs typeface="Tahoma"/>
              </a:rPr>
              <a:t>e</a:t>
            </a:r>
            <a:r>
              <a:rPr sz="6500" b="1" spc="-310" dirty="0">
                <a:latin typeface="Tahoma"/>
                <a:cs typeface="Tahoma"/>
              </a:rPr>
              <a:t>m</a:t>
            </a:r>
            <a:r>
              <a:rPr sz="6500" b="1" spc="-135" dirty="0">
                <a:latin typeface="Tahoma"/>
                <a:cs typeface="Tahoma"/>
              </a:rPr>
              <a:t>e</a:t>
            </a:r>
            <a:r>
              <a:rPr sz="6500" b="1" spc="-280" dirty="0">
                <a:latin typeface="Tahoma"/>
                <a:cs typeface="Tahoma"/>
              </a:rPr>
              <a:t>n</a:t>
            </a:r>
            <a:r>
              <a:rPr sz="6500" b="1" spc="90" dirty="0"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534" y="0"/>
            <a:ext cx="5721859" cy="43860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2922014"/>
            <a:ext cx="190391" cy="1903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4635536"/>
            <a:ext cx="190391" cy="1903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9482" y="6920232"/>
            <a:ext cx="190391" cy="190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7912" y="2715930"/>
            <a:ext cx="15772130" cy="63176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98170">
              <a:lnSpc>
                <a:spcPts val="4500"/>
              </a:lnSpc>
              <a:spcBef>
                <a:spcPts val="305"/>
              </a:spcBef>
            </a:pPr>
            <a:r>
              <a:rPr sz="38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Issue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of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detecting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tracking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entities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when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they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are </a:t>
            </a:r>
            <a:r>
              <a:rPr sz="3800" spc="-1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occluded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by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substances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such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as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Clouds,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Fog,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Rain,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25" dirty="0">
                <a:solidFill>
                  <a:srgbClr val="F7F7F7"/>
                </a:solidFill>
                <a:latin typeface="Lucida Sans Unicode"/>
                <a:cs typeface="Lucida Sans Unicode"/>
              </a:rPr>
              <a:t>Walls.</a:t>
            </a:r>
            <a:endParaRPr sz="3800">
              <a:latin typeface="Lucida Sans Unicode"/>
              <a:cs typeface="Lucida Sans Unicode"/>
            </a:endParaRPr>
          </a:p>
          <a:p>
            <a:pPr marL="12700" marR="5080">
              <a:lnSpc>
                <a:spcPts val="4500"/>
              </a:lnSpc>
              <a:spcBef>
                <a:spcPts val="4495"/>
              </a:spcBef>
            </a:pPr>
            <a:r>
              <a:rPr sz="38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that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are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partially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45" dirty="0">
                <a:solidFill>
                  <a:srgbClr val="F7F7F7"/>
                </a:solidFill>
                <a:latin typeface="Lucida Sans Unicode"/>
                <a:cs typeface="Lucida Sans Unicode"/>
              </a:rPr>
              <a:t>or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completely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obscured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by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other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45" dirty="0">
                <a:solidFill>
                  <a:srgbClr val="F7F7F7"/>
                </a:solidFill>
                <a:latin typeface="Lucida Sans Unicode"/>
                <a:cs typeface="Lucida Sans Unicode"/>
              </a:rPr>
              <a:t>or </a:t>
            </a:r>
            <a:r>
              <a:rPr sz="3800" spc="-1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the </a:t>
            </a:r>
            <a:r>
              <a:rPr sz="38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environment 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lead </a:t>
            </a:r>
            <a:r>
              <a:rPr sz="3800" dirty="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sz="3800" spc="-114" dirty="0">
                <a:solidFill>
                  <a:srgbClr val="F7F7F7"/>
                </a:solidFill>
                <a:latin typeface="Lucida Sans Unicode"/>
                <a:cs typeface="Lucida Sans Unicode"/>
              </a:rPr>
              <a:t>errors </a:t>
            </a:r>
            <a:r>
              <a:rPr sz="38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in </a:t>
            </a:r>
            <a:r>
              <a:rPr sz="38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object </a:t>
            </a:r>
            <a:r>
              <a:rPr sz="38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detection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sz="38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tracking, </a:t>
            </a:r>
            <a:r>
              <a:rPr sz="38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130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21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ll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21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-220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8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8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800" spc="-165" dirty="0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3800">
              <a:latin typeface="Lucida Sans Unicode"/>
              <a:cs typeface="Lucida Sans Unicode"/>
            </a:endParaRPr>
          </a:p>
          <a:p>
            <a:pPr marL="12700" marR="111760">
              <a:lnSpc>
                <a:spcPts val="4500"/>
              </a:lnSpc>
              <a:spcBef>
                <a:spcPts val="4440"/>
              </a:spcBef>
            </a:pP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The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goal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of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this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project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is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develop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6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robust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object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detection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tracking </a:t>
            </a:r>
            <a:r>
              <a:rPr sz="38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system </a:t>
            </a:r>
            <a:r>
              <a:rPr sz="38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using </a:t>
            </a:r>
            <a:r>
              <a:rPr sz="38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DEEPSORT </a:t>
            </a:r>
            <a:r>
              <a:rPr sz="38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which </a:t>
            </a:r>
            <a:r>
              <a:rPr sz="38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aims </a:t>
            </a:r>
            <a:r>
              <a:rPr sz="3800" dirty="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sz="38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achieve </a:t>
            </a:r>
            <a:r>
              <a:rPr sz="38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high </a:t>
            </a:r>
            <a:r>
              <a:rPr sz="38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25" dirty="0">
                <a:solidFill>
                  <a:srgbClr val="F7F7F7"/>
                </a:solidFill>
                <a:latin typeface="Lucida Sans Unicode"/>
                <a:cs typeface="Lucida Sans Unicode"/>
              </a:rPr>
              <a:t>accuracy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robustness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tracking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multiple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objects</a:t>
            </a:r>
            <a:r>
              <a:rPr sz="3800" spc="-3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sz="3800" spc="-32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challenging </a:t>
            </a:r>
            <a:r>
              <a:rPr sz="3800" spc="-1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21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6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21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220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800" spc="10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800" spc="-33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sz="38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2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800" spc="254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800" spc="6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800" spc="-15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8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8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800" spc="-165" dirty="0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endParaRPr sz="38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56706"/>
            <a:ext cx="8814435" cy="7930515"/>
            <a:chOff x="0" y="2356706"/>
            <a:chExt cx="8814435" cy="7930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24612"/>
              <a:ext cx="2641833" cy="39623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23" y="2356706"/>
              <a:ext cx="8420099" cy="6638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3942" y="128363"/>
            <a:ext cx="93275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50" dirty="0">
                <a:latin typeface="Tahoma"/>
                <a:cs typeface="Tahoma"/>
              </a:rPr>
              <a:t>E</a:t>
            </a:r>
            <a:r>
              <a:rPr sz="7000" b="1" spc="-165" dirty="0">
                <a:latin typeface="Tahoma"/>
                <a:cs typeface="Tahoma"/>
              </a:rPr>
              <a:t>x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-160" dirty="0">
                <a:latin typeface="Tahoma"/>
                <a:cs typeface="Tahoma"/>
              </a:rPr>
              <a:t>s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-300" dirty="0">
                <a:latin typeface="Tahoma"/>
                <a:cs typeface="Tahoma"/>
              </a:rPr>
              <a:t>n</a:t>
            </a:r>
            <a:r>
              <a:rPr sz="7000" b="1" spc="-114" dirty="0">
                <a:latin typeface="Tahoma"/>
                <a:cs typeface="Tahoma"/>
              </a:rPr>
              <a:t>g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440" dirty="0">
                <a:latin typeface="Tahoma"/>
                <a:cs typeface="Tahoma"/>
              </a:rPr>
              <a:t>B</a:t>
            </a:r>
            <a:r>
              <a:rPr sz="7000" b="1" spc="-240" dirty="0">
                <a:latin typeface="Tahoma"/>
                <a:cs typeface="Tahoma"/>
              </a:rPr>
              <a:t>o</a:t>
            </a:r>
            <a:r>
              <a:rPr sz="7000" b="1" spc="-130" dirty="0">
                <a:latin typeface="Tahoma"/>
                <a:cs typeface="Tahoma"/>
              </a:rPr>
              <a:t>d</a:t>
            </a:r>
            <a:r>
              <a:rPr sz="7000" b="1" spc="-204" dirty="0">
                <a:latin typeface="Tahoma"/>
                <a:cs typeface="Tahoma"/>
              </a:rPr>
              <a:t>y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240" dirty="0">
                <a:latin typeface="Tahoma"/>
                <a:cs typeface="Tahoma"/>
              </a:rPr>
              <a:t>o</a:t>
            </a:r>
            <a:r>
              <a:rPr sz="7000" b="1" spc="85" dirty="0">
                <a:latin typeface="Tahoma"/>
                <a:cs typeface="Tahoma"/>
              </a:rPr>
              <a:t>f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225" dirty="0">
                <a:latin typeface="Tahoma"/>
                <a:cs typeface="Tahoma"/>
              </a:rPr>
              <a:t>W</a:t>
            </a:r>
            <a:r>
              <a:rPr sz="7000" b="1" spc="-240" dirty="0">
                <a:latin typeface="Tahoma"/>
                <a:cs typeface="Tahoma"/>
              </a:rPr>
              <a:t>o</a:t>
            </a:r>
            <a:r>
              <a:rPr sz="7000" b="1" spc="-250" dirty="0">
                <a:latin typeface="Tahoma"/>
                <a:cs typeface="Tahoma"/>
              </a:rPr>
              <a:t>r</a:t>
            </a:r>
            <a:r>
              <a:rPr sz="7000" b="1" spc="-190" dirty="0">
                <a:latin typeface="Tahoma"/>
                <a:cs typeface="Tahoma"/>
              </a:rPr>
              <a:t>k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4" y="5207062"/>
            <a:ext cx="161924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4" y="5692837"/>
            <a:ext cx="161924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58324" y="6178612"/>
            <a:ext cx="161924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58324" y="7150162"/>
            <a:ext cx="161924" cy="1619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31300" y="2111501"/>
            <a:ext cx="8712835" cy="68281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sz="3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YOLOv4 </a:t>
            </a:r>
            <a:r>
              <a:rPr sz="3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is </a:t>
            </a:r>
            <a:r>
              <a:rPr sz="32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 </a:t>
            </a:r>
            <a:r>
              <a:rPr sz="3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deep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learning-based object </a:t>
            </a:r>
            <a:r>
              <a:rPr sz="3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detection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algorithm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that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has</a:t>
            </a:r>
            <a:r>
              <a:rPr sz="3200" spc="-27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been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shown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sz="320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achieve </a:t>
            </a:r>
            <a:r>
              <a:rPr sz="3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state-of-the-art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performance 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on </a:t>
            </a:r>
            <a:r>
              <a:rPr sz="32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 </a:t>
            </a:r>
            <a:r>
              <a:rPr sz="3200" spc="-100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3200" spc="-170" dirty="0">
                <a:solidFill>
                  <a:srgbClr val="F7F7F7"/>
                </a:solidFill>
                <a:latin typeface="Lucida Sans Unicode"/>
                <a:cs typeface="Lucida Sans Unicode"/>
              </a:rPr>
              <a:t>j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45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225" dirty="0">
                <a:solidFill>
                  <a:srgbClr val="F7F7F7"/>
                </a:solidFill>
                <a:latin typeface="Lucida Sans Unicode"/>
                <a:cs typeface="Lucida Sans Unicode"/>
              </a:rPr>
              <a:t>k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,  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cc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140" dirty="0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r>
              <a:rPr sz="3200" spc="45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4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s 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from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the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previous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versions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were</a:t>
            </a:r>
            <a:endParaRPr sz="3200">
              <a:latin typeface="Lucida Sans Unicode"/>
              <a:cs typeface="Lucida Sans Unicode"/>
            </a:endParaRPr>
          </a:p>
          <a:p>
            <a:pPr marL="702945">
              <a:lnSpc>
                <a:spcPts val="3665"/>
              </a:lnSpc>
            </a:pP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endParaRPr sz="3200">
              <a:latin typeface="Lucida Sans Unicode"/>
              <a:cs typeface="Lucida Sans Unicode"/>
            </a:endParaRPr>
          </a:p>
          <a:p>
            <a:pPr marL="702945">
              <a:lnSpc>
                <a:spcPts val="3825"/>
              </a:lnSpc>
            </a:pP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Mi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endParaRPr sz="3200">
              <a:latin typeface="Lucida Sans Unicode"/>
              <a:cs typeface="Lucida Sans Unicode"/>
            </a:endParaRPr>
          </a:p>
          <a:p>
            <a:pPr marL="702945" marR="349250">
              <a:lnSpc>
                <a:spcPts val="3820"/>
              </a:lnSpc>
              <a:spcBef>
                <a:spcPts val="135"/>
              </a:spcBef>
            </a:pPr>
            <a:r>
              <a:rPr sz="32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oo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425" dirty="0">
                <a:solidFill>
                  <a:srgbClr val="F7F7F7"/>
                </a:solidFill>
                <a:latin typeface="Lucida Sans Unicode"/>
                <a:cs typeface="Lucida Sans Unicode"/>
              </a:rPr>
              <a:t>(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ll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t 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3200" spc="-170" dirty="0">
                <a:solidFill>
                  <a:srgbClr val="F7F7F7"/>
                </a:solidFill>
                <a:latin typeface="Lucida Sans Unicode"/>
                <a:cs typeface="Lucida Sans Unicode"/>
              </a:rPr>
              <a:t>j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ff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19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509" dirty="0">
                <a:solidFill>
                  <a:srgbClr val="F7F7F7"/>
                </a:solidFill>
                <a:latin typeface="Lucida Sans Unicode"/>
                <a:cs typeface="Lucida Sans Unicode"/>
              </a:rPr>
              <a:t>)  </a:t>
            </a:r>
            <a:r>
              <a:rPr sz="3200" spc="9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gg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220" dirty="0">
                <a:solidFill>
                  <a:srgbClr val="F7F7F7"/>
                </a:solidFill>
                <a:latin typeface="Lucida Sans Unicode"/>
                <a:cs typeface="Lucida Sans Unicode"/>
              </a:rPr>
              <a:t>k</a:t>
            </a:r>
            <a:r>
              <a:rPr sz="3200" spc="45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425" dirty="0">
                <a:solidFill>
                  <a:srgbClr val="F7F7F7"/>
                </a:solidFill>
                <a:latin typeface="Lucida Sans Unicode"/>
                <a:cs typeface="Lucida Sans Unicode"/>
              </a:rPr>
              <a:t>(</a:t>
            </a:r>
            <a:r>
              <a:rPr sz="3200" spc="21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gg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ee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155" dirty="0">
                <a:solidFill>
                  <a:srgbClr val="F7F7F7"/>
                </a:solidFill>
                <a:latin typeface="Lucida Sans Unicode"/>
                <a:cs typeface="Lucida Sans Unicode"/>
              </a:rPr>
              <a:t>r  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6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3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3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3200" spc="21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3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13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3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3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3200" spc="-2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3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3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sz="3200" spc="70" dirty="0">
                <a:solidFill>
                  <a:srgbClr val="F7F7F7"/>
                </a:solidFill>
                <a:latin typeface="Lucida Sans Unicode"/>
                <a:cs typeface="Lucida Sans Unicode"/>
              </a:rPr>
              <a:t>parameters)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"/>
            <a:ext cx="3028949" cy="10953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33022" y="6684078"/>
            <a:ext cx="4154978" cy="36029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68629" y="1"/>
            <a:ext cx="4819371" cy="3756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" y="8359388"/>
            <a:ext cx="6536972" cy="19276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9477" y="709048"/>
            <a:ext cx="59112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345" dirty="0">
                <a:latin typeface="Tahoma"/>
                <a:cs typeface="Tahoma"/>
              </a:rPr>
              <a:t>O</a:t>
            </a:r>
            <a:r>
              <a:rPr sz="7000" b="1" spc="-370" dirty="0">
                <a:latin typeface="Tahoma"/>
                <a:cs typeface="Tahoma"/>
              </a:rPr>
              <a:t>u</a:t>
            </a:r>
            <a:r>
              <a:rPr sz="7000" b="1" spc="-245" dirty="0">
                <a:latin typeface="Tahoma"/>
                <a:cs typeface="Tahoma"/>
              </a:rPr>
              <a:t>r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90" dirty="0">
                <a:latin typeface="Tahoma"/>
                <a:cs typeface="Tahoma"/>
              </a:rPr>
              <a:t>A</a:t>
            </a:r>
            <a:r>
              <a:rPr sz="7000" b="1" spc="-75" dirty="0">
                <a:latin typeface="Tahoma"/>
                <a:cs typeface="Tahoma"/>
              </a:rPr>
              <a:t>pp</a:t>
            </a:r>
            <a:r>
              <a:rPr sz="7000" b="1" spc="-250" dirty="0">
                <a:latin typeface="Tahoma"/>
                <a:cs typeface="Tahoma"/>
              </a:rPr>
              <a:t>r</a:t>
            </a:r>
            <a:r>
              <a:rPr sz="7000" b="1" spc="-240" dirty="0">
                <a:latin typeface="Tahoma"/>
                <a:cs typeface="Tahoma"/>
              </a:rPr>
              <a:t>o</a:t>
            </a:r>
            <a:r>
              <a:rPr sz="7000" b="1" spc="114" dirty="0">
                <a:latin typeface="Tahoma"/>
                <a:cs typeface="Tahoma"/>
              </a:rPr>
              <a:t>a</a:t>
            </a:r>
            <a:r>
              <a:rPr sz="7000" b="1" spc="305" dirty="0">
                <a:latin typeface="Tahoma"/>
                <a:cs typeface="Tahoma"/>
              </a:rPr>
              <a:t>c</a:t>
            </a:r>
            <a:r>
              <a:rPr sz="7000" b="1" spc="-295" dirty="0">
                <a:latin typeface="Tahoma"/>
                <a:cs typeface="Tahoma"/>
              </a:rPr>
              <a:t>h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8359" y="153"/>
            <a:ext cx="2489412" cy="4862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8700" y="3085382"/>
            <a:ext cx="2586355" cy="2586355"/>
          </a:xfrm>
          <a:prstGeom prst="rect">
            <a:avLst/>
          </a:prstGeom>
          <a:solidFill>
            <a:srgbClr val="3A0F7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4000" b="1" spc="-65" dirty="0">
                <a:solidFill>
                  <a:srgbClr val="F7F7F7"/>
                </a:solidFill>
                <a:latin typeface="Tahoma"/>
                <a:cs typeface="Tahoma"/>
              </a:rPr>
              <a:t>Detection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6509" y="3083909"/>
            <a:ext cx="2788285" cy="2586990"/>
          </a:xfrm>
          <a:prstGeom prst="rect">
            <a:avLst/>
          </a:prstGeom>
          <a:solidFill>
            <a:srgbClr val="4E31A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7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</a:pPr>
            <a:r>
              <a:rPr sz="4000" b="1" spc="-40" dirty="0">
                <a:solidFill>
                  <a:srgbClr val="F7F7F7"/>
                </a:solidFill>
                <a:latin typeface="Tahoma"/>
                <a:cs typeface="Tahoma"/>
              </a:rPr>
              <a:t>Estimation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43189" y="4263869"/>
            <a:ext cx="666750" cy="229235"/>
            <a:chOff x="3643189" y="4263869"/>
            <a:chExt cx="666750" cy="229235"/>
          </a:xfrm>
        </p:grpSpPr>
        <p:sp>
          <p:nvSpPr>
            <p:cNvPr id="9" name="object 9"/>
            <p:cNvSpPr/>
            <p:nvPr/>
          </p:nvSpPr>
          <p:spPr>
            <a:xfrm>
              <a:off x="3643189" y="4378267"/>
              <a:ext cx="624205" cy="0"/>
            </a:xfrm>
            <a:custGeom>
              <a:avLst/>
              <a:gdLst/>
              <a:ahLst/>
              <a:cxnLst/>
              <a:rect l="l" t="t" r="r" b="b"/>
              <a:pathLst>
                <a:path w="624204">
                  <a:moveTo>
                    <a:pt x="0" y="0"/>
                  </a:moveTo>
                  <a:lnTo>
                    <a:pt x="623669" y="0"/>
                  </a:lnTo>
                </a:path>
              </a:pathLst>
            </a:custGeom>
            <a:ln w="57149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6352" y="4292542"/>
              <a:ext cx="114935" cy="171450"/>
            </a:xfrm>
            <a:custGeom>
              <a:avLst/>
              <a:gdLst/>
              <a:ahLst/>
              <a:cxnLst/>
              <a:rect l="l" t="t" r="r" b="b"/>
              <a:pathLst>
                <a:path w="114935" h="171450">
                  <a:moveTo>
                    <a:pt x="0" y="0"/>
                  </a:moveTo>
                  <a:lnTo>
                    <a:pt x="114865" y="85725"/>
                  </a:lnTo>
                  <a:lnTo>
                    <a:pt x="0" y="171450"/>
                  </a:lnTo>
                </a:path>
              </a:pathLst>
            </a:custGeom>
            <a:ln w="5734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92792" y="3083909"/>
            <a:ext cx="2586355" cy="2586355"/>
          </a:xfrm>
          <a:prstGeom prst="rect">
            <a:avLst/>
          </a:prstGeom>
          <a:solidFill>
            <a:srgbClr val="56AE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720"/>
              </a:spcBef>
            </a:pPr>
            <a:r>
              <a:rPr sz="3400" b="1" spc="-20" dirty="0">
                <a:solidFill>
                  <a:srgbClr val="F7F7F7"/>
                </a:solidFill>
                <a:latin typeface="Tahoma"/>
                <a:cs typeface="Tahoma"/>
              </a:rPr>
              <a:t>Association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03416" y="4262592"/>
            <a:ext cx="533400" cy="229235"/>
            <a:chOff x="7103416" y="4262592"/>
            <a:chExt cx="533400" cy="229235"/>
          </a:xfrm>
        </p:grpSpPr>
        <p:sp>
          <p:nvSpPr>
            <p:cNvPr id="13" name="object 13"/>
            <p:cNvSpPr/>
            <p:nvPr/>
          </p:nvSpPr>
          <p:spPr>
            <a:xfrm>
              <a:off x="7131991" y="4376708"/>
              <a:ext cx="461645" cy="1905"/>
            </a:xfrm>
            <a:custGeom>
              <a:avLst/>
              <a:gdLst/>
              <a:ahLst/>
              <a:cxnLst/>
              <a:rect l="l" t="t" r="r" b="b"/>
              <a:pathLst>
                <a:path w="461645" h="1904">
                  <a:moveTo>
                    <a:pt x="-28574" y="733"/>
                  </a:moveTo>
                  <a:lnTo>
                    <a:pt x="490138" y="733"/>
                  </a:lnTo>
                </a:path>
              </a:pathLst>
            </a:custGeom>
            <a:ln w="5861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2567" y="4291306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70" h="171450">
                  <a:moveTo>
                    <a:pt x="0" y="0"/>
                  </a:moveTo>
                  <a:lnTo>
                    <a:pt x="115374" y="85358"/>
                  </a:lnTo>
                  <a:lnTo>
                    <a:pt x="544" y="171449"/>
                  </a:lnTo>
                </a:path>
              </a:pathLst>
            </a:custGeom>
            <a:ln w="5742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178880" y="3082858"/>
            <a:ext cx="2586355" cy="2586355"/>
          </a:xfrm>
          <a:custGeom>
            <a:avLst/>
            <a:gdLst/>
            <a:ahLst/>
            <a:cxnLst/>
            <a:rect l="l" t="t" r="r" b="b"/>
            <a:pathLst>
              <a:path w="2586355" h="2586354">
                <a:moveTo>
                  <a:pt x="2585773" y="2585773"/>
                </a:moveTo>
                <a:lnTo>
                  <a:pt x="0" y="2585773"/>
                </a:lnTo>
                <a:lnTo>
                  <a:pt x="0" y="0"/>
                </a:lnTo>
                <a:lnTo>
                  <a:pt x="2585773" y="0"/>
                </a:lnTo>
                <a:lnTo>
                  <a:pt x="2585773" y="2585773"/>
                </a:lnTo>
                <a:close/>
              </a:path>
            </a:pathLst>
          </a:custGeom>
          <a:solidFill>
            <a:srgbClr val="25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78880" y="3083909"/>
            <a:ext cx="2586355" cy="25863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550">
              <a:latin typeface="Times New Roman"/>
              <a:cs typeface="Times New Roman"/>
            </a:endParaRPr>
          </a:p>
          <a:p>
            <a:pPr marL="556260" marR="57150" indent="-492125">
              <a:lnSpc>
                <a:spcPct val="115399"/>
              </a:lnSpc>
              <a:spcBef>
                <a:spcPts val="5"/>
              </a:spcBef>
            </a:pPr>
            <a:r>
              <a:rPr sz="2600" b="1" spc="-5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600" b="1" spc="4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600" b="1" spc="-9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600" b="1" spc="-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26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6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600" b="1" spc="-16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6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600" b="1" spc="-114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600" b="1" spc="3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6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600" b="1" spc="3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6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6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600" b="1" spc="-6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2600" b="1" spc="50" dirty="0">
                <a:solidFill>
                  <a:srgbClr val="F7F7F7"/>
                </a:solidFill>
                <a:latin typeface="Tahoma"/>
                <a:cs typeface="Tahoma"/>
              </a:rPr>
              <a:t>'  </a:t>
            </a:r>
            <a:r>
              <a:rPr sz="2600" b="1" spc="15" dirty="0">
                <a:solidFill>
                  <a:srgbClr val="F7F7F7"/>
                </a:solidFill>
                <a:latin typeface="Tahoma"/>
                <a:cs typeface="Tahoma"/>
              </a:rPr>
              <a:t>life</a:t>
            </a:r>
            <a:r>
              <a:rPr sz="2600" b="1" spc="-1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600" b="1" spc="40" dirty="0">
                <a:solidFill>
                  <a:srgbClr val="F7F7F7"/>
                </a:solidFill>
                <a:latin typeface="Tahoma"/>
                <a:cs typeface="Tahoma"/>
              </a:rPr>
              <a:t>cycle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2339" y="6243792"/>
            <a:ext cx="2022475" cy="2022475"/>
          </a:xfrm>
          <a:custGeom>
            <a:avLst/>
            <a:gdLst/>
            <a:ahLst/>
            <a:cxnLst/>
            <a:rect l="l" t="t" r="r" b="b"/>
            <a:pathLst>
              <a:path w="2022475" h="2022475">
                <a:moveTo>
                  <a:pt x="1010981" y="2021914"/>
                </a:moveTo>
                <a:lnTo>
                  <a:pt x="963366" y="2020814"/>
                </a:lnTo>
                <a:lnTo>
                  <a:pt x="916342" y="2017545"/>
                </a:lnTo>
                <a:lnTo>
                  <a:pt x="869933" y="2012157"/>
                </a:lnTo>
                <a:lnTo>
                  <a:pt x="824187" y="2004697"/>
                </a:lnTo>
                <a:lnTo>
                  <a:pt x="779153" y="1995214"/>
                </a:lnTo>
                <a:lnTo>
                  <a:pt x="734880" y="1983758"/>
                </a:lnTo>
                <a:lnTo>
                  <a:pt x="691416" y="1970375"/>
                </a:lnTo>
                <a:lnTo>
                  <a:pt x="648809" y="1955116"/>
                </a:lnTo>
                <a:lnTo>
                  <a:pt x="607109" y="1938028"/>
                </a:lnTo>
                <a:lnTo>
                  <a:pt x="566363" y="1919159"/>
                </a:lnTo>
                <a:lnTo>
                  <a:pt x="526621" y="1898560"/>
                </a:lnTo>
                <a:lnTo>
                  <a:pt x="487930" y="1876278"/>
                </a:lnTo>
                <a:lnTo>
                  <a:pt x="450340" y="1852361"/>
                </a:lnTo>
                <a:lnTo>
                  <a:pt x="413898" y="1826858"/>
                </a:lnTo>
                <a:lnTo>
                  <a:pt x="378654" y="1799818"/>
                </a:lnTo>
                <a:lnTo>
                  <a:pt x="344656" y="1771290"/>
                </a:lnTo>
                <a:lnTo>
                  <a:pt x="311953" y="1741321"/>
                </a:lnTo>
                <a:lnTo>
                  <a:pt x="280592" y="1709961"/>
                </a:lnTo>
                <a:lnTo>
                  <a:pt x="250624" y="1677257"/>
                </a:lnTo>
                <a:lnTo>
                  <a:pt x="222095" y="1643259"/>
                </a:lnTo>
                <a:lnTo>
                  <a:pt x="195055" y="1608015"/>
                </a:lnTo>
                <a:lnTo>
                  <a:pt x="169553" y="1571574"/>
                </a:lnTo>
                <a:lnTo>
                  <a:pt x="145636" y="1533983"/>
                </a:lnTo>
                <a:lnTo>
                  <a:pt x="123353" y="1495293"/>
                </a:lnTo>
                <a:lnTo>
                  <a:pt x="102754" y="1455550"/>
                </a:lnTo>
                <a:lnTo>
                  <a:pt x="83886" y="1414805"/>
                </a:lnTo>
                <a:lnTo>
                  <a:pt x="66798" y="1373104"/>
                </a:lnTo>
                <a:lnTo>
                  <a:pt x="51538" y="1330498"/>
                </a:lnTo>
                <a:lnTo>
                  <a:pt x="38156" y="1287033"/>
                </a:lnTo>
                <a:lnTo>
                  <a:pt x="26699" y="1242760"/>
                </a:lnTo>
                <a:lnTo>
                  <a:pt x="17217" y="1197726"/>
                </a:lnTo>
                <a:lnTo>
                  <a:pt x="9757" y="1151980"/>
                </a:lnTo>
                <a:lnTo>
                  <a:pt x="4368" y="1105571"/>
                </a:lnTo>
                <a:lnTo>
                  <a:pt x="1100" y="1058547"/>
                </a:lnTo>
                <a:lnTo>
                  <a:pt x="0" y="1010941"/>
                </a:lnTo>
                <a:lnTo>
                  <a:pt x="1100" y="963366"/>
                </a:lnTo>
                <a:lnTo>
                  <a:pt x="4368" y="916342"/>
                </a:lnTo>
                <a:lnTo>
                  <a:pt x="9757" y="869933"/>
                </a:lnTo>
                <a:lnTo>
                  <a:pt x="17217" y="824187"/>
                </a:lnTo>
                <a:lnTo>
                  <a:pt x="26699" y="779154"/>
                </a:lnTo>
                <a:lnTo>
                  <a:pt x="38156" y="734880"/>
                </a:lnTo>
                <a:lnTo>
                  <a:pt x="51538" y="691416"/>
                </a:lnTo>
                <a:lnTo>
                  <a:pt x="66798" y="648810"/>
                </a:lnTo>
                <a:lnTo>
                  <a:pt x="83886" y="607109"/>
                </a:lnTo>
                <a:lnTo>
                  <a:pt x="102754" y="566364"/>
                </a:lnTo>
                <a:lnTo>
                  <a:pt x="123353" y="526621"/>
                </a:lnTo>
                <a:lnTo>
                  <a:pt x="145636" y="487930"/>
                </a:lnTo>
                <a:lnTo>
                  <a:pt x="169553" y="450340"/>
                </a:lnTo>
                <a:lnTo>
                  <a:pt x="195055" y="413899"/>
                </a:lnTo>
                <a:lnTo>
                  <a:pt x="222095" y="378655"/>
                </a:lnTo>
                <a:lnTo>
                  <a:pt x="250624" y="344657"/>
                </a:lnTo>
                <a:lnTo>
                  <a:pt x="280592" y="311953"/>
                </a:lnTo>
                <a:lnTo>
                  <a:pt x="311953" y="280593"/>
                </a:lnTo>
                <a:lnTo>
                  <a:pt x="344656" y="250624"/>
                </a:lnTo>
                <a:lnTo>
                  <a:pt x="378654" y="222096"/>
                </a:lnTo>
                <a:lnTo>
                  <a:pt x="413898" y="195056"/>
                </a:lnTo>
                <a:lnTo>
                  <a:pt x="450340" y="169553"/>
                </a:lnTo>
                <a:lnTo>
                  <a:pt x="487930" y="145636"/>
                </a:lnTo>
                <a:lnTo>
                  <a:pt x="526621" y="123354"/>
                </a:lnTo>
                <a:lnTo>
                  <a:pt x="566363" y="102754"/>
                </a:lnTo>
                <a:lnTo>
                  <a:pt x="607109" y="83886"/>
                </a:lnTo>
                <a:lnTo>
                  <a:pt x="648809" y="66798"/>
                </a:lnTo>
                <a:lnTo>
                  <a:pt x="691416" y="51539"/>
                </a:lnTo>
                <a:lnTo>
                  <a:pt x="734880" y="38156"/>
                </a:lnTo>
                <a:lnTo>
                  <a:pt x="779153" y="26700"/>
                </a:lnTo>
                <a:lnTo>
                  <a:pt x="824187" y="17217"/>
                </a:lnTo>
                <a:lnTo>
                  <a:pt x="869933" y="9757"/>
                </a:lnTo>
                <a:lnTo>
                  <a:pt x="916342" y="4369"/>
                </a:lnTo>
                <a:lnTo>
                  <a:pt x="963366" y="1100"/>
                </a:lnTo>
                <a:lnTo>
                  <a:pt x="1010956" y="0"/>
                </a:lnTo>
                <a:lnTo>
                  <a:pt x="1058547" y="1100"/>
                </a:lnTo>
                <a:lnTo>
                  <a:pt x="1105571" y="4369"/>
                </a:lnTo>
                <a:lnTo>
                  <a:pt x="1151980" y="9757"/>
                </a:lnTo>
                <a:lnTo>
                  <a:pt x="1197726" y="17217"/>
                </a:lnTo>
                <a:lnTo>
                  <a:pt x="1242760" y="26700"/>
                </a:lnTo>
                <a:lnTo>
                  <a:pt x="1287033" y="38156"/>
                </a:lnTo>
                <a:lnTo>
                  <a:pt x="1330497" y="51539"/>
                </a:lnTo>
                <a:lnTo>
                  <a:pt x="1373104" y="66798"/>
                </a:lnTo>
                <a:lnTo>
                  <a:pt x="1414804" y="83886"/>
                </a:lnTo>
                <a:lnTo>
                  <a:pt x="1455550" y="102754"/>
                </a:lnTo>
                <a:lnTo>
                  <a:pt x="1495292" y="123354"/>
                </a:lnTo>
                <a:lnTo>
                  <a:pt x="1533983" y="145636"/>
                </a:lnTo>
                <a:lnTo>
                  <a:pt x="1571573" y="169553"/>
                </a:lnTo>
                <a:lnTo>
                  <a:pt x="1608015" y="195056"/>
                </a:lnTo>
                <a:lnTo>
                  <a:pt x="1643259" y="222096"/>
                </a:lnTo>
                <a:lnTo>
                  <a:pt x="1677257" y="250624"/>
                </a:lnTo>
                <a:lnTo>
                  <a:pt x="1709960" y="280593"/>
                </a:lnTo>
                <a:lnTo>
                  <a:pt x="1741321" y="311953"/>
                </a:lnTo>
                <a:lnTo>
                  <a:pt x="1771289" y="344657"/>
                </a:lnTo>
                <a:lnTo>
                  <a:pt x="1799818" y="378655"/>
                </a:lnTo>
                <a:lnTo>
                  <a:pt x="1826858" y="413899"/>
                </a:lnTo>
                <a:lnTo>
                  <a:pt x="1852360" y="450340"/>
                </a:lnTo>
                <a:lnTo>
                  <a:pt x="1876277" y="487930"/>
                </a:lnTo>
                <a:lnTo>
                  <a:pt x="1898560" y="526621"/>
                </a:lnTo>
                <a:lnTo>
                  <a:pt x="1919159" y="566364"/>
                </a:lnTo>
                <a:lnTo>
                  <a:pt x="1938027" y="607109"/>
                </a:lnTo>
                <a:lnTo>
                  <a:pt x="1955115" y="648810"/>
                </a:lnTo>
                <a:lnTo>
                  <a:pt x="1970375" y="691416"/>
                </a:lnTo>
                <a:lnTo>
                  <a:pt x="1983757" y="734880"/>
                </a:lnTo>
                <a:lnTo>
                  <a:pt x="1995214" y="779154"/>
                </a:lnTo>
                <a:lnTo>
                  <a:pt x="2004696" y="824187"/>
                </a:lnTo>
                <a:lnTo>
                  <a:pt x="2012156" y="869933"/>
                </a:lnTo>
                <a:lnTo>
                  <a:pt x="2017545" y="916342"/>
                </a:lnTo>
                <a:lnTo>
                  <a:pt x="2020814" y="963366"/>
                </a:lnTo>
                <a:lnTo>
                  <a:pt x="2021913" y="1010957"/>
                </a:lnTo>
                <a:lnTo>
                  <a:pt x="2020814" y="1058547"/>
                </a:lnTo>
                <a:lnTo>
                  <a:pt x="2017545" y="1105571"/>
                </a:lnTo>
                <a:lnTo>
                  <a:pt x="2012156" y="1151980"/>
                </a:lnTo>
                <a:lnTo>
                  <a:pt x="2004696" y="1197726"/>
                </a:lnTo>
                <a:lnTo>
                  <a:pt x="1995214" y="1242760"/>
                </a:lnTo>
                <a:lnTo>
                  <a:pt x="1983757" y="1287033"/>
                </a:lnTo>
                <a:lnTo>
                  <a:pt x="1970375" y="1330498"/>
                </a:lnTo>
                <a:lnTo>
                  <a:pt x="1955115" y="1373104"/>
                </a:lnTo>
                <a:lnTo>
                  <a:pt x="1938027" y="1414805"/>
                </a:lnTo>
                <a:lnTo>
                  <a:pt x="1919159" y="1455550"/>
                </a:lnTo>
                <a:lnTo>
                  <a:pt x="1898560" y="1495293"/>
                </a:lnTo>
                <a:lnTo>
                  <a:pt x="1876277" y="1533983"/>
                </a:lnTo>
                <a:lnTo>
                  <a:pt x="1852360" y="1571574"/>
                </a:lnTo>
                <a:lnTo>
                  <a:pt x="1826858" y="1608015"/>
                </a:lnTo>
                <a:lnTo>
                  <a:pt x="1799818" y="1643259"/>
                </a:lnTo>
                <a:lnTo>
                  <a:pt x="1771289" y="1677257"/>
                </a:lnTo>
                <a:lnTo>
                  <a:pt x="1741321" y="1709961"/>
                </a:lnTo>
                <a:lnTo>
                  <a:pt x="1709960" y="1741321"/>
                </a:lnTo>
                <a:lnTo>
                  <a:pt x="1677257" y="1771290"/>
                </a:lnTo>
                <a:lnTo>
                  <a:pt x="1643259" y="1799818"/>
                </a:lnTo>
                <a:lnTo>
                  <a:pt x="1608015" y="1826858"/>
                </a:lnTo>
                <a:lnTo>
                  <a:pt x="1571573" y="1852361"/>
                </a:lnTo>
                <a:lnTo>
                  <a:pt x="1533983" y="1876278"/>
                </a:lnTo>
                <a:lnTo>
                  <a:pt x="1495292" y="1898560"/>
                </a:lnTo>
                <a:lnTo>
                  <a:pt x="1455550" y="1919159"/>
                </a:lnTo>
                <a:lnTo>
                  <a:pt x="1414804" y="1938028"/>
                </a:lnTo>
                <a:lnTo>
                  <a:pt x="1373104" y="1955116"/>
                </a:lnTo>
                <a:lnTo>
                  <a:pt x="1330497" y="1970375"/>
                </a:lnTo>
                <a:lnTo>
                  <a:pt x="1287033" y="1983758"/>
                </a:lnTo>
                <a:lnTo>
                  <a:pt x="1242760" y="1995214"/>
                </a:lnTo>
                <a:lnTo>
                  <a:pt x="1197726" y="2004697"/>
                </a:lnTo>
                <a:lnTo>
                  <a:pt x="1151980" y="2012157"/>
                </a:lnTo>
                <a:lnTo>
                  <a:pt x="1105571" y="2017545"/>
                </a:lnTo>
                <a:lnTo>
                  <a:pt x="1058547" y="2020814"/>
                </a:lnTo>
                <a:lnTo>
                  <a:pt x="1010981" y="2021914"/>
                </a:lnTo>
                <a:close/>
              </a:path>
            </a:pathLst>
          </a:custGeom>
          <a:solidFill>
            <a:srgbClr val="CC0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478754" y="4261632"/>
            <a:ext cx="3076575" cy="4004310"/>
            <a:chOff x="13478754" y="4261632"/>
            <a:chExt cx="3076575" cy="4004310"/>
          </a:xfrm>
        </p:grpSpPr>
        <p:sp>
          <p:nvSpPr>
            <p:cNvPr id="19" name="object 19"/>
            <p:cNvSpPr/>
            <p:nvPr/>
          </p:nvSpPr>
          <p:spPr>
            <a:xfrm>
              <a:off x="13507329" y="4375884"/>
              <a:ext cx="633095" cy="2540"/>
            </a:xfrm>
            <a:custGeom>
              <a:avLst/>
              <a:gdLst/>
              <a:ahLst/>
              <a:cxnLst/>
              <a:rect l="l" t="t" r="r" b="b"/>
              <a:pathLst>
                <a:path w="633094" h="2539">
                  <a:moveTo>
                    <a:pt x="0" y="2279"/>
                  </a:moveTo>
                  <a:lnTo>
                    <a:pt x="633020" y="0"/>
                  </a:lnTo>
                </a:path>
              </a:pathLst>
            </a:custGeom>
            <a:ln w="57150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39370" y="4290524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69" h="171450">
                  <a:moveTo>
                    <a:pt x="0" y="0"/>
                  </a:moveTo>
                  <a:lnTo>
                    <a:pt x="115360" y="85310"/>
                  </a:lnTo>
                  <a:lnTo>
                    <a:pt x="617" y="171448"/>
                  </a:lnTo>
                </a:path>
              </a:pathLst>
            </a:custGeom>
            <a:ln w="57409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00275" y="6110894"/>
              <a:ext cx="2155190" cy="2155190"/>
            </a:xfrm>
            <a:custGeom>
              <a:avLst/>
              <a:gdLst/>
              <a:ahLst/>
              <a:cxnLst/>
              <a:rect l="l" t="t" r="r" b="b"/>
              <a:pathLst>
                <a:path w="2155190" h="2155190">
                  <a:moveTo>
                    <a:pt x="1077405" y="2154810"/>
                  </a:moveTo>
                  <a:lnTo>
                    <a:pt x="1029411" y="2153761"/>
                  </a:lnTo>
                  <a:lnTo>
                    <a:pt x="981956" y="2150641"/>
                  </a:lnTo>
                  <a:lnTo>
                    <a:pt x="935084" y="2145494"/>
                  </a:lnTo>
                  <a:lnTo>
                    <a:pt x="888836" y="2138365"/>
                  </a:lnTo>
                  <a:lnTo>
                    <a:pt x="843257" y="2129296"/>
                  </a:lnTo>
                  <a:lnTo>
                    <a:pt x="798391" y="2118333"/>
                  </a:lnTo>
                  <a:lnTo>
                    <a:pt x="754281" y="2105518"/>
                  </a:lnTo>
                  <a:lnTo>
                    <a:pt x="710972" y="2090896"/>
                  </a:lnTo>
                  <a:lnTo>
                    <a:pt x="668507" y="2074510"/>
                  </a:lnTo>
                  <a:lnTo>
                    <a:pt x="626930" y="2056403"/>
                  </a:lnTo>
                  <a:lnTo>
                    <a:pt x="586284" y="2036621"/>
                  </a:lnTo>
                  <a:lnTo>
                    <a:pt x="546614" y="2015206"/>
                  </a:lnTo>
                  <a:lnTo>
                    <a:pt x="507964" y="1992203"/>
                  </a:lnTo>
                  <a:lnTo>
                    <a:pt x="470376" y="1967655"/>
                  </a:lnTo>
                  <a:lnTo>
                    <a:pt x="433896" y="1941606"/>
                  </a:lnTo>
                  <a:lnTo>
                    <a:pt x="398565" y="1914099"/>
                  </a:lnTo>
                  <a:lnTo>
                    <a:pt x="364430" y="1885180"/>
                  </a:lnTo>
                  <a:lnTo>
                    <a:pt x="331533" y="1854890"/>
                  </a:lnTo>
                  <a:lnTo>
                    <a:pt x="299917" y="1823275"/>
                  </a:lnTo>
                  <a:lnTo>
                    <a:pt x="269628" y="1790378"/>
                  </a:lnTo>
                  <a:lnTo>
                    <a:pt x="240708" y="1756242"/>
                  </a:lnTo>
                  <a:lnTo>
                    <a:pt x="213202" y="1720912"/>
                  </a:lnTo>
                  <a:lnTo>
                    <a:pt x="187153" y="1684431"/>
                  </a:lnTo>
                  <a:lnTo>
                    <a:pt x="162604" y="1646844"/>
                  </a:lnTo>
                  <a:lnTo>
                    <a:pt x="139601" y="1608193"/>
                  </a:lnTo>
                  <a:lnTo>
                    <a:pt x="118186" y="1568523"/>
                  </a:lnTo>
                  <a:lnTo>
                    <a:pt x="98404" y="1527878"/>
                  </a:lnTo>
                  <a:lnTo>
                    <a:pt x="80298" y="1486300"/>
                  </a:lnTo>
                  <a:lnTo>
                    <a:pt x="63912" y="1443835"/>
                  </a:lnTo>
                  <a:lnTo>
                    <a:pt x="49289" y="1400526"/>
                  </a:lnTo>
                  <a:lnTo>
                    <a:pt x="36475" y="1356417"/>
                  </a:lnTo>
                  <a:lnTo>
                    <a:pt x="25511" y="1311551"/>
                  </a:lnTo>
                  <a:lnTo>
                    <a:pt x="16443" y="1265972"/>
                  </a:lnTo>
                  <a:lnTo>
                    <a:pt x="9313" y="1219724"/>
                  </a:lnTo>
                  <a:lnTo>
                    <a:pt x="4167" y="1172851"/>
                  </a:lnTo>
                  <a:lnTo>
                    <a:pt x="1047" y="1125397"/>
                  </a:lnTo>
                  <a:lnTo>
                    <a:pt x="0" y="1077402"/>
                  </a:lnTo>
                  <a:lnTo>
                    <a:pt x="1047" y="1029413"/>
                  </a:lnTo>
                  <a:lnTo>
                    <a:pt x="4167" y="981959"/>
                  </a:lnTo>
                  <a:lnTo>
                    <a:pt x="9313" y="935086"/>
                  </a:lnTo>
                  <a:lnTo>
                    <a:pt x="16443" y="888838"/>
                  </a:lnTo>
                  <a:lnTo>
                    <a:pt x="25511" y="843259"/>
                  </a:lnTo>
                  <a:lnTo>
                    <a:pt x="36475" y="798393"/>
                  </a:lnTo>
                  <a:lnTo>
                    <a:pt x="49289" y="754284"/>
                  </a:lnTo>
                  <a:lnTo>
                    <a:pt x="63912" y="710974"/>
                  </a:lnTo>
                  <a:lnTo>
                    <a:pt x="80298" y="668509"/>
                  </a:lnTo>
                  <a:lnTo>
                    <a:pt x="98404" y="626932"/>
                  </a:lnTo>
                  <a:lnTo>
                    <a:pt x="118186" y="586287"/>
                  </a:lnTo>
                  <a:lnTo>
                    <a:pt x="139601" y="546617"/>
                  </a:lnTo>
                  <a:lnTo>
                    <a:pt x="162604" y="507966"/>
                  </a:lnTo>
                  <a:lnTo>
                    <a:pt x="187153" y="470378"/>
                  </a:lnTo>
                  <a:lnTo>
                    <a:pt x="213202" y="433898"/>
                  </a:lnTo>
                  <a:lnTo>
                    <a:pt x="240708" y="398568"/>
                  </a:lnTo>
                  <a:lnTo>
                    <a:pt x="269628" y="364432"/>
                  </a:lnTo>
                  <a:lnTo>
                    <a:pt x="299917" y="331535"/>
                  </a:lnTo>
                  <a:lnTo>
                    <a:pt x="331533" y="299920"/>
                  </a:lnTo>
                  <a:lnTo>
                    <a:pt x="364430" y="269630"/>
                  </a:lnTo>
                  <a:lnTo>
                    <a:pt x="398565" y="240710"/>
                  </a:lnTo>
                  <a:lnTo>
                    <a:pt x="433896" y="213204"/>
                  </a:lnTo>
                  <a:lnTo>
                    <a:pt x="470376" y="187155"/>
                  </a:lnTo>
                  <a:lnTo>
                    <a:pt x="507964" y="162607"/>
                  </a:lnTo>
                  <a:lnTo>
                    <a:pt x="546614" y="139603"/>
                  </a:lnTo>
                  <a:lnTo>
                    <a:pt x="586284" y="118189"/>
                  </a:lnTo>
                  <a:lnTo>
                    <a:pt x="626930" y="98406"/>
                  </a:lnTo>
                  <a:lnTo>
                    <a:pt x="668507" y="80300"/>
                  </a:lnTo>
                  <a:lnTo>
                    <a:pt x="710972" y="63914"/>
                  </a:lnTo>
                  <a:lnTo>
                    <a:pt x="754281" y="49292"/>
                  </a:lnTo>
                  <a:lnTo>
                    <a:pt x="798391" y="36477"/>
                  </a:lnTo>
                  <a:lnTo>
                    <a:pt x="843257" y="25514"/>
                  </a:lnTo>
                  <a:lnTo>
                    <a:pt x="888836" y="16445"/>
                  </a:lnTo>
                  <a:lnTo>
                    <a:pt x="935084" y="9316"/>
                  </a:lnTo>
                  <a:lnTo>
                    <a:pt x="981956" y="4169"/>
                  </a:lnTo>
                  <a:lnTo>
                    <a:pt x="1029411" y="1049"/>
                  </a:lnTo>
                  <a:lnTo>
                    <a:pt x="1077403" y="0"/>
                  </a:lnTo>
                  <a:lnTo>
                    <a:pt x="1125394" y="1049"/>
                  </a:lnTo>
                  <a:lnTo>
                    <a:pt x="1172849" y="4169"/>
                  </a:lnTo>
                  <a:lnTo>
                    <a:pt x="1219721" y="9316"/>
                  </a:lnTo>
                  <a:lnTo>
                    <a:pt x="1265969" y="16445"/>
                  </a:lnTo>
                  <a:lnTo>
                    <a:pt x="1311548" y="25514"/>
                  </a:lnTo>
                  <a:lnTo>
                    <a:pt x="1356414" y="36477"/>
                  </a:lnTo>
                  <a:lnTo>
                    <a:pt x="1400524" y="49292"/>
                  </a:lnTo>
                  <a:lnTo>
                    <a:pt x="1443833" y="63914"/>
                  </a:lnTo>
                  <a:lnTo>
                    <a:pt x="1486298" y="80300"/>
                  </a:lnTo>
                  <a:lnTo>
                    <a:pt x="1527875" y="98406"/>
                  </a:lnTo>
                  <a:lnTo>
                    <a:pt x="1568521" y="118189"/>
                  </a:lnTo>
                  <a:lnTo>
                    <a:pt x="1608191" y="139603"/>
                  </a:lnTo>
                  <a:lnTo>
                    <a:pt x="1646841" y="162607"/>
                  </a:lnTo>
                  <a:lnTo>
                    <a:pt x="1684429" y="187155"/>
                  </a:lnTo>
                  <a:lnTo>
                    <a:pt x="1720909" y="213204"/>
                  </a:lnTo>
                  <a:lnTo>
                    <a:pt x="1756240" y="240710"/>
                  </a:lnTo>
                  <a:lnTo>
                    <a:pt x="1790375" y="269630"/>
                  </a:lnTo>
                  <a:lnTo>
                    <a:pt x="1823272" y="299920"/>
                  </a:lnTo>
                  <a:lnTo>
                    <a:pt x="1854888" y="331535"/>
                  </a:lnTo>
                  <a:lnTo>
                    <a:pt x="1885177" y="364432"/>
                  </a:lnTo>
                  <a:lnTo>
                    <a:pt x="1914097" y="398568"/>
                  </a:lnTo>
                  <a:lnTo>
                    <a:pt x="1941603" y="433898"/>
                  </a:lnTo>
                  <a:lnTo>
                    <a:pt x="1967652" y="470378"/>
                  </a:lnTo>
                  <a:lnTo>
                    <a:pt x="1992201" y="507966"/>
                  </a:lnTo>
                  <a:lnTo>
                    <a:pt x="2015204" y="546617"/>
                  </a:lnTo>
                  <a:lnTo>
                    <a:pt x="2036619" y="586287"/>
                  </a:lnTo>
                  <a:lnTo>
                    <a:pt x="2056401" y="626932"/>
                  </a:lnTo>
                  <a:lnTo>
                    <a:pt x="2074507" y="668509"/>
                  </a:lnTo>
                  <a:lnTo>
                    <a:pt x="2090893" y="710974"/>
                  </a:lnTo>
                  <a:lnTo>
                    <a:pt x="2105516" y="754284"/>
                  </a:lnTo>
                  <a:lnTo>
                    <a:pt x="2118330" y="798393"/>
                  </a:lnTo>
                  <a:lnTo>
                    <a:pt x="2129294" y="843259"/>
                  </a:lnTo>
                  <a:lnTo>
                    <a:pt x="2138362" y="888838"/>
                  </a:lnTo>
                  <a:lnTo>
                    <a:pt x="2145492" y="935086"/>
                  </a:lnTo>
                  <a:lnTo>
                    <a:pt x="2150638" y="981959"/>
                  </a:lnTo>
                  <a:lnTo>
                    <a:pt x="2153758" y="1029413"/>
                  </a:lnTo>
                  <a:lnTo>
                    <a:pt x="2154807" y="1077460"/>
                  </a:lnTo>
                  <a:lnTo>
                    <a:pt x="2153758" y="1125397"/>
                  </a:lnTo>
                  <a:lnTo>
                    <a:pt x="2150638" y="1172851"/>
                  </a:lnTo>
                  <a:lnTo>
                    <a:pt x="2145492" y="1219724"/>
                  </a:lnTo>
                  <a:lnTo>
                    <a:pt x="2138362" y="1265972"/>
                  </a:lnTo>
                  <a:lnTo>
                    <a:pt x="2129294" y="1311551"/>
                  </a:lnTo>
                  <a:lnTo>
                    <a:pt x="2118330" y="1356417"/>
                  </a:lnTo>
                  <a:lnTo>
                    <a:pt x="2105516" y="1400526"/>
                  </a:lnTo>
                  <a:lnTo>
                    <a:pt x="2090893" y="1443835"/>
                  </a:lnTo>
                  <a:lnTo>
                    <a:pt x="2074507" y="1486300"/>
                  </a:lnTo>
                  <a:lnTo>
                    <a:pt x="2056401" y="1527878"/>
                  </a:lnTo>
                  <a:lnTo>
                    <a:pt x="2036619" y="1568523"/>
                  </a:lnTo>
                  <a:lnTo>
                    <a:pt x="2015204" y="1608193"/>
                  </a:lnTo>
                  <a:lnTo>
                    <a:pt x="1992201" y="1646844"/>
                  </a:lnTo>
                  <a:lnTo>
                    <a:pt x="1967652" y="1684431"/>
                  </a:lnTo>
                  <a:lnTo>
                    <a:pt x="1941603" y="1720912"/>
                  </a:lnTo>
                  <a:lnTo>
                    <a:pt x="1914097" y="1756242"/>
                  </a:lnTo>
                  <a:lnTo>
                    <a:pt x="1885177" y="1790378"/>
                  </a:lnTo>
                  <a:lnTo>
                    <a:pt x="1854888" y="1823275"/>
                  </a:lnTo>
                  <a:lnTo>
                    <a:pt x="1823272" y="1854890"/>
                  </a:lnTo>
                  <a:lnTo>
                    <a:pt x="1790375" y="1885180"/>
                  </a:lnTo>
                  <a:lnTo>
                    <a:pt x="1756240" y="1914099"/>
                  </a:lnTo>
                  <a:lnTo>
                    <a:pt x="1720909" y="1941606"/>
                  </a:lnTo>
                  <a:lnTo>
                    <a:pt x="1684429" y="1967655"/>
                  </a:lnTo>
                  <a:lnTo>
                    <a:pt x="1646841" y="1992203"/>
                  </a:lnTo>
                  <a:lnTo>
                    <a:pt x="1608191" y="2015206"/>
                  </a:lnTo>
                  <a:lnTo>
                    <a:pt x="1568521" y="2036621"/>
                  </a:lnTo>
                  <a:lnTo>
                    <a:pt x="1527875" y="2056403"/>
                  </a:lnTo>
                  <a:lnTo>
                    <a:pt x="1486298" y="2074510"/>
                  </a:lnTo>
                  <a:lnTo>
                    <a:pt x="1443833" y="2090896"/>
                  </a:lnTo>
                  <a:lnTo>
                    <a:pt x="1400524" y="2105518"/>
                  </a:lnTo>
                  <a:lnTo>
                    <a:pt x="1356414" y="2118333"/>
                  </a:lnTo>
                  <a:lnTo>
                    <a:pt x="1311548" y="2129296"/>
                  </a:lnTo>
                  <a:lnTo>
                    <a:pt x="1265969" y="2138365"/>
                  </a:lnTo>
                  <a:lnTo>
                    <a:pt x="1219721" y="2145494"/>
                  </a:lnTo>
                  <a:lnTo>
                    <a:pt x="1172849" y="2150641"/>
                  </a:lnTo>
                  <a:lnTo>
                    <a:pt x="1125394" y="2153761"/>
                  </a:lnTo>
                  <a:lnTo>
                    <a:pt x="1077405" y="2154810"/>
                  </a:lnTo>
                  <a:close/>
                </a:path>
              </a:pathLst>
            </a:custGeom>
            <a:solidFill>
              <a:srgbClr val="E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12849" y="6735269"/>
            <a:ext cx="1161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6205">
              <a:lnSpc>
                <a:spcPct val="115399"/>
              </a:lnSpc>
              <a:spcBef>
                <a:spcPts val="100"/>
              </a:spcBef>
            </a:pPr>
            <a:r>
              <a:rPr sz="2600" b="1" spc="-55" dirty="0">
                <a:solidFill>
                  <a:srgbClr val="F7F7F7"/>
                </a:solidFill>
                <a:latin typeface="Tahoma"/>
                <a:cs typeface="Tahoma"/>
              </a:rPr>
              <a:t>Using </a:t>
            </a:r>
            <a:r>
              <a:rPr sz="2600" b="1" spc="-5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2600" b="1" spc="15" dirty="0">
                <a:solidFill>
                  <a:srgbClr val="F7F7F7"/>
                </a:solidFill>
                <a:latin typeface="Tahoma"/>
                <a:cs typeface="Tahoma"/>
              </a:rPr>
              <a:t>olo</a:t>
            </a:r>
            <a:r>
              <a:rPr sz="2600" b="1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2600" b="1" spc="-40" dirty="0">
                <a:solidFill>
                  <a:srgbClr val="F7F7F7"/>
                </a:solidFill>
                <a:latin typeface="Tahoma"/>
                <a:cs typeface="Tahoma"/>
              </a:rPr>
              <a:t>4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00312" y="5672852"/>
            <a:ext cx="228600" cy="571500"/>
            <a:chOff x="2200312" y="5672852"/>
            <a:chExt cx="228600" cy="571500"/>
          </a:xfrm>
        </p:grpSpPr>
        <p:sp>
          <p:nvSpPr>
            <p:cNvPr id="24" name="object 24"/>
            <p:cNvSpPr/>
            <p:nvPr/>
          </p:nvSpPr>
          <p:spPr>
            <a:xfrm>
              <a:off x="2294678" y="5715590"/>
              <a:ext cx="24765" cy="499745"/>
            </a:xfrm>
            <a:custGeom>
              <a:avLst/>
              <a:gdLst/>
              <a:ahLst/>
              <a:cxnLst/>
              <a:rect l="l" t="t" r="r" b="b"/>
              <a:pathLst>
                <a:path w="24764" h="499745">
                  <a:moveTo>
                    <a:pt x="0" y="499725"/>
                  </a:moveTo>
                  <a:lnTo>
                    <a:pt x="24688" y="0"/>
                  </a:lnTo>
                </a:path>
              </a:pathLst>
            </a:custGeom>
            <a:ln w="5697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28826" y="5701365"/>
              <a:ext cx="171450" cy="118110"/>
            </a:xfrm>
            <a:custGeom>
              <a:avLst/>
              <a:gdLst/>
              <a:ahLst/>
              <a:cxnLst/>
              <a:rect l="l" t="t" r="r" b="b"/>
              <a:pathLst>
                <a:path w="171450" h="118110">
                  <a:moveTo>
                    <a:pt x="0" y="109575"/>
                  </a:moveTo>
                  <a:lnTo>
                    <a:pt x="91242" y="0"/>
                  </a:lnTo>
                  <a:lnTo>
                    <a:pt x="171241" y="118035"/>
                  </a:lnTo>
                </a:path>
              </a:pathLst>
            </a:custGeom>
            <a:ln w="5709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4554927" y="6987599"/>
            <a:ext cx="2299970" cy="2320290"/>
          </a:xfrm>
          <a:custGeom>
            <a:avLst/>
            <a:gdLst/>
            <a:ahLst/>
            <a:cxnLst/>
            <a:rect l="l" t="t" r="r" b="b"/>
            <a:pathLst>
              <a:path w="2299970" h="2320290">
                <a:moveTo>
                  <a:pt x="1149935" y="2320062"/>
                </a:moveTo>
                <a:lnTo>
                  <a:pt x="1102534" y="2319094"/>
                </a:lnTo>
                <a:lnTo>
                  <a:pt x="1055622" y="2316216"/>
                </a:lnTo>
                <a:lnTo>
                  <a:pt x="1009235" y="2311465"/>
                </a:lnTo>
                <a:lnTo>
                  <a:pt x="963409" y="2304879"/>
                </a:lnTo>
                <a:lnTo>
                  <a:pt x="918182" y="2296494"/>
                </a:lnTo>
                <a:lnTo>
                  <a:pt x="873592" y="2286348"/>
                </a:lnTo>
                <a:lnTo>
                  <a:pt x="829674" y="2274478"/>
                </a:lnTo>
                <a:lnTo>
                  <a:pt x="786466" y="2260923"/>
                </a:lnTo>
                <a:lnTo>
                  <a:pt x="744005" y="2245717"/>
                </a:lnTo>
                <a:lnTo>
                  <a:pt x="702328" y="2228901"/>
                </a:lnTo>
                <a:lnTo>
                  <a:pt x="661472" y="2210509"/>
                </a:lnTo>
                <a:lnTo>
                  <a:pt x="621473" y="2190581"/>
                </a:lnTo>
                <a:lnTo>
                  <a:pt x="582369" y="2169153"/>
                </a:lnTo>
                <a:lnTo>
                  <a:pt x="544198" y="2146262"/>
                </a:lnTo>
                <a:lnTo>
                  <a:pt x="506995" y="2121947"/>
                </a:lnTo>
                <a:lnTo>
                  <a:pt x="470798" y="2096243"/>
                </a:lnTo>
                <a:lnTo>
                  <a:pt x="435643" y="2069189"/>
                </a:lnTo>
                <a:lnTo>
                  <a:pt x="401569" y="2040822"/>
                </a:lnTo>
                <a:lnTo>
                  <a:pt x="368611" y="2011178"/>
                </a:lnTo>
                <a:lnTo>
                  <a:pt x="336808" y="1980297"/>
                </a:lnTo>
                <a:lnTo>
                  <a:pt x="306194" y="1948213"/>
                </a:lnTo>
                <a:lnTo>
                  <a:pt x="276809" y="1914966"/>
                </a:lnTo>
                <a:lnTo>
                  <a:pt x="248689" y="1880593"/>
                </a:lnTo>
                <a:lnTo>
                  <a:pt x="221870" y="1845130"/>
                </a:lnTo>
                <a:lnTo>
                  <a:pt x="196390" y="1808615"/>
                </a:lnTo>
                <a:lnTo>
                  <a:pt x="172286" y="1771086"/>
                </a:lnTo>
                <a:lnTo>
                  <a:pt x="149595" y="1732579"/>
                </a:lnTo>
                <a:lnTo>
                  <a:pt x="128353" y="1693132"/>
                </a:lnTo>
                <a:lnTo>
                  <a:pt x="108598" y="1652782"/>
                </a:lnTo>
                <a:lnTo>
                  <a:pt x="90367" y="1611567"/>
                </a:lnTo>
                <a:lnTo>
                  <a:pt x="73697" y="1569524"/>
                </a:lnTo>
                <a:lnTo>
                  <a:pt x="58624" y="1526690"/>
                </a:lnTo>
                <a:lnTo>
                  <a:pt x="45186" y="1483103"/>
                </a:lnTo>
                <a:lnTo>
                  <a:pt x="33420" y="1438800"/>
                </a:lnTo>
                <a:lnTo>
                  <a:pt x="23362" y="1393817"/>
                </a:lnTo>
                <a:lnTo>
                  <a:pt x="15050" y="1348194"/>
                </a:lnTo>
                <a:lnTo>
                  <a:pt x="8521" y="1301966"/>
                </a:lnTo>
                <a:lnTo>
                  <a:pt x="3811" y="1255171"/>
                </a:lnTo>
                <a:lnTo>
                  <a:pt x="959" y="1207847"/>
                </a:lnTo>
                <a:lnTo>
                  <a:pt x="0" y="1160038"/>
                </a:lnTo>
                <a:lnTo>
                  <a:pt x="959" y="1112214"/>
                </a:lnTo>
                <a:lnTo>
                  <a:pt x="3811" y="1064890"/>
                </a:lnTo>
                <a:lnTo>
                  <a:pt x="8521" y="1018096"/>
                </a:lnTo>
                <a:lnTo>
                  <a:pt x="15050" y="971868"/>
                </a:lnTo>
                <a:lnTo>
                  <a:pt x="23362" y="926244"/>
                </a:lnTo>
                <a:lnTo>
                  <a:pt x="33420" y="881262"/>
                </a:lnTo>
                <a:lnTo>
                  <a:pt x="45186" y="836959"/>
                </a:lnTo>
                <a:lnTo>
                  <a:pt x="58624" y="793371"/>
                </a:lnTo>
                <a:lnTo>
                  <a:pt x="73697" y="750538"/>
                </a:lnTo>
                <a:lnTo>
                  <a:pt x="90367" y="708494"/>
                </a:lnTo>
                <a:lnTo>
                  <a:pt x="108598" y="667279"/>
                </a:lnTo>
                <a:lnTo>
                  <a:pt x="128353" y="626930"/>
                </a:lnTo>
                <a:lnTo>
                  <a:pt x="149595" y="587483"/>
                </a:lnTo>
                <a:lnTo>
                  <a:pt x="172286" y="548976"/>
                </a:lnTo>
                <a:lnTo>
                  <a:pt x="196390" y="511446"/>
                </a:lnTo>
                <a:lnTo>
                  <a:pt x="221870" y="474932"/>
                </a:lnTo>
                <a:lnTo>
                  <a:pt x="248689" y="439469"/>
                </a:lnTo>
                <a:lnTo>
                  <a:pt x="276809" y="405095"/>
                </a:lnTo>
                <a:lnTo>
                  <a:pt x="306194" y="371848"/>
                </a:lnTo>
                <a:lnTo>
                  <a:pt x="336808" y="339765"/>
                </a:lnTo>
                <a:lnTo>
                  <a:pt x="368611" y="308883"/>
                </a:lnTo>
                <a:lnTo>
                  <a:pt x="401569" y="279240"/>
                </a:lnTo>
                <a:lnTo>
                  <a:pt x="435643" y="250873"/>
                </a:lnTo>
                <a:lnTo>
                  <a:pt x="470798" y="223818"/>
                </a:lnTo>
                <a:lnTo>
                  <a:pt x="506995" y="198115"/>
                </a:lnTo>
                <a:lnTo>
                  <a:pt x="544198" y="173799"/>
                </a:lnTo>
                <a:lnTo>
                  <a:pt x="582369" y="150908"/>
                </a:lnTo>
                <a:lnTo>
                  <a:pt x="621473" y="129480"/>
                </a:lnTo>
                <a:lnTo>
                  <a:pt x="661472" y="109552"/>
                </a:lnTo>
                <a:lnTo>
                  <a:pt x="702328" y="91161"/>
                </a:lnTo>
                <a:lnTo>
                  <a:pt x="744005" y="74344"/>
                </a:lnTo>
                <a:lnTo>
                  <a:pt x="786466" y="59139"/>
                </a:lnTo>
                <a:lnTo>
                  <a:pt x="829674" y="45583"/>
                </a:lnTo>
                <a:lnTo>
                  <a:pt x="873592" y="33713"/>
                </a:lnTo>
                <a:lnTo>
                  <a:pt x="918182" y="23567"/>
                </a:lnTo>
                <a:lnTo>
                  <a:pt x="963409" y="15182"/>
                </a:lnTo>
                <a:lnTo>
                  <a:pt x="1009235" y="8596"/>
                </a:lnTo>
                <a:lnTo>
                  <a:pt x="1055622" y="3845"/>
                </a:lnTo>
                <a:lnTo>
                  <a:pt x="1102534" y="967"/>
                </a:lnTo>
                <a:lnTo>
                  <a:pt x="1149935" y="0"/>
                </a:lnTo>
                <a:lnTo>
                  <a:pt x="1197335" y="967"/>
                </a:lnTo>
                <a:lnTo>
                  <a:pt x="1244247" y="3845"/>
                </a:lnTo>
                <a:lnTo>
                  <a:pt x="1290634" y="8596"/>
                </a:lnTo>
                <a:lnTo>
                  <a:pt x="1336460" y="15182"/>
                </a:lnTo>
                <a:lnTo>
                  <a:pt x="1381687" y="23567"/>
                </a:lnTo>
                <a:lnTo>
                  <a:pt x="1426277" y="33713"/>
                </a:lnTo>
                <a:lnTo>
                  <a:pt x="1470195" y="45583"/>
                </a:lnTo>
                <a:lnTo>
                  <a:pt x="1513403" y="59139"/>
                </a:lnTo>
                <a:lnTo>
                  <a:pt x="1555864" y="74344"/>
                </a:lnTo>
                <a:lnTo>
                  <a:pt x="1597541" y="91161"/>
                </a:lnTo>
                <a:lnTo>
                  <a:pt x="1638397" y="109552"/>
                </a:lnTo>
                <a:lnTo>
                  <a:pt x="1678396" y="129480"/>
                </a:lnTo>
                <a:lnTo>
                  <a:pt x="1717499" y="150908"/>
                </a:lnTo>
                <a:lnTo>
                  <a:pt x="1755671" y="173799"/>
                </a:lnTo>
                <a:lnTo>
                  <a:pt x="1792874" y="198115"/>
                </a:lnTo>
                <a:lnTo>
                  <a:pt x="1829071" y="223818"/>
                </a:lnTo>
                <a:lnTo>
                  <a:pt x="1864226" y="250873"/>
                </a:lnTo>
                <a:lnTo>
                  <a:pt x="1898300" y="279240"/>
                </a:lnTo>
                <a:lnTo>
                  <a:pt x="1931258" y="308883"/>
                </a:lnTo>
                <a:lnTo>
                  <a:pt x="1963062" y="339765"/>
                </a:lnTo>
                <a:lnTo>
                  <a:pt x="1993675" y="371848"/>
                </a:lnTo>
                <a:lnTo>
                  <a:pt x="2023060" y="405095"/>
                </a:lnTo>
                <a:lnTo>
                  <a:pt x="2051180" y="439469"/>
                </a:lnTo>
                <a:lnTo>
                  <a:pt x="2077999" y="474932"/>
                </a:lnTo>
                <a:lnTo>
                  <a:pt x="2103479" y="511446"/>
                </a:lnTo>
                <a:lnTo>
                  <a:pt x="2127583" y="548976"/>
                </a:lnTo>
                <a:lnTo>
                  <a:pt x="2150274" y="587483"/>
                </a:lnTo>
                <a:lnTo>
                  <a:pt x="2171516" y="626930"/>
                </a:lnTo>
                <a:lnTo>
                  <a:pt x="2191271" y="667279"/>
                </a:lnTo>
                <a:lnTo>
                  <a:pt x="2209502" y="708494"/>
                </a:lnTo>
                <a:lnTo>
                  <a:pt x="2226173" y="750538"/>
                </a:lnTo>
                <a:lnTo>
                  <a:pt x="2241245" y="793371"/>
                </a:lnTo>
                <a:lnTo>
                  <a:pt x="2254683" y="836959"/>
                </a:lnTo>
                <a:lnTo>
                  <a:pt x="2266450" y="881262"/>
                </a:lnTo>
                <a:lnTo>
                  <a:pt x="2276507" y="926244"/>
                </a:lnTo>
                <a:lnTo>
                  <a:pt x="2284819" y="971868"/>
                </a:lnTo>
                <a:lnTo>
                  <a:pt x="2291348" y="1018096"/>
                </a:lnTo>
                <a:lnTo>
                  <a:pt x="2296058" y="1064890"/>
                </a:lnTo>
                <a:lnTo>
                  <a:pt x="2298911" y="1112214"/>
                </a:lnTo>
                <a:lnTo>
                  <a:pt x="2299870" y="1160038"/>
                </a:lnTo>
                <a:lnTo>
                  <a:pt x="2298911" y="1207847"/>
                </a:lnTo>
                <a:lnTo>
                  <a:pt x="2296058" y="1255171"/>
                </a:lnTo>
                <a:lnTo>
                  <a:pt x="2291348" y="1301966"/>
                </a:lnTo>
                <a:lnTo>
                  <a:pt x="2284819" y="1348194"/>
                </a:lnTo>
                <a:lnTo>
                  <a:pt x="2276507" y="1393817"/>
                </a:lnTo>
                <a:lnTo>
                  <a:pt x="2266450" y="1438800"/>
                </a:lnTo>
                <a:lnTo>
                  <a:pt x="2254683" y="1483103"/>
                </a:lnTo>
                <a:lnTo>
                  <a:pt x="2241245" y="1526690"/>
                </a:lnTo>
                <a:lnTo>
                  <a:pt x="2226173" y="1569524"/>
                </a:lnTo>
                <a:lnTo>
                  <a:pt x="2209502" y="1611567"/>
                </a:lnTo>
                <a:lnTo>
                  <a:pt x="2191271" y="1652782"/>
                </a:lnTo>
                <a:lnTo>
                  <a:pt x="2171516" y="1693132"/>
                </a:lnTo>
                <a:lnTo>
                  <a:pt x="2150274" y="1732579"/>
                </a:lnTo>
                <a:lnTo>
                  <a:pt x="2127583" y="1771086"/>
                </a:lnTo>
                <a:lnTo>
                  <a:pt x="2103479" y="1808615"/>
                </a:lnTo>
                <a:lnTo>
                  <a:pt x="2077999" y="1845130"/>
                </a:lnTo>
                <a:lnTo>
                  <a:pt x="2051180" y="1880593"/>
                </a:lnTo>
                <a:lnTo>
                  <a:pt x="2023060" y="1914966"/>
                </a:lnTo>
                <a:lnTo>
                  <a:pt x="1993675" y="1948213"/>
                </a:lnTo>
                <a:lnTo>
                  <a:pt x="1963062" y="1980297"/>
                </a:lnTo>
                <a:lnTo>
                  <a:pt x="1931258" y="2011178"/>
                </a:lnTo>
                <a:lnTo>
                  <a:pt x="1898300" y="2040822"/>
                </a:lnTo>
                <a:lnTo>
                  <a:pt x="1864226" y="2069189"/>
                </a:lnTo>
                <a:lnTo>
                  <a:pt x="1829071" y="2096243"/>
                </a:lnTo>
                <a:lnTo>
                  <a:pt x="1792874" y="2121947"/>
                </a:lnTo>
                <a:lnTo>
                  <a:pt x="1755671" y="2146262"/>
                </a:lnTo>
                <a:lnTo>
                  <a:pt x="1717499" y="2169153"/>
                </a:lnTo>
                <a:lnTo>
                  <a:pt x="1678396" y="2190581"/>
                </a:lnTo>
                <a:lnTo>
                  <a:pt x="1638397" y="2210509"/>
                </a:lnTo>
                <a:lnTo>
                  <a:pt x="1597541" y="2228901"/>
                </a:lnTo>
                <a:lnTo>
                  <a:pt x="1555864" y="2245717"/>
                </a:lnTo>
                <a:lnTo>
                  <a:pt x="1513403" y="2260923"/>
                </a:lnTo>
                <a:lnTo>
                  <a:pt x="1470195" y="2274478"/>
                </a:lnTo>
                <a:lnTo>
                  <a:pt x="1426277" y="2286348"/>
                </a:lnTo>
                <a:lnTo>
                  <a:pt x="1381687" y="2296494"/>
                </a:lnTo>
                <a:lnTo>
                  <a:pt x="1336460" y="2304879"/>
                </a:lnTo>
                <a:lnTo>
                  <a:pt x="1290634" y="2311465"/>
                </a:lnTo>
                <a:lnTo>
                  <a:pt x="1244247" y="2316216"/>
                </a:lnTo>
                <a:lnTo>
                  <a:pt x="1197335" y="2319094"/>
                </a:lnTo>
                <a:lnTo>
                  <a:pt x="1149935" y="2320062"/>
                </a:lnTo>
                <a:close/>
              </a:path>
            </a:pathLst>
          </a:custGeom>
          <a:solidFill>
            <a:srgbClr val="B30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86641" y="7402876"/>
            <a:ext cx="12363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2600" b="1" spc="-55" dirty="0">
                <a:solidFill>
                  <a:srgbClr val="FFFFFE"/>
                </a:solidFill>
                <a:latin typeface="Tahoma"/>
                <a:cs typeface="Tahoma"/>
              </a:rPr>
              <a:t>Using </a:t>
            </a:r>
            <a:r>
              <a:rPr sz="2600" b="1" spc="-5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105" dirty="0">
                <a:solidFill>
                  <a:srgbClr val="FFFFFE"/>
                </a:solidFill>
                <a:latin typeface="Tahoma"/>
                <a:cs typeface="Tahoma"/>
              </a:rPr>
              <a:t>K</a:t>
            </a:r>
            <a:r>
              <a:rPr sz="2600" b="1" spc="-85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600" b="1" spc="15" dirty="0">
                <a:solidFill>
                  <a:srgbClr val="FFFFFE"/>
                </a:solidFill>
                <a:latin typeface="Tahoma"/>
                <a:cs typeface="Tahoma"/>
              </a:rPr>
              <a:t>l</a:t>
            </a:r>
            <a:r>
              <a:rPr sz="2600" b="1" spc="-65" dirty="0">
                <a:solidFill>
                  <a:srgbClr val="FFFFFE"/>
                </a:solidFill>
                <a:latin typeface="Tahoma"/>
                <a:cs typeface="Tahoma"/>
              </a:rPr>
              <a:t>m</a:t>
            </a:r>
            <a:r>
              <a:rPr sz="2600" b="1" spc="-85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600" b="1" spc="-20" dirty="0">
                <a:solidFill>
                  <a:srgbClr val="FFFFFE"/>
                </a:solidFill>
                <a:latin typeface="Tahoma"/>
                <a:cs typeface="Tahoma"/>
              </a:rPr>
              <a:t>n  </a:t>
            </a:r>
            <a:r>
              <a:rPr sz="2600" b="1" spc="-25" dirty="0">
                <a:solidFill>
                  <a:srgbClr val="FFFFFE"/>
                </a:solidFill>
                <a:latin typeface="Tahoma"/>
                <a:cs typeface="Tahoma"/>
              </a:rPr>
              <a:t>Filters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90561" y="5673047"/>
            <a:ext cx="228600" cy="1286510"/>
            <a:chOff x="5590561" y="5673047"/>
            <a:chExt cx="228600" cy="1286510"/>
          </a:xfrm>
        </p:grpSpPr>
        <p:sp>
          <p:nvSpPr>
            <p:cNvPr id="29" name="object 29"/>
            <p:cNvSpPr/>
            <p:nvPr/>
          </p:nvSpPr>
          <p:spPr>
            <a:xfrm>
              <a:off x="5704832" y="5715860"/>
              <a:ext cx="0" cy="1243330"/>
            </a:xfrm>
            <a:custGeom>
              <a:avLst/>
              <a:gdLst/>
              <a:ahLst/>
              <a:cxnLst/>
              <a:rect l="l" t="t" r="r" b="b"/>
              <a:pathLst>
                <a:path h="1243329">
                  <a:moveTo>
                    <a:pt x="0" y="1243176"/>
                  </a:moveTo>
                  <a:lnTo>
                    <a:pt x="0" y="0"/>
                  </a:lnTo>
                </a:path>
              </a:pathLst>
            </a:custGeom>
            <a:ln w="5706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19107" y="5701593"/>
              <a:ext cx="171450" cy="114300"/>
            </a:xfrm>
            <a:custGeom>
              <a:avLst/>
              <a:gdLst/>
              <a:ahLst/>
              <a:cxnLst/>
              <a:rect l="l" t="t" r="r" b="b"/>
              <a:pathLst>
                <a:path w="171450" h="114300">
                  <a:moveTo>
                    <a:pt x="0" y="114132"/>
                  </a:moveTo>
                  <a:lnTo>
                    <a:pt x="85725" y="0"/>
                  </a:lnTo>
                  <a:lnTo>
                    <a:pt x="171450" y="114132"/>
                  </a:lnTo>
                </a:path>
              </a:pathLst>
            </a:custGeom>
            <a:ln w="57124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913567" y="6985405"/>
            <a:ext cx="2544445" cy="2544445"/>
          </a:xfrm>
          <a:custGeom>
            <a:avLst/>
            <a:gdLst/>
            <a:ahLst/>
            <a:cxnLst/>
            <a:rect l="l" t="t" r="r" b="b"/>
            <a:pathLst>
              <a:path w="2544444" h="2544445">
                <a:moveTo>
                  <a:pt x="1272125" y="2544224"/>
                </a:moveTo>
                <a:lnTo>
                  <a:pt x="1224421" y="2543347"/>
                </a:lnTo>
                <a:lnTo>
                  <a:pt x="1177173" y="2540735"/>
                </a:lnTo>
                <a:lnTo>
                  <a:pt x="1130399" y="2536420"/>
                </a:lnTo>
                <a:lnTo>
                  <a:pt x="1084129" y="2530432"/>
                </a:lnTo>
                <a:lnTo>
                  <a:pt x="1038394" y="2522801"/>
                </a:lnTo>
                <a:lnTo>
                  <a:pt x="993226" y="2513559"/>
                </a:lnTo>
                <a:lnTo>
                  <a:pt x="948654" y="2502737"/>
                </a:lnTo>
                <a:lnTo>
                  <a:pt x="904709" y="2490365"/>
                </a:lnTo>
                <a:lnTo>
                  <a:pt x="861423" y="2476473"/>
                </a:lnTo>
                <a:lnTo>
                  <a:pt x="818826" y="2461093"/>
                </a:lnTo>
                <a:lnTo>
                  <a:pt x="776949" y="2444256"/>
                </a:lnTo>
                <a:lnTo>
                  <a:pt x="735822" y="2425991"/>
                </a:lnTo>
                <a:lnTo>
                  <a:pt x="695476" y="2406331"/>
                </a:lnTo>
                <a:lnTo>
                  <a:pt x="655942" y="2385305"/>
                </a:lnTo>
                <a:lnTo>
                  <a:pt x="617251" y="2362944"/>
                </a:lnTo>
                <a:lnTo>
                  <a:pt x="579434" y="2339279"/>
                </a:lnTo>
                <a:lnTo>
                  <a:pt x="542520" y="2314342"/>
                </a:lnTo>
                <a:lnTo>
                  <a:pt x="506542" y="2288161"/>
                </a:lnTo>
                <a:lnTo>
                  <a:pt x="471529" y="2260770"/>
                </a:lnTo>
                <a:lnTo>
                  <a:pt x="437513" y="2232197"/>
                </a:lnTo>
                <a:lnTo>
                  <a:pt x="404524" y="2202474"/>
                </a:lnTo>
                <a:lnTo>
                  <a:pt x="372593" y="2171631"/>
                </a:lnTo>
                <a:lnTo>
                  <a:pt x="341750" y="2139700"/>
                </a:lnTo>
                <a:lnTo>
                  <a:pt x="312027" y="2106711"/>
                </a:lnTo>
                <a:lnTo>
                  <a:pt x="283455" y="2072695"/>
                </a:lnTo>
                <a:lnTo>
                  <a:pt x="256063" y="2037682"/>
                </a:lnTo>
                <a:lnTo>
                  <a:pt x="229883" y="2001704"/>
                </a:lnTo>
                <a:lnTo>
                  <a:pt x="204945" y="1964791"/>
                </a:lnTo>
                <a:lnTo>
                  <a:pt x="181280" y="1926973"/>
                </a:lnTo>
                <a:lnTo>
                  <a:pt x="158920" y="1888282"/>
                </a:lnTo>
                <a:lnTo>
                  <a:pt x="137893" y="1848748"/>
                </a:lnTo>
                <a:lnTo>
                  <a:pt x="118233" y="1808403"/>
                </a:lnTo>
                <a:lnTo>
                  <a:pt x="99968" y="1767276"/>
                </a:lnTo>
                <a:lnTo>
                  <a:pt x="83131" y="1725398"/>
                </a:lnTo>
                <a:lnTo>
                  <a:pt x="67751" y="1682801"/>
                </a:lnTo>
                <a:lnTo>
                  <a:pt x="53860" y="1639515"/>
                </a:lnTo>
                <a:lnTo>
                  <a:pt x="41487" y="1595571"/>
                </a:lnTo>
                <a:lnTo>
                  <a:pt x="30665" y="1550999"/>
                </a:lnTo>
                <a:lnTo>
                  <a:pt x="21423" y="1505830"/>
                </a:lnTo>
                <a:lnTo>
                  <a:pt x="13792" y="1460096"/>
                </a:lnTo>
                <a:lnTo>
                  <a:pt x="7804" y="1413826"/>
                </a:lnTo>
                <a:lnTo>
                  <a:pt x="3489" y="1367052"/>
                </a:lnTo>
                <a:lnTo>
                  <a:pt x="877" y="1319804"/>
                </a:lnTo>
                <a:lnTo>
                  <a:pt x="0" y="1272113"/>
                </a:lnTo>
                <a:lnTo>
                  <a:pt x="877" y="1224421"/>
                </a:lnTo>
                <a:lnTo>
                  <a:pt x="3489" y="1177173"/>
                </a:lnTo>
                <a:lnTo>
                  <a:pt x="7804" y="1130399"/>
                </a:lnTo>
                <a:lnTo>
                  <a:pt x="13792" y="1084129"/>
                </a:lnTo>
                <a:lnTo>
                  <a:pt x="21423" y="1038394"/>
                </a:lnTo>
                <a:lnTo>
                  <a:pt x="30665" y="993226"/>
                </a:lnTo>
                <a:lnTo>
                  <a:pt x="41487" y="948654"/>
                </a:lnTo>
                <a:lnTo>
                  <a:pt x="53860" y="904709"/>
                </a:lnTo>
                <a:lnTo>
                  <a:pt x="67751" y="861423"/>
                </a:lnTo>
                <a:lnTo>
                  <a:pt x="83131" y="818826"/>
                </a:lnTo>
                <a:lnTo>
                  <a:pt x="99968" y="776949"/>
                </a:lnTo>
                <a:lnTo>
                  <a:pt x="118233" y="735822"/>
                </a:lnTo>
                <a:lnTo>
                  <a:pt x="137893" y="695476"/>
                </a:lnTo>
                <a:lnTo>
                  <a:pt x="158920" y="655942"/>
                </a:lnTo>
                <a:lnTo>
                  <a:pt x="181280" y="617251"/>
                </a:lnTo>
                <a:lnTo>
                  <a:pt x="204945" y="579434"/>
                </a:lnTo>
                <a:lnTo>
                  <a:pt x="229883" y="542520"/>
                </a:lnTo>
                <a:lnTo>
                  <a:pt x="256063" y="506542"/>
                </a:lnTo>
                <a:lnTo>
                  <a:pt x="283455" y="471529"/>
                </a:lnTo>
                <a:lnTo>
                  <a:pt x="312027" y="437513"/>
                </a:lnTo>
                <a:lnTo>
                  <a:pt x="341750" y="404524"/>
                </a:lnTo>
                <a:lnTo>
                  <a:pt x="372593" y="372593"/>
                </a:lnTo>
                <a:lnTo>
                  <a:pt x="404524" y="341750"/>
                </a:lnTo>
                <a:lnTo>
                  <a:pt x="437513" y="312027"/>
                </a:lnTo>
                <a:lnTo>
                  <a:pt x="471529" y="283455"/>
                </a:lnTo>
                <a:lnTo>
                  <a:pt x="506542" y="256063"/>
                </a:lnTo>
                <a:lnTo>
                  <a:pt x="542520" y="229883"/>
                </a:lnTo>
                <a:lnTo>
                  <a:pt x="579434" y="204945"/>
                </a:lnTo>
                <a:lnTo>
                  <a:pt x="617251" y="181280"/>
                </a:lnTo>
                <a:lnTo>
                  <a:pt x="655942" y="158920"/>
                </a:lnTo>
                <a:lnTo>
                  <a:pt x="695476" y="137893"/>
                </a:lnTo>
                <a:lnTo>
                  <a:pt x="735822" y="118233"/>
                </a:lnTo>
                <a:lnTo>
                  <a:pt x="776949" y="99968"/>
                </a:lnTo>
                <a:lnTo>
                  <a:pt x="818826" y="83131"/>
                </a:lnTo>
                <a:lnTo>
                  <a:pt x="861423" y="67751"/>
                </a:lnTo>
                <a:lnTo>
                  <a:pt x="904709" y="53860"/>
                </a:lnTo>
                <a:lnTo>
                  <a:pt x="948654" y="41487"/>
                </a:lnTo>
                <a:lnTo>
                  <a:pt x="993226" y="30665"/>
                </a:lnTo>
                <a:lnTo>
                  <a:pt x="1038394" y="21423"/>
                </a:lnTo>
                <a:lnTo>
                  <a:pt x="1084129" y="13792"/>
                </a:lnTo>
                <a:lnTo>
                  <a:pt x="1130399" y="7804"/>
                </a:lnTo>
                <a:lnTo>
                  <a:pt x="1177173" y="3489"/>
                </a:lnTo>
                <a:lnTo>
                  <a:pt x="1224421" y="877"/>
                </a:lnTo>
                <a:lnTo>
                  <a:pt x="1272113" y="0"/>
                </a:lnTo>
                <a:lnTo>
                  <a:pt x="1319804" y="877"/>
                </a:lnTo>
                <a:lnTo>
                  <a:pt x="1367052" y="3489"/>
                </a:lnTo>
                <a:lnTo>
                  <a:pt x="1413826" y="7804"/>
                </a:lnTo>
                <a:lnTo>
                  <a:pt x="1460096" y="13792"/>
                </a:lnTo>
                <a:lnTo>
                  <a:pt x="1505831" y="21423"/>
                </a:lnTo>
                <a:lnTo>
                  <a:pt x="1550999" y="30665"/>
                </a:lnTo>
                <a:lnTo>
                  <a:pt x="1595571" y="41487"/>
                </a:lnTo>
                <a:lnTo>
                  <a:pt x="1639515" y="53860"/>
                </a:lnTo>
                <a:lnTo>
                  <a:pt x="1682801" y="67751"/>
                </a:lnTo>
                <a:lnTo>
                  <a:pt x="1725399" y="83131"/>
                </a:lnTo>
                <a:lnTo>
                  <a:pt x="1767276" y="99968"/>
                </a:lnTo>
                <a:lnTo>
                  <a:pt x="1808403" y="118233"/>
                </a:lnTo>
                <a:lnTo>
                  <a:pt x="1848748" y="137893"/>
                </a:lnTo>
                <a:lnTo>
                  <a:pt x="1888282" y="158920"/>
                </a:lnTo>
                <a:lnTo>
                  <a:pt x="1926973" y="181280"/>
                </a:lnTo>
                <a:lnTo>
                  <a:pt x="1964791" y="204945"/>
                </a:lnTo>
                <a:lnTo>
                  <a:pt x="2001704" y="229883"/>
                </a:lnTo>
                <a:lnTo>
                  <a:pt x="2037682" y="256063"/>
                </a:lnTo>
                <a:lnTo>
                  <a:pt x="2072695" y="283455"/>
                </a:lnTo>
                <a:lnTo>
                  <a:pt x="2106711" y="312027"/>
                </a:lnTo>
                <a:lnTo>
                  <a:pt x="2139700" y="341750"/>
                </a:lnTo>
                <a:lnTo>
                  <a:pt x="2171631" y="372593"/>
                </a:lnTo>
                <a:lnTo>
                  <a:pt x="2202474" y="404524"/>
                </a:lnTo>
                <a:lnTo>
                  <a:pt x="2232197" y="437513"/>
                </a:lnTo>
                <a:lnTo>
                  <a:pt x="2260769" y="471529"/>
                </a:lnTo>
                <a:lnTo>
                  <a:pt x="2288161" y="506542"/>
                </a:lnTo>
                <a:lnTo>
                  <a:pt x="2314341" y="542520"/>
                </a:lnTo>
                <a:lnTo>
                  <a:pt x="2339279" y="579434"/>
                </a:lnTo>
                <a:lnTo>
                  <a:pt x="2362943" y="617251"/>
                </a:lnTo>
                <a:lnTo>
                  <a:pt x="2385304" y="655942"/>
                </a:lnTo>
                <a:lnTo>
                  <a:pt x="2406330" y="695476"/>
                </a:lnTo>
                <a:lnTo>
                  <a:pt x="2425991" y="735822"/>
                </a:lnTo>
                <a:lnTo>
                  <a:pt x="2444255" y="776949"/>
                </a:lnTo>
                <a:lnTo>
                  <a:pt x="2461092" y="818826"/>
                </a:lnTo>
                <a:lnTo>
                  <a:pt x="2476472" y="861423"/>
                </a:lnTo>
                <a:lnTo>
                  <a:pt x="2490364" y="904709"/>
                </a:lnTo>
                <a:lnTo>
                  <a:pt x="2502736" y="948654"/>
                </a:lnTo>
                <a:lnTo>
                  <a:pt x="2513559" y="993226"/>
                </a:lnTo>
                <a:lnTo>
                  <a:pt x="2522800" y="1038394"/>
                </a:lnTo>
                <a:lnTo>
                  <a:pt x="2530431" y="1084129"/>
                </a:lnTo>
                <a:lnTo>
                  <a:pt x="2536419" y="1130399"/>
                </a:lnTo>
                <a:lnTo>
                  <a:pt x="2540734" y="1177173"/>
                </a:lnTo>
                <a:lnTo>
                  <a:pt x="2543346" y="1224421"/>
                </a:lnTo>
                <a:lnTo>
                  <a:pt x="2544224" y="1272113"/>
                </a:lnTo>
                <a:lnTo>
                  <a:pt x="2543346" y="1319804"/>
                </a:lnTo>
                <a:lnTo>
                  <a:pt x="2540734" y="1367052"/>
                </a:lnTo>
                <a:lnTo>
                  <a:pt x="2536419" y="1413826"/>
                </a:lnTo>
                <a:lnTo>
                  <a:pt x="2530431" y="1460096"/>
                </a:lnTo>
                <a:lnTo>
                  <a:pt x="2522800" y="1505830"/>
                </a:lnTo>
                <a:lnTo>
                  <a:pt x="2513559" y="1550999"/>
                </a:lnTo>
                <a:lnTo>
                  <a:pt x="2502736" y="1595571"/>
                </a:lnTo>
                <a:lnTo>
                  <a:pt x="2490364" y="1639515"/>
                </a:lnTo>
                <a:lnTo>
                  <a:pt x="2476472" y="1682801"/>
                </a:lnTo>
                <a:lnTo>
                  <a:pt x="2461092" y="1725398"/>
                </a:lnTo>
                <a:lnTo>
                  <a:pt x="2444255" y="1767276"/>
                </a:lnTo>
                <a:lnTo>
                  <a:pt x="2425991" y="1808403"/>
                </a:lnTo>
                <a:lnTo>
                  <a:pt x="2406330" y="1848748"/>
                </a:lnTo>
                <a:lnTo>
                  <a:pt x="2385304" y="1888282"/>
                </a:lnTo>
                <a:lnTo>
                  <a:pt x="2362943" y="1926973"/>
                </a:lnTo>
                <a:lnTo>
                  <a:pt x="2339279" y="1964791"/>
                </a:lnTo>
                <a:lnTo>
                  <a:pt x="2314341" y="2001704"/>
                </a:lnTo>
                <a:lnTo>
                  <a:pt x="2288161" y="2037682"/>
                </a:lnTo>
                <a:lnTo>
                  <a:pt x="2260769" y="2072695"/>
                </a:lnTo>
                <a:lnTo>
                  <a:pt x="2232197" y="2106711"/>
                </a:lnTo>
                <a:lnTo>
                  <a:pt x="2202474" y="2139700"/>
                </a:lnTo>
                <a:lnTo>
                  <a:pt x="2171631" y="2171631"/>
                </a:lnTo>
                <a:lnTo>
                  <a:pt x="2139700" y="2202474"/>
                </a:lnTo>
                <a:lnTo>
                  <a:pt x="2106711" y="2232197"/>
                </a:lnTo>
                <a:lnTo>
                  <a:pt x="2072695" y="2260770"/>
                </a:lnTo>
                <a:lnTo>
                  <a:pt x="2037682" y="2288161"/>
                </a:lnTo>
                <a:lnTo>
                  <a:pt x="2001704" y="2314342"/>
                </a:lnTo>
                <a:lnTo>
                  <a:pt x="1964791" y="2339279"/>
                </a:lnTo>
                <a:lnTo>
                  <a:pt x="1926973" y="2362944"/>
                </a:lnTo>
                <a:lnTo>
                  <a:pt x="1888282" y="2385305"/>
                </a:lnTo>
                <a:lnTo>
                  <a:pt x="1848748" y="2406331"/>
                </a:lnTo>
                <a:lnTo>
                  <a:pt x="1808403" y="2425991"/>
                </a:lnTo>
                <a:lnTo>
                  <a:pt x="1767276" y="2444256"/>
                </a:lnTo>
                <a:lnTo>
                  <a:pt x="1725399" y="2461093"/>
                </a:lnTo>
                <a:lnTo>
                  <a:pt x="1682801" y="2476473"/>
                </a:lnTo>
                <a:lnTo>
                  <a:pt x="1639515" y="2490365"/>
                </a:lnTo>
                <a:lnTo>
                  <a:pt x="1595571" y="2502737"/>
                </a:lnTo>
                <a:lnTo>
                  <a:pt x="1550999" y="2513559"/>
                </a:lnTo>
                <a:lnTo>
                  <a:pt x="1505831" y="2522801"/>
                </a:lnTo>
                <a:lnTo>
                  <a:pt x="1460096" y="2530432"/>
                </a:lnTo>
                <a:lnTo>
                  <a:pt x="1413826" y="2536420"/>
                </a:lnTo>
                <a:lnTo>
                  <a:pt x="1367052" y="2540735"/>
                </a:lnTo>
                <a:lnTo>
                  <a:pt x="1319804" y="2543347"/>
                </a:lnTo>
                <a:lnTo>
                  <a:pt x="1272125" y="2544224"/>
                </a:lnTo>
                <a:close/>
              </a:path>
            </a:pathLst>
          </a:custGeom>
          <a:solidFill>
            <a:srgbClr val="F053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341547" y="7421638"/>
            <a:ext cx="168846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100"/>
              </a:lnSpc>
              <a:spcBef>
                <a:spcPts val="100"/>
              </a:spcBef>
            </a:pPr>
            <a:r>
              <a:rPr sz="2300" b="1" spc="-60" dirty="0">
                <a:solidFill>
                  <a:srgbClr val="FFFFFE"/>
                </a:solidFill>
                <a:latin typeface="Tahoma"/>
                <a:cs typeface="Tahoma"/>
              </a:rPr>
              <a:t>Target </a:t>
            </a:r>
            <a:r>
              <a:rPr sz="2300" b="1" spc="-55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300" b="1" spc="20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300" b="1" spc="-50" dirty="0">
                <a:solidFill>
                  <a:srgbClr val="FFFFFE"/>
                </a:solidFill>
                <a:latin typeface="Tahoma"/>
                <a:cs typeface="Tahoma"/>
              </a:rPr>
              <a:t>ss</a:t>
            </a:r>
            <a:r>
              <a:rPr sz="2300" b="1" spc="1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2300" b="1" spc="55" dirty="0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sz="2300" b="1" spc="-35" dirty="0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sz="2300" b="1" spc="-80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300" b="1" dirty="0">
                <a:solidFill>
                  <a:srgbClr val="FFFFFE"/>
                </a:solidFill>
                <a:latin typeface="Tahoma"/>
                <a:cs typeface="Tahoma"/>
              </a:rPr>
              <a:t>t</a:t>
            </a:r>
            <a:r>
              <a:rPr sz="2300" b="1" spc="-35" dirty="0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sz="2300" b="1" spc="1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2300" b="1" spc="-15" dirty="0">
                <a:solidFill>
                  <a:srgbClr val="FFFFFE"/>
                </a:solidFill>
                <a:latin typeface="Tahoma"/>
                <a:cs typeface="Tahoma"/>
              </a:rPr>
              <a:t>n  </a:t>
            </a:r>
            <a:r>
              <a:rPr sz="2300" b="1" spc="-70" dirty="0">
                <a:solidFill>
                  <a:srgbClr val="FFFFFE"/>
                </a:solidFill>
                <a:latin typeface="Tahoma"/>
                <a:cs typeface="Tahoma"/>
              </a:rPr>
              <a:t>(Hungarian </a:t>
            </a:r>
            <a:r>
              <a:rPr sz="2300" b="1" spc="-66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300" b="1" spc="-50" dirty="0">
                <a:solidFill>
                  <a:srgbClr val="FFFFFE"/>
                </a:solidFill>
                <a:latin typeface="Tahoma"/>
                <a:cs typeface="Tahoma"/>
              </a:rPr>
              <a:t>Algorithm)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071324" y="5670808"/>
            <a:ext cx="229235" cy="1286510"/>
            <a:chOff x="12071324" y="5670808"/>
            <a:chExt cx="229235" cy="1286510"/>
          </a:xfrm>
        </p:grpSpPr>
        <p:sp>
          <p:nvSpPr>
            <p:cNvPr id="34" name="object 34"/>
            <p:cNvSpPr/>
            <p:nvPr/>
          </p:nvSpPr>
          <p:spPr>
            <a:xfrm>
              <a:off x="12185628" y="5713679"/>
              <a:ext cx="0" cy="1243330"/>
            </a:xfrm>
            <a:custGeom>
              <a:avLst/>
              <a:gdLst/>
              <a:ahLst/>
              <a:cxnLst/>
              <a:rect l="l" t="t" r="r" b="b"/>
              <a:pathLst>
                <a:path h="1243329">
                  <a:moveTo>
                    <a:pt x="0" y="1243097"/>
                  </a:moveTo>
                  <a:lnTo>
                    <a:pt x="0" y="0"/>
                  </a:lnTo>
                </a:path>
              </a:pathLst>
            </a:custGeom>
            <a:ln w="57162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099903" y="5699388"/>
              <a:ext cx="171450" cy="114935"/>
            </a:xfrm>
            <a:custGeom>
              <a:avLst/>
              <a:gdLst/>
              <a:ahLst/>
              <a:cxnLst/>
              <a:rect l="l" t="t" r="r" b="b"/>
              <a:pathLst>
                <a:path w="171450" h="114935">
                  <a:moveTo>
                    <a:pt x="0" y="114325"/>
                  </a:moveTo>
                  <a:lnTo>
                    <a:pt x="85724" y="0"/>
                  </a:lnTo>
                  <a:lnTo>
                    <a:pt x="171449" y="114325"/>
                  </a:lnTo>
                </a:path>
              </a:pathLst>
            </a:custGeom>
            <a:ln w="57153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633587" y="6747151"/>
            <a:ext cx="168846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1475">
              <a:lnSpc>
                <a:spcPct val="114100"/>
              </a:lnSpc>
              <a:spcBef>
                <a:spcPts val="100"/>
              </a:spcBef>
            </a:pPr>
            <a:r>
              <a:rPr sz="2300" b="1" spc="-60" dirty="0">
                <a:solidFill>
                  <a:srgbClr val="FFFFFE"/>
                </a:solidFill>
                <a:latin typeface="Tahoma"/>
                <a:cs typeface="Tahoma"/>
              </a:rPr>
              <a:t>Target </a:t>
            </a:r>
            <a:r>
              <a:rPr sz="2300" b="1" spc="-55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300" b="1" spc="20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300" b="1" spc="-50" dirty="0">
                <a:solidFill>
                  <a:srgbClr val="FFFFFE"/>
                </a:solidFill>
                <a:latin typeface="Tahoma"/>
                <a:cs typeface="Tahoma"/>
              </a:rPr>
              <a:t>ss</a:t>
            </a:r>
            <a:r>
              <a:rPr sz="2300" b="1" spc="1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2300" b="1" spc="55" dirty="0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sz="2300" b="1" spc="-35" dirty="0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sz="2300" b="1" spc="-80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300" b="1" dirty="0">
                <a:solidFill>
                  <a:srgbClr val="FFFFFE"/>
                </a:solidFill>
                <a:latin typeface="Tahoma"/>
                <a:cs typeface="Tahoma"/>
              </a:rPr>
              <a:t>t</a:t>
            </a:r>
            <a:r>
              <a:rPr sz="2300" b="1" spc="-35" dirty="0">
                <a:solidFill>
                  <a:srgbClr val="FFFFFE"/>
                </a:solidFill>
                <a:latin typeface="Tahoma"/>
                <a:cs typeface="Tahoma"/>
              </a:rPr>
              <a:t>i</a:t>
            </a:r>
            <a:r>
              <a:rPr sz="2300" b="1" spc="1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2300" b="1" spc="-25" dirty="0">
                <a:solidFill>
                  <a:srgbClr val="FFFFFE"/>
                </a:solidFill>
                <a:latin typeface="Tahoma"/>
                <a:cs typeface="Tahoma"/>
              </a:rPr>
              <a:t>n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5343947" y="5654461"/>
            <a:ext cx="229235" cy="456565"/>
            <a:chOff x="15343947" y="5654461"/>
            <a:chExt cx="229235" cy="456565"/>
          </a:xfrm>
        </p:grpSpPr>
        <p:sp>
          <p:nvSpPr>
            <p:cNvPr id="38" name="object 38"/>
            <p:cNvSpPr/>
            <p:nvPr/>
          </p:nvSpPr>
          <p:spPr>
            <a:xfrm>
              <a:off x="15452009" y="5697589"/>
              <a:ext cx="24130" cy="384810"/>
            </a:xfrm>
            <a:custGeom>
              <a:avLst/>
              <a:gdLst/>
              <a:ahLst/>
              <a:cxnLst/>
              <a:rect l="l" t="t" r="r" b="b"/>
              <a:pathLst>
                <a:path w="24130" h="384810">
                  <a:moveTo>
                    <a:pt x="23843" y="384499"/>
                  </a:moveTo>
                  <a:lnTo>
                    <a:pt x="0" y="0"/>
                  </a:lnTo>
                </a:path>
              </a:pathLst>
            </a:custGeom>
            <a:ln w="5763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72691" y="5683205"/>
              <a:ext cx="171450" cy="120650"/>
            </a:xfrm>
            <a:custGeom>
              <a:avLst/>
              <a:gdLst/>
              <a:ahLst/>
              <a:cxnLst/>
              <a:rect l="l" t="t" r="r" b="b"/>
              <a:pathLst>
                <a:path w="171450" h="120650">
                  <a:moveTo>
                    <a:pt x="0" y="120360"/>
                  </a:moveTo>
                  <a:lnTo>
                    <a:pt x="78426" y="0"/>
                  </a:lnTo>
                  <a:lnTo>
                    <a:pt x="171121" y="109748"/>
                  </a:lnTo>
                </a:path>
              </a:pathLst>
            </a:custGeom>
            <a:ln w="57311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32996" y="3083909"/>
            <a:ext cx="2747645" cy="2586990"/>
          </a:xfrm>
          <a:prstGeom prst="rect">
            <a:avLst/>
          </a:prstGeom>
          <a:solidFill>
            <a:srgbClr val="3452C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71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3500" b="1" spc="-30" dirty="0">
                <a:solidFill>
                  <a:srgbClr val="FFFFFE"/>
                </a:solidFill>
                <a:latin typeface="Tahoma"/>
                <a:cs typeface="Tahoma"/>
              </a:rPr>
              <a:t>Appearance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96473" y="6329517"/>
            <a:ext cx="2155190" cy="2155190"/>
          </a:xfrm>
          <a:custGeom>
            <a:avLst/>
            <a:gdLst/>
            <a:ahLst/>
            <a:cxnLst/>
            <a:rect l="l" t="t" r="r" b="b"/>
            <a:pathLst>
              <a:path w="2155190" h="2155190">
                <a:moveTo>
                  <a:pt x="1077412" y="2154810"/>
                </a:moveTo>
                <a:lnTo>
                  <a:pt x="1029413" y="2153761"/>
                </a:lnTo>
                <a:lnTo>
                  <a:pt x="981959" y="2150641"/>
                </a:lnTo>
                <a:lnTo>
                  <a:pt x="935086" y="2145494"/>
                </a:lnTo>
                <a:lnTo>
                  <a:pt x="888838" y="2138365"/>
                </a:lnTo>
                <a:lnTo>
                  <a:pt x="843259" y="2129296"/>
                </a:lnTo>
                <a:lnTo>
                  <a:pt x="798393" y="2118333"/>
                </a:lnTo>
                <a:lnTo>
                  <a:pt x="754283" y="2105518"/>
                </a:lnTo>
                <a:lnTo>
                  <a:pt x="710974" y="2090896"/>
                </a:lnTo>
                <a:lnTo>
                  <a:pt x="668509" y="2074510"/>
                </a:lnTo>
                <a:lnTo>
                  <a:pt x="626932" y="2056403"/>
                </a:lnTo>
                <a:lnTo>
                  <a:pt x="586286" y="2036621"/>
                </a:lnTo>
                <a:lnTo>
                  <a:pt x="546617" y="2015206"/>
                </a:lnTo>
                <a:lnTo>
                  <a:pt x="507966" y="1992203"/>
                </a:lnTo>
                <a:lnTo>
                  <a:pt x="470378" y="1967655"/>
                </a:lnTo>
                <a:lnTo>
                  <a:pt x="433898" y="1941606"/>
                </a:lnTo>
                <a:lnTo>
                  <a:pt x="398568" y="1914099"/>
                </a:lnTo>
                <a:lnTo>
                  <a:pt x="364432" y="1885180"/>
                </a:lnTo>
                <a:lnTo>
                  <a:pt x="331535" y="1854890"/>
                </a:lnTo>
                <a:lnTo>
                  <a:pt x="299919" y="1823275"/>
                </a:lnTo>
                <a:lnTo>
                  <a:pt x="269630" y="1790378"/>
                </a:lnTo>
                <a:lnTo>
                  <a:pt x="240710" y="1756242"/>
                </a:lnTo>
                <a:lnTo>
                  <a:pt x="213204" y="1720912"/>
                </a:lnTo>
                <a:lnTo>
                  <a:pt x="187155" y="1684431"/>
                </a:lnTo>
                <a:lnTo>
                  <a:pt x="162607" y="1646844"/>
                </a:lnTo>
                <a:lnTo>
                  <a:pt x="139603" y="1608193"/>
                </a:lnTo>
                <a:lnTo>
                  <a:pt x="118189" y="1568523"/>
                </a:lnTo>
                <a:lnTo>
                  <a:pt x="98406" y="1527878"/>
                </a:lnTo>
                <a:lnTo>
                  <a:pt x="80300" y="1486300"/>
                </a:lnTo>
                <a:lnTo>
                  <a:pt x="63914" y="1443835"/>
                </a:lnTo>
                <a:lnTo>
                  <a:pt x="49292" y="1400526"/>
                </a:lnTo>
                <a:lnTo>
                  <a:pt x="36477" y="1356417"/>
                </a:lnTo>
                <a:lnTo>
                  <a:pt x="25513" y="1311551"/>
                </a:lnTo>
                <a:lnTo>
                  <a:pt x="16445" y="1265972"/>
                </a:lnTo>
                <a:lnTo>
                  <a:pt x="9316" y="1219724"/>
                </a:lnTo>
                <a:lnTo>
                  <a:pt x="4169" y="1172851"/>
                </a:lnTo>
                <a:lnTo>
                  <a:pt x="1049" y="1125397"/>
                </a:lnTo>
                <a:lnTo>
                  <a:pt x="0" y="1077413"/>
                </a:lnTo>
                <a:lnTo>
                  <a:pt x="1049" y="1029413"/>
                </a:lnTo>
                <a:lnTo>
                  <a:pt x="4169" y="981959"/>
                </a:lnTo>
                <a:lnTo>
                  <a:pt x="9316" y="935086"/>
                </a:lnTo>
                <a:lnTo>
                  <a:pt x="16445" y="888838"/>
                </a:lnTo>
                <a:lnTo>
                  <a:pt x="25513" y="843259"/>
                </a:lnTo>
                <a:lnTo>
                  <a:pt x="36477" y="798393"/>
                </a:lnTo>
                <a:lnTo>
                  <a:pt x="49292" y="754284"/>
                </a:lnTo>
                <a:lnTo>
                  <a:pt x="63914" y="710974"/>
                </a:lnTo>
                <a:lnTo>
                  <a:pt x="80300" y="668509"/>
                </a:lnTo>
                <a:lnTo>
                  <a:pt x="98406" y="626932"/>
                </a:lnTo>
                <a:lnTo>
                  <a:pt x="118189" y="586287"/>
                </a:lnTo>
                <a:lnTo>
                  <a:pt x="139603" y="546617"/>
                </a:lnTo>
                <a:lnTo>
                  <a:pt x="162607" y="507966"/>
                </a:lnTo>
                <a:lnTo>
                  <a:pt x="187155" y="470378"/>
                </a:lnTo>
                <a:lnTo>
                  <a:pt x="213204" y="433898"/>
                </a:lnTo>
                <a:lnTo>
                  <a:pt x="240710" y="398568"/>
                </a:lnTo>
                <a:lnTo>
                  <a:pt x="269630" y="364432"/>
                </a:lnTo>
                <a:lnTo>
                  <a:pt x="299919" y="331535"/>
                </a:lnTo>
                <a:lnTo>
                  <a:pt x="331535" y="299919"/>
                </a:lnTo>
                <a:lnTo>
                  <a:pt x="364432" y="269630"/>
                </a:lnTo>
                <a:lnTo>
                  <a:pt x="398568" y="240710"/>
                </a:lnTo>
                <a:lnTo>
                  <a:pt x="433898" y="213204"/>
                </a:lnTo>
                <a:lnTo>
                  <a:pt x="470378" y="187155"/>
                </a:lnTo>
                <a:lnTo>
                  <a:pt x="507966" y="162607"/>
                </a:lnTo>
                <a:lnTo>
                  <a:pt x="546617" y="139603"/>
                </a:lnTo>
                <a:lnTo>
                  <a:pt x="586286" y="118189"/>
                </a:lnTo>
                <a:lnTo>
                  <a:pt x="626932" y="98406"/>
                </a:lnTo>
                <a:lnTo>
                  <a:pt x="668509" y="80300"/>
                </a:lnTo>
                <a:lnTo>
                  <a:pt x="710974" y="63914"/>
                </a:lnTo>
                <a:lnTo>
                  <a:pt x="754283" y="49292"/>
                </a:lnTo>
                <a:lnTo>
                  <a:pt x="798393" y="36477"/>
                </a:lnTo>
                <a:lnTo>
                  <a:pt x="843259" y="25514"/>
                </a:lnTo>
                <a:lnTo>
                  <a:pt x="888838" y="16445"/>
                </a:lnTo>
                <a:lnTo>
                  <a:pt x="935086" y="9316"/>
                </a:lnTo>
                <a:lnTo>
                  <a:pt x="981959" y="4169"/>
                </a:lnTo>
                <a:lnTo>
                  <a:pt x="1029413" y="1049"/>
                </a:lnTo>
                <a:lnTo>
                  <a:pt x="1077405" y="0"/>
                </a:lnTo>
                <a:lnTo>
                  <a:pt x="1125397" y="1049"/>
                </a:lnTo>
                <a:lnTo>
                  <a:pt x="1172851" y="4169"/>
                </a:lnTo>
                <a:lnTo>
                  <a:pt x="1219724" y="9316"/>
                </a:lnTo>
                <a:lnTo>
                  <a:pt x="1265972" y="16445"/>
                </a:lnTo>
                <a:lnTo>
                  <a:pt x="1311550" y="25514"/>
                </a:lnTo>
                <a:lnTo>
                  <a:pt x="1356416" y="36477"/>
                </a:lnTo>
                <a:lnTo>
                  <a:pt x="1400526" y="49292"/>
                </a:lnTo>
                <a:lnTo>
                  <a:pt x="1443835" y="63914"/>
                </a:lnTo>
                <a:lnTo>
                  <a:pt x="1486300" y="80300"/>
                </a:lnTo>
                <a:lnTo>
                  <a:pt x="1527877" y="98406"/>
                </a:lnTo>
                <a:lnTo>
                  <a:pt x="1568523" y="118189"/>
                </a:lnTo>
                <a:lnTo>
                  <a:pt x="1608193" y="139603"/>
                </a:lnTo>
                <a:lnTo>
                  <a:pt x="1646843" y="162607"/>
                </a:lnTo>
                <a:lnTo>
                  <a:pt x="1684431" y="187155"/>
                </a:lnTo>
                <a:lnTo>
                  <a:pt x="1720912" y="213204"/>
                </a:lnTo>
                <a:lnTo>
                  <a:pt x="1756242" y="240710"/>
                </a:lnTo>
                <a:lnTo>
                  <a:pt x="1790377" y="269630"/>
                </a:lnTo>
                <a:lnTo>
                  <a:pt x="1823275" y="299919"/>
                </a:lnTo>
                <a:lnTo>
                  <a:pt x="1854890" y="331535"/>
                </a:lnTo>
                <a:lnTo>
                  <a:pt x="1885179" y="364432"/>
                </a:lnTo>
                <a:lnTo>
                  <a:pt x="1914099" y="398568"/>
                </a:lnTo>
                <a:lnTo>
                  <a:pt x="1941606" y="433898"/>
                </a:lnTo>
                <a:lnTo>
                  <a:pt x="1967655" y="470378"/>
                </a:lnTo>
                <a:lnTo>
                  <a:pt x="1992203" y="507966"/>
                </a:lnTo>
                <a:lnTo>
                  <a:pt x="2015206" y="546617"/>
                </a:lnTo>
                <a:lnTo>
                  <a:pt x="2036621" y="586287"/>
                </a:lnTo>
                <a:lnTo>
                  <a:pt x="2056403" y="626932"/>
                </a:lnTo>
                <a:lnTo>
                  <a:pt x="2074509" y="668509"/>
                </a:lnTo>
                <a:lnTo>
                  <a:pt x="2090895" y="710974"/>
                </a:lnTo>
                <a:lnTo>
                  <a:pt x="2105518" y="754284"/>
                </a:lnTo>
                <a:lnTo>
                  <a:pt x="2118333" y="798393"/>
                </a:lnTo>
                <a:lnTo>
                  <a:pt x="2129296" y="843259"/>
                </a:lnTo>
                <a:lnTo>
                  <a:pt x="2138364" y="888838"/>
                </a:lnTo>
                <a:lnTo>
                  <a:pt x="2145494" y="935086"/>
                </a:lnTo>
                <a:lnTo>
                  <a:pt x="2150640" y="981959"/>
                </a:lnTo>
                <a:lnTo>
                  <a:pt x="2153760" y="1029413"/>
                </a:lnTo>
                <a:lnTo>
                  <a:pt x="2154810" y="1077413"/>
                </a:lnTo>
                <a:lnTo>
                  <a:pt x="2153760" y="1125397"/>
                </a:lnTo>
                <a:lnTo>
                  <a:pt x="2150640" y="1172851"/>
                </a:lnTo>
                <a:lnTo>
                  <a:pt x="2145494" y="1219724"/>
                </a:lnTo>
                <a:lnTo>
                  <a:pt x="2138364" y="1265972"/>
                </a:lnTo>
                <a:lnTo>
                  <a:pt x="2129296" y="1311551"/>
                </a:lnTo>
                <a:lnTo>
                  <a:pt x="2118333" y="1356417"/>
                </a:lnTo>
                <a:lnTo>
                  <a:pt x="2105518" y="1400526"/>
                </a:lnTo>
                <a:lnTo>
                  <a:pt x="2090895" y="1443835"/>
                </a:lnTo>
                <a:lnTo>
                  <a:pt x="2074509" y="1486300"/>
                </a:lnTo>
                <a:lnTo>
                  <a:pt x="2056403" y="1527878"/>
                </a:lnTo>
                <a:lnTo>
                  <a:pt x="2036621" y="1568523"/>
                </a:lnTo>
                <a:lnTo>
                  <a:pt x="2015206" y="1608193"/>
                </a:lnTo>
                <a:lnTo>
                  <a:pt x="1992203" y="1646844"/>
                </a:lnTo>
                <a:lnTo>
                  <a:pt x="1967655" y="1684431"/>
                </a:lnTo>
                <a:lnTo>
                  <a:pt x="1941606" y="1720912"/>
                </a:lnTo>
                <a:lnTo>
                  <a:pt x="1914099" y="1756242"/>
                </a:lnTo>
                <a:lnTo>
                  <a:pt x="1885179" y="1790378"/>
                </a:lnTo>
                <a:lnTo>
                  <a:pt x="1854890" y="1823275"/>
                </a:lnTo>
                <a:lnTo>
                  <a:pt x="1823275" y="1854890"/>
                </a:lnTo>
                <a:lnTo>
                  <a:pt x="1790377" y="1885180"/>
                </a:lnTo>
                <a:lnTo>
                  <a:pt x="1756242" y="1914099"/>
                </a:lnTo>
                <a:lnTo>
                  <a:pt x="1720912" y="1941606"/>
                </a:lnTo>
                <a:lnTo>
                  <a:pt x="1684431" y="1967655"/>
                </a:lnTo>
                <a:lnTo>
                  <a:pt x="1646843" y="1992203"/>
                </a:lnTo>
                <a:lnTo>
                  <a:pt x="1608193" y="2015206"/>
                </a:lnTo>
                <a:lnTo>
                  <a:pt x="1568523" y="2036621"/>
                </a:lnTo>
                <a:lnTo>
                  <a:pt x="1527877" y="2056403"/>
                </a:lnTo>
                <a:lnTo>
                  <a:pt x="1486300" y="2074510"/>
                </a:lnTo>
                <a:lnTo>
                  <a:pt x="1443835" y="2090896"/>
                </a:lnTo>
                <a:lnTo>
                  <a:pt x="1400526" y="2105518"/>
                </a:lnTo>
                <a:lnTo>
                  <a:pt x="1356416" y="2118333"/>
                </a:lnTo>
                <a:lnTo>
                  <a:pt x="1311550" y="2129296"/>
                </a:lnTo>
                <a:lnTo>
                  <a:pt x="1265972" y="2138365"/>
                </a:lnTo>
                <a:lnTo>
                  <a:pt x="1219724" y="2145494"/>
                </a:lnTo>
                <a:lnTo>
                  <a:pt x="1172851" y="2150641"/>
                </a:lnTo>
                <a:lnTo>
                  <a:pt x="1125397" y="2153761"/>
                </a:lnTo>
                <a:lnTo>
                  <a:pt x="1077412" y="2154810"/>
                </a:lnTo>
                <a:close/>
              </a:path>
            </a:pathLst>
          </a:custGeom>
          <a:solidFill>
            <a:srgbClr val="AB1C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236930" y="6772740"/>
            <a:ext cx="167386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500"/>
              </a:lnSpc>
              <a:spcBef>
                <a:spcPts val="100"/>
              </a:spcBef>
            </a:pPr>
            <a:r>
              <a:rPr sz="2200" b="1" spc="-35" dirty="0">
                <a:solidFill>
                  <a:srgbClr val="FFFFFE"/>
                </a:solidFill>
                <a:latin typeface="Tahoma"/>
                <a:cs typeface="Tahoma"/>
              </a:rPr>
              <a:t>The </a:t>
            </a:r>
            <a:r>
              <a:rPr sz="2200" b="1" spc="-3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200" b="1" spc="15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200" b="1" spc="25" dirty="0">
                <a:solidFill>
                  <a:srgbClr val="FFFFFE"/>
                </a:solidFill>
                <a:latin typeface="Tahoma"/>
                <a:cs typeface="Tahoma"/>
              </a:rPr>
              <a:t>pp</a:t>
            </a:r>
            <a:r>
              <a:rPr sz="2200" b="1" spc="-25" dirty="0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sz="2200" b="1" spc="-75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200" b="1" spc="-30" dirty="0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sz="2200" b="1" spc="-75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2200" b="1" spc="-30" dirty="0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sz="2200" b="1" spc="55" dirty="0">
                <a:solidFill>
                  <a:srgbClr val="FFFFFE"/>
                </a:solidFill>
                <a:latin typeface="Tahoma"/>
                <a:cs typeface="Tahoma"/>
              </a:rPr>
              <a:t>c</a:t>
            </a:r>
            <a:r>
              <a:rPr sz="2200" b="1" spc="-15" dirty="0">
                <a:solidFill>
                  <a:srgbClr val="FFFFFE"/>
                </a:solidFill>
                <a:latin typeface="Tahoma"/>
                <a:cs typeface="Tahoma"/>
              </a:rPr>
              <a:t>e  </a:t>
            </a:r>
            <a:r>
              <a:rPr sz="2200" b="1" dirty="0">
                <a:solidFill>
                  <a:srgbClr val="FFFFFE"/>
                </a:solidFill>
                <a:latin typeface="Tahoma"/>
                <a:cs typeface="Tahoma"/>
              </a:rPr>
              <a:t>Vector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970737" y="5672182"/>
            <a:ext cx="228600" cy="657860"/>
            <a:chOff x="8970737" y="5672182"/>
            <a:chExt cx="228600" cy="657860"/>
          </a:xfrm>
        </p:grpSpPr>
        <p:sp>
          <p:nvSpPr>
            <p:cNvPr id="44" name="object 44"/>
            <p:cNvSpPr/>
            <p:nvPr/>
          </p:nvSpPr>
          <p:spPr>
            <a:xfrm>
              <a:off x="9074421" y="5714894"/>
              <a:ext cx="12700" cy="586105"/>
            </a:xfrm>
            <a:custGeom>
              <a:avLst/>
              <a:gdLst/>
              <a:ahLst/>
              <a:cxnLst/>
              <a:rect l="l" t="t" r="r" b="b"/>
              <a:pathLst>
                <a:path w="12700" h="586104">
                  <a:moveTo>
                    <a:pt x="0" y="586103"/>
                  </a:moveTo>
                  <a:lnTo>
                    <a:pt x="12662" y="0"/>
                  </a:lnTo>
                </a:path>
              </a:pathLst>
            </a:custGeom>
            <a:ln w="56905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99227" y="5700672"/>
              <a:ext cx="171450" cy="116205"/>
            </a:xfrm>
            <a:custGeom>
              <a:avLst/>
              <a:gdLst/>
              <a:ahLst/>
              <a:cxnLst/>
              <a:rect l="l" t="t" r="r" b="b"/>
              <a:pathLst>
                <a:path w="171450" h="116204">
                  <a:moveTo>
                    <a:pt x="0" y="111932"/>
                  </a:moveTo>
                  <a:lnTo>
                    <a:pt x="88163" y="0"/>
                  </a:lnTo>
                  <a:lnTo>
                    <a:pt x="171409" y="115635"/>
                  </a:lnTo>
                </a:path>
              </a:pathLst>
            </a:custGeom>
            <a:ln w="57073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381262" y="4318197"/>
            <a:ext cx="514350" cy="229235"/>
            <a:chOff x="10381262" y="4318197"/>
            <a:chExt cx="514350" cy="229235"/>
          </a:xfrm>
        </p:grpSpPr>
        <p:sp>
          <p:nvSpPr>
            <p:cNvPr id="47" name="object 47"/>
            <p:cNvSpPr/>
            <p:nvPr/>
          </p:nvSpPr>
          <p:spPr>
            <a:xfrm>
              <a:off x="10409837" y="4432271"/>
              <a:ext cx="443230" cy="1905"/>
            </a:xfrm>
            <a:custGeom>
              <a:avLst/>
              <a:gdLst/>
              <a:ahLst/>
              <a:cxnLst/>
              <a:rect l="l" t="t" r="r" b="b"/>
              <a:pathLst>
                <a:path w="443229" h="1904">
                  <a:moveTo>
                    <a:pt x="-28574" y="728"/>
                  </a:moveTo>
                  <a:lnTo>
                    <a:pt x="471210" y="728"/>
                  </a:lnTo>
                </a:path>
              </a:pathLst>
            </a:custGeom>
            <a:ln w="5860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751656" y="4346876"/>
              <a:ext cx="115570" cy="171450"/>
            </a:xfrm>
            <a:custGeom>
              <a:avLst/>
              <a:gdLst/>
              <a:ahLst/>
              <a:cxnLst/>
              <a:rect l="l" t="t" r="r" b="b"/>
              <a:pathLst>
                <a:path w="115570" h="171450">
                  <a:moveTo>
                    <a:pt x="0" y="0"/>
                  </a:moveTo>
                  <a:lnTo>
                    <a:pt x="115179" y="85346"/>
                  </a:lnTo>
                  <a:lnTo>
                    <a:pt x="563" y="171449"/>
                  </a:lnTo>
                </a:path>
              </a:pathLst>
            </a:custGeom>
            <a:ln w="57356">
              <a:solidFill>
                <a:srgbClr val="ABB8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2548" y="2"/>
            <a:ext cx="7355451" cy="819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8089" y="268626"/>
            <a:ext cx="5917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455" dirty="0">
                <a:latin typeface="Tahoma"/>
                <a:cs typeface="Tahoma"/>
              </a:rPr>
              <a:t>I</a:t>
            </a:r>
            <a:r>
              <a:rPr sz="7000" b="1" spc="-300" dirty="0">
                <a:latin typeface="Tahoma"/>
                <a:cs typeface="Tahoma"/>
              </a:rPr>
              <a:t>n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114" dirty="0">
                <a:latin typeface="Tahoma"/>
                <a:cs typeface="Tahoma"/>
              </a:rPr>
              <a:t>a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835" dirty="0">
                <a:latin typeface="Tahoma"/>
                <a:cs typeface="Tahoma"/>
              </a:rPr>
              <a:t>R</a:t>
            </a:r>
            <a:r>
              <a:rPr sz="7000" b="1" spc="-145" dirty="0">
                <a:latin typeface="Tahoma"/>
                <a:cs typeface="Tahoma"/>
              </a:rPr>
              <a:t>e</a:t>
            </a:r>
            <a:r>
              <a:rPr sz="7000" b="1" spc="-160" dirty="0">
                <a:latin typeface="Tahoma"/>
                <a:cs typeface="Tahoma"/>
              </a:rPr>
              <a:t>s</a:t>
            </a:r>
            <a:r>
              <a:rPr sz="7000" b="1" spc="-370" dirty="0">
                <a:latin typeface="Tahoma"/>
                <a:cs typeface="Tahoma"/>
              </a:rPr>
              <a:t>u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155" dirty="0">
                <a:latin typeface="Tahoma"/>
                <a:cs typeface="Tahoma"/>
              </a:rPr>
              <a:t>s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62890" marR="5080">
              <a:lnSpc>
                <a:spcPts val="4500"/>
              </a:lnSpc>
              <a:spcBef>
                <a:spcPts val="305"/>
              </a:spcBef>
            </a:pPr>
            <a:r>
              <a:rPr spc="-30" dirty="0"/>
              <a:t>Till</a:t>
            </a:r>
            <a:r>
              <a:rPr spc="-330" dirty="0"/>
              <a:t> </a:t>
            </a:r>
            <a:r>
              <a:rPr spc="25" dirty="0"/>
              <a:t>now</a:t>
            </a:r>
            <a:r>
              <a:rPr spc="-325" dirty="0"/>
              <a:t> </a:t>
            </a:r>
            <a:r>
              <a:rPr spc="140" dirty="0"/>
              <a:t>we</a:t>
            </a:r>
            <a:r>
              <a:rPr spc="-330" dirty="0"/>
              <a:t> </a:t>
            </a:r>
            <a:r>
              <a:rPr spc="110" dirty="0"/>
              <a:t>have</a:t>
            </a:r>
            <a:r>
              <a:rPr spc="-325" dirty="0"/>
              <a:t> </a:t>
            </a:r>
            <a:r>
              <a:rPr spc="35" dirty="0"/>
              <a:t>implemented</a:t>
            </a:r>
            <a:r>
              <a:rPr spc="-325" dirty="0"/>
              <a:t> </a:t>
            </a:r>
            <a:r>
              <a:rPr spc="45" dirty="0"/>
              <a:t>the</a:t>
            </a:r>
            <a:r>
              <a:rPr spc="-330" dirty="0"/>
              <a:t> </a:t>
            </a:r>
            <a:r>
              <a:rPr spc="-60" dirty="0"/>
              <a:t>YOLOv4</a:t>
            </a:r>
            <a:r>
              <a:rPr spc="-325" dirty="0"/>
              <a:t> </a:t>
            </a:r>
            <a:r>
              <a:rPr spc="80" dirty="0"/>
              <a:t>(You</a:t>
            </a:r>
            <a:r>
              <a:rPr spc="-325" dirty="0"/>
              <a:t> </a:t>
            </a:r>
            <a:r>
              <a:rPr spc="-10" dirty="0"/>
              <a:t>Only</a:t>
            </a:r>
            <a:r>
              <a:rPr spc="-330" dirty="0"/>
              <a:t> </a:t>
            </a:r>
            <a:r>
              <a:rPr spc="-110" dirty="0"/>
              <a:t>Look</a:t>
            </a:r>
            <a:r>
              <a:rPr spc="-325" dirty="0"/>
              <a:t> </a:t>
            </a:r>
            <a:r>
              <a:rPr spc="35" dirty="0"/>
              <a:t>Once</a:t>
            </a:r>
            <a:r>
              <a:rPr spc="-325" dirty="0"/>
              <a:t> </a:t>
            </a:r>
            <a:r>
              <a:rPr spc="-45" dirty="0"/>
              <a:t>version</a:t>
            </a:r>
            <a:r>
              <a:rPr spc="-330" dirty="0"/>
              <a:t> </a:t>
            </a:r>
            <a:r>
              <a:rPr spc="254" dirty="0"/>
              <a:t>4) </a:t>
            </a:r>
            <a:r>
              <a:rPr spc="-1185" dirty="0"/>
              <a:t> </a:t>
            </a:r>
            <a:r>
              <a:rPr spc="-90" dirty="0"/>
              <a:t>for</a:t>
            </a:r>
            <a:r>
              <a:rPr spc="-335" dirty="0"/>
              <a:t> </a:t>
            </a:r>
            <a:r>
              <a:rPr spc="15" dirty="0"/>
              <a:t>object</a:t>
            </a:r>
            <a:r>
              <a:rPr spc="-330" dirty="0"/>
              <a:t> </a:t>
            </a:r>
            <a:r>
              <a:rPr spc="-30" dirty="0"/>
              <a:t>tracking.</a:t>
            </a:r>
          </a:p>
          <a:p>
            <a:pPr marL="262890" marR="788670">
              <a:lnSpc>
                <a:spcPts val="4500"/>
              </a:lnSpc>
              <a:spcBef>
                <a:spcPts val="4495"/>
              </a:spcBef>
            </a:pPr>
            <a:r>
              <a:rPr spc="310" dirty="0"/>
              <a:t>We</a:t>
            </a:r>
            <a:r>
              <a:rPr spc="-325" dirty="0"/>
              <a:t> </a:t>
            </a:r>
            <a:r>
              <a:rPr spc="110" dirty="0"/>
              <a:t>have</a:t>
            </a:r>
            <a:r>
              <a:rPr spc="-325" dirty="0"/>
              <a:t> </a:t>
            </a:r>
            <a:r>
              <a:rPr spc="45" dirty="0"/>
              <a:t>cloned</a:t>
            </a:r>
            <a:r>
              <a:rPr spc="-325" dirty="0"/>
              <a:t> </a:t>
            </a:r>
            <a:r>
              <a:rPr spc="45" dirty="0"/>
              <a:t>the</a:t>
            </a:r>
            <a:r>
              <a:rPr spc="-325" dirty="0"/>
              <a:t> </a:t>
            </a:r>
            <a:r>
              <a:rPr spc="-20" dirty="0"/>
              <a:t>darknet</a:t>
            </a:r>
            <a:r>
              <a:rPr spc="-325" dirty="0"/>
              <a:t> </a:t>
            </a:r>
            <a:r>
              <a:rPr spc="-60" dirty="0"/>
              <a:t>repository</a:t>
            </a:r>
            <a:r>
              <a:rPr spc="-325" dirty="0"/>
              <a:t> </a:t>
            </a:r>
            <a:r>
              <a:rPr dirty="0"/>
              <a:t>to</a:t>
            </a:r>
            <a:r>
              <a:rPr spc="-325" dirty="0"/>
              <a:t> </a:t>
            </a:r>
            <a:r>
              <a:rPr spc="35" dirty="0"/>
              <a:t>implement</a:t>
            </a:r>
            <a:r>
              <a:rPr spc="-325" dirty="0"/>
              <a:t> </a:t>
            </a:r>
            <a:r>
              <a:rPr spc="-60" dirty="0"/>
              <a:t>YOLOv4</a:t>
            </a:r>
            <a:r>
              <a:rPr spc="-320" dirty="0"/>
              <a:t> </a:t>
            </a:r>
            <a:r>
              <a:rPr spc="-90" dirty="0"/>
              <a:t>for</a:t>
            </a:r>
            <a:r>
              <a:rPr spc="-325" dirty="0"/>
              <a:t> </a:t>
            </a:r>
            <a:r>
              <a:rPr spc="15" dirty="0"/>
              <a:t>object </a:t>
            </a:r>
            <a:r>
              <a:rPr spc="-1190" dirty="0"/>
              <a:t> </a:t>
            </a:r>
            <a:r>
              <a:rPr spc="10" dirty="0"/>
              <a:t>detection.</a:t>
            </a:r>
          </a:p>
          <a:p>
            <a:pPr marL="262890" marR="1317625">
              <a:lnSpc>
                <a:spcPts val="4500"/>
              </a:lnSpc>
              <a:spcBef>
                <a:spcPts val="4490"/>
              </a:spcBef>
            </a:pPr>
            <a:r>
              <a:rPr spc="310" dirty="0"/>
              <a:t>We</a:t>
            </a:r>
            <a:r>
              <a:rPr spc="-330" dirty="0"/>
              <a:t> </a:t>
            </a:r>
            <a:r>
              <a:rPr spc="110" dirty="0"/>
              <a:t>have</a:t>
            </a:r>
            <a:r>
              <a:rPr spc="-325" dirty="0"/>
              <a:t> </a:t>
            </a:r>
            <a:r>
              <a:rPr spc="-20" dirty="0"/>
              <a:t>used</a:t>
            </a:r>
            <a:r>
              <a:rPr spc="-330" dirty="0"/>
              <a:t> </a:t>
            </a:r>
            <a:r>
              <a:rPr spc="-240" dirty="0"/>
              <a:t>108</a:t>
            </a:r>
            <a:r>
              <a:rPr spc="-325" dirty="0"/>
              <a:t> </a:t>
            </a:r>
            <a:r>
              <a:rPr spc="80" dirty="0"/>
              <a:t>labeled</a:t>
            </a:r>
            <a:r>
              <a:rPr spc="-330" dirty="0"/>
              <a:t> </a:t>
            </a:r>
            <a:r>
              <a:rPr spc="40" dirty="0"/>
              <a:t>images</a:t>
            </a:r>
            <a:r>
              <a:rPr spc="-325" dirty="0"/>
              <a:t> </a:t>
            </a:r>
            <a:r>
              <a:rPr spc="-90" dirty="0"/>
              <a:t>for</a:t>
            </a:r>
            <a:r>
              <a:rPr spc="-330" dirty="0"/>
              <a:t> </a:t>
            </a:r>
            <a:r>
              <a:rPr spc="-35" dirty="0"/>
              <a:t>training</a:t>
            </a:r>
            <a:r>
              <a:rPr spc="-325" dirty="0"/>
              <a:t> </a:t>
            </a:r>
            <a:r>
              <a:rPr dirty="0"/>
              <a:t>yolo</a:t>
            </a:r>
            <a:r>
              <a:rPr spc="-330" dirty="0"/>
              <a:t> </a:t>
            </a:r>
            <a:r>
              <a:rPr spc="60" dirty="0"/>
              <a:t>and</a:t>
            </a:r>
            <a:r>
              <a:rPr spc="-325" dirty="0"/>
              <a:t> </a:t>
            </a:r>
            <a:r>
              <a:rPr spc="-105" dirty="0"/>
              <a:t>50</a:t>
            </a:r>
            <a:r>
              <a:rPr spc="-330" dirty="0"/>
              <a:t> </a:t>
            </a:r>
            <a:r>
              <a:rPr spc="40" dirty="0"/>
              <a:t>images</a:t>
            </a:r>
            <a:r>
              <a:rPr spc="-325" dirty="0"/>
              <a:t> </a:t>
            </a:r>
            <a:r>
              <a:rPr spc="-90" dirty="0"/>
              <a:t>for </a:t>
            </a:r>
            <a:r>
              <a:rPr spc="-1190" dirty="0"/>
              <a:t> </a:t>
            </a:r>
            <a:r>
              <a:rPr dirty="0"/>
              <a:t>testing</a:t>
            </a:r>
            <a:r>
              <a:rPr spc="-335" dirty="0"/>
              <a:t> </a:t>
            </a:r>
            <a:r>
              <a:rPr spc="45" dirty="0"/>
              <a:t>the</a:t>
            </a:r>
            <a:r>
              <a:rPr spc="-330" dirty="0"/>
              <a:t> </a:t>
            </a:r>
            <a:r>
              <a:rPr dirty="0"/>
              <a:t>model.</a:t>
            </a:r>
          </a:p>
          <a:p>
            <a:pPr marL="262890" marR="1045210">
              <a:lnSpc>
                <a:spcPts val="4500"/>
              </a:lnSpc>
              <a:spcBef>
                <a:spcPts val="4450"/>
              </a:spcBef>
            </a:pPr>
            <a:r>
              <a:rPr spc="310" dirty="0"/>
              <a:t>We</a:t>
            </a:r>
            <a:r>
              <a:rPr spc="-330" dirty="0"/>
              <a:t> </a:t>
            </a:r>
            <a:r>
              <a:rPr spc="45" dirty="0"/>
              <a:t>are</a:t>
            </a:r>
            <a:r>
              <a:rPr spc="-325" dirty="0"/>
              <a:t> </a:t>
            </a:r>
            <a:r>
              <a:rPr spc="5" dirty="0"/>
              <a:t>planning</a:t>
            </a:r>
            <a:r>
              <a:rPr spc="-325" dirty="0"/>
              <a:t> </a:t>
            </a:r>
            <a:r>
              <a:rPr dirty="0"/>
              <a:t>to</a:t>
            </a:r>
            <a:r>
              <a:rPr spc="-325" dirty="0"/>
              <a:t> </a:t>
            </a:r>
            <a:r>
              <a:rPr spc="-10" dirty="0"/>
              <a:t>use</a:t>
            </a:r>
            <a:r>
              <a:rPr spc="-325" dirty="0"/>
              <a:t> </a:t>
            </a:r>
            <a:r>
              <a:rPr spc="260" dirty="0"/>
              <a:t>a</a:t>
            </a:r>
            <a:r>
              <a:rPr spc="-325" dirty="0"/>
              <a:t> </a:t>
            </a:r>
            <a:r>
              <a:rPr spc="80" dirty="0"/>
              <a:t>total</a:t>
            </a:r>
            <a:r>
              <a:rPr spc="-325" dirty="0"/>
              <a:t> </a:t>
            </a:r>
            <a:r>
              <a:rPr spc="-30" dirty="0"/>
              <a:t>of</a:t>
            </a:r>
            <a:r>
              <a:rPr spc="-325" dirty="0"/>
              <a:t> </a:t>
            </a:r>
            <a:r>
              <a:rPr spc="-105" dirty="0"/>
              <a:t>5000</a:t>
            </a:r>
            <a:r>
              <a:rPr spc="-325" dirty="0"/>
              <a:t> </a:t>
            </a:r>
            <a:r>
              <a:rPr spc="80" dirty="0"/>
              <a:t>labeled</a:t>
            </a:r>
            <a:r>
              <a:rPr spc="-330" dirty="0"/>
              <a:t> </a:t>
            </a:r>
            <a:r>
              <a:rPr spc="40" dirty="0"/>
              <a:t>images</a:t>
            </a:r>
            <a:r>
              <a:rPr spc="-325" dirty="0"/>
              <a:t> </a:t>
            </a:r>
            <a:r>
              <a:rPr spc="-90" dirty="0"/>
              <a:t>for</a:t>
            </a:r>
            <a:r>
              <a:rPr spc="-325" dirty="0"/>
              <a:t> </a:t>
            </a:r>
            <a:r>
              <a:rPr spc="-35" dirty="0"/>
              <a:t>training</a:t>
            </a:r>
            <a:r>
              <a:rPr spc="-325" dirty="0"/>
              <a:t> </a:t>
            </a:r>
            <a:r>
              <a:rPr spc="60" dirty="0"/>
              <a:t>and </a:t>
            </a:r>
            <a:r>
              <a:rPr spc="-1185" dirty="0"/>
              <a:t> </a:t>
            </a:r>
            <a:r>
              <a:rPr spc="254" dirty="0"/>
              <a:t>a</a:t>
            </a:r>
            <a:r>
              <a:rPr spc="-215" dirty="0"/>
              <a:t>r</a:t>
            </a:r>
            <a:r>
              <a:rPr spc="-75" dirty="0"/>
              <a:t>ou</a:t>
            </a:r>
            <a:r>
              <a:rPr spc="-35" dirty="0"/>
              <a:t>n</a:t>
            </a:r>
            <a:r>
              <a:rPr spc="-40" dirty="0"/>
              <a:t>d</a:t>
            </a:r>
            <a:r>
              <a:rPr spc="-330" dirty="0"/>
              <a:t> </a:t>
            </a:r>
            <a:r>
              <a:rPr spc="-535" dirty="0"/>
              <a:t>1</a:t>
            </a:r>
            <a:r>
              <a:rPr spc="-105" dirty="0"/>
              <a:t>00</a:t>
            </a:r>
            <a:r>
              <a:rPr spc="-100" dirty="0"/>
              <a:t>0</a:t>
            </a:r>
            <a:r>
              <a:rPr spc="-330" dirty="0"/>
              <a:t> </a:t>
            </a:r>
            <a:r>
              <a:rPr spc="-150" dirty="0"/>
              <a:t>i</a:t>
            </a:r>
            <a:r>
              <a:rPr spc="90" dirty="0"/>
              <a:t>m</a:t>
            </a:r>
            <a:r>
              <a:rPr spc="254" dirty="0"/>
              <a:t>a</a:t>
            </a:r>
            <a:r>
              <a:rPr spc="-10" dirty="0"/>
              <a:t>g</a:t>
            </a:r>
            <a:r>
              <a:rPr spc="95" dirty="0"/>
              <a:t>e</a:t>
            </a:r>
            <a:r>
              <a:rPr spc="-50" dirty="0"/>
              <a:t>s</a:t>
            </a:r>
            <a:r>
              <a:rPr spc="-330" dirty="0"/>
              <a:t> </a:t>
            </a:r>
            <a:r>
              <a:rPr spc="15" dirty="0"/>
              <a:t>f</a:t>
            </a:r>
            <a:r>
              <a:rPr spc="-75" dirty="0"/>
              <a:t>o</a:t>
            </a:r>
            <a:r>
              <a:rPr spc="-215" dirty="0"/>
              <a:t>r</a:t>
            </a:r>
            <a:r>
              <a:rPr spc="-330" dirty="0"/>
              <a:t> </a:t>
            </a:r>
            <a:r>
              <a:rPr spc="65" dirty="0"/>
              <a:t>t</a:t>
            </a:r>
            <a:r>
              <a:rPr spc="95" dirty="0"/>
              <a:t>e</a:t>
            </a:r>
            <a:r>
              <a:rPr spc="-55" dirty="0"/>
              <a:t>s</a:t>
            </a:r>
            <a:r>
              <a:rPr spc="65" dirty="0"/>
              <a:t>t</a:t>
            </a:r>
            <a:r>
              <a:rPr spc="-150" dirty="0"/>
              <a:t>i</a:t>
            </a:r>
            <a:r>
              <a:rPr spc="-35" dirty="0"/>
              <a:t>n</a:t>
            </a:r>
            <a:r>
              <a:rPr spc="-5" dirty="0"/>
              <a:t>g</a:t>
            </a:r>
            <a:r>
              <a:rPr spc="-330" dirty="0"/>
              <a:t> </a:t>
            </a:r>
            <a:r>
              <a:rPr spc="65" dirty="0"/>
              <a:t>t</a:t>
            </a:r>
            <a:r>
              <a:rPr spc="-35" dirty="0"/>
              <a:t>h</a:t>
            </a:r>
            <a:r>
              <a:rPr spc="100" dirty="0"/>
              <a:t>e</a:t>
            </a:r>
            <a:r>
              <a:rPr spc="-330" dirty="0"/>
              <a:t> </a:t>
            </a:r>
            <a:r>
              <a:rPr spc="90" dirty="0"/>
              <a:t>m</a:t>
            </a:r>
            <a:r>
              <a:rPr spc="-75" dirty="0"/>
              <a:t>o</a:t>
            </a:r>
            <a:r>
              <a:rPr spc="-45" dirty="0"/>
              <a:t>d</a:t>
            </a:r>
            <a:r>
              <a:rPr spc="95" dirty="0"/>
              <a:t>el</a:t>
            </a:r>
            <a:r>
              <a:rPr spc="-330" dirty="0"/>
              <a:t> </a:t>
            </a:r>
            <a:r>
              <a:rPr spc="-150" dirty="0"/>
              <a:t>i</a:t>
            </a:r>
            <a:r>
              <a:rPr spc="-30" dirty="0"/>
              <a:t>n</a:t>
            </a:r>
            <a:r>
              <a:rPr spc="-330" dirty="0"/>
              <a:t> </a:t>
            </a:r>
            <a:r>
              <a:rPr spc="15" dirty="0"/>
              <a:t>f</a:t>
            </a:r>
            <a:r>
              <a:rPr spc="-75" dirty="0"/>
              <a:t>u</a:t>
            </a:r>
            <a:r>
              <a:rPr spc="65" dirty="0"/>
              <a:t>t</a:t>
            </a:r>
            <a:r>
              <a:rPr spc="-75" dirty="0"/>
              <a:t>u</a:t>
            </a:r>
            <a:r>
              <a:rPr spc="-215" dirty="0"/>
              <a:t>r</a:t>
            </a:r>
            <a:r>
              <a:rPr spc="100" dirty="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2548" y="0"/>
            <a:ext cx="7355451" cy="81985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324" y="1805360"/>
            <a:ext cx="12820649" cy="2047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536" y="4711975"/>
            <a:ext cx="7981949" cy="4543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08146" y="4106093"/>
            <a:ext cx="5400674" cy="5400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8089" y="268622"/>
            <a:ext cx="5917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455" dirty="0">
                <a:latin typeface="Tahoma"/>
                <a:cs typeface="Tahoma"/>
              </a:rPr>
              <a:t>I</a:t>
            </a:r>
            <a:r>
              <a:rPr sz="7000" b="1" spc="-300" dirty="0">
                <a:latin typeface="Tahoma"/>
                <a:cs typeface="Tahoma"/>
              </a:rPr>
              <a:t>n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114" dirty="0">
                <a:latin typeface="Tahoma"/>
                <a:cs typeface="Tahoma"/>
              </a:rPr>
              <a:t>a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835" dirty="0">
                <a:latin typeface="Tahoma"/>
                <a:cs typeface="Tahoma"/>
              </a:rPr>
              <a:t>R</a:t>
            </a:r>
            <a:r>
              <a:rPr sz="7000" b="1" spc="-145" dirty="0">
                <a:latin typeface="Tahoma"/>
                <a:cs typeface="Tahoma"/>
              </a:rPr>
              <a:t>e</a:t>
            </a:r>
            <a:r>
              <a:rPr sz="7000" b="1" spc="-160" dirty="0">
                <a:latin typeface="Tahoma"/>
                <a:cs typeface="Tahoma"/>
              </a:rPr>
              <a:t>s</a:t>
            </a:r>
            <a:r>
              <a:rPr sz="7000" b="1" spc="-370" dirty="0">
                <a:latin typeface="Tahoma"/>
                <a:cs typeface="Tahoma"/>
              </a:rPr>
              <a:t>u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155" dirty="0">
                <a:latin typeface="Tahoma"/>
                <a:cs typeface="Tahoma"/>
              </a:rPr>
              <a:t>s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836" y="4104855"/>
            <a:ext cx="37306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30" dirty="0">
                <a:solidFill>
                  <a:srgbClr val="F7F7F7"/>
                </a:solidFill>
                <a:latin typeface="Tahoma"/>
                <a:cs typeface="Tahoma"/>
              </a:rPr>
              <a:t>ACCURACY</a:t>
            </a:r>
            <a:r>
              <a:rPr sz="2200" b="1" spc="21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40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2200" b="1" spc="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40" dirty="0">
                <a:solidFill>
                  <a:srgbClr val="F7F7F7"/>
                </a:solidFill>
                <a:latin typeface="Tahoma"/>
                <a:cs typeface="Tahoma"/>
              </a:rPr>
              <a:t>TRAINING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836" y="9503778"/>
            <a:ext cx="2339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80" dirty="0">
                <a:solidFill>
                  <a:srgbClr val="F7F7F7"/>
                </a:solidFill>
                <a:latin typeface="Tahoma"/>
                <a:cs typeface="Tahoma"/>
              </a:rPr>
              <a:t>INITIAL</a:t>
            </a:r>
            <a:r>
              <a:rPr sz="2200" b="1" spc="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F7F7F7"/>
                </a:solidFill>
                <a:latin typeface="Tahoma"/>
                <a:cs typeface="Tahoma"/>
              </a:rPr>
              <a:t>RESULT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5445" y="9637238"/>
            <a:ext cx="44742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90" dirty="0">
                <a:solidFill>
                  <a:srgbClr val="F7F7F7"/>
                </a:solidFill>
                <a:latin typeface="Tahoma"/>
                <a:cs typeface="Tahoma"/>
              </a:rPr>
              <a:t>SCATTER</a:t>
            </a:r>
            <a:r>
              <a:rPr sz="2200" b="1" spc="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45" dirty="0">
                <a:solidFill>
                  <a:srgbClr val="F7F7F7"/>
                </a:solidFill>
                <a:latin typeface="Tahoma"/>
                <a:cs typeface="Tahoma"/>
              </a:rPr>
              <a:t>PLOT</a:t>
            </a:r>
            <a:r>
              <a:rPr sz="2200" b="1" spc="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F7F7F7"/>
                </a:solidFill>
                <a:latin typeface="Tahoma"/>
                <a:cs typeface="Tahoma"/>
              </a:rPr>
              <a:t>(</a:t>
            </a:r>
            <a:r>
              <a:rPr sz="2200" b="1" spc="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F7F7F7"/>
                </a:solidFill>
                <a:latin typeface="Tahoma"/>
                <a:cs typeface="Tahoma"/>
              </a:rPr>
              <a:t>0.3</a:t>
            </a:r>
            <a:r>
              <a:rPr sz="2200" b="1" spc="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2200" b="1" spc="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105" dirty="0">
                <a:solidFill>
                  <a:srgbClr val="F7F7F7"/>
                </a:solidFill>
                <a:latin typeface="Tahoma"/>
                <a:cs typeface="Tahoma"/>
              </a:rPr>
              <a:t>0.5</a:t>
            </a:r>
            <a:r>
              <a:rPr sz="2200" b="1" spc="23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254" dirty="0">
                <a:solidFill>
                  <a:srgbClr val="F7F7F7"/>
                </a:solid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2548" y="0"/>
            <a:ext cx="7355451" cy="8198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3536" y="2203191"/>
            <a:ext cx="16986250" cy="7802245"/>
            <a:chOff x="703536" y="2203191"/>
            <a:chExt cx="16986250" cy="780224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536" y="2203191"/>
              <a:ext cx="10325099" cy="5876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3372" y="4709005"/>
              <a:ext cx="9296399" cy="5295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8600" y="0"/>
            <a:ext cx="8887460" cy="2035810"/>
          </a:xfrm>
          <a:prstGeom prst="rect">
            <a:avLst/>
          </a:prstGeom>
        </p:spPr>
        <p:txBody>
          <a:bodyPr vert="horz" wrap="square" lIns="0" tIns="475614" rIns="0" bIns="0" rtlCol="0">
            <a:spAutoFit/>
          </a:bodyPr>
          <a:lstStyle/>
          <a:p>
            <a:pPr marL="2981960">
              <a:lnSpc>
                <a:spcPct val="100000"/>
              </a:lnSpc>
              <a:spcBef>
                <a:spcPts val="3744"/>
              </a:spcBef>
            </a:pPr>
            <a:r>
              <a:rPr sz="7000" b="1" spc="-1455" dirty="0">
                <a:latin typeface="Tahoma"/>
                <a:cs typeface="Tahoma"/>
              </a:rPr>
              <a:t>I</a:t>
            </a:r>
            <a:r>
              <a:rPr sz="7000" b="1" spc="-300" dirty="0">
                <a:latin typeface="Tahoma"/>
                <a:cs typeface="Tahoma"/>
              </a:rPr>
              <a:t>n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50" dirty="0">
                <a:latin typeface="Tahoma"/>
                <a:cs typeface="Tahoma"/>
              </a:rPr>
              <a:t>i</a:t>
            </a:r>
            <a:r>
              <a:rPr sz="7000" b="1" spc="114" dirty="0">
                <a:latin typeface="Tahoma"/>
                <a:cs typeface="Tahoma"/>
              </a:rPr>
              <a:t>a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-445" dirty="0">
                <a:latin typeface="Tahoma"/>
                <a:cs typeface="Tahoma"/>
              </a:rPr>
              <a:t> </a:t>
            </a:r>
            <a:r>
              <a:rPr sz="7000" b="1" spc="-835" dirty="0">
                <a:latin typeface="Tahoma"/>
                <a:cs typeface="Tahoma"/>
              </a:rPr>
              <a:t>R</a:t>
            </a:r>
            <a:r>
              <a:rPr sz="7000" b="1" spc="-145" dirty="0">
                <a:latin typeface="Tahoma"/>
                <a:cs typeface="Tahoma"/>
              </a:rPr>
              <a:t>e</a:t>
            </a:r>
            <a:r>
              <a:rPr sz="7000" b="1" spc="-160" dirty="0">
                <a:latin typeface="Tahoma"/>
                <a:cs typeface="Tahoma"/>
              </a:rPr>
              <a:t>s</a:t>
            </a:r>
            <a:r>
              <a:rPr sz="7000" b="1" spc="-370" dirty="0">
                <a:latin typeface="Tahoma"/>
                <a:cs typeface="Tahoma"/>
              </a:rPr>
              <a:t>u</a:t>
            </a:r>
            <a:r>
              <a:rPr sz="7000" b="1" spc="340" dirty="0">
                <a:latin typeface="Tahoma"/>
                <a:cs typeface="Tahoma"/>
              </a:rPr>
              <a:t>l</a:t>
            </a:r>
            <a:r>
              <a:rPr sz="7000" b="1" spc="95" dirty="0">
                <a:latin typeface="Tahoma"/>
                <a:cs typeface="Tahoma"/>
              </a:rPr>
              <a:t>t</a:t>
            </a:r>
            <a:r>
              <a:rPr sz="7000" b="1" spc="-155" dirty="0">
                <a:latin typeface="Tahoma"/>
                <a:cs typeface="Tahoma"/>
              </a:rPr>
              <a:t>s</a:t>
            </a:r>
            <a:endParaRPr sz="7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200" b="1" spc="45" dirty="0">
                <a:latin typeface="Tahoma"/>
                <a:cs typeface="Tahoma"/>
              </a:rPr>
              <a:t>SOME</a:t>
            </a:r>
            <a:r>
              <a:rPr sz="2200" b="1" spc="215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MORE</a:t>
            </a:r>
            <a:r>
              <a:rPr sz="2200" b="1" spc="220" dirty="0">
                <a:latin typeface="Tahoma"/>
                <a:cs typeface="Tahoma"/>
              </a:rPr>
              <a:t> </a:t>
            </a:r>
            <a:r>
              <a:rPr sz="2200" b="1" spc="55" dirty="0"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388" y="8273070"/>
            <a:ext cx="34880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55" dirty="0">
                <a:solidFill>
                  <a:srgbClr val="F7F7F7"/>
                </a:solidFill>
                <a:latin typeface="Tahoma"/>
                <a:cs typeface="Tahoma"/>
              </a:rPr>
              <a:t>RESULTS</a:t>
            </a:r>
            <a:r>
              <a:rPr sz="2200" b="1" spc="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7F7F7"/>
                </a:solidFill>
                <a:latin typeface="Tahoma"/>
                <a:cs typeface="Tahoma"/>
              </a:rPr>
              <a:t>UNDER</a:t>
            </a:r>
            <a:r>
              <a:rPr sz="2200" b="1" spc="21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F7F7F7"/>
                </a:solidFill>
                <a:latin typeface="Tahoma"/>
                <a:cs typeface="Tahoma"/>
              </a:rPr>
              <a:t>SNOW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80063" y="4137707"/>
            <a:ext cx="3091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NORMAL</a:t>
            </a:r>
            <a:r>
              <a:rPr sz="2200" b="1" spc="1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7F7F7"/>
                </a:solidFill>
                <a:latin typeface="Tahoma"/>
                <a:cs typeface="Tahoma"/>
              </a:rPr>
              <a:t>CONDITION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375" y="793545"/>
            <a:ext cx="8479790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b="1" spc="-725" dirty="0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sz="6250" b="1" spc="-19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6250" b="1" spc="310" dirty="0">
                <a:solidFill>
                  <a:srgbClr val="FFFFFE"/>
                </a:solidFill>
                <a:latin typeface="Tahoma"/>
                <a:cs typeface="Tahoma"/>
              </a:rPr>
              <a:t>l</a:t>
            </a:r>
            <a:r>
              <a:rPr sz="6250" b="1" spc="-114" dirty="0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sz="6250" b="1" spc="-120" dirty="0">
                <a:solidFill>
                  <a:srgbClr val="FFFFFE"/>
                </a:solidFill>
                <a:latin typeface="Tahoma"/>
                <a:cs typeface="Tahoma"/>
              </a:rPr>
              <a:t>s</a:t>
            </a:r>
            <a:r>
              <a:rPr sz="6250" b="1" spc="-39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6250" b="1" spc="120" dirty="0">
                <a:solidFill>
                  <a:srgbClr val="FFFFFE"/>
                </a:solidFill>
                <a:latin typeface="Tahoma"/>
                <a:cs typeface="Tahoma"/>
              </a:rPr>
              <a:t>a</a:t>
            </a:r>
            <a:r>
              <a:rPr sz="6250" b="1" spc="-250" dirty="0">
                <a:solidFill>
                  <a:srgbClr val="FFFFFE"/>
                </a:solidFill>
                <a:latin typeface="Tahoma"/>
                <a:cs typeface="Tahoma"/>
              </a:rPr>
              <a:t>n</a:t>
            </a:r>
            <a:r>
              <a:rPr sz="6250" b="1" spc="-90" dirty="0">
                <a:solidFill>
                  <a:srgbClr val="FFFFFE"/>
                </a:solidFill>
                <a:latin typeface="Tahoma"/>
                <a:cs typeface="Tahoma"/>
              </a:rPr>
              <a:t>d</a:t>
            </a:r>
            <a:r>
              <a:rPr sz="6250" b="1" spc="-39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6250" b="1" spc="-434" dirty="0">
                <a:solidFill>
                  <a:srgbClr val="FFFFFE"/>
                </a:solidFill>
                <a:latin typeface="Tahoma"/>
                <a:cs typeface="Tahoma"/>
              </a:rPr>
              <a:t>F</a:t>
            </a:r>
            <a:r>
              <a:rPr sz="6250" b="1" spc="-315" dirty="0">
                <a:solidFill>
                  <a:srgbClr val="FFFFFE"/>
                </a:solidFill>
                <a:latin typeface="Tahoma"/>
                <a:cs typeface="Tahoma"/>
              </a:rPr>
              <a:t>u</a:t>
            </a:r>
            <a:r>
              <a:rPr sz="6250" b="1" spc="95" dirty="0">
                <a:solidFill>
                  <a:srgbClr val="FFFFFE"/>
                </a:solidFill>
                <a:latin typeface="Tahoma"/>
                <a:cs typeface="Tahoma"/>
              </a:rPr>
              <a:t>t</a:t>
            </a:r>
            <a:r>
              <a:rPr sz="6250" b="1" spc="-315" dirty="0">
                <a:solidFill>
                  <a:srgbClr val="FFFFFE"/>
                </a:solidFill>
                <a:latin typeface="Tahoma"/>
                <a:cs typeface="Tahoma"/>
              </a:rPr>
              <a:t>u</a:t>
            </a:r>
            <a:r>
              <a:rPr sz="6250" b="1" spc="-210" dirty="0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sz="6250" b="1" spc="-110" dirty="0">
                <a:solidFill>
                  <a:srgbClr val="FFFFFE"/>
                </a:solidFill>
                <a:latin typeface="Tahoma"/>
                <a:cs typeface="Tahoma"/>
              </a:rPr>
              <a:t>e</a:t>
            </a:r>
            <a:r>
              <a:rPr sz="6250" b="1" spc="-390" dirty="0">
                <a:solidFill>
                  <a:srgbClr val="FFFFFE"/>
                </a:solidFill>
                <a:latin typeface="Tahoma"/>
                <a:cs typeface="Tahoma"/>
              </a:rPr>
              <a:t> w</a:t>
            </a:r>
            <a:r>
              <a:rPr sz="6250" b="1" spc="-195" dirty="0">
                <a:solidFill>
                  <a:srgbClr val="FFFFFE"/>
                </a:solidFill>
                <a:latin typeface="Tahoma"/>
                <a:cs typeface="Tahoma"/>
              </a:rPr>
              <a:t>o</a:t>
            </a:r>
            <a:r>
              <a:rPr sz="6250" b="1" spc="-210" dirty="0">
                <a:solidFill>
                  <a:srgbClr val="FFFFFE"/>
                </a:solidFill>
                <a:latin typeface="Tahoma"/>
                <a:cs typeface="Tahoma"/>
              </a:rPr>
              <a:t>r</a:t>
            </a:r>
            <a:r>
              <a:rPr sz="6250" b="1" spc="-150" dirty="0">
                <a:solidFill>
                  <a:srgbClr val="FFFFFE"/>
                </a:solidFill>
                <a:latin typeface="Tahoma"/>
                <a:cs typeface="Tahoma"/>
              </a:rPr>
              <a:t>k</a:t>
            </a:r>
            <a:endParaRPr sz="6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97320" y="2601828"/>
            <a:ext cx="3388360" cy="4359910"/>
          </a:xfrm>
          <a:custGeom>
            <a:avLst/>
            <a:gdLst/>
            <a:ahLst/>
            <a:cxnLst/>
            <a:rect l="l" t="t" r="r" b="b"/>
            <a:pathLst>
              <a:path w="3388360" h="4359909">
                <a:moveTo>
                  <a:pt x="3253491" y="4359851"/>
                </a:moveTo>
                <a:lnTo>
                  <a:pt x="134557" y="4359851"/>
                </a:lnTo>
                <a:lnTo>
                  <a:pt x="92092" y="4352975"/>
                </a:lnTo>
                <a:lnTo>
                  <a:pt x="55162" y="4333840"/>
                </a:lnTo>
                <a:lnTo>
                  <a:pt x="26010" y="4304688"/>
                </a:lnTo>
                <a:lnTo>
                  <a:pt x="6876" y="4267759"/>
                </a:lnTo>
                <a:lnTo>
                  <a:pt x="0" y="4225294"/>
                </a:lnTo>
                <a:lnTo>
                  <a:pt x="0" y="134557"/>
                </a:lnTo>
                <a:lnTo>
                  <a:pt x="6876" y="92092"/>
                </a:lnTo>
                <a:lnTo>
                  <a:pt x="26010" y="55162"/>
                </a:lnTo>
                <a:lnTo>
                  <a:pt x="55162" y="26010"/>
                </a:lnTo>
                <a:lnTo>
                  <a:pt x="92092" y="6876"/>
                </a:lnTo>
                <a:lnTo>
                  <a:pt x="134557" y="0"/>
                </a:lnTo>
                <a:lnTo>
                  <a:pt x="3253491" y="0"/>
                </a:lnTo>
                <a:lnTo>
                  <a:pt x="3295956" y="6876"/>
                </a:lnTo>
                <a:lnTo>
                  <a:pt x="3332885" y="26010"/>
                </a:lnTo>
                <a:lnTo>
                  <a:pt x="3362037" y="55162"/>
                </a:lnTo>
                <a:lnTo>
                  <a:pt x="3381172" y="92092"/>
                </a:lnTo>
                <a:lnTo>
                  <a:pt x="3388048" y="134557"/>
                </a:lnTo>
                <a:lnTo>
                  <a:pt x="3388048" y="4225294"/>
                </a:lnTo>
                <a:lnTo>
                  <a:pt x="3381172" y="4267759"/>
                </a:lnTo>
                <a:lnTo>
                  <a:pt x="3362037" y="4304688"/>
                </a:lnTo>
                <a:lnTo>
                  <a:pt x="3332885" y="4333840"/>
                </a:lnTo>
                <a:lnTo>
                  <a:pt x="3295956" y="4352975"/>
                </a:lnTo>
                <a:lnTo>
                  <a:pt x="3253491" y="4359851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7528" y="2601828"/>
            <a:ext cx="3388360" cy="4359910"/>
          </a:xfrm>
          <a:custGeom>
            <a:avLst/>
            <a:gdLst/>
            <a:ahLst/>
            <a:cxnLst/>
            <a:rect l="l" t="t" r="r" b="b"/>
            <a:pathLst>
              <a:path w="3388359" h="4359909">
                <a:moveTo>
                  <a:pt x="3253491" y="4359851"/>
                </a:moveTo>
                <a:lnTo>
                  <a:pt x="134557" y="4359851"/>
                </a:lnTo>
                <a:lnTo>
                  <a:pt x="92091" y="4352975"/>
                </a:lnTo>
                <a:lnTo>
                  <a:pt x="55162" y="4333840"/>
                </a:lnTo>
                <a:lnTo>
                  <a:pt x="26010" y="4304688"/>
                </a:lnTo>
                <a:lnTo>
                  <a:pt x="6876" y="4267759"/>
                </a:lnTo>
                <a:lnTo>
                  <a:pt x="0" y="4225294"/>
                </a:lnTo>
                <a:lnTo>
                  <a:pt x="0" y="134557"/>
                </a:lnTo>
                <a:lnTo>
                  <a:pt x="6876" y="92092"/>
                </a:lnTo>
                <a:lnTo>
                  <a:pt x="26010" y="55162"/>
                </a:lnTo>
                <a:lnTo>
                  <a:pt x="55162" y="26010"/>
                </a:lnTo>
                <a:lnTo>
                  <a:pt x="92091" y="6876"/>
                </a:lnTo>
                <a:lnTo>
                  <a:pt x="134557" y="0"/>
                </a:lnTo>
                <a:lnTo>
                  <a:pt x="3253491" y="0"/>
                </a:lnTo>
                <a:lnTo>
                  <a:pt x="3295956" y="6876"/>
                </a:lnTo>
                <a:lnTo>
                  <a:pt x="3332885" y="26010"/>
                </a:lnTo>
                <a:lnTo>
                  <a:pt x="3362037" y="55162"/>
                </a:lnTo>
                <a:lnTo>
                  <a:pt x="3381172" y="92092"/>
                </a:lnTo>
                <a:lnTo>
                  <a:pt x="3388048" y="134557"/>
                </a:lnTo>
                <a:lnTo>
                  <a:pt x="3388048" y="4225294"/>
                </a:lnTo>
                <a:lnTo>
                  <a:pt x="3381172" y="4267759"/>
                </a:lnTo>
                <a:lnTo>
                  <a:pt x="3362037" y="4304688"/>
                </a:lnTo>
                <a:lnTo>
                  <a:pt x="3332885" y="4333840"/>
                </a:lnTo>
                <a:lnTo>
                  <a:pt x="3295956" y="4352975"/>
                </a:lnTo>
                <a:lnTo>
                  <a:pt x="3253491" y="4359851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2631" y="2601828"/>
            <a:ext cx="3388360" cy="4359910"/>
          </a:xfrm>
          <a:custGeom>
            <a:avLst/>
            <a:gdLst/>
            <a:ahLst/>
            <a:cxnLst/>
            <a:rect l="l" t="t" r="r" b="b"/>
            <a:pathLst>
              <a:path w="3388359" h="4359909">
                <a:moveTo>
                  <a:pt x="3253491" y="4359851"/>
                </a:moveTo>
                <a:lnTo>
                  <a:pt x="134557" y="4359851"/>
                </a:lnTo>
                <a:lnTo>
                  <a:pt x="92092" y="4352975"/>
                </a:lnTo>
                <a:lnTo>
                  <a:pt x="55163" y="4333840"/>
                </a:lnTo>
                <a:lnTo>
                  <a:pt x="26010" y="4304688"/>
                </a:lnTo>
                <a:lnTo>
                  <a:pt x="6876" y="4267759"/>
                </a:lnTo>
                <a:lnTo>
                  <a:pt x="0" y="4225294"/>
                </a:lnTo>
                <a:lnTo>
                  <a:pt x="0" y="134557"/>
                </a:lnTo>
                <a:lnTo>
                  <a:pt x="6876" y="92092"/>
                </a:lnTo>
                <a:lnTo>
                  <a:pt x="26010" y="55162"/>
                </a:lnTo>
                <a:lnTo>
                  <a:pt x="55163" y="26010"/>
                </a:lnTo>
                <a:lnTo>
                  <a:pt x="92092" y="6876"/>
                </a:lnTo>
                <a:lnTo>
                  <a:pt x="134557" y="0"/>
                </a:lnTo>
                <a:lnTo>
                  <a:pt x="3253491" y="0"/>
                </a:lnTo>
                <a:lnTo>
                  <a:pt x="3295956" y="6876"/>
                </a:lnTo>
                <a:lnTo>
                  <a:pt x="3332885" y="26010"/>
                </a:lnTo>
                <a:lnTo>
                  <a:pt x="3362037" y="55162"/>
                </a:lnTo>
                <a:lnTo>
                  <a:pt x="3381172" y="92092"/>
                </a:lnTo>
                <a:lnTo>
                  <a:pt x="3388048" y="134557"/>
                </a:lnTo>
                <a:lnTo>
                  <a:pt x="3388048" y="4225294"/>
                </a:lnTo>
                <a:lnTo>
                  <a:pt x="3381172" y="4267759"/>
                </a:lnTo>
                <a:lnTo>
                  <a:pt x="3362037" y="4304688"/>
                </a:lnTo>
                <a:lnTo>
                  <a:pt x="3332885" y="4333840"/>
                </a:lnTo>
                <a:lnTo>
                  <a:pt x="3295956" y="4352975"/>
                </a:lnTo>
                <a:lnTo>
                  <a:pt x="3253491" y="4359851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32423" y="2601828"/>
            <a:ext cx="3388360" cy="4359910"/>
          </a:xfrm>
          <a:custGeom>
            <a:avLst/>
            <a:gdLst/>
            <a:ahLst/>
            <a:cxnLst/>
            <a:rect l="l" t="t" r="r" b="b"/>
            <a:pathLst>
              <a:path w="3388359" h="4359909">
                <a:moveTo>
                  <a:pt x="3253491" y="4359851"/>
                </a:moveTo>
                <a:lnTo>
                  <a:pt x="134557" y="4359851"/>
                </a:lnTo>
                <a:lnTo>
                  <a:pt x="92091" y="4352975"/>
                </a:lnTo>
                <a:lnTo>
                  <a:pt x="55162" y="4333840"/>
                </a:lnTo>
                <a:lnTo>
                  <a:pt x="26010" y="4304688"/>
                </a:lnTo>
                <a:lnTo>
                  <a:pt x="6876" y="4267759"/>
                </a:lnTo>
                <a:lnTo>
                  <a:pt x="0" y="4225294"/>
                </a:lnTo>
                <a:lnTo>
                  <a:pt x="0" y="134557"/>
                </a:lnTo>
                <a:lnTo>
                  <a:pt x="6876" y="92092"/>
                </a:lnTo>
                <a:lnTo>
                  <a:pt x="26010" y="55162"/>
                </a:lnTo>
                <a:lnTo>
                  <a:pt x="55162" y="26010"/>
                </a:lnTo>
                <a:lnTo>
                  <a:pt x="92091" y="6876"/>
                </a:lnTo>
                <a:lnTo>
                  <a:pt x="134557" y="0"/>
                </a:lnTo>
                <a:lnTo>
                  <a:pt x="3253491" y="0"/>
                </a:lnTo>
                <a:lnTo>
                  <a:pt x="3295956" y="6876"/>
                </a:lnTo>
                <a:lnTo>
                  <a:pt x="3332885" y="26010"/>
                </a:lnTo>
                <a:lnTo>
                  <a:pt x="3362037" y="55162"/>
                </a:lnTo>
                <a:lnTo>
                  <a:pt x="3381172" y="92092"/>
                </a:lnTo>
                <a:lnTo>
                  <a:pt x="3388048" y="134557"/>
                </a:lnTo>
                <a:lnTo>
                  <a:pt x="3388048" y="4225294"/>
                </a:lnTo>
                <a:lnTo>
                  <a:pt x="3381172" y="4267759"/>
                </a:lnTo>
                <a:lnTo>
                  <a:pt x="3362037" y="4304688"/>
                </a:lnTo>
                <a:lnTo>
                  <a:pt x="3332885" y="4333840"/>
                </a:lnTo>
                <a:lnTo>
                  <a:pt x="3295956" y="4352975"/>
                </a:lnTo>
                <a:lnTo>
                  <a:pt x="3253491" y="4359851"/>
                </a:lnTo>
                <a:close/>
              </a:path>
            </a:pathLst>
          </a:custGeom>
          <a:solidFill>
            <a:srgbClr val="4E2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4125" y="2681533"/>
            <a:ext cx="2960370" cy="4001135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400"/>
              </a:spcBef>
            </a:pPr>
            <a:r>
              <a:rPr sz="3550" b="1" spc="-45" dirty="0">
                <a:solidFill>
                  <a:srgbClr val="F7F7F7"/>
                </a:solidFill>
                <a:latin typeface="Tahoma"/>
                <a:cs typeface="Tahoma"/>
              </a:rPr>
              <a:t>Maulik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08600"/>
              </a:lnSpc>
              <a:spcBef>
                <a:spcPts val="1664"/>
              </a:spcBef>
            </a:pPr>
            <a:r>
              <a:rPr sz="2950" spc="-52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950" spc="-1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950" spc="1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950" spc="12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950" spc="-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950" spc="-1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950" spc="-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950" spc="-4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950" spc="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950" spc="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950" spc="-7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950" spc="-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950" spc="-30" dirty="0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sz="2950" spc="-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950" spc="-3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-229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950" spc="-25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2950" spc="1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95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950" spc="-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950" spc="-2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950" spc="1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950" spc="-3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950" spc="-4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950" spc="5" dirty="0">
                <a:solidFill>
                  <a:srgbClr val="F7F7F7"/>
                </a:solidFill>
                <a:latin typeface="Verdana"/>
                <a:cs typeface="Verdana"/>
              </a:rPr>
              <a:t>d  </a:t>
            </a:r>
            <a:r>
              <a:rPr sz="2950" spc="-95" dirty="0">
                <a:solidFill>
                  <a:srgbClr val="F7F7F7"/>
                </a:solidFill>
                <a:latin typeface="Verdana"/>
                <a:cs typeface="Verdana"/>
              </a:rPr>
              <a:t>Image </a:t>
            </a:r>
            <a:r>
              <a:rPr sz="295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-10" dirty="0">
                <a:solidFill>
                  <a:srgbClr val="F7F7F7"/>
                </a:solidFill>
                <a:latin typeface="Verdana"/>
                <a:cs typeface="Verdana"/>
              </a:rPr>
              <a:t>Labelling, </a:t>
            </a:r>
            <a:r>
              <a:rPr sz="2950" spc="-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950" spc="-2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950" spc="-7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950" spc="-4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950" spc="-7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950" spc="-4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950" spc="2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950" spc="-3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1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950" spc="-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950" spc="12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950" spc="-2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950" spc="-10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950" spc="-85" dirty="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sz="2950" spc="-215" dirty="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sz="2950" spc="-185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950" spc="12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950" spc="-1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950" spc="7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950" spc="-4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950" spc="-3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950" spc="-16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950" spc="-7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950" spc="12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950" spc="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950" spc="-2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950" spc="-2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9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6421" y="2973211"/>
            <a:ext cx="2825115" cy="3259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3550" b="1" spc="-105" dirty="0">
                <a:solidFill>
                  <a:srgbClr val="F7F7F7"/>
                </a:solidFill>
                <a:latin typeface="Tahoma"/>
                <a:cs typeface="Tahoma"/>
              </a:rPr>
              <a:t>Nand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06800"/>
              </a:lnSpc>
              <a:spcBef>
                <a:spcPts val="3570"/>
              </a:spcBef>
            </a:pPr>
            <a:r>
              <a:rPr sz="2750" spc="-1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750" spc="-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750" spc="-210" dirty="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sz="2750" spc="-49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750" spc="-4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750" spc="-33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F7F7F7"/>
                </a:solidFill>
                <a:latin typeface="Verdana"/>
                <a:cs typeface="Verdana"/>
              </a:rPr>
              <a:t>ll</a:t>
            </a:r>
            <a:r>
              <a:rPr sz="2750" spc="-7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750" spc="-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750" spc="-210" dirty="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sz="27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7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750" spc="-33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750" spc="-23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1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750" spc="-210" dirty="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sz="2750" spc="-20" dirty="0">
                <a:solidFill>
                  <a:srgbClr val="F7F7F7"/>
                </a:solidFill>
                <a:latin typeface="Verdana"/>
                <a:cs typeface="Verdana"/>
              </a:rPr>
              <a:t>Apperance </a:t>
            </a:r>
            <a:r>
              <a:rPr sz="2750" spc="-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7F7F7"/>
                </a:solidFill>
                <a:latin typeface="Verdana"/>
                <a:cs typeface="Verdana"/>
              </a:rPr>
              <a:t>Vectors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6416" y="2678541"/>
            <a:ext cx="2613660" cy="3874770"/>
          </a:xfrm>
          <a:prstGeom prst="rect">
            <a:avLst/>
          </a:prstGeom>
        </p:spPr>
        <p:txBody>
          <a:bodyPr vert="horz" wrap="square" lIns="0" tIns="30797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425"/>
              </a:spcBef>
            </a:pPr>
            <a:r>
              <a:rPr sz="3550" b="1" spc="-100" dirty="0">
                <a:solidFill>
                  <a:srgbClr val="F7F7F7"/>
                </a:solidFill>
                <a:latin typeface="Tahoma"/>
                <a:cs typeface="Tahoma"/>
              </a:rPr>
              <a:t>Arsh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07700"/>
              </a:lnSpc>
              <a:spcBef>
                <a:spcPts val="1614"/>
              </a:spcBef>
            </a:pPr>
            <a:r>
              <a:rPr sz="2850" spc="-60" dirty="0">
                <a:solidFill>
                  <a:srgbClr val="F7F7F7"/>
                </a:solidFill>
                <a:latin typeface="Verdana"/>
                <a:cs typeface="Verdana"/>
              </a:rPr>
              <a:t>Filtering </a:t>
            </a:r>
            <a:r>
              <a:rPr sz="2850" spc="-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F7F7F7"/>
                </a:solidFill>
                <a:latin typeface="Verdana"/>
                <a:cs typeface="Verdana"/>
              </a:rPr>
              <a:t>Appearance 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850" spc="-11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850" spc="-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850" spc="15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850" spc="-3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850" spc="-21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85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850" spc="-3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8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d  </a:t>
            </a:r>
            <a:r>
              <a:rPr sz="2850" spc="-509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850" spc="-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850" spc="1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850" spc="-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850" spc="-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850" spc="-3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850" spc="-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850" spc="5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850" spc="-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850" spc="-7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850" spc="-20" dirty="0">
                <a:solidFill>
                  <a:srgbClr val="F7F7F7"/>
                </a:solidFill>
                <a:latin typeface="Verdana"/>
                <a:cs typeface="Verdana"/>
              </a:rPr>
              <a:t>o  </a:t>
            </a:r>
            <a:r>
              <a:rPr sz="2850" spc="-5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850" spc="-3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850" spc="-3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850" spc="6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850" spc="-3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850" spc="-195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850" spc="5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850" spc="1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850" spc="-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850" spc="5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850" spc="-40" dirty="0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sz="2850" spc="-65" dirty="0">
                <a:solidFill>
                  <a:srgbClr val="F7F7F7"/>
                </a:solidFill>
                <a:latin typeface="Verdana"/>
                <a:cs typeface="Verdana"/>
              </a:rPr>
              <a:t>Filters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5048" y="2973211"/>
            <a:ext cx="2964180" cy="2921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z="3550" b="1" spc="-45" dirty="0">
                <a:solidFill>
                  <a:srgbClr val="F7F7F7"/>
                </a:solidFill>
                <a:latin typeface="Tahoma"/>
                <a:cs typeface="Tahoma"/>
              </a:rPr>
              <a:t>Kathan</a:t>
            </a:r>
            <a:endParaRPr sz="3550">
              <a:latin typeface="Tahoma"/>
              <a:cs typeface="Tahoma"/>
            </a:endParaRPr>
          </a:p>
          <a:p>
            <a:pPr marL="12700" marR="5080">
              <a:lnSpc>
                <a:spcPct val="106300"/>
              </a:lnSpc>
              <a:spcBef>
                <a:spcPts val="3234"/>
              </a:spcBef>
            </a:pPr>
            <a:r>
              <a:rPr sz="3000" spc="-9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3000" spc="-229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3000" spc="4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3000" spc="-8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3000" spc="-7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3000" spc="-8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3000" spc="-7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3000" spc="-1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3000" spc="-37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000" spc="-1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3000" spc="1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3000" spc="-13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3000" spc="-114" dirty="0">
                <a:solidFill>
                  <a:srgbClr val="F7F7F7"/>
                </a:solidFill>
                <a:latin typeface="Verdana"/>
                <a:cs typeface="Verdana"/>
              </a:rPr>
              <a:t>4</a:t>
            </a:r>
            <a:r>
              <a:rPr sz="3000" spc="-235" dirty="0">
                <a:solidFill>
                  <a:srgbClr val="F7F7F7"/>
                </a:solidFill>
                <a:latin typeface="Verdana"/>
                <a:cs typeface="Verdana"/>
              </a:rPr>
              <a:t>,  </a:t>
            </a:r>
            <a:r>
              <a:rPr sz="3000" spc="-80" dirty="0">
                <a:solidFill>
                  <a:srgbClr val="F7F7F7"/>
                </a:solidFill>
                <a:latin typeface="Verdana"/>
                <a:cs typeface="Verdana"/>
              </a:rPr>
              <a:t>Hungarian </a:t>
            </a:r>
            <a:r>
              <a:rPr sz="3000" spc="-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Algorithm </a:t>
            </a:r>
            <a:r>
              <a:rPr sz="3000" spc="-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000" spc="-54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3000" spc="-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3000" spc="-1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3000" spc="1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3000" spc="-6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3000" spc="-7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3000" spc="-1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3000" spc="4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3000" spc="-1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3000" spc="-8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3000" spc="-5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3000" spc="-7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472" y="7378650"/>
            <a:ext cx="15903575" cy="176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3550" spc="-110" dirty="0">
                <a:solidFill>
                  <a:srgbClr val="F7F7F7"/>
                </a:solidFill>
                <a:latin typeface="Verdana"/>
                <a:cs typeface="Verdana"/>
              </a:rPr>
              <a:t>Integration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15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15" dirty="0">
                <a:solidFill>
                  <a:srgbClr val="F7F7F7"/>
                </a:solidFill>
                <a:latin typeface="Verdana"/>
                <a:cs typeface="Verdana"/>
              </a:rPr>
              <a:t>Appareance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65" dirty="0">
                <a:solidFill>
                  <a:srgbClr val="F7F7F7"/>
                </a:solidFill>
                <a:latin typeface="Verdana"/>
                <a:cs typeface="Verdana"/>
              </a:rPr>
              <a:t>Vectors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10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85" dirty="0">
                <a:solidFill>
                  <a:srgbClr val="F7F7F7"/>
                </a:solidFill>
                <a:latin typeface="Verdana"/>
                <a:cs typeface="Verdana"/>
              </a:rPr>
              <a:t>Hungarian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50" dirty="0">
                <a:solidFill>
                  <a:srgbClr val="F7F7F7"/>
                </a:solidFill>
                <a:latin typeface="Verdana"/>
                <a:cs typeface="Verdana"/>
              </a:rPr>
              <a:t>Algorithm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10" dirty="0">
                <a:solidFill>
                  <a:srgbClr val="F7F7F7"/>
                </a:solidFill>
                <a:latin typeface="Verdana"/>
                <a:cs typeface="Verdana"/>
              </a:rPr>
              <a:t>which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45" dirty="0">
                <a:solidFill>
                  <a:srgbClr val="F7F7F7"/>
                </a:solidFill>
                <a:latin typeface="Verdana"/>
                <a:cs typeface="Verdana"/>
              </a:rPr>
              <a:t>will</a:t>
            </a:r>
            <a:r>
              <a:rPr sz="3550" spc="-4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35" dirty="0">
                <a:solidFill>
                  <a:srgbClr val="F7F7F7"/>
                </a:solidFill>
                <a:latin typeface="Verdana"/>
                <a:cs typeface="Verdana"/>
              </a:rPr>
              <a:t>be </a:t>
            </a:r>
            <a:r>
              <a:rPr sz="3550" spc="-12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7F7F7"/>
                </a:solidFill>
                <a:latin typeface="Verdana"/>
                <a:cs typeface="Verdana"/>
              </a:rPr>
              <a:t>done with the </a:t>
            </a:r>
            <a:r>
              <a:rPr sz="3550" dirty="0">
                <a:solidFill>
                  <a:srgbClr val="F7F7F7"/>
                </a:solidFill>
                <a:latin typeface="Verdana"/>
                <a:cs typeface="Verdana"/>
              </a:rPr>
              <a:t>help </a:t>
            </a:r>
            <a:r>
              <a:rPr sz="3550" spc="15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3550" spc="-60" dirty="0">
                <a:solidFill>
                  <a:srgbClr val="F7F7F7"/>
                </a:solidFill>
                <a:latin typeface="Verdana"/>
                <a:cs typeface="Verdana"/>
              </a:rPr>
              <a:t>Neural </a:t>
            </a:r>
            <a:r>
              <a:rPr sz="3550" spc="-110" dirty="0">
                <a:solidFill>
                  <a:srgbClr val="F7F7F7"/>
                </a:solidFill>
                <a:latin typeface="Verdana"/>
                <a:cs typeface="Verdana"/>
              </a:rPr>
              <a:t>Networks </a:t>
            </a:r>
            <a:r>
              <a:rPr sz="3550" spc="-10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3550" spc="-4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3550" spc="-20" dirty="0">
                <a:solidFill>
                  <a:srgbClr val="F7F7F7"/>
                </a:solidFill>
                <a:latin typeface="Verdana"/>
                <a:cs typeface="Verdana"/>
              </a:rPr>
              <a:t>Kalman </a:t>
            </a:r>
            <a:r>
              <a:rPr sz="3550" spc="-80" dirty="0">
                <a:solidFill>
                  <a:srgbClr val="F7F7F7"/>
                </a:solidFill>
                <a:latin typeface="Verdana"/>
                <a:cs typeface="Verdana"/>
              </a:rPr>
              <a:t>Filter </a:t>
            </a:r>
            <a:r>
              <a:rPr sz="3550" spc="-10" dirty="0">
                <a:solidFill>
                  <a:srgbClr val="F7F7F7"/>
                </a:solidFill>
                <a:latin typeface="Verdana"/>
                <a:cs typeface="Verdana"/>
              </a:rPr>
              <a:t>which </a:t>
            </a:r>
            <a:r>
              <a:rPr sz="3550" spc="45" dirty="0">
                <a:solidFill>
                  <a:srgbClr val="F7F7F7"/>
                </a:solidFill>
                <a:latin typeface="Verdana"/>
                <a:cs typeface="Verdana"/>
              </a:rPr>
              <a:t>will </a:t>
            </a:r>
            <a:r>
              <a:rPr sz="3550" spc="-123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60" dirty="0">
                <a:solidFill>
                  <a:srgbClr val="F7F7F7"/>
                </a:solidFill>
                <a:latin typeface="Verdana"/>
                <a:cs typeface="Verdana"/>
              </a:rPr>
              <a:t>track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45" dirty="0">
                <a:solidFill>
                  <a:srgbClr val="F7F7F7"/>
                </a:solidFill>
                <a:latin typeface="Verdana"/>
                <a:cs typeface="Verdana"/>
              </a:rPr>
              <a:t>object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75" dirty="0">
                <a:solidFill>
                  <a:srgbClr val="F7F7F7"/>
                </a:solidFill>
                <a:latin typeface="Verdana"/>
                <a:cs typeface="Verdana"/>
              </a:rPr>
              <a:t>using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25" dirty="0">
                <a:solidFill>
                  <a:srgbClr val="F7F7F7"/>
                </a:solidFill>
                <a:latin typeface="Verdana"/>
                <a:cs typeface="Verdana"/>
              </a:rPr>
              <a:t>velocity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10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355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3550" spc="-90" dirty="0">
                <a:solidFill>
                  <a:srgbClr val="F7F7F7"/>
                </a:solidFill>
                <a:latin typeface="Verdana"/>
                <a:cs typeface="Verdana"/>
              </a:rPr>
              <a:t>position.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70904"/>
            <a:ext cx="376809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65" dirty="0">
                <a:latin typeface="Tahoma"/>
                <a:cs typeface="Tahoma"/>
              </a:rPr>
              <a:t>Conclusion</a:t>
            </a:r>
            <a:endParaRPr sz="55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28949" cy="1095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435224"/>
            <a:ext cx="15492730" cy="65976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700" spc="35" dirty="0">
                <a:solidFill>
                  <a:srgbClr val="F7F7F7"/>
                </a:solidFill>
                <a:latin typeface="Tahoma"/>
                <a:cs typeface="Tahoma"/>
              </a:rPr>
              <a:t>Overall,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progress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40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5" dirty="0">
                <a:solidFill>
                  <a:srgbClr val="F7F7F7"/>
                </a:solidFill>
                <a:latin typeface="Tahoma"/>
                <a:cs typeface="Tahoma"/>
              </a:rPr>
              <a:t>our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45" dirty="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10" dirty="0">
                <a:solidFill>
                  <a:srgbClr val="F7F7F7"/>
                </a:solidFill>
                <a:latin typeface="Tahoma"/>
                <a:cs typeface="Tahoma"/>
              </a:rPr>
              <a:t>is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evident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results</a:t>
            </a:r>
            <a:endParaRPr sz="3700">
              <a:latin typeface="Tahoma"/>
              <a:cs typeface="Tahoma"/>
            </a:endParaRPr>
          </a:p>
          <a:p>
            <a:pPr marL="12700" marR="1169035">
              <a:lnSpc>
                <a:spcPts val="5180"/>
              </a:lnSpc>
              <a:spcBef>
                <a:spcPts val="290"/>
              </a:spcBef>
            </a:pPr>
            <a:r>
              <a:rPr sz="3700" spc="15" dirty="0">
                <a:solidFill>
                  <a:srgbClr val="F7F7F7"/>
                </a:solidFill>
                <a:latin typeface="Tahoma"/>
                <a:cs typeface="Tahoma"/>
              </a:rPr>
              <a:t>That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5" dirty="0">
                <a:solidFill>
                  <a:srgbClr val="F7F7F7"/>
                </a:solidFill>
                <a:latin typeface="Tahoma"/>
                <a:cs typeface="Tahoma"/>
              </a:rPr>
              <a:t>we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have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implemented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5" dirty="0">
                <a:solidFill>
                  <a:srgbClr val="F7F7F7"/>
                </a:solidFill>
                <a:latin typeface="Tahoma"/>
                <a:cs typeface="Tahoma"/>
              </a:rPr>
              <a:t>YOLOv4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00" dirty="0">
                <a:solidFill>
                  <a:srgbClr val="F7F7F7"/>
                </a:solidFill>
                <a:latin typeface="Tahoma"/>
                <a:cs typeface="Tahoma"/>
              </a:rPr>
              <a:t>model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00" dirty="0">
                <a:solidFill>
                  <a:srgbClr val="F7F7F7"/>
                </a:solidFill>
                <a:latin typeface="Tahoma"/>
                <a:cs typeface="Tahoma"/>
              </a:rPr>
              <a:t>successfully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5" dirty="0">
                <a:solidFill>
                  <a:srgbClr val="F7F7F7"/>
                </a:solidFill>
                <a:latin typeface="Tahoma"/>
                <a:cs typeface="Tahoma"/>
              </a:rPr>
              <a:t>with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3700" spc="-11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70" dirty="0">
                <a:solidFill>
                  <a:srgbClr val="F7F7F7"/>
                </a:solidFill>
                <a:latin typeface="Tahoma"/>
                <a:cs typeface="Tahoma"/>
              </a:rPr>
              <a:t>mentioned</a:t>
            </a:r>
            <a:r>
              <a:rPr sz="3700" spc="-29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5" dirty="0">
                <a:solidFill>
                  <a:srgbClr val="F7F7F7"/>
                </a:solidFill>
                <a:latin typeface="Tahoma"/>
                <a:cs typeface="Tahoma"/>
              </a:rPr>
              <a:t>yolo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45" dirty="0">
                <a:solidFill>
                  <a:srgbClr val="F7F7F7"/>
                </a:solidFill>
                <a:latin typeface="Tahoma"/>
                <a:cs typeface="Tahoma"/>
              </a:rPr>
              <a:t>rate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5" dirty="0">
                <a:solidFill>
                  <a:srgbClr val="F7F7F7"/>
                </a:solidFill>
                <a:latin typeface="Tahoma"/>
                <a:cs typeface="Tahoma"/>
              </a:rPr>
              <a:t>results.</a:t>
            </a: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ahoma"/>
              <a:cs typeface="Tahoma"/>
            </a:endParaRPr>
          </a:p>
          <a:p>
            <a:pPr marL="12700" marR="5080">
              <a:lnSpc>
                <a:spcPct val="116599"/>
              </a:lnSpc>
              <a:spcBef>
                <a:spcPts val="5"/>
              </a:spcBef>
            </a:pPr>
            <a:r>
              <a:rPr sz="3700" spc="20" dirty="0">
                <a:solidFill>
                  <a:srgbClr val="F7F7F7"/>
                </a:solidFill>
                <a:latin typeface="Tahoma"/>
                <a:cs typeface="Tahoma"/>
              </a:rPr>
              <a:t>We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have </a:t>
            </a:r>
            <a:r>
              <a:rPr sz="3700" spc="95" dirty="0">
                <a:solidFill>
                  <a:srgbClr val="F7F7F7"/>
                </a:solidFill>
                <a:latin typeface="Tahoma"/>
                <a:cs typeface="Tahoma"/>
              </a:rPr>
              <a:t>also </a:t>
            </a:r>
            <a:r>
              <a:rPr sz="3700" spc="70" dirty="0">
                <a:solidFill>
                  <a:srgbClr val="F7F7F7"/>
                </a:solidFill>
                <a:latin typeface="Tahoma"/>
                <a:cs typeface="Tahoma"/>
              </a:rPr>
              <a:t>started </a:t>
            </a:r>
            <a:r>
              <a:rPr sz="3700" spc="65" dirty="0">
                <a:solidFill>
                  <a:srgbClr val="F7F7F7"/>
                </a:solidFill>
                <a:latin typeface="Tahoma"/>
                <a:cs typeface="Tahoma"/>
              </a:rPr>
              <a:t>implementing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3700" spc="50" dirty="0">
                <a:solidFill>
                  <a:srgbClr val="F7F7F7"/>
                </a:solidFill>
                <a:latin typeface="Tahoma"/>
                <a:cs typeface="Tahoma"/>
              </a:rPr>
              <a:t>other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important </a:t>
            </a:r>
            <a:r>
              <a:rPr sz="3700" spc="100" dirty="0">
                <a:solidFill>
                  <a:srgbClr val="F7F7F7"/>
                </a:solidFill>
                <a:latin typeface="Tahoma"/>
                <a:cs typeface="Tahoma"/>
              </a:rPr>
              <a:t>aspects </a:t>
            </a:r>
            <a:r>
              <a:rPr sz="3700" spc="40" dirty="0">
                <a:solidFill>
                  <a:srgbClr val="F7F7F7"/>
                </a:solidFill>
                <a:latin typeface="Tahoma"/>
                <a:cs typeface="Tahoma"/>
              </a:rPr>
              <a:t>of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45" dirty="0">
                <a:solidFill>
                  <a:srgbClr val="F7F7F7"/>
                </a:solidFill>
                <a:latin typeface="Tahoma"/>
                <a:cs typeface="Tahoma"/>
              </a:rPr>
              <a:t>project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such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as</a:t>
            </a:r>
            <a:r>
              <a:rPr sz="3700" spc="-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appearance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vector,</a:t>
            </a:r>
            <a:r>
              <a:rPr sz="3700" spc="-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5" dirty="0">
                <a:solidFill>
                  <a:srgbClr val="F7F7F7"/>
                </a:solidFill>
                <a:latin typeface="Tahoma"/>
                <a:cs typeface="Tahoma"/>
              </a:rPr>
              <a:t>Kalman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vector,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and</a:t>
            </a:r>
            <a:r>
              <a:rPr sz="3700" spc="-27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Hungarian </a:t>
            </a:r>
            <a:r>
              <a:rPr sz="3700" spc="-11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Algorithm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5" dirty="0">
                <a:solidFill>
                  <a:srgbClr val="F7F7F7"/>
                </a:solidFill>
                <a:latin typeface="Tahoma"/>
                <a:cs typeface="Tahoma"/>
              </a:rPr>
              <a:t>code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but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5" dirty="0">
                <a:solidFill>
                  <a:srgbClr val="F7F7F7"/>
                </a:solidFill>
                <a:latin typeface="Tahoma"/>
                <a:cs typeface="Tahoma"/>
              </a:rPr>
              <a:t>since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5" dirty="0">
                <a:solidFill>
                  <a:srgbClr val="F7F7F7"/>
                </a:solidFill>
                <a:latin typeface="Tahoma"/>
                <a:cs typeface="Tahoma"/>
              </a:rPr>
              <a:t>we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did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0" dirty="0">
                <a:solidFill>
                  <a:srgbClr val="F7F7F7"/>
                </a:solidFill>
                <a:latin typeface="Tahoma"/>
                <a:cs typeface="Tahoma"/>
              </a:rPr>
              <a:t>not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have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10" dirty="0">
                <a:solidFill>
                  <a:srgbClr val="F7F7F7"/>
                </a:solidFill>
                <a:latin typeface="Tahoma"/>
                <a:cs typeface="Tahoma"/>
              </a:rPr>
              <a:t>labels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70" dirty="0">
                <a:solidFill>
                  <a:srgbClr val="F7F7F7"/>
                </a:solidFill>
                <a:latin typeface="Tahoma"/>
                <a:cs typeface="Tahoma"/>
              </a:rPr>
              <a:t>dataset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25" dirty="0">
                <a:solidFill>
                  <a:srgbClr val="F7F7F7"/>
                </a:solidFill>
                <a:latin typeface="Tahoma"/>
                <a:cs typeface="Tahoma"/>
              </a:rPr>
              <a:t>training </a:t>
            </a:r>
            <a:r>
              <a:rPr sz="3700" spc="-114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entire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00" dirty="0">
                <a:solidFill>
                  <a:srgbClr val="F7F7F7"/>
                </a:solidFill>
                <a:latin typeface="Tahoma"/>
                <a:cs typeface="Tahoma"/>
              </a:rPr>
              <a:t>model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5" dirty="0">
                <a:solidFill>
                  <a:srgbClr val="F7F7F7"/>
                </a:solidFill>
                <a:latin typeface="Tahoma"/>
                <a:cs typeface="Tahoma"/>
              </a:rPr>
              <a:t>we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did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0" dirty="0">
                <a:solidFill>
                  <a:srgbClr val="F7F7F7"/>
                </a:solidFill>
                <a:latin typeface="Tahoma"/>
                <a:cs typeface="Tahoma"/>
              </a:rPr>
              <a:t>not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have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0" dirty="0">
                <a:solidFill>
                  <a:srgbClr val="F7F7F7"/>
                </a:solidFill>
                <a:latin typeface="Tahoma"/>
                <a:cs typeface="Tahoma"/>
              </a:rPr>
              <a:t>time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100" dirty="0">
                <a:solidFill>
                  <a:srgbClr val="F7F7F7"/>
                </a:solidFill>
                <a:latin typeface="Tahoma"/>
                <a:cs typeface="Tahoma"/>
              </a:rPr>
              <a:t>complete</a:t>
            </a:r>
            <a:r>
              <a:rPr sz="3700" spc="-2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45" dirty="0">
                <a:solidFill>
                  <a:srgbClr val="F7F7F7"/>
                </a:solidFill>
                <a:latin typeface="Tahoma"/>
                <a:cs typeface="Tahoma"/>
              </a:rPr>
              <a:t>that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0" dirty="0">
                <a:solidFill>
                  <a:srgbClr val="F7F7F7"/>
                </a:solidFill>
                <a:latin typeface="Tahoma"/>
                <a:cs typeface="Tahoma"/>
              </a:rPr>
              <a:t>implementation.</a:t>
            </a: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700" spc="15" dirty="0">
                <a:solidFill>
                  <a:srgbClr val="F7F7F7"/>
                </a:solidFill>
                <a:latin typeface="Tahoma"/>
                <a:cs typeface="Tahoma"/>
              </a:rPr>
              <a:t>Our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75" dirty="0">
                <a:solidFill>
                  <a:srgbClr val="F7F7F7"/>
                </a:solidFill>
                <a:latin typeface="Tahoma"/>
                <a:cs typeface="Tahoma"/>
              </a:rPr>
              <a:t>maximum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80" dirty="0">
                <a:solidFill>
                  <a:srgbClr val="F7F7F7"/>
                </a:solidFill>
                <a:latin typeface="Tahoma"/>
                <a:cs typeface="Tahoma"/>
              </a:rPr>
              <a:t>time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was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90" dirty="0">
                <a:solidFill>
                  <a:srgbClr val="F7F7F7"/>
                </a:solidFill>
                <a:latin typeface="Tahoma"/>
                <a:cs typeface="Tahoma"/>
              </a:rPr>
              <a:t>consumed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in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65" dirty="0">
                <a:solidFill>
                  <a:srgbClr val="F7F7F7"/>
                </a:solidFill>
                <a:latin typeface="Tahoma"/>
                <a:cs typeface="Tahoma"/>
              </a:rPr>
              <a:t>labeling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55" dirty="0">
                <a:solidFill>
                  <a:srgbClr val="F7F7F7"/>
                </a:solidFill>
                <a:latin typeface="Tahoma"/>
                <a:cs typeface="Tahoma"/>
              </a:rPr>
              <a:t>the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70" dirty="0">
                <a:solidFill>
                  <a:srgbClr val="F7F7F7"/>
                </a:solidFill>
                <a:latin typeface="Tahoma"/>
                <a:cs typeface="Tahoma"/>
              </a:rPr>
              <a:t>dataset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for</a:t>
            </a:r>
            <a:r>
              <a:rPr sz="3700" spc="-28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700" spc="30" dirty="0">
                <a:solidFill>
                  <a:srgbClr val="F7F7F7"/>
                </a:solidFill>
                <a:latin typeface="Tahoma"/>
                <a:cs typeface="Tahoma"/>
              </a:rPr>
              <a:t>yolo.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F7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Lucida Sans Unicode</vt:lpstr>
      <vt:lpstr>Tahoma</vt:lpstr>
      <vt:lpstr>Times New Roman</vt:lpstr>
      <vt:lpstr>Verdana</vt:lpstr>
      <vt:lpstr>Office Theme</vt:lpstr>
      <vt:lpstr>OBJECT DETECTION AND TRACKING IN  THE PRESENCE OF OCLUDED ENTITIES  USING DEEPSORT</vt:lpstr>
      <vt:lpstr>Introduction and Problem Statement</vt:lpstr>
      <vt:lpstr>Existing Body of Work</vt:lpstr>
      <vt:lpstr>Our Approach</vt:lpstr>
      <vt:lpstr>Initial Results</vt:lpstr>
      <vt:lpstr>Initial Results</vt:lpstr>
      <vt:lpstr>Initial Results SOME MORE RESULTS</vt:lpstr>
      <vt:lpstr>Roles and Future work</vt:lpstr>
      <vt:lpstr>Conclusion</vt:lpstr>
      <vt:lpstr>Simple Online and Realtime Tracking with a Deep Association Metric (SORT): https://arxiv.org/abs/1703.07402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1_Pixel_Pioneers_Mid_Sem_Project_Presentation</dc:title>
  <dc:creator>Maulik Ranadive</dc:creator>
  <cp:keywords>DAFc23rr5fs,BAEZeCUfeNI</cp:keywords>
  <cp:lastModifiedBy>Microsoft account</cp:lastModifiedBy>
  <cp:revision>1</cp:revision>
  <dcterms:created xsi:type="dcterms:W3CDTF">2023-03-11T11:26:10Z</dcterms:created>
  <dcterms:modified xsi:type="dcterms:W3CDTF">2023-03-25T06:21:45Z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2023-03-11T00:00:00Z</vt:filetime>
  </property>
</Properties>
</file>