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73" r:id="rId7"/>
    <p:sldId id="267" r:id="rId8"/>
    <p:sldId id="269" r:id="rId9"/>
    <p:sldId id="270" r:id="rId10"/>
    <p:sldId id="259" r:id="rId11"/>
    <p:sldId id="274" r:id="rId12"/>
    <p:sldId id="261" r:id="rId13"/>
    <p:sldId id="277" r:id="rId14"/>
    <p:sldId id="278" r:id="rId15"/>
    <p:sldId id="279" r:id="rId16"/>
    <p:sldId id="280" r:id="rId17"/>
    <p:sldId id="262" r:id="rId18"/>
    <p:sldId id="272" r:id="rId19"/>
    <p:sldId id="281"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8" d="100"/>
          <a:sy n="78" d="100"/>
        </p:scale>
        <p:origin x="878"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Web Crawler</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HTML to Text</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URL Suggestion using Regex</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53020CF-2A89-4F15-9E42-2870727055CD}">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Pattern Search</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4B39846-C5C8-4299-8E94-0FC364F8A4F9}" type="parTrans" cxnId="{F7044FB0-140B-4751-8C24-2A0410516C0E}">
      <dgm:prSet/>
      <dgm:spPr/>
      <dgm:t>
        <a:bodyPr/>
        <a:lstStyle/>
        <a:p>
          <a:endParaRPr lang="en-US"/>
        </a:p>
      </dgm:t>
    </dgm:pt>
    <dgm:pt modelId="{9C6130F5-8C29-48EC-9733-C337BA7705D9}" type="sibTrans" cxnId="{F7044FB0-140B-4751-8C24-2A0410516C0E}">
      <dgm:prSet/>
      <dgm:spPr/>
      <dgm:t>
        <a:bodyPr/>
        <a:lstStyle/>
        <a:p>
          <a:endParaRPr lang="en-US"/>
        </a:p>
      </dgm:t>
    </dgm:pt>
    <dgm:pt modelId="{95C8391F-9BAB-467F-ACE5-0DF8D0F66D19}">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Page Ranking</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2CF8107C-98B6-4359-B590-8E09F931ED82}" type="parTrans" cxnId="{D0E15B32-893C-49FA-B63C-A69887E7E0CA}">
      <dgm:prSet/>
      <dgm:spPr/>
      <dgm:t>
        <a:bodyPr/>
        <a:lstStyle/>
        <a:p>
          <a:endParaRPr lang="en-CA"/>
        </a:p>
      </dgm:t>
    </dgm:pt>
    <dgm:pt modelId="{AD713B55-DBA3-49EB-B49B-76B45BF54DE6}" type="sibTrans" cxnId="{D0E15B32-893C-49FA-B63C-A69887E7E0CA}">
      <dgm:prSet/>
      <dgm:spPr/>
      <dgm:t>
        <a:bodyPr/>
        <a:lstStyle/>
        <a:p>
          <a:endParaRPr lang="en-CA"/>
        </a:p>
      </dgm:t>
    </dgm:pt>
    <dgm:pt modelId="{05A7E0E0-C46E-4CB8-8005-019D164EA987}">
      <dgm:prSet/>
      <dgm:spPr/>
      <dgm:t>
        <a:bodyPr/>
        <a:lstStyle/>
        <a:p>
          <a:endParaRPr lang="en-CA" dirty="0"/>
        </a:p>
      </dgm:t>
    </dgm:pt>
    <dgm:pt modelId="{01D5F5FA-497D-4A89-8977-72EF17921395}" type="sibTrans" cxnId="{70524396-DB95-48A5-A2DD-60F1E21E1F4A}">
      <dgm:prSet/>
      <dgm:spPr/>
      <dgm:t>
        <a:bodyPr/>
        <a:lstStyle/>
        <a:p>
          <a:endParaRPr lang="en-US"/>
        </a:p>
      </dgm:t>
    </dgm:pt>
    <dgm:pt modelId="{6B1C554E-1172-4779-9E16-6FE07B909A4F}" type="parTrans" cxnId="{70524396-DB95-48A5-A2DD-60F1E21E1F4A}">
      <dgm:prSet/>
      <dgm:spPr/>
      <dgm:t>
        <a:bodyPr/>
        <a:lstStyle/>
        <a:p>
          <a:endParaRPr lang="en-CA"/>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31BE9D9B-401A-4C87-9A58-060502788054}" type="pres">
      <dgm:prSet presAssocID="{CD7942A0-B7D2-4B14-8FEA-55FC702F5BE7}" presName="FiveNodes_1" presStyleLbl="node1" presStyleIdx="0" presStyleCnt="5" custLinFactNeighborY="2181">
        <dgm:presLayoutVars>
          <dgm:bulletEnabled val="1"/>
        </dgm:presLayoutVars>
      </dgm:prSet>
      <dgm:spPr/>
    </dgm:pt>
    <dgm:pt modelId="{CC5560C3-6C58-4A06-AEC2-D34F6C9A8ED1}" type="pres">
      <dgm:prSet presAssocID="{CD7942A0-B7D2-4B14-8FEA-55FC702F5BE7}" presName="FiveNodes_2" presStyleLbl="node1" presStyleIdx="1" presStyleCnt="5">
        <dgm:presLayoutVars>
          <dgm:bulletEnabled val="1"/>
        </dgm:presLayoutVars>
      </dgm:prSet>
      <dgm:spPr/>
    </dgm:pt>
    <dgm:pt modelId="{2395F1E3-B3AC-41FF-93C3-558C4B1DFD83}" type="pres">
      <dgm:prSet presAssocID="{CD7942A0-B7D2-4B14-8FEA-55FC702F5BE7}" presName="FiveNodes_3" presStyleLbl="node1" presStyleIdx="2" presStyleCnt="5" custLinFactNeighborX="1985">
        <dgm:presLayoutVars>
          <dgm:bulletEnabled val="1"/>
        </dgm:presLayoutVars>
      </dgm:prSet>
      <dgm:spPr/>
    </dgm:pt>
    <dgm:pt modelId="{08029D92-4B03-4534-A2FE-00304FC73341}" type="pres">
      <dgm:prSet presAssocID="{CD7942A0-B7D2-4B14-8FEA-55FC702F5BE7}" presName="FiveNodes_4" presStyleLbl="node1" presStyleIdx="3" presStyleCnt="5">
        <dgm:presLayoutVars>
          <dgm:bulletEnabled val="1"/>
        </dgm:presLayoutVars>
      </dgm:prSet>
      <dgm:spPr/>
    </dgm:pt>
    <dgm:pt modelId="{0C8AB201-40B5-4F00-B00D-4CF10A06663E}" type="pres">
      <dgm:prSet presAssocID="{CD7942A0-B7D2-4B14-8FEA-55FC702F5BE7}" presName="FiveNodes_5" presStyleLbl="node1" presStyleIdx="4" presStyleCnt="5">
        <dgm:presLayoutVars>
          <dgm:bulletEnabled val="1"/>
        </dgm:presLayoutVars>
      </dgm:prSet>
      <dgm:spPr/>
    </dgm:pt>
    <dgm:pt modelId="{1C7EA220-4B47-4EBD-B4FC-28393E3245B7}" type="pres">
      <dgm:prSet presAssocID="{CD7942A0-B7D2-4B14-8FEA-55FC702F5BE7}" presName="FiveConn_1-2" presStyleLbl="fgAccFollowNode1" presStyleIdx="0" presStyleCnt="4">
        <dgm:presLayoutVars>
          <dgm:bulletEnabled val="1"/>
        </dgm:presLayoutVars>
      </dgm:prSet>
      <dgm:spPr/>
    </dgm:pt>
    <dgm:pt modelId="{5571C31C-4955-4CF6-AE56-8E54446199DD}" type="pres">
      <dgm:prSet presAssocID="{CD7942A0-B7D2-4B14-8FEA-55FC702F5BE7}" presName="FiveConn_2-3" presStyleLbl="fgAccFollowNode1" presStyleIdx="1" presStyleCnt="4">
        <dgm:presLayoutVars>
          <dgm:bulletEnabled val="1"/>
        </dgm:presLayoutVars>
      </dgm:prSet>
      <dgm:spPr/>
    </dgm:pt>
    <dgm:pt modelId="{BD09D4C7-2463-4DE1-A22F-3B7B549792FF}" type="pres">
      <dgm:prSet presAssocID="{CD7942A0-B7D2-4B14-8FEA-55FC702F5BE7}" presName="FiveConn_3-4" presStyleLbl="fgAccFollowNode1" presStyleIdx="2" presStyleCnt="4">
        <dgm:presLayoutVars>
          <dgm:bulletEnabled val="1"/>
        </dgm:presLayoutVars>
      </dgm:prSet>
      <dgm:spPr/>
    </dgm:pt>
    <dgm:pt modelId="{10B39E8D-4699-4319-86B4-74FADA77868D}" type="pres">
      <dgm:prSet presAssocID="{CD7942A0-B7D2-4B14-8FEA-55FC702F5BE7}" presName="FiveConn_4-5" presStyleLbl="fgAccFollowNode1" presStyleIdx="3" presStyleCnt="4">
        <dgm:presLayoutVars>
          <dgm:bulletEnabled val="1"/>
        </dgm:presLayoutVars>
      </dgm:prSet>
      <dgm:spPr/>
    </dgm:pt>
    <dgm:pt modelId="{0A75DAC2-93D2-4805-A9BA-39E89A281139}" type="pres">
      <dgm:prSet presAssocID="{CD7942A0-B7D2-4B14-8FEA-55FC702F5BE7}" presName="FiveNodes_1_text" presStyleLbl="node1" presStyleIdx="4" presStyleCnt="5">
        <dgm:presLayoutVars>
          <dgm:bulletEnabled val="1"/>
        </dgm:presLayoutVars>
      </dgm:prSet>
      <dgm:spPr/>
    </dgm:pt>
    <dgm:pt modelId="{A117805F-B371-4C21-BAA2-7F0DA2CBFBEC}" type="pres">
      <dgm:prSet presAssocID="{CD7942A0-B7D2-4B14-8FEA-55FC702F5BE7}" presName="FiveNodes_2_text" presStyleLbl="node1" presStyleIdx="4" presStyleCnt="5">
        <dgm:presLayoutVars>
          <dgm:bulletEnabled val="1"/>
        </dgm:presLayoutVars>
      </dgm:prSet>
      <dgm:spPr/>
    </dgm:pt>
    <dgm:pt modelId="{0C491552-5F23-41F8-A6B5-77CEC4D82580}" type="pres">
      <dgm:prSet presAssocID="{CD7942A0-B7D2-4B14-8FEA-55FC702F5BE7}" presName="FiveNodes_3_text" presStyleLbl="node1" presStyleIdx="4" presStyleCnt="5">
        <dgm:presLayoutVars>
          <dgm:bulletEnabled val="1"/>
        </dgm:presLayoutVars>
      </dgm:prSet>
      <dgm:spPr/>
    </dgm:pt>
    <dgm:pt modelId="{BD6D01C2-58E1-4E05-80FB-05F89E2E057D}" type="pres">
      <dgm:prSet presAssocID="{CD7942A0-B7D2-4B14-8FEA-55FC702F5BE7}" presName="FiveNodes_4_text" presStyleLbl="node1" presStyleIdx="4" presStyleCnt="5">
        <dgm:presLayoutVars>
          <dgm:bulletEnabled val="1"/>
        </dgm:presLayoutVars>
      </dgm:prSet>
      <dgm:spPr/>
    </dgm:pt>
    <dgm:pt modelId="{686D9061-6388-4C5F-BE96-C38454CD975F}" type="pres">
      <dgm:prSet presAssocID="{CD7942A0-B7D2-4B14-8FEA-55FC702F5BE7}" presName="FiveNodes_5_text" presStyleLbl="node1" presStyleIdx="4" presStyleCnt="5">
        <dgm:presLayoutVars>
          <dgm:bulletEnabled val="1"/>
        </dgm:presLayoutVars>
      </dgm:prSet>
      <dgm:spPr/>
    </dgm:pt>
  </dgm:ptLst>
  <dgm:cxnLst>
    <dgm:cxn modelId="{3597081D-DE26-49BA-B33D-0C7F396324B6}" type="presOf" srcId="{8EC937D8-BD76-4A12-A3E5-900D5C1E2E05}" destId="{CC5560C3-6C58-4A06-AEC2-D34F6C9A8ED1}" srcOrd="0" destOrd="0" presId="urn:microsoft.com/office/officeart/2005/8/layout/vProcess5"/>
    <dgm:cxn modelId="{78B1BB26-E027-4398-B97B-5BC13C5E4ED9}" type="presOf" srcId="{153020CF-2A89-4F15-9E42-2870727055CD}" destId="{08029D92-4B03-4534-A2FE-00304FC73341}" srcOrd="0" destOrd="0" presId="urn:microsoft.com/office/officeart/2005/8/layout/vProcess5"/>
    <dgm:cxn modelId="{D0E15B32-893C-49FA-B63C-A69887E7E0CA}" srcId="{CD7942A0-B7D2-4B14-8FEA-55FC702F5BE7}" destId="{95C8391F-9BAB-467F-ACE5-0DF8D0F66D19}" srcOrd="4" destOrd="0" parTransId="{2CF8107C-98B6-4359-B590-8E09F931ED82}" sibTransId="{AD713B55-DBA3-49EB-B49B-76B45BF54DE6}"/>
    <dgm:cxn modelId="{76DF5138-BDB6-4895-A21E-86ABF076F77A}" type="presOf" srcId="{095A5E99-E976-4550-8F80-53CC813F2F5A}" destId="{31BE9D9B-401A-4C87-9A58-060502788054}"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C902C261-0A8E-425E-AFA6-CA7D0812EFB7}" type="presOf" srcId="{9C6130F5-8C29-48EC-9733-C337BA7705D9}" destId="{10B39E8D-4699-4319-86B4-74FADA77868D}"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62F71089-939C-4405-93A9-145900806EAE}" type="presOf" srcId="{8EC937D8-BD76-4A12-A3E5-900D5C1E2E05}" destId="{A117805F-B371-4C21-BAA2-7F0DA2CBFBEC}"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70524396-DB95-48A5-A2DD-60F1E21E1F4A}" srcId="{CD7942A0-B7D2-4B14-8FEA-55FC702F5BE7}" destId="{05A7E0E0-C46E-4CB8-8005-019D164EA987}" srcOrd="5" destOrd="0" parTransId="{6B1C554E-1172-4779-9E16-6FE07B909A4F}" sibTransId="{01D5F5FA-497D-4A89-8977-72EF17921395}"/>
    <dgm:cxn modelId="{F7044FB0-140B-4751-8C24-2A0410516C0E}" srcId="{CD7942A0-B7D2-4B14-8FEA-55FC702F5BE7}" destId="{153020CF-2A89-4F15-9E42-2870727055CD}" srcOrd="3" destOrd="0" parTransId="{04B39846-C5C8-4299-8E94-0FC364F8A4F9}" sibTransId="{9C6130F5-8C29-48EC-9733-C337BA7705D9}"/>
    <dgm:cxn modelId="{95029CD0-61CE-434B-85AE-131ABEB00597}" type="presOf" srcId="{B3EFD4A5-9FA1-4ABE-B722-05162509509B}" destId="{5571C31C-4955-4CF6-AE56-8E54446199DD}" srcOrd="0" destOrd="0" presId="urn:microsoft.com/office/officeart/2005/8/layout/vProcess5"/>
    <dgm:cxn modelId="{AC8CA4D3-3AC0-474E-90FB-720B02572EE8}" type="presOf" srcId="{095A5E99-E976-4550-8F80-53CC813F2F5A}" destId="{0A75DAC2-93D2-4805-A9BA-39E89A281139}" srcOrd="1" destOrd="0" presId="urn:microsoft.com/office/officeart/2005/8/layout/vProcess5"/>
    <dgm:cxn modelId="{4B9D1EE0-CD63-4A3E-A42F-BC2CB0EB3813}" type="presOf" srcId="{95C8391F-9BAB-467F-ACE5-0DF8D0F66D19}" destId="{686D9061-6388-4C5F-BE96-C38454CD975F}" srcOrd="1" destOrd="0" presId="urn:microsoft.com/office/officeart/2005/8/layout/vProcess5"/>
    <dgm:cxn modelId="{EB158FE0-7433-4446-B159-52BD59B403A7}" type="presOf" srcId="{8877691F-1B60-4485-9174-DDEC7EE68B70}" destId="{1C7EA220-4B47-4EBD-B4FC-28393E3245B7}" srcOrd="0" destOrd="0" presId="urn:microsoft.com/office/officeart/2005/8/layout/vProcess5"/>
    <dgm:cxn modelId="{3E3EE1E2-2731-4AD7-B6A2-C3496D5A7D42}" type="presOf" srcId="{153020CF-2A89-4F15-9E42-2870727055CD}" destId="{BD6D01C2-58E1-4E05-80FB-05F89E2E057D}" srcOrd="1" destOrd="0" presId="urn:microsoft.com/office/officeart/2005/8/layout/vProcess5"/>
    <dgm:cxn modelId="{1F58BBE5-D840-43E5-8138-3C1C428F833A}" type="presOf" srcId="{7133ECF5-4190-4604-AA2F-03C9A0A9210F}" destId="{2395F1E3-B3AC-41FF-93C3-558C4B1DFD83}"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4016E4E8-5B01-4D5E-969B-B71246ADAADC}" type="presOf" srcId="{95C8391F-9BAB-467F-ACE5-0DF8D0F66D19}" destId="{0C8AB201-40B5-4F00-B00D-4CF10A06663E}" srcOrd="0" destOrd="0" presId="urn:microsoft.com/office/officeart/2005/8/layout/vProcess5"/>
    <dgm:cxn modelId="{45CFDEED-9694-4CE8-8996-655CDC064458}" type="presOf" srcId="{7133ECF5-4190-4604-AA2F-03C9A0A9210F}" destId="{0C491552-5F23-41F8-A6B5-77CEC4D82580}" srcOrd="1" destOrd="0" presId="urn:microsoft.com/office/officeart/2005/8/layout/vProcess5"/>
    <dgm:cxn modelId="{C22F6CFE-6AD9-4991-8DCA-FBFE4A10F5F6}" type="presOf" srcId="{46037378-034A-4662-877A-B53E1DA069A3}" destId="{BD09D4C7-2463-4DE1-A22F-3B7B549792FF}"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435D2D28-BA4A-425D-96BC-CD9400F3A80D}" type="presParOf" srcId="{1D84D8B6-AB32-4491-B5D2-EFE3D7668B88}" destId="{31BE9D9B-401A-4C87-9A58-060502788054}" srcOrd="1" destOrd="0" presId="urn:microsoft.com/office/officeart/2005/8/layout/vProcess5"/>
    <dgm:cxn modelId="{05811443-616E-4909-B8C6-FC404502F2C3}" type="presParOf" srcId="{1D84D8B6-AB32-4491-B5D2-EFE3D7668B88}" destId="{CC5560C3-6C58-4A06-AEC2-D34F6C9A8ED1}" srcOrd="2" destOrd="0" presId="urn:microsoft.com/office/officeart/2005/8/layout/vProcess5"/>
    <dgm:cxn modelId="{B33670C9-F3E2-4C3C-81D7-336308AABBD6}" type="presParOf" srcId="{1D84D8B6-AB32-4491-B5D2-EFE3D7668B88}" destId="{2395F1E3-B3AC-41FF-93C3-558C4B1DFD83}" srcOrd="3" destOrd="0" presId="urn:microsoft.com/office/officeart/2005/8/layout/vProcess5"/>
    <dgm:cxn modelId="{4C282DE1-7145-4F24-88B3-03F3D5221BBC}" type="presParOf" srcId="{1D84D8B6-AB32-4491-B5D2-EFE3D7668B88}" destId="{08029D92-4B03-4534-A2FE-00304FC73341}" srcOrd="4" destOrd="0" presId="urn:microsoft.com/office/officeart/2005/8/layout/vProcess5"/>
    <dgm:cxn modelId="{C9B3BA92-0382-4C53-96CF-C4AA327BC75E}" type="presParOf" srcId="{1D84D8B6-AB32-4491-B5D2-EFE3D7668B88}" destId="{0C8AB201-40B5-4F00-B00D-4CF10A06663E}" srcOrd="5" destOrd="0" presId="urn:microsoft.com/office/officeart/2005/8/layout/vProcess5"/>
    <dgm:cxn modelId="{F7524D21-E9EB-4EA7-9C2D-0CE70EB5BBDB}" type="presParOf" srcId="{1D84D8B6-AB32-4491-B5D2-EFE3D7668B88}" destId="{1C7EA220-4B47-4EBD-B4FC-28393E3245B7}" srcOrd="6" destOrd="0" presId="urn:microsoft.com/office/officeart/2005/8/layout/vProcess5"/>
    <dgm:cxn modelId="{89F4A5B6-960C-4523-8F0E-5D240083E339}" type="presParOf" srcId="{1D84D8B6-AB32-4491-B5D2-EFE3D7668B88}" destId="{5571C31C-4955-4CF6-AE56-8E54446199DD}" srcOrd="7" destOrd="0" presId="urn:microsoft.com/office/officeart/2005/8/layout/vProcess5"/>
    <dgm:cxn modelId="{45454B83-B350-4501-9C09-B795984A1C08}" type="presParOf" srcId="{1D84D8B6-AB32-4491-B5D2-EFE3D7668B88}" destId="{BD09D4C7-2463-4DE1-A22F-3B7B549792FF}" srcOrd="8" destOrd="0" presId="urn:microsoft.com/office/officeart/2005/8/layout/vProcess5"/>
    <dgm:cxn modelId="{0B391EDE-65BC-415C-ACBC-E6E5475122E1}" type="presParOf" srcId="{1D84D8B6-AB32-4491-B5D2-EFE3D7668B88}" destId="{10B39E8D-4699-4319-86B4-74FADA77868D}" srcOrd="9" destOrd="0" presId="urn:microsoft.com/office/officeart/2005/8/layout/vProcess5"/>
    <dgm:cxn modelId="{7C72ABA3-8785-4EF8-917C-3899281842EC}" type="presParOf" srcId="{1D84D8B6-AB32-4491-B5D2-EFE3D7668B88}" destId="{0A75DAC2-93D2-4805-A9BA-39E89A281139}" srcOrd="10" destOrd="0" presId="urn:microsoft.com/office/officeart/2005/8/layout/vProcess5"/>
    <dgm:cxn modelId="{9A32B670-4836-4737-9BC2-EFD988E3ACC1}" type="presParOf" srcId="{1D84D8B6-AB32-4491-B5D2-EFE3D7668B88}" destId="{A117805F-B371-4C21-BAA2-7F0DA2CBFBEC}" srcOrd="11" destOrd="0" presId="urn:microsoft.com/office/officeart/2005/8/layout/vProcess5"/>
    <dgm:cxn modelId="{0ED9B073-69A8-4098-9373-4E0919DCEA32}" type="presParOf" srcId="{1D84D8B6-AB32-4491-B5D2-EFE3D7668B88}" destId="{0C491552-5F23-41F8-A6B5-77CEC4D82580}" srcOrd="12" destOrd="0" presId="urn:microsoft.com/office/officeart/2005/8/layout/vProcess5"/>
    <dgm:cxn modelId="{E4A42ECE-334B-4B74-B727-73B3FAC4A20A}" type="presParOf" srcId="{1D84D8B6-AB32-4491-B5D2-EFE3D7668B88}" destId="{BD6D01C2-58E1-4E05-80FB-05F89E2E057D}" srcOrd="13" destOrd="0" presId="urn:microsoft.com/office/officeart/2005/8/layout/vProcess5"/>
    <dgm:cxn modelId="{59AA70D4-2CD2-44C6-BA75-0F1BC78C94E8}" type="presParOf" srcId="{1D84D8B6-AB32-4491-B5D2-EFE3D7668B88}" destId="{686D9061-6388-4C5F-BE96-C38454CD975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E9D9B-401A-4C87-9A58-060502788054}">
      <dsp:nvSpPr>
        <dsp:cNvPr id="0" name=""/>
        <dsp:cNvSpPr/>
      </dsp:nvSpPr>
      <dsp:spPr>
        <a:xfrm>
          <a:off x="0" y="17531"/>
          <a:ext cx="3910377" cy="803814"/>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Web Crawler</a:t>
          </a:r>
        </a:p>
      </dsp:txBody>
      <dsp:txXfrm>
        <a:off x="23543" y="41074"/>
        <a:ext cx="2948952" cy="756728"/>
      </dsp:txXfrm>
    </dsp:sp>
    <dsp:sp modelId="{CC5560C3-6C58-4A06-AEC2-D34F6C9A8ED1}">
      <dsp:nvSpPr>
        <dsp:cNvPr id="0" name=""/>
        <dsp:cNvSpPr/>
      </dsp:nvSpPr>
      <dsp:spPr>
        <a:xfrm>
          <a:off x="292008" y="915455"/>
          <a:ext cx="3910377" cy="803814"/>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HTML to Text</a:t>
          </a:r>
        </a:p>
      </dsp:txBody>
      <dsp:txXfrm>
        <a:off x="315551" y="938998"/>
        <a:ext cx="3048803" cy="756728"/>
      </dsp:txXfrm>
    </dsp:sp>
    <dsp:sp modelId="{2395F1E3-B3AC-41FF-93C3-558C4B1DFD83}">
      <dsp:nvSpPr>
        <dsp:cNvPr id="0" name=""/>
        <dsp:cNvSpPr/>
      </dsp:nvSpPr>
      <dsp:spPr>
        <a:xfrm>
          <a:off x="661638" y="1830911"/>
          <a:ext cx="3910377" cy="803814"/>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URL Suggestion using Regex</a:t>
          </a:r>
        </a:p>
      </dsp:txBody>
      <dsp:txXfrm>
        <a:off x="685181" y="1854454"/>
        <a:ext cx="3048803" cy="756728"/>
      </dsp:txXfrm>
    </dsp:sp>
    <dsp:sp modelId="{08029D92-4B03-4534-A2FE-00304FC73341}">
      <dsp:nvSpPr>
        <dsp:cNvPr id="0" name=""/>
        <dsp:cNvSpPr/>
      </dsp:nvSpPr>
      <dsp:spPr>
        <a:xfrm>
          <a:off x="876026" y="2746366"/>
          <a:ext cx="3910377" cy="803814"/>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Pattern Search</a:t>
          </a:r>
        </a:p>
      </dsp:txBody>
      <dsp:txXfrm>
        <a:off x="899569" y="2769909"/>
        <a:ext cx="3048803" cy="756728"/>
      </dsp:txXfrm>
    </dsp:sp>
    <dsp:sp modelId="{0C8AB201-40B5-4F00-B00D-4CF10A06663E}">
      <dsp:nvSpPr>
        <dsp:cNvPr id="0" name=""/>
        <dsp:cNvSpPr/>
      </dsp:nvSpPr>
      <dsp:spPr>
        <a:xfrm>
          <a:off x="1168034" y="3661822"/>
          <a:ext cx="3910377" cy="803814"/>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Page Ranking</a:t>
          </a:r>
        </a:p>
      </dsp:txBody>
      <dsp:txXfrm>
        <a:off x="1191577" y="3685365"/>
        <a:ext cx="3048803" cy="756728"/>
      </dsp:txXfrm>
    </dsp:sp>
    <dsp:sp modelId="{1C7EA220-4B47-4EBD-B4FC-28393E3245B7}">
      <dsp:nvSpPr>
        <dsp:cNvPr id="0" name=""/>
        <dsp:cNvSpPr/>
      </dsp:nvSpPr>
      <dsp:spPr>
        <a:xfrm>
          <a:off x="3387897" y="587231"/>
          <a:ext cx="522479" cy="52247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505455" y="587231"/>
        <a:ext cx="287363" cy="393165"/>
      </dsp:txXfrm>
    </dsp:sp>
    <dsp:sp modelId="{5571C31C-4955-4CF6-AE56-8E54446199DD}">
      <dsp:nvSpPr>
        <dsp:cNvPr id="0" name=""/>
        <dsp:cNvSpPr/>
      </dsp:nvSpPr>
      <dsp:spPr>
        <a:xfrm>
          <a:off x="3679906" y="1502686"/>
          <a:ext cx="522479" cy="52247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797464" y="1502686"/>
        <a:ext cx="287363" cy="393165"/>
      </dsp:txXfrm>
    </dsp:sp>
    <dsp:sp modelId="{BD09D4C7-2463-4DE1-A22F-3B7B549792FF}">
      <dsp:nvSpPr>
        <dsp:cNvPr id="0" name=""/>
        <dsp:cNvSpPr/>
      </dsp:nvSpPr>
      <dsp:spPr>
        <a:xfrm>
          <a:off x="3971915" y="2404745"/>
          <a:ext cx="522479" cy="522479"/>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089473" y="2404745"/>
        <a:ext cx="287363" cy="393165"/>
      </dsp:txXfrm>
    </dsp:sp>
    <dsp:sp modelId="{10B39E8D-4699-4319-86B4-74FADA77868D}">
      <dsp:nvSpPr>
        <dsp:cNvPr id="0" name=""/>
        <dsp:cNvSpPr/>
      </dsp:nvSpPr>
      <dsp:spPr>
        <a:xfrm>
          <a:off x="4263923" y="3329132"/>
          <a:ext cx="522479" cy="52247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381481" y="3329132"/>
        <a:ext cx="287363" cy="3931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2217949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4/5/2022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4/5/2022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siddharth.21/the-boyer-moore-string-search-algorithm-674906cab162" TargetMode="External"/><Relationship Id="rId2" Type="http://schemas.openxmlformats.org/officeDocument/2006/relationships/hyperlink" Target="https://www.javatpoint.com/web-crawler-java"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Web Search Engine </a:t>
            </a:r>
            <a:br>
              <a:rPr lang="en-US" dirty="0"/>
            </a:br>
            <a:r>
              <a:rPr lang="en-US" dirty="0"/>
              <a:t>Advanced Computing Concepts</a:t>
            </a:r>
            <a:br>
              <a:rPr lang="en-US" dirty="0"/>
            </a:br>
            <a:r>
              <a:rPr lang="en-US" dirty="0"/>
              <a:t>Comp 8547</a:t>
            </a:r>
          </a:p>
        </p:txBody>
      </p:sp>
      <p:sp>
        <p:nvSpPr>
          <p:cNvPr id="5" name="Subtitle 4"/>
          <p:cNvSpPr>
            <a:spLocks noGrp="1"/>
          </p:cNvSpPr>
          <p:nvPr>
            <p:ph type="subTitle" idx="1"/>
          </p:nvPr>
        </p:nvSpPr>
        <p:spPr>
          <a:xfrm>
            <a:off x="1217612" y="2971800"/>
            <a:ext cx="8735325" cy="1752600"/>
          </a:xfrm>
        </p:spPr>
        <p:txBody>
          <a:bodyPr>
            <a:normAutofit fontScale="70000" lnSpcReduction="20000"/>
          </a:bodyPr>
          <a:lstStyle/>
          <a:p>
            <a:r>
              <a:rPr lang="en-US" u="sng" dirty="0"/>
              <a:t>Group Members:</a:t>
            </a:r>
          </a:p>
          <a:p>
            <a:endParaRPr lang="en-US" u="sng" dirty="0"/>
          </a:p>
          <a:p>
            <a:pPr marL="457200" indent="-457200">
              <a:buFont typeface="Arial" panose="020B0604020202020204" pitchFamily="34" charset="0"/>
              <a:buChar char="•"/>
            </a:pPr>
            <a:r>
              <a:rPr lang="en-US" dirty="0"/>
              <a:t>Kathan Vaidya - 110074928</a:t>
            </a:r>
          </a:p>
          <a:p>
            <a:pPr marL="457200" indent="-457200">
              <a:buFont typeface="Arial" panose="020B0604020202020204" pitchFamily="34" charset="0"/>
              <a:buChar char="•"/>
            </a:pPr>
            <a:r>
              <a:rPr lang="en-US" dirty="0"/>
              <a:t>Siddhant Yadav - 110084645</a:t>
            </a:r>
          </a:p>
          <a:p>
            <a:pPr marL="457200" indent="-457200">
              <a:buFont typeface="Arial" panose="020B0604020202020204" pitchFamily="34" charset="0"/>
              <a:buChar char="•"/>
            </a:pPr>
            <a:r>
              <a:rPr lang="en-US" dirty="0"/>
              <a:t>Tanya </a:t>
            </a:r>
            <a:r>
              <a:rPr lang="en-US" dirty="0" err="1"/>
              <a:t>sethi</a:t>
            </a:r>
            <a:r>
              <a:rPr lang="en-US" dirty="0"/>
              <a:t> - 110079209</a:t>
            </a:r>
          </a:p>
          <a:p>
            <a:pPr marL="457200" indent="-457200">
              <a:buFont typeface="Arial" panose="020B0604020202020204" pitchFamily="34" charset="0"/>
              <a:buChar char="•"/>
            </a:pPr>
            <a:r>
              <a:rPr lang="en-US" dirty="0"/>
              <a:t>Atharva </a:t>
            </a:r>
            <a:r>
              <a:rPr lang="en-US" dirty="0" err="1"/>
              <a:t>joshi</a:t>
            </a:r>
            <a:r>
              <a:rPr lang="en-US" dirty="0"/>
              <a:t> - 110074947</a:t>
            </a:r>
          </a:p>
          <a:p>
            <a:pPr marL="457200" indent="-457200">
              <a:buFont typeface="Arial" panose="020B0604020202020204" pitchFamily="34" charset="0"/>
              <a:buChar char="•"/>
            </a:pPr>
            <a:r>
              <a:rPr lang="en-US" dirty="0"/>
              <a:t>Preet </a:t>
            </a:r>
            <a:r>
              <a:rPr lang="en-US" dirty="0" err="1"/>
              <a:t>amish</a:t>
            </a:r>
            <a:r>
              <a:rPr lang="en-US" dirty="0"/>
              <a:t> shah - 110084839</a:t>
            </a:r>
          </a:p>
        </p:txBody>
      </p:sp>
      <p:sp>
        <p:nvSpPr>
          <p:cNvPr id="3" name="TextBox 2">
            <a:extLst>
              <a:ext uri="{FF2B5EF4-FFF2-40B4-BE49-F238E27FC236}">
                <a16:creationId xmlns:a16="http://schemas.microsoft.com/office/drawing/2014/main" id="{53130987-89C3-4922-9E12-CEC8A39EB484}"/>
              </a:ext>
            </a:extLst>
          </p:cNvPr>
          <p:cNvSpPr txBox="1"/>
          <p:nvPr/>
        </p:nvSpPr>
        <p:spPr>
          <a:xfrm>
            <a:off x="303212" y="5082202"/>
            <a:ext cx="2964529" cy="954107"/>
          </a:xfrm>
          <a:prstGeom prst="rect">
            <a:avLst/>
          </a:prstGeom>
          <a:noFill/>
        </p:spPr>
        <p:txBody>
          <a:bodyPr wrap="none" rtlCol="0">
            <a:spAutoFit/>
          </a:bodyPr>
          <a:lstStyle/>
          <a:p>
            <a:r>
              <a:rPr lang="en-CA" sz="2800" dirty="0"/>
              <a:t>Professor</a:t>
            </a:r>
          </a:p>
          <a:p>
            <a:r>
              <a:rPr lang="en-CA" sz="2800" dirty="0"/>
              <a:t>Dr. Olena </a:t>
            </a:r>
            <a:r>
              <a:rPr lang="en-CA" sz="2800" dirty="0" err="1"/>
              <a:t>Syrotkina</a:t>
            </a:r>
            <a:endParaRPr lang="en-CA"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1223963"/>
          </a:xfrm>
        </p:spPr>
        <p:txBody>
          <a:bodyPr vert="horz" lIns="121899" tIns="60949" rIns="121899" bIns="60949" rtlCol="0" anchor="b">
            <a:normAutofit/>
          </a:bodyPr>
          <a:lstStyle/>
          <a:p>
            <a:r>
              <a:rPr lang="en-US" b="1" u="sng" dirty="0">
                <a:solidFill>
                  <a:schemeClr val="accent1"/>
                </a:solidFill>
              </a:rPr>
              <a:t>Page Ranking</a:t>
            </a:r>
          </a:p>
        </p:txBody>
      </p:sp>
      <p:pic>
        <p:nvPicPr>
          <p:cNvPr id="4" name="Picture 3" descr="Diagram&#10;&#10;Description automatically generated">
            <a:extLst>
              <a:ext uri="{FF2B5EF4-FFF2-40B4-BE49-F238E27FC236}">
                <a16:creationId xmlns:a16="http://schemas.microsoft.com/office/drawing/2014/main" id="{9DFED929-D754-4B84-B134-939FE5A3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51" y="1706880"/>
            <a:ext cx="4263957" cy="4008120"/>
          </a:xfrm>
          <a:prstGeom prst="rect">
            <a:avLst/>
          </a:prstGeom>
          <a:noFill/>
        </p:spPr>
      </p:pic>
      <p:sp>
        <p:nvSpPr>
          <p:cNvPr id="3" name="TextBox 2">
            <a:extLst>
              <a:ext uri="{FF2B5EF4-FFF2-40B4-BE49-F238E27FC236}">
                <a16:creationId xmlns:a16="http://schemas.microsoft.com/office/drawing/2014/main" id="{192FEE52-553B-4561-9D7D-25860342B370}"/>
              </a:ext>
            </a:extLst>
          </p:cNvPr>
          <p:cNvSpPr txBox="1"/>
          <p:nvPr/>
        </p:nvSpPr>
        <p:spPr>
          <a:xfrm>
            <a:off x="6500707" y="1706880"/>
            <a:ext cx="5078677" cy="4465320"/>
          </a:xfrm>
          <a:prstGeom prst="rect">
            <a:avLst/>
          </a:prstGeom>
        </p:spPr>
        <p:txBody>
          <a:bodyPr vert="horz" lIns="121899" tIns="60949" rIns="121899" bIns="60949" rtlCol="0">
            <a:normAutofit/>
          </a:bodyPr>
          <a:lstStyle/>
          <a:p>
            <a:pPr marL="342900" indent="-342900">
              <a:lnSpc>
                <a:spcPct val="90000"/>
              </a:lnSpc>
              <a:spcAft>
                <a:spcPts val="600"/>
              </a:spcAft>
              <a:buClr>
                <a:schemeClr val="accent1"/>
              </a:buClr>
              <a:buFont typeface="Arial" pitchFamily="34" charset="0"/>
              <a:buChar char="•"/>
            </a:pPr>
            <a:r>
              <a:rPr lang="en-US" dirty="0"/>
              <a:t>Page ranking searches the word in all the files and then sorts them in descending order based on the frequency of the word in the file.</a:t>
            </a:r>
          </a:p>
          <a:p>
            <a:pPr marL="342900" indent="-342900">
              <a:lnSpc>
                <a:spcPct val="90000"/>
              </a:lnSpc>
              <a:spcAft>
                <a:spcPts val="600"/>
              </a:spcAft>
              <a:buClr>
                <a:schemeClr val="accent1"/>
              </a:buClr>
              <a:buFont typeface="Arial" pitchFamily="34" charset="0"/>
              <a:buChar char="•"/>
            </a:pPr>
            <a:r>
              <a:rPr lang="en-US" dirty="0"/>
              <a:t>Later, the top 5 </a:t>
            </a:r>
            <a:r>
              <a:rPr lang="en-US" dirty="0" err="1"/>
              <a:t>urls</a:t>
            </a:r>
            <a:r>
              <a:rPr lang="en-US" dirty="0"/>
              <a:t> containing the word are shown as results.</a:t>
            </a:r>
          </a:p>
          <a:p>
            <a:pPr marL="342900" indent="-342900">
              <a:lnSpc>
                <a:spcPct val="90000"/>
              </a:lnSpc>
              <a:spcAft>
                <a:spcPts val="600"/>
              </a:spcAft>
              <a:buClr>
                <a:schemeClr val="accent1"/>
              </a:buClr>
              <a:buFont typeface="Arial" pitchFamily="34" charset="0"/>
              <a:buChar char="•"/>
            </a:pPr>
            <a:r>
              <a:rPr lang="en-US" dirty="0"/>
              <a:t>A HashMap is used to store the key value pair of the file and the word count in it.</a:t>
            </a:r>
          </a:p>
          <a:p>
            <a:pPr marL="342900" indent="-342900">
              <a:lnSpc>
                <a:spcPct val="90000"/>
              </a:lnSpc>
              <a:spcAft>
                <a:spcPts val="600"/>
              </a:spcAft>
              <a:buClr>
                <a:schemeClr val="accent1"/>
              </a:buClr>
              <a:buFont typeface="Arial" pitchFamily="34" charset="0"/>
              <a:buChar char="•"/>
            </a:pPr>
            <a:r>
              <a:rPr lang="en-US" dirty="0"/>
              <a:t>Stream is used to sort the HashMap in descending order of the frequency</a:t>
            </a:r>
          </a:p>
        </p:txBody>
      </p:sp>
    </p:spTree>
    <p:extLst>
      <p:ext uri="{BB962C8B-B14F-4D97-AF65-F5344CB8AC3E}">
        <p14:creationId xmlns:p14="http://schemas.microsoft.com/office/powerpoint/2010/main" val="177704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u="sng" dirty="0">
                <a:solidFill>
                  <a:schemeClr val="accent1"/>
                </a:solidFill>
              </a:rPr>
              <a:t>File Suggestion</a:t>
            </a:r>
          </a:p>
        </p:txBody>
      </p:sp>
      <p:sp>
        <p:nvSpPr>
          <p:cNvPr id="3" name="TextBox 2">
            <a:extLst>
              <a:ext uri="{FF2B5EF4-FFF2-40B4-BE49-F238E27FC236}">
                <a16:creationId xmlns:a16="http://schemas.microsoft.com/office/drawing/2014/main" id="{192FEE52-553B-4561-9D7D-25860342B370}"/>
              </a:ext>
            </a:extLst>
          </p:cNvPr>
          <p:cNvSpPr txBox="1"/>
          <p:nvPr/>
        </p:nvSpPr>
        <p:spPr>
          <a:xfrm>
            <a:off x="912812" y="1964924"/>
            <a:ext cx="6705600" cy="4524315"/>
          </a:xfrm>
          <a:prstGeom prst="rect">
            <a:avLst/>
          </a:prstGeom>
          <a:noFill/>
        </p:spPr>
        <p:txBody>
          <a:bodyPr wrap="square" rtlCol="0">
            <a:spAutoFit/>
          </a:bodyPr>
          <a:lstStyle/>
          <a:p>
            <a:pPr marL="342900" indent="-342900" algn="just">
              <a:buFont typeface="Arial" panose="020B0604020202020204" pitchFamily="34" charset="0"/>
              <a:buChar char="•"/>
            </a:pPr>
            <a:r>
              <a:rPr lang="en-US" dirty="0"/>
              <a:t>This feature suggests common files where the user input string is present</a:t>
            </a:r>
          </a:p>
          <a:p>
            <a:pPr marL="342900" indent="-342900" algn="just">
              <a:buFont typeface="Arial" panose="020B0604020202020204" pitchFamily="34" charset="0"/>
              <a:buChar char="•"/>
            </a:pPr>
            <a:r>
              <a:rPr lang="en-US" dirty="0"/>
              <a:t>Consists of two sections-</a:t>
            </a:r>
          </a:p>
          <a:p>
            <a:pPr marL="952393" lvl="1" indent="-342900" algn="just">
              <a:buFont typeface="Arial" panose="020B0604020202020204" pitchFamily="34" charset="0"/>
              <a:buChar char="•"/>
            </a:pPr>
            <a:r>
              <a:rPr lang="en-US" b="1" dirty="0"/>
              <a:t>Dictionary Maker- </a:t>
            </a:r>
            <a:r>
              <a:rPr lang="en-US" dirty="0"/>
              <a:t>creates a dictionary file using the text files and stores it in a Hash Map</a:t>
            </a:r>
          </a:p>
          <a:p>
            <a:pPr marL="952393" lvl="1" indent="-342900" algn="just">
              <a:buFont typeface="Arial" panose="020B0604020202020204" pitchFamily="34" charset="0"/>
              <a:buChar char="•"/>
            </a:pPr>
            <a:r>
              <a:rPr lang="en-US" b="1" dirty="0"/>
              <a:t>Suggestion-</a:t>
            </a:r>
            <a:r>
              <a:rPr lang="en-US" dirty="0"/>
              <a:t> takes string as input and provides intersection of files in which the string is found</a:t>
            </a:r>
          </a:p>
          <a:p>
            <a:pPr marL="342900" indent="-342900" algn="just">
              <a:buFont typeface="Arial" panose="020B0604020202020204" pitchFamily="34" charset="0"/>
              <a:buChar char="•"/>
            </a:pPr>
            <a:r>
              <a:rPr lang="en-US" dirty="0"/>
              <a:t>Text preprocessing is done using Apache Lucene library- stemming</a:t>
            </a:r>
          </a:p>
          <a:p>
            <a:pPr algn="just"/>
            <a:endParaRPr lang="en-US" dirty="0"/>
          </a:p>
        </p:txBody>
      </p:sp>
      <p:pic>
        <p:nvPicPr>
          <p:cNvPr id="2" name="Picture 1">
            <a:extLst>
              <a:ext uri="{FF2B5EF4-FFF2-40B4-BE49-F238E27FC236}">
                <a16:creationId xmlns:a16="http://schemas.microsoft.com/office/drawing/2014/main" id="{24DE6C7C-B108-4BF4-A1BD-DD6AEB4DD162}"/>
              </a:ext>
            </a:extLst>
          </p:cNvPr>
          <p:cNvPicPr>
            <a:picLocks noChangeAspect="1"/>
          </p:cNvPicPr>
          <p:nvPr/>
        </p:nvPicPr>
        <p:blipFill>
          <a:blip r:embed="rId2"/>
          <a:stretch>
            <a:fillRect/>
          </a:stretch>
        </p:blipFill>
        <p:spPr>
          <a:xfrm>
            <a:off x="7680885" y="1981201"/>
            <a:ext cx="4379487" cy="2667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2566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6B24-7E31-4EB9-97C1-C6E07ECA112D}"/>
              </a:ext>
            </a:extLst>
          </p:cNvPr>
          <p:cNvSpPr>
            <a:spLocks noGrp="1"/>
          </p:cNvSpPr>
          <p:nvPr>
            <p:ph type="title"/>
          </p:nvPr>
        </p:nvSpPr>
        <p:spPr>
          <a:xfrm>
            <a:off x="1218883" y="274637"/>
            <a:ext cx="10360501" cy="1223963"/>
          </a:xfrm>
        </p:spPr>
        <p:txBody>
          <a:bodyPr anchor="b">
            <a:normAutofit/>
          </a:bodyPr>
          <a:lstStyle/>
          <a:p>
            <a:r>
              <a:rPr lang="en-CA" sz="4000" b="1" u="sng" dirty="0">
                <a:solidFill>
                  <a:schemeClr val="accent1"/>
                </a:solidFill>
              </a:rPr>
              <a:t>Live Demonstration</a:t>
            </a:r>
          </a:p>
        </p:txBody>
      </p:sp>
      <p:pic>
        <p:nvPicPr>
          <p:cNvPr id="4" name="Picture 3" descr="A picture containing text, sign, clipart&#10;&#10;Description automatically generated">
            <a:extLst>
              <a:ext uri="{FF2B5EF4-FFF2-40B4-BE49-F238E27FC236}">
                <a16:creationId xmlns:a16="http://schemas.microsoft.com/office/drawing/2014/main" id="{B3CCC13C-ECC8-450B-9689-302ADDF04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312" y="1701797"/>
            <a:ext cx="6999642" cy="4462272"/>
          </a:xfrm>
          <a:prstGeom prst="rect">
            <a:avLst/>
          </a:prstGeom>
          <a:noFill/>
        </p:spPr>
      </p:pic>
    </p:spTree>
    <p:extLst>
      <p:ext uri="{BB962C8B-B14F-4D97-AF65-F5344CB8AC3E}">
        <p14:creationId xmlns:p14="http://schemas.microsoft.com/office/powerpoint/2010/main" val="358907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5496-2090-4752-A132-CC331EB2F21B}"/>
              </a:ext>
            </a:extLst>
          </p:cNvPr>
          <p:cNvSpPr>
            <a:spLocks noGrp="1"/>
          </p:cNvSpPr>
          <p:nvPr>
            <p:ph type="title"/>
          </p:nvPr>
        </p:nvSpPr>
        <p:spPr/>
        <p:txBody>
          <a:bodyPr/>
          <a:lstStyle/>
          <a:p>
            <a:r>
              <a:rPr lang="en-CA" b="1" u="sng" dirty="0">
                <a:solidFill>
                  <a:schemeClr val="accent1"/>
                </a:solidFill>
              </a:rPr>
              <a:t>Future Enhancements Scope</a:t>
            </a:r>
          </a:p>
        </p:txBody>
      </p:sp>
      <p:sp>
        <p:nvSpPr>
          <p:cNvPr id="3" name="Content Placeholder 2">
            <a:extLst>
              <a:ext uri="{FF2B5EF4-FFF2-40B4-BE49-F238E27FC236}">
                <a16:creationId xmlns:a16="http://schemas.microsoft.com/office/drawing/2014/main" id="{4893D030-DDFB-4698-80C2-758799B10451}"/>
              </a:ext>
            </a:extLst>
          </p:cNvPr>
          <p:cNvSpPr>
            <a:spLocks noGrp="1"/>
          </p:cNvSpPr>
          <p:nvPr>
            <p:ph idx="1"/>
          </p:nvPr>
        </p:nvSpPr>
        <p:spPr/>
        <p:txBody>
          <a:bodyPr/>
          <a:lstStyle/>
          <a:p>
            <a:r>
              <a:rPr lang="en-CA" dirty="0"/>
              <a:t>Creating a GUI for the search engine.</a:t>
            </a:r>
          </a:p>
          <a:p>
            <a:r>
              <a:rPr lang="en-CA" dirty="0"/>
              <a:t>Make the search engine more scalable by hosting it on AWS or Azure.</a:t>
            </a:r>
          </a:p>
          <a:p>
            <a:r>
              <a:rPr lang="en-CA" dirty="0"/>
              <a:t>Storing the results of the crawler in some relational database for better control and efficiency.</a:t>
            </a:r>
          </a:p>
          <a:p>
            <a:r>
              <a:rPr lang="en-CA" dirty="0"/>
              <a:t>Integrate Word frequency counter and file suggestion feature (TF-IDF).</a:t>
            </a:r>
          </a:p>
        </p:txBody>
      </p:sp>
    </p:spTree>
    <p:extLst>
      <p:ext uri="{BB962C8B-B14F-4D97-AF65-F5344CB8AC3E}">
        <p14:creationId xmlns:p14="http://schemas.microsoft.com/office/powerpoint/2010/main" val="32086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360501" cy="1223963"/>
          </a:xfrm>
        </p:spPr>
        <p:txBody>
          <a:bodyPr vert="horz" lIns="121899" tIns="60949" rIns="121899" bIns="60949" rtlCol="0" anchor="b">
            <a:normAutofit/>
          </a:bodyPr>
          <a:lstStyle/>
          <a:p>
            <a:r>
              <a:rPr lang="en-US" b="1" u="sng" dirty="0">
                <a:solidFill>
                  <a:schemeClr val="accent1"/>
                </a:solidFill>
              </a:rPr>
              <a:t>Conclusion</a:t>
            </a:r>
          </a:p>
        </p:txBody>
      </p:sp>
      <p:sp>
        <p:nvSpPr>
          <p:cNvPr id="2" name="TextBox 1">
            <a:extLst>
              <a:ext uri="{FF2B5EF4-FFF2-40B4-BE49-F238E27FC236}">
                <a16:creationId xmlns:a16="http://schemas.microsoft.com/office/drawing/2014/main" id="{1CC398A6-35EE-40E0-9448-84AF02918595}"/>
              </a:ext>
            </a:extLst>
          </p:cNvPr>
          <p:cNvSpPr txBox="1"/>
          <p:nvPr/>
        </p:nvSpPr>
        <p:spPr>
          <a:xfrm>
            <a:off x="1218883" y="1701797"/>
            <a:ext cx="10360501" cy="4462272"/>
          </a:xfrm>
          <a:prstGeom prst="rect">
            <a:avLst/>
          </a:prstGeom>
        </p:spPr>
        <p:txBody>
          <a:bodyPr vert="horz" lIns="121899" tIns="60949" rIns="121899" bIns="60949" rtlCol="0">
            <a:normAutofit/>
          </a:bodyPr>
          <a:lstStyle/>
          <a:p>
            <a:pPr marL="342900" indent="-342900">
              <a:lnSpc>
                <a:spcPct val="90000"/>
              </a:lnSpc>
              <a:spcAft>
                <a:spcPts val="600"/>
              </a:spcAft>
              <a:buClr>
                <a:schemeClr val="accent1"/>
              </a:buClr>
              <a:buFont typeface="Arial" pitchFamily="34" charset="0"/>
              <a:buChar char="•"/>
            </a:pPr>
            <a:r>
              <a:rPr lang="en-US" sz="2800" dirty="0"/>
              <a:t>In this project , we have successfully designed a working web search engine in java.</a:t>
            </a:r>
          </a:p>
          <a:p>
            <a:pPr marL="342900" indent="-342900">
              <a:lnSpc>
                <a:spcPct val="90000"/>
              </a:lnSpc>
              <a:spcAft>
                <a:spcPts val="600"/>
              </a:spcAft>
              <a:buClr>
                <a:schemeClr val="accent1"/>
              </a:buClr>
              <a:buFont typeface="Arial" pitchFamily="34" charset="0"/>
              <a:buChar char="•"/>
            </a:pPr>
            <a:r>
              <a:rPr lang="en-US" sz="2800" dirty="0"/>
              <a:t>We have used features like Web Crawler , </a:t>
            </a:r>
            <a:r>
              <a:rPr lang="en-US" sz="2800" dirty="0" err="1"/>
              <a:t>Jsoup</a:t>
            </a:r>
            <a:r>
              <a:rPr lang="en-US" sz="2800" dirty="0"/>
              <a:t> library , Boyer Moore algorithm , URL finder using Regex, page ranking, file suggestion</a:t>
            </a:r>
          </a:p>
          <a:p>
            <a:pPr marL="342900" indent="-342900">
              <a:lnSpc>
                <a:spcPct val="90000"/>
              </a:lnSpc>
              <a:spcAft>
                <a:spcPts val="600"/>
              </a:spcAft>
              <a:buClr>
                <a:schemeClr val="accent1"/>
              </a:buClr>
              <a:buFont typeface="Arial" pitchFamily="34" charset="0"/>
              <a:buChar char="•"/>
            </a:pPr>
            <a:r>
              <a:rPr lang="en-US" sz="2800" dirty="0"/>
              <a:t>We have also done the testing of the </a:t>
            </a:r>
            <a:r>
              <a:rPr lang="en-US" sz="2800" dirty="0" err="1"/>
              <a:t>WebSearch</a:t>
            </a:r>
            <a:r>
              <a:rPr lang="en-US" sz="2800" dirty="0"/>
              <a:t> engine using concepts of Junit</a:t>
            </a:r>
          </a:p>
          <a:p>
            <a:pPr marL="342900" indent="-342900">
              <a:lnSpc>
                <a:spcPct val="90000"/>
              </a:lnSpc>
              <a:spcAft>
                <a:spcPts val="600"/>
              </a:spcAft>
              <a:buClr>
                <a:schemeClr val="accent1"/>
              </a:buClr>
              <a:buFont typeface="Arial" pitchFamily="34" charset="0"/>
              <a:buChar char="•"/>
            </a:pPr>
            <a:r>
              <a:rPr lang="en-US" sz="2800" dirty="0"/>
              <a:t>So far, the web search engine behaves as expected and gives correct output for the search.</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E64C-5AD3-4246-8385-2A564F109341}"/>
              </a:ext>
            </a:extLst>
          </p:cNvPr>
          <p:cNvSpPr>
            <a:spLocks noGrp="1"/>
          </p:cNvSpPr>
          <p:nvPr>
            <p:ph type="title"/>
          </p:nvPr>
        </p:nvSpPr>
        <p:spPr/>
        <p:txBody>
          <a:bodyPr>
            <a:normAutofit/>
          </a:bodyPr>
          <a:lstStyle/>
          <a:p>
            <a:r>
              <a:rPr lang="en-US" sz="5400" dirty="0"/>
              <a:t>References</a:t>
            </a:r>
          </a:p>
        </p:txBody>
      </p:sp>
      <p:sp>
        <p:nvSpPr>
          <p:cNvPr id="3" name="TextBox 2">
            <a:extLst>
              <a:ext uri="{FF2B5EF4-FFF2-40B4-BE49-F238E27FC236}">
                <a16:creationId xmlns:a16="http://schemas.microsoft.com/office/drawing/2014/main" id="{29644197-57B7-46D7-BCC4-71597F116AFF}"/>
              </a:ext>
            </a:extLst>
          </p:cNvPr>
          <p:cNvSpPr txBox="1"/>
          <p:nvPr/>
        </p:nvSpPr>
        <p:spPr>
          <a:xfrm>
            <a:off x="1141412" y="1752600"/>
            <a:ext cx="7696200" cy="2677656"/>
          </a:xfrm>
          <a:prstGeom prst="rect">
            <a:avLst/>
          </a:prstGeom>
          <a:noFill/>
        </p:spPr>
        <p:txBody>
          <a:bodyPr wrap="square" rtlCol="0">
            <a:spAutoFit/>
          </a:bodyPr>
          <a:lstStyle/>
          <a:p>
            <a:pPr marL="457200" indent="-457200">
              <a:buFont typeface="Arial" panose="020B0604020202020204" pitchFamily="34" charset="0"/>
              <a:buChar char="•"/>
            </a:pPr>
            <a:r>
              <a:rPr lang="en-IN" sz="2800" dirty="0">
                <a:hlinkClick r:id="rId2"/>
              </a:rPr>
              <a:t>https://www.javatpoint.com/web-crawler-java</a:t>
            </a: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hlinkClick r:id="rId3"/>
              </a:rPr>
              <a:t>https://medium.com/@siddharth.21/the-boyer-moore-string-search-algorithm-674906cab162</a:t>
            </a:r>
            <a:endParaRPr lang="en-IN" sz="2800" dirty="0"/>
          </a:p>
          <a:p>
            <a:pPr marL="457200" indent="-457200">
              <a:buFont typeface="Arial" panose="020B0604020202020204" pitchFamily="34" charset="0"/>
              <a:buChar char="•"/>
            </a:pPr>
            <a:endParaRPr lang="en-IN" sz="280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380804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7684D-A1FA-4757-BF16-AB16E11147CD}"/>
              </a:ext>
            </a:extLst>
          </p:cNvPr>
          <p:cNvSpPr txBox="1"/>
          <p:nvPr/>
        </p:nvSpPr>
        <p:spPr>
          <a:xfrm flipH="1">
            <a:off x="2055812" y="2362200"/>
            <a:ext cx="5699762" cy="769441"/>
          </a:xfrm>
          <a:prstGeom prst="rect">
            <a:avLst/>
          </a:prstGeom>
          <a:noFill/>
        </p:spPr>
        <p:txBody>
          <a:bodyPr wrap="square" rtlCol="0">
            <a:spAutoFit/>
          </a:bodyPr>
          <a:lstStyle/>
          <a:p>
            <a:pPr algn="ctr"/>
            <a:r>
              <a:rPr lang="en-CA" sz="4400" dirty="0"/>
              <a:t>Thank You</a:t>
            </a:r>
          </a:p>
        </p:txBody>
      </p:sp>
    </p:spTree>
    <p:extLst>
      <p:ext uri="{BB962C8B-B14F-4D97-AF65-F5344CB8AC3E}">
        <p14:creationId xmlns:p14="http://schemas.microsoft.com/office/powerpoint/2010/main" val="282164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solidFill>
                  <a:schemeClr val="accent1"/>
                </a:solidFill>
                <a:latin typeface="Bahnschrift Light" panose="020B0502040204020203" pitchFamily="34" charset="0"/>
              </a:rPr>
              <a:t>Project Team Members and Contribution</a:t>
            </a:r>
            <a:br>
              <a:rPr lang="en-US" b="1" dirty="0">
                <a:solidFill>
                  <a:schemeClr val="accent1"/>
                </a:solidFill>
              </a:rPr>
            </a:br>
            <a:endParaRPr lang="en-US" b="1" dirty="0">
              <a:solidFill>
                <a:schemeClr val="accent1"/>
              </a:solidFill>
            </a:endParaRPr>
          </a:p>
        </p:txBody>
      </p:sp>
      <p:sp>
        <p:nvSpPr>
          <p:cNvPr id="14" name="Content Placeholder 13"/>
          <p:cNvSpPr>
            <a:spLocks noGrp="1"/>
          </p:cNvSpPr>
          <p:nvPr>
            <p:ph idx="1"/>
          </p:nvPr>
        </p:nvSpPr>
        <p:spPr/>
        <p:txBody>
          <a:bodyPr/>
          <a:lstStyle/>
          <a:p>
            <a:r>
              <a:rPr lang="en-US" dirty="0"/>
              <a:t>Kathan Vaidya (110074928) – Web Crawler and </a:t>
            </a:r>
            <a:r>
              <a:rPr lang="en-US" dirty="0" err="1"/>
              <a:t>Url</a:t>
            </a:r>
            <a:r>
              <a:rPr lang="en-US" dirty="0"/>
              <a:t> Finder using Regex</a:t>
            </a:r>
          </a:p>
          <a:p>
            <a:r>
              <a:rPr lang="en-US" dirty="0"/>
              <a:t>Siddhant Yadav (110084645) – Page Ranking using HashMap </a:t>
            </a:r>
          </a:p>
          <a:p>
            <a:r>
              <a:rPr lang="en-US" dirty="0"/>
              <a:t>Tanya Sethi (110079209) – File suggestion </a:t>
            </a:r>
          </a:p>
          <a:p>
            <a:r>
              <a:rPr lang="en-US" dirty="0"/>
              <a:t>Atharva Joshi (110074947) – Pattern Matching</a:t>
            </a:r>
          </a:p>
          <a:p>
            <a:r>
              <a:rPr lang="en-US" dirty="0"/>
              <a:t>Preet Amish Shah (110084839) – HTML to Text converter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45B6-99C3-45CE-9F91-CE4F19309575}"/>
              </a:ext>
            </a:extLst>
          </p:cNvPr>
          <p:cNvSpPr>
            <a:spLocks noGrp="1"/>
          </p:cNvSpPr>
          <p:nvPr>
            <p:ph type="title"/>
          </p:nvPr>
        </p:nvSpPr>
        <p:spPr/>
        <p:txBody>
          <a:bodyPr/>
          <a:lstStyle/>
          <a:p>
            <a:r>
              <a:rPr lang="en-CA" b="1" u="sng" dirty="0">
                <a:solidFill>
                  <a:schemeClr val="accent1"/>
                </a:solidFill>
              </a:rPr>
              <a:t>Presentation Flow</a:t>
            </a:r>
          </a:p>
        </p:txBody>
      </p:sp>
      <p:sp>
        <p:nvSpPr>
          <p:cNvPr id="3" name="Content Placeholder 2">
            <a:extLst>
              <a:ext uri="{FF2B5EF4-FFF2-40B4-BE49-F238E27FC236}">
                <a16:creationId xmlns:a16="http://schemas.microsoft.com/office/drawing/2014/main" id="{E9343422-DDF8-4A91-B6B4-9CD9C6B40FBE}"/>
              </a:ext>
            </a:extLst>
          </p:cNvPr>
          <p:cNvSpPr>
            <a:spLocks noGrp="1"/>
          </p:cNvSpPr>
          <p:nvPr>
            <p:ph idx="1"/>
          </p:nvPr>
        </p:nvSpPr>
        <p:spPr/>
        <p:txBody>
          <a:bodyPr/>
          <a:lstStyle/>
          <a:p>
            <a:r>
              <a:rPr lang="en-CA" dirty="0"/>
              <a:t>Introduction</a:t>
            </a:r>
          </a:p>
          <a:p>
            <a:r>
              <a:rPr lang="en-CA" dirty="0"/>
              <a:t>Flow of the Search Engine</a:t>
            </a:r>
          </a:p>
          <a:p>
            <a:r>
              <a:rPr lang="en-CA" dirty="0"/>
              <a:t>Features of Search Engine and Concepts used</a:t>
            </a:r>
          </a:p>
          <a:p>
            <a:r>
              <a:rPr lang="en-CA" dirty="0"/>
              <a:t>Demonstration</a:t>
            </a:r>
          </a:p>
          <a:p>
            <a:r>
              <a:rPr lang="en-CA" dirty="0"/>
              <a:t>Future Enhancement scopes</a:t>
            </a:r>
          </a:p>
          <a:p>
            <a:r>
              <a:rPr lang="en-CA" dirty="0"/>
              <a:t>Conclusion</a:t>
            </a:r>
          </a:p>
          <a:p>
            <a:r>
              <a:rPr lang="en-CA" dirty="0"/>
              <a:t>References</a:t>
            </a:r>
          </a:p>
          <a:p>
            <a:endParaRPr lang="en-CA" dirty="0"/>
          </a:p>
        </p:txBody>
      </p:sp>
    </p:spTree>
    <p:extLst>
      <p:ext uri="{BB962C8B-B14F-4D97-AF65-F5344CB8AC3E}">
        <p14:creationId xmlns:p14="http://schemas.microsoft.com/office/powerpoint/2010/main" val="345666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4531E-8B12-44ED-8FF2-644282214B08}"/>
              </a:ext>
            </a:extLst>
          </p:cNvPr>
          <p:cNvSpPr>
            <a:spLocks noGrp="1"/>
          </p:cNvSpPr>
          <p:nvPr>
            <p:ph idx="1"/>
          </p:nvPr>
        </p:nvSpPr>
        <p:spPr/>
        <p:txBody>
          <a:bodyPr/>
          <a:lstStyle/>
          <a:p>
            <a:r>
              <a:rPr lang="en-US" sz="2400" dirty="0"/>
              <a:t>A search engine is an online answering machine that searches, understands, and organizes material results in its database depending on end-user-inputted (internet user) search queries (keywords).</a:t>
            </a:r>
          </a:p>
          <a:p>
            <a:r>
              <a:rPr lang="en-US" sz="2400" dirty="0"/>
              <a:t>To show search results, all search engines first locate the most useful results in their database, sort them into an ordered list based on the search algorithm, then present them to end users. </a:t>
            </a:r>
          </a:p>
          <a:p>
            <a:r>
              <a:rPr lang="en-US" sz="2400" dirty="0"/>
              <a:t>The search results are usually shown in a line, which is referred to as a search engine results page (SERPs).</a:t>
            </a:r>
          </a:p>
          <a:p>
            <a:r>
              <a:rPr lang="en-US" sz="2400" dirty="0"/>
              <a:t>Some examples of web search engine are Google, Yahoo and Bing. </a:t>
            </a:r>
          </a:p>
          <a:p>
            <a:endParaRPr lang="en-US" dirty="0"/>
          </a:p>
          <a:p>
            <a:endParaRPr lang="en-US" dirty="0"/>
          </a:p>
        </p:txBody>
      </p:sp>
      <p:sp>
        <p:nvSpPr>
          <p:cNvPr id="6" name="Rectangle 5">
            <a:extLst>
              <a:ext uri="{FF2B5EF4-FFF2-40B4-BE49-F238E27FC236}">
                <a16:creationId xmlns:a16="http://schemas.microsoft.com/office/drawing/2014/main" id="{6ED5A1B4-DD30-45AF-BB7E-BEAE514FD286}"/>
              </a:ext>
            </a:extLst>
          </p:cNvPr>
          <p:cNvSpPr/>
          <p:nvPr/>
        </p:nvSpPr>
        <p:spPr>
          <a:xfrm>
            <a:off x="989012" y="457200"/>
            <a:ext cx="5105400" cy="923330"/>
          </a:xfrm>
          <a:prstGeom prst="rect">
            <a:avLst/>
          </a:prstGeom>
          <a:noFill/>
        </p:spPr>
        <p:txBody>
          <a:bodyPr wrap="square" lIns="91440" tIns="45720" rIns="91440" bIns="45720">
            <a:spAutoFit/>
          </a:bodyPr>
          <a:lstStyle/>
          <a:p>
            <a:pPr algn="ctr"/>
            <a:r>
              <a:rPr lang="en-US" sz="5400" b="0" u="sng" cap="none" spc="0" dirty="0">
                <a:ln w="0"/>
                <a:solidFill>
                  <a:schemeClr val="accent1"/>
                </a:solidFill>
                <a:effectLst>
                  <a:outerShdw blurRad="38100" dist="25400" dir="5400000" algn="ctr" rotWithShape="0">
                    <a:srgbClr val="6E747A">
                      <a:alpha val="43000"/>
                    </a:srgbClr>
                  </a:outerShdw>
                </a:effectLst>
              </a:rPr>
              <a:t>Introduction</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rPr>
              <a:t>Flow of Search Engine </a:t>
            </a:r>
          </a:p>
        </p:txBody>
      </p:sp>
      <p:graphicFrame>
        <p:nvGraphicFramePr>
          <p:cNvPr id="11" name="Content Placeholder 4" descr="Staggered process showing 3 tasks arranged one below the other and two downward pointing arrows are used to indicate progression from first task to second task and second task to third task.">
            <a:extLst>
              <a:ext uri="{FF2B5EF4-FFF2-40B4-BE49-F238E27FC236}">
                <a16:creationId xmlns:a16="http://schemas.microsoft.com/office/drawing/2014/main" id="{0B182E8C-E484-48F8-9DDF-6FD01DF65B72}"/>
              </a:ext>
            </a:extLst>
          </p:cNvPr>
          <p:cNvGraphicFramePr>
            <a:graphicFrameLocks noGrp="1"/>
          </p:cNvGraphicFramePr>
          <p:nvPr>
            <p:ph sz="half" idx="2"/>
            <p:extLst>
              <p:ext uri="{D42A27DB-BD31-4B8C-83A1-F6EECF244321}">
                <p14:modId xmlns:p14="http://schemas.microsoft.com/office/powerpoint/2010/main" val="2502254004"/>
              </p:ext>
            </p:extLst>
          </p:nvPr>
        </p:nvGraphicFramePr>
        <p:xfrm>
          <a:off x="6627812" y="867018"/>
          <a:ext cx="5078412" cy="446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ow to Pick the Right Search Engine">
            <a:extLst>
              <a:ext uri="{FF2B5EF4-FFF2-40B4-BE49-F238E27FC236}">
                <a16:creationId xmlns:a16="http://schemas.microsoft.com/office/drawing/2014/main" id="{D74A72B1-7697-4B7C-946E-2345A65667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5236" y="1706563"/>
            <a:ext cx="4829176" cy="343376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E0A686-C959-402E-9E12-5AE2889A4F88}"/>
              </a:ext>
            </a:extLst>
          </p:cNvPr>
          <p:cNvGrpSpPr/>
          <p:nvPr/>
        </p:nvGrpSpPr>
        <p:grpSpPr>
          <a:xfrm>
            <a:off x="8151812" y="5410200"/>
            <a:ext cx="3910377" cy="803814"/>
            <a:chOff x="876026" y="2746366"/>
            <a:chExt cx="3910377" cy="803814"/>
          </a:xfrm>
        </p:grpSpPr>
        <p:sp>
          <p:nvSpPr>
            <p:cNvPr id="6" name="Rectangle: Rounded Corners 5" descr="Staggered process showing 3 tasks arranged one below the other and two downward pointing arrows are used to indicate progression from first task to second task and second task to third task.">
              <a:extLst>
                <a:ext uri="{FF2B5EF4-FFF2-40B4-BE49-F238E27FC236}">
                  <a16:creationId xmlns:a16="http://schemas.microsoft.com/office/drawing/2014/main" id="{B03B0C80-A3C5-4FEE-BFCE-1CC08B745E4D}"/>
                </a:ext>
              </a:extLst>
            </p:cNvPr>
            <p:cNvSpPr/>
            <p:nvPr/>
          </p:nvSpPr>
          <p:spPr>
            <a:xfrm>
              <a:off x="876026" y="2746366"/>
              <a:ext cx="3910377" cy="803814"/>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C043B1A4-9046-45C3-A45C-18D9CFD36E47}"/>
                </a:ext>
              </a:extLst>
            </p:cNvPr>
            <p:cNvSpPr txBox="1"/>
            <p:nvPr/>
          </p:nvSpPr>
          <p:spPr>
            <a:xfrm>
              <a:off x="899569" y="2769909"/>
              <a:ext cx="3048803" cy="756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2100" kern="1200" dirty="0"/>
                <a:t>File Suggestion </a:t>
              </a:r>
            </a:p>
          </p:txBody>
        </p:sp>
      </p:grpSp>
      <p:grpSp>
        <p:nvGrpSpPr>
          <p:cNvPr id="8" name="Group 7">
            <a:extLst>
              <a:ext uri="{FF2B5EF4-FFF2-40B4-BE49-F238E27FC236}">
                <a16:creationId xmlns:a16="http://schemas.microsoft.com/office/drawing/2014/main" id="{EFE379A6-1436-46A3-BEA0-89E1B05D5745}"/>
              </a:ext>
            </a:extLst>
          </p:cNvPr>
          <p:cNvGrpSpPr/>
          <p:nvPr/>
        </p:nvGrpSpPr>
        <p:grpSpPr>
          <a:xfrm>
            <a:off x="11247701" y="5114853"/>
            <a:ext cx="522479" cy="522479"/>
            <a:chOff x="4263923" y="3329132"/>
            <a:chExt cx="522479" cy="522479"/>
          </a:xfrm>
        </p:grpSpPr>
        <p:sp>
          <p:nvSpPr>
            <p:cNvPr id="9" name="Arrow: Down 8">
              <a:extLst>
                <a:ext uri="{FF2B5EF4-FFF2-40B4-BE49-F238E27FC236}">
                  <a16:creationId xmlns:a16="http://schemas.microsoft.com/office/drawing/2014/main" id="{CE16D187-B71F-45FF-A144-F4AB2CE46464}"/>
                </a:ext>
              </a:extLst>
            </p:cNvPr>
            <p:cNvSpPr/>
            <p:nvPr/>
          </p:nvSpPr>
          <p:spPr>
            <a:xfrm>
              <a:off x="4263923" y="3329132"/>
              <a:ext cx="522479" cy="522479"/>
            </a:xfrm>
            <a:prstGeom prst="downArrow">
              <a:avLst>
                <a:gd name="adj1" fmla="val 55000"/>
                <a:gd name="adj2" fmla="val 45000"/>
              </a:avLst>
            </a:pr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0" name="Arrow: Down 4">
              <a:extLst>
                <a:ext uri="{FF2B5EF4-FFF2-40B4-BE49-F238E27FC236}">
                  <a16:creationId xmlns:a16="http://schemas.microsoft.com/office/drawing/2014/main" id="{1810190A-8CCE-4F64-ABC8-7E4FB89268A4}"/>
                </a:ext>
              </a:extLst>
            </p:cNvPr>
            <p:cNvSpPr txBox="1"/>
            <p:nvPr/>
          </p:nvSpPr>
          <p:spPr>
            <a:xfrm>
              <a:off x="4381481" y="3329132"/>
              <a:ext cx="287363" cy="3931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gr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solidFill>
                  <a:schemeClr val="accent1"/>
                </a:solidFill>
              </a:rPr>
              <a:t>Web Crawler</a:t>
            </a:r>
          </a:p>
        </p:txBody>
      </p:sp>
      <p:sp>
        <p:nvSpPr>
          <p:cNvPr id="3" name="Content Placeholder 2"/>
          <p:cNvSpPr>
            <a:spLocks noGrp="1"/>
          </p:cNvSpPr>
          <p:nvPr>
            <p:ph sz="half" idx="1"/>
          </p:nvPr>
        </p:nvSpPr>
        <p:spPr>
          <a:xfrm>
            <a:off x="1218883" y="1706880"/>
            <a:ext cx="6323329" cy="4465320"/>
          </a:xfrm>
        </p:spPr>
        <p:txBody>
          <a:bodyPr>
            <a:normAutofit fontScale="92500" lnSpcReduction="20000"/>
          </a:bodyPr>
          <a:lstStyle/>
          <a:p>
            <a:r>
              <a:rPr lang="en-US" sz="2400" dirty="0"/>
              <a:t>The web crawler is essentially a program that navigates the internet in search of new or updated pages.</a:t>
            </a:r>
          </a:p>
          <a:p>
            <a:r>
              <a:rPr lang="en-US" sz="2400" dirty="0"/>
              <a:t>To extract hyperlinks, the crawler starts with a large number of seed websites or popular URLs and searches depth and breadth.</a:t>
            </a:r>
          </a:p>
          <a:p>
            <a:r>
              <a:rPr lang="en-US" sz="2400" dirty="0"/>
              <a:t>Web crawler should be kind and gentle </a:t>
            </a:r>
            <a:r>
              <a:rPr lang="en-US" sz="2400" dirty="0" err="1"/>
              <a:t>i.e</a:t>
            </a:r>
            <a:r>
              <a:rPr lang="en-US" sz="2400" dirty="0"/>
              <a:t> it should avoid frequent website visits. Robust means to avoid malicious websites and spider webs. </a:t>
            </a:r>
          </a:p>
          <a:p>
            <a:r>
              <a:rPr lang="en-US" sz="2400" dirty="0"/>
              <a:t>It is mainly implemented using the </a:t>
            </a:r>
            <a:r>
              <a:rPr lang="en-US" sz="2400" dirty="0" err="1"/>
              <a:t>Jsoup</a:t>
            </a:r>
            <a:r>
              <a:rPr lang="en-US" sz="2400" dirty="0"/>
              <a:t> Library of java </a:t>
            </a:r>
          </a:p>
          <a:p>
            <a:r>
              <a:rPr lang="en-US" sz="2400" dirty="0"/>
              <a:t>A HashSet to avoid duplicate </a:t>
            </a:r>
            <a:r>
              <a:rPr lang="en-US" sz="2400" dirty="0" err="1"/>
              <a:t>urls</a:t>
            </a:r>
            <a:r>
              <a:rPr lang="en-US" sz="2400" dirty="0"/>
              <a:t> and also an </a:t>
            </a:r>
            <a:r>
              <a:rPr lang="en-US" sz="2400" dirty="0" err="1"/>
              <a:t>ArrayList</a:t>
            </a:r>
            <a:r>
              <a:rPr lang="en-US" sz="2400" dirty="0"/>
              <a:t> is used to store the </a:t>
            </a:r>
            <a:r>
              <a:rPr lang="en-US" sz="2400" dirty="0" err="1"/>
              <a:t>urls</a:t>
            </a:r>
            <a:r>
              <a:rPr lang="en-US" sz="2400" dirty="0"/>
              <a:t> received from current page which is being crawled.</a:t>
            </a:r>
          </a:p>
          <a:p>
            <a:endParaRPr lang="en-US" sz="2400" dirty="0"/>
          </a:p>
        </p:txBody>
      </p:sp>
      <p:pic>
        <p:nvPicPr>
          <p:cNvPr id="2050" name="Picture 2" descr="Making Web Crawler and Scraper: The Easy Way | by Suchana Chakrabarti |  Medium">
            <a:extLst>
              <a:ext uri="{FF2B5EF4-FFF2-40B4-BE49-F238E27FC236}">
                <a16:creationId xmlns:a16="http://schemas.microsoft.com/office/drawing/2014/main" id="{48B6B953-619D-4790-BD1B-1409E6567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685" y="1600200"/>
            <a:ext cx="474345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5213" y="228601"/>
            <a:ext cx="7069519" cy="1220933"/>
          </a:xfrm>
        </p:spPr>
        <p:txBody>
          <a:bodyPr/>
          <a:lstStyle/>
          <a:p>
            <a:r>
              <a:rPr lang="en-US" b="1" u="sng" dirty="0">
                <a:solidFill>
                  <a:schemeClr val="accent1"/>
                </a:solidFill>
              </a:rPr>
              <a:t>HTML to Text converter </a:t>
            </a:r>
          </a:p>
        </p:txBody>
      </p:sp>
      <p:sp>
        <p:nvSpPr>
          <p:cNvPr id="6" name="TextBox 5">
            <a:extLst>
              <a:ext uri="{FF2B5EF4-FFF2-40B4-BE49-F238E27FC236}">
                <a16:creationId xmlns:a16="http://schemas.microsoft.com/office/drawing/2014/main" id="{CCB3438E-F7DB-41BE-A430-BA95EF9E6846}"/>
              </a:ext>
            </a:extLst>
          </p:cNvPr>
          <p:cNvSpPr txBox="1"/>
          <p:nvPr/>
        </p:nvSpPr>
        <p:spPr>
          <a:xfrm>
            <a:off x="4951412" y="1600200"/>
            <a:ext cx="6705599" cy="4154984"/>
          </a:xfrm>
          <a:prstGeom prst="rect">
            <a:avLst/>
          </a:prstGeom>
          <a:noFill/>
        </p:spPr>
        <p:txBody>
          <a:bodyPr wrap="square" rtlCol="0">
            <a:spAutoFit/>
          </a:bodyPr>
          <a:lstStyle/>
          <a:p>
            <a:pPr marL="457200" indent="-457200" algn="just">
              <a:buFont typeface="Arial" panose="020B0604020202020204" pitchFamily="34" charset="0"/>
              <a:buChar char="•"/>
            </a:pPr>
            <a:r>
              <a:rPr lang="en-US" dirty="0"/>
              <a:t>To convert HTML files into Text files, we have used </a:t>
            </a:r>
            <a:r>
              <a:rPr lang="en-US" dirty="0" err="1"/>
              <a:t>Jsoup</a:t>
            </a:r>
            <a:r>
              <a:rPr lang="en-US" dirty="0"/>
              <a:t> Library of Java.</a:t>
            </a:r>
          </a:p>
          <a:p>
            <a:pPr marL="457200" indent="-457200" algn="just">
              <a:buFont typeface="Arial" panose="020B0604020202020204" pitchFamily="34" charset="0"/>
              <a:buChar char="•"/>
            </a:pPr>
            <a:r>
              <a:rPr lang="en-US" dirty="0"/>
              <a:t>First the web crawler will retrieve all HTML files from the specified URL. Once the files are downloaded they will be converted into text files using </a:t>
            </a:r>
            <a:r>
              <a:rPr lang="en-US" dirty="0" err="1"/>
              <a:t>Jsoup</a:t>
            </a:r>
            <a:r>
              <a:rPr lang="en-US" dirty="0"/>
              <a:t> library.</a:t>
            </a:r>
          </a:p>
          <a:p>
            <a:pPr marL="457200" indent="-457200" algn="just">
              <a:buFont typeface="Arial" panose="020B0604020202020204" pitchFamily="34" charset="0"/>
              <a:buChar char="•"/>
            </a:pPr>
            <a:r>
              <a:rPr lang="en-US" dirty="0"/>
              <a:t>The data of HTML is stored in String format using parser and later the strings are written in text file using the </a:t>
            </a:r>
            <a:r>
              <a:rPr lang="en-US" dirty="0" err="1"/>
              <a:t>BufferedWriter</a:t>
            </a:r>
            <a:r>
              <a:rPr lang="en-US" dirty="0"/>
              <a:t>.</a:t>
            </a:r>
          </a:p>
          <a:p>
            <a:pPr marL="457200" indent="-457200" algn="just">
              <a:buFont typeface="Arial" panose="020B0604020202020204" pitchFamily="34" charset="0"/>
              <a:buChar char="•"/>
            </a:pPr>
            <a:endParaRPr lang="en-US" dirty="0"/>
          </a:p>
          <a:p>
            <a:pPr marL="457200" indent="-457200" algn="just">
              <a:buFont typeface="Arial" panose="020B0604020202020204" pitchFamily="34" charset="0"/>
              <a:buChar char="•"/>
            </a:pPr>
            <a:endParaRPr lang="en-US" dirty="0"/>
          </a:p>
        </p:txBody>
      </p:sp>
      <p:pic>
        <p:nvPicPr>
          <p:cNvPr id="3076" name="Picture 4" descr="Convert every document from HTML to TXT - Converter365.com">
            <a:extLst>
              <a:ext uri="{FF2B5EF4-FFF2-40B4-BE49-F238E27FC236}">
                <a16:creationId xmlns:a16="http://schemas.microsoft.com/office/drawing/2014/main" id="{9A05C0F1-047F-4EE2-966F-466FC80AC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2895600"/>
            <a:ext cx="3276599" cy="175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b="1" u="sng" dirty="0">
                <a:solidFill>
                  <a:schemeClr val="accent1"/>
                </a:solidFill>
              </a:rPr>
              <a:t>Suggest URLs using Regex Pattern</a:t>
            </a:r>
          </a:p>
        </p:txBody>
      </p:sp>
      <p:sp>
        <p:nvSpPr>
          <p:cNvPr id="3" name="Content Placeholder 2"/>
          <p:cNvSpPr>
            <a:spLocks noGrp="1"/>
          </p:cNvSpPr>
          <p:nvPr>
            <p:ph sz="half" idx="1"/>
          </p:nvPr>
        </p:nvSpPr>
        <p:spPr>
          <a:xfrm>
            <a:off x="1218883" y="1706880"/>
            <a:ext cx="5078677" cy="4465320"/>
          </a:xfrm>
        </p:spPr>
        <p:txBody>
          <a:bodyPr>
            <a:normAutofit/>
          </a:bodyPr>
          <a:lstStyle/>
          <a:p>
            <a:r>
              <a:rPr lang="en-US" sz="2200" dirty="0"/>
              <a:t>The web crawler will create one file which has all the </a:t>
            </a:r>
            <a:r>
              <a:rPr lang="en-US" sz="2200" dirty="0" err="1"/>
              <a:t>urls</a:t>
            </a:r>
            <a:r>
              <a:rPr lang="en-US" sz="2200" dirty="0"/>
              <a:t> which that are crawled and also the hyper links from the webpages that are crawled.</a:t>
            </a:r>
          </a:p>
          <a:p>
            <a:r>
              <a:rPr lang="en-US" sz="2200" dirty="0"/>
              <a:t>Using a regex pattern, we will try to avoid some unsecure </a:t>
            </a:r>
            <a:r>
              <a:rPr lang="en-US" sz="2200" dirty="0" err="1"/>
              <a:t>urls</a:t>
            </a:r>
            <a:r>
              <a:rPr lang="en-US" sz="2200" dirty="0"/>
              <a:t> and find only those </a:t>
            </a:r>
            <a:r>
              <a:rPr lang="en-US" sz="2200" dirty="0" err="1"/>
              <a:t>urls</a:t>
            </a:r>
            <a:r>
              <a:rPr lang="en-US" sz="2200" dirty="0"/>
              <a:t> which start with https.</a:t>
            </a:r>
          </a:p>
          <a:p>
            <a:r>
              <a:rPr lang="en-US" sz="2200" dirty="0"/>
              <a:t>Then we will try to compare the pattern using the matcher class and suggest the </a:t>
            </a:r>
            <a:r>
              <a:rPr lang="en-US" sz="2200" dirty="0" err="1"/>
              <a:t>urls</a:t>
            </a:r>
            <a:r>
              <a:rPr lang="en-US" sz="2200" dirty="0"/>
              <a:t> based on the user input.</a:t>
            </a:r>
          </a:p>
        </p:txBody>
      </p:sp>
      <p:pic>
        <p:nvPicPr>
          <p:cNvPr id="5" name="Picture 4" descr="Logo, company name&#10;&#10;Description automatically generated">
            <a:extLst>
              <a:ext uri="{FF2B5EF4-FFF2-40B4-BE49-F238E27FC236}">
                <a16:creationId xmlns:a16="http://schemas.microsoft.com/office/drawing/2014/main" id="{31E534C6-7517-4DA3-A90F-EDF557CCC3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4452" y="1828800"/>
            <a:ext cx="5654821" cy="3831141"/>
          </a:xfrm>
          <a:prstGeom prst="rect">
            <a:avLst/>
          </a:prstGeom>
          <a:noFill/>
        </p:spPr>
      </p:pic>
    </p:spTree>
    <p:extLst>
      <p:ext uri="{BB962C8B-B14F-4D97-AF65-F5344CB8AC3E}">
        <p14:creationId xmlns:p14="http://schemas.microsoft.com/office/powerpoint/2010/main" val="195078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u="sng" dirty="0">
                <a:solidFill>
                  <a:schemeClr val="accent1"/>
                </a:solidFill>
              </a:rPr>
              <a:t>Pattern Searching Using Boyer Moore</a:t>
            </a:r>
          </a:p>
        </p:txBody>
      </p:sp>
      <p:sp>
        <p:nvSpPr>
          <p:cNvPr id="3" name="TextBox 2">
            <a:extLst>
              <a:ext uri="{FF2B5EF4-FFF2-40B4-BE49-F238E27FC236}">
                <a16:creationId xmlns:a16="http://schemas.microsoft.com/office/drawing/2014/main" id="{192FEE52-553B-4561-9D7D-25860342B370}"/>
              </a:ext>
            </a:extLst>
          </p:cNvPr>
          <p:cNvSpPr txBox="1"/>
          <p:nvPr/>
        </p:nvSpPr>
        <p:spPr>
          <a:xfrm>
            <a:off x="1370012" y="1981200"/>
            <a:ext cx="6705600" cy="4524315"/>
          </a:xfrm>
          <a:prstGeom prst="rect">
            <a:avLst/>
          </a:prstGeom>
          <a:noFill/>
        </p:spPr>
        <p:txBody>
          <a:bodyPr wrap="square" rtlCol="0">
            <a:spAutoFit/>
          </a:bodyPr>
          <a:lstStyle/>
          <a:p>
            <a:pPr marL="342900" indent="-342900" algn="just">
              <a:buFont typeface="Arial" panose="020B0604020202020204" pitchFamily="34" charset="0"/>
              <a:buChar char="•"/>
            </a:pPr>
            <a:r>
              <a:rPr lang="en-US" dirty="0"/>
              <a:t>Boyer Moore Pattern Search algorithm is one of the most efficient pattern search algorithms available and it is frequently used as a standard for pattern search algorithm.</a:t>
            </a:r>
          </a:p>
          <a:p>
            <a:pPr marL="342900" indent="-342900" algn="just">
              <a:buFont typeface="Arial" panose="020B0604020202020204" pitchFamily="34" charset="0"/>
              <a:buChar char="•"/>
            </a:pPr>
            <a:r>
              <a:rPr lang="en-US" dirty="0"/>
              <a:t>It works simply by pre-processing the string to be searched for. It then skips chunks of the text using the information acquired during the pre-processing step. The algorithm's main features are that it matches on the tail of the pattern rather than the head, and that it skips down the text in multiple character jumps rather than checking every single letter.</a:t>
            </a:r>
          </a:p>
        </p:txBody>
      </p:sp>
      <p:pic>
        <p:nvPicPr>
          <p:cNvPr id="4098" name="Picture 2">
            <a:extLst>
              <a:ext uri="{FF2B5EF4-FFF2-40B4-BE49-F238E27FC236}">
                <a16:creationId xmlns:a16="http://schemas.microsoft.com/office/drawing/2014/main" id="{CBBAA7B2-98D4-4C4A-9D69-68278086A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8011" y="1828800"/>
            <a:ext cx="381000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941</TotalTime>
  <Words>886</Words>
  <Application>Microsoft Office PowerPoint</Application>
  <PresentationFormat>Custom</PresentationFormat>
  <Paragraphs>82</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Bahnschrift Light</vt:lpstr>
      <vt:lpstr>Calibri</vt:lpstr>
      <vt:lpstr>Tech 16x9</vt:lpstr>
      <vt:lpstr>Web Search Engine  Advanced Computing Concepts Comp 8547</vt:lpstr>
      <vt:lpstr>Project Team Members and Contribution </vt:lpstr>
      <vt:lpstr>Presentation Flow</vt:lpstr>
      <vt:lpstr>PowerPoint Presentation</vt:lpstr>
      <vt:lpstr>Flow of Search Engine </vt:lpstr>
      <vt:lpstr>Web Crawler</vt:lpstr>
      <vt:lpstr>HTML to Text converter </vt:lpstr>
      <vt:lpstr>Suggest URLs using Regex Pattern</vt:lpstr>
      <vt:lpstr>Pattern Searching Using Boyer Moore</vt:lpstr>
      <vt:lpstr>Page Ranking</vt:lpstr>
      <vt:lpstr>File Suggestion</vt:lpstr>
      <vt:lpstr>Live Demonstration</vt:lpstr>
      <vt:lpstr>Future Enhancements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Search Engine  Advanced Computing Concepts Comp 8547</dc:title>
  <dc:creator>PREET</dc:creator>
  <cp:lastModifiedBy>Kathan Vaidya</cp:lastModifiedBy>
  <cp:revision>75</cp:revision>
  <dcterms:created xsi:type="dcterms:W3CDTF">2022-04-03T18:33:36Z</dcterms:created>
  <dcterms:modified xsi:type="dcterms:W3CDTF">2022-04-06T00:38:53Z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