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fs188rLqOzSLx6ubx5nRCdab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6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d30293eb0_1_1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d30293eb0_1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d30293eb0_1_1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d30293eb0_1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129f6004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129f600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d30293eb0_1_1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d30293eb0_1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d30293eb0_1_1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d30293eb0_1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30293eb0_1_8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d30293eb0_1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ctrTitle"/>
          </p:nvPr>
        </p:nvSpPr>
        <p:spPr>
          <a:xfrm>
            <a:off x="2417779" y="802298"/>
            <a:ext cx="86370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2417780" y="3531204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2416500" y="329307"/>
            <a:ext cx="497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1437664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31"/>
          <p:cNvCxnSpPr/>
          <p:nvPr/>
        </p:nvCxnSpPr>
        <p:spPr>
          <a:xfrm>
            <a:off x="2417780" y="3528542"/>
            <a:ext cx="86370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40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41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32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54239" y="3804985"/>
            <a:ext cx="8630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2" type="body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4" type="body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6" name="Google Shape;56;p36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2" name="Google Shape;62;p37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38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9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73" name="Google Shape;73;p39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9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9"/>
          <p:cNvSpPr txBox="1"/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39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0" y="2019476"/>
            <a:ext cx="12192000" cy="41058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30"/>
          <p:cNvPicPr preferRelativeResize="0"/>
          <p:nvPr/>
        </p:nvPicPr>
        <p:blipFill rotWithShape="1">
          <a:blip r:embed="rId1">
            <a:alphaModFix/>
          </a:blip>
          <a:srcRect b="-1539" l="0" r="0" t="1540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3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524000" y="2176875"/>
            <a:ext cx="9144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erriweather"/>
              <a:buNone/>
            </a:pPr>
            <a:r>
              <a:rPr i="1" lang="en-IN" sz="5500">
                <a:latin typeface="Merriweather"/>
                <a:ea typeface="Merriweather"/>
                <a:cs typeface="Merriweather"/>
                <a:sym typeface="Merriweather"/>
              </a:rPr>
              <a:t>QUERY CLASSIFICATION</a:t>
            </a:r>
            <a:br>
              <a:rPr i="1" lang="en-IN" sz="60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1" lang="en-IN" sz="6000">
                <a:latin typeface="Merriweather"/>
                <a:ea typeface="Merriweather"/>
                <a:cs typeface="Merriweather"/>
                <a:sym typeface="Merriweather"/>
              </a:rPr>
              <a:t>								</a:t>
            </a:r>
            <a:r>
              <a:rPr i="1" lang="en-IN" sz="3000">
                <a:latin typeface="Merriweather"/>
                <a:ea typeface="Merriweather"/>
                <a:cs typeface="Merriweather"/>
                <a:sym typeface="Merriweather"/>
              </a:rPr>
              <a:t>-Kathan Patel</a:t>
            </a:r>
            <a:endParaRPr i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8771617" y="4181748"/>
            <a:ext cx="42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2d30293eb0_1_1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0" y="1512888"/>
            <a:ext cx="5844149" cy="48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2d30293eb0_1_1170"/>
          <p:cNvPicPr preferRelativeResize="0"/>
          <p:nvPr/>
        </p:nvPicPr>
        <p:blipFill rotWithShape="1">
          <a:blip r:embed="rId4">
            <a:alphaModFix/>
          </a:blip>
          <a:srcRect b="0" l="0" r="0" t="4012"/>
          <a:stretch/>
        </p:blipFill>
        <p:spPr>
          <a:xfrm>
            <a:off x="8111050" y="468850"/>
            <a:ext cx="2541600" cy="23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d30293eb0_1_1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9075" y="2998075"/>
            <a:ext cx="3780000" cy="3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2d30293eb0_1_1170"/>
          <p:cNvSpPr txBox="1"/>
          <p:nvPr/>
        </p:nvSpPr>
        <p:spPr>
          <a:xfrm>
            <a:off x="1202725" y="835800"/>
            <a:ext cx="254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Attribute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4" name="Google Shape;214;g22d30293eb0_1_1170"/>
          <p:cNvSpPr txBox="1"/>
          <p:nvPr/>
        </p:nvSpPr>
        <p:spPr>
          <a:xfrm>
            <a:off x="135500" y="0"/>
            <a:ext cx="9493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Find Most Repeating Words in Queries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2d30293eb0_1_1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812" y="3077988"/>
            <a:ext cx="378000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2d30293eb0_1_1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800" y="402900"/>
            <a:ext cx="2540000" cy="24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2d30293eb0_1_1177"/>
          <p:cNvSpPr txBox="1"/>
          <p:nvPr/>
        </p:nvSpPr>
        <p:spPr>
          <a:xfrm>
            <a:off x="750838" y="727400"/>
            <a:ext cx="25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Spatial</a:t>
            </a:r>
            <a:endParaRPr sz="10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2" name="Google Shape;222;g22d30293eb0_1_1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50" y="1529275"/>
            <a:ext cx="53625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925" y="2948950"/>
            <a:ext cx="3780000" cy="3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1022025" y="783350"/>
            <a:ext cx="2545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Combine</a:t>
            </a: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125" y="556463"/>
            <a:ext cx="2541600" cy="21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60125"/>
            <a:ext cx="5952700" cy="47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1294362" y="511302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Text Vectorization</a:t>
            </a:r>
            <a:endParaRPr b="1"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</a:pPr>
            <a:r>
              <a:t/>
            </a:r>
            <a:endParaRPr i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1035100" y="2397750"/>
            <a:ext cx="8280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❖"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Bag Of Words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❖"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TF-IDF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❖"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Bag of N-Grams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❖"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Word2vec Word Embeddings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570129" y="35634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erriweather"/>
              <a:buNone/>
            </a:pPr>
            <a:r>
              <a:rPr i="1" lang="en-IN" sz="4500" cap="none">
                <a:latin typeface="Merriweather"/>
                <a:ea typeface="Merriweather"/>
                <a:cs typeface="Merriweather"/>
                <a:sym typeface="Merriweather"/>
              </a:rPr>
              <a:t>Model Training </a:t>
            </a:r>
            <a:endParaRPr i="1" sz="4500" cap="none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457200" y="1253050"/>
            <a:ext cx="53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Used : 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946400" y="1947325"/>
            <a:ext cx="85500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LogisticRegression                                       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SupportVectorClassifier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MultinomialNB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DecisionTreeClassifier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KNeighborsClassifier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RandomForestClassifier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AdaBoostClassifier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BaggingClassifier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ExtraTreesClassifier</a:t>
            </a:r>
            <a:endParaRPr b="1" sz="20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GradientBoostingClassifier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XGBClassifier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5726" cy="63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1286925"/>
            <a:ext cx="3956800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8216500" y="409200"/>
            <a:ext cx="306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</a:t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2372" r="0" t="0"/>
          <a:stretch/>
        </p:blipFill>
        <p:spPr>
          <a:xfrm>
            <a:off x="993150" y="1005325"/>
            <a:ext cx="10205700" cy="56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1083750" y="128125"/>
            <a:ext cx="9161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latin typeface="Merriweather"/>
                <a:ea typeface="Merriweather"/>
                <a:cs typeface="Merriweather"/>
                <a:sym typeface="Merriweather"/>
              </a:rPr>
              <a:t>Ensemble Method</a:t>
            </a:r>
            <a:endParaRPr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e129f6004e_0_32"/>
          <p:cNvPicPr preferRelativeResize="0"/>
          <p:nvPr/>
        </p:nvPicPr>
        <p:blipFill rotWithShape="1">
          <a:blip r:embed="rId3">
            <a:alphaModFix/>
          </a:blip>
          <a:srcRect b="0" l="12816" r="0" t="0"/>
          <a:stretch/>
        </p:blipFill>
        <p:spPr>
          <a:xfrm>
            <a:off x="1203137" y="1022676"/>
            <a:ext cx="9785726" cy="53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1468504" y="3473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erriweather"/>
              <a:buNone/>
            </a:pP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Prediction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800" y="1641600"/>
            <a:ext cx="9436099" cy="45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22d30293eb0_1_1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800" y="1641600"/>
            <a:ext cx="9435601" cy="45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294362" y="3854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erriweather"/>
              <a:buNone/>
            </a:pPr>
            <a:r>
              <a:rPr i="1" lang="en-IN" sz="5500" cap="none">
                <a:latin typeface="Merriweather"/>
                <a:ea typeface="Merriweather"/>
                <a:cs typeface="Merriweather"/>
                <a:sym typeface="Merriweather"/>
              </a:rPr>
              <a:t>Project</a:t>
            </a:r>
            <a:r>
              <a:rPr i="1" lang="en-IN" sz="5500" cap="none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1" lang="en-IN" sz="5500">
                <a:latin typeface="Merriweather"/>
                <a:ea typeface="Merriweather"/>
                <a:cs typeface="Merriweather"/>
                <a:sym typeface="Merriweather"/>
              </a:rPr>
              <a:t>Outline</a:t>
            </a:r>
            <a:br>
              <a:rPr lang="en-IN" sz="5100" u="sng">
                <a:latin typeface="Calibri"/>
                <a:ea typeface="Calibri"/>
                <a:cs typeface="Calibri"/>
                <a:sym typeface="Calibri"/>
              </a:rPr>
            </a:br>
            <a:endParaRPr sz="5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1434655"/>
            <a:ext cx="10515600" cy="531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85836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"/>
              <a:buAutoNum type="arabicParenR"/>
            </a:pPr>
            <a:r>
              <a:rPr lang="en-IN" sz="3587">
                <a:latin typeface="Merriweather"/>
                <a:ea typeface="Merriweather"/>
                <a:cs typeface="Merriweather"/>
                <a:sym typeface="Merriweather"/>
              </a:rPr>
              <a:t>About the Project</a:t>
            </a:r>
            <a:endParaRPr sz="3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85836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ill Sans"/>
              <a:buAutoNum type="arabicParenR"/>
            </a:pPr>
            <a:r>
              <a:rPr lang="en-IN" sz="3587">
                <a:latin typeface="Merriweather"/>
                <a:ea typeface="Merriweather"/>
                <a:cs typeface="Merriweather"/>
                <a:sym typeface="Merriweather"/>
              </a:rPr>
              <a:t>Description of Data</a:t>
            </a:r>
            <a:endParaRPr sz="3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85836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ill Sans"/>
              <a:buAutoNum type="arabicParenR"/>
            </a:pPr>
            <a:r>
              <a:rPr lang="en-IN" sz="3587">
                <a:latin typeface="Merriweather"/>
                <a:ea typeface="Merriweather"/>
                <a:cs typeface="Merriweather"/>
                <a:sym typeface="Merriweather"/>
              </a:rPr>
              <a:t>Architecture of the Project</a:t>
            </a:r>
            <a:endParaRPr sz="3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6863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9208"/>
              <a:buFont typeface="Gill Sans"/>
              <a:buAutoNum type="arabicParenR"/>
            </a:pPr>
            <a:r>
              <a:rPr lang="en-IN" sz="3587">
                <a:latin typeface="Merriweather"/>
                <a:ea typeface="Merriweather"/>
                <a:cs typeface="Merriweather"/>
                <a:sym typeface="Merriweather"/>
              </a:rPr>
              <a:t>Code Explanation  :  </a:t>
            </a:r>
            <a:r>
              <a:rPr lang="en-IN" sz="32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27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3114">
                <a:latin typeface="Merriweather"/>
                <a:ea typeface="Merriweather"/>
                <a:cs typeface="Merriweather"/>
                <a:sym typeface="Merriweather"/>
              </a:rPr>
              <a:t>i) Data Ambiguity</a:t>
            </a:r>
            <a:endParaRPr sz="2414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114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ii) Data Pre-Processing</a:t>
            </a:r>
            <a:endParaRPr sz="2414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114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iii) Model Selection</a:t>
            </a:r>
            <a:endParaRPr sz="2414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114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iv) Model Tuning</a:t>
            </a:r>
            <a:endParaRPr sz="2414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114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v) Prediction</a:t>
            </a:r>
            <a:endParaRPr sz="2414"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14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sz="27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762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22d30293eb0_1_1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75" y="1642550"/>
            <a:ext cx="9435601" cy="45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i="1" sz="4000" u="sng">
              <a:solidFill>
                <a:srgbClr val="5B0E2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b="1" i="1" lang="en-IN" sz="4000">
                <a:solidFill>
                  <a:srgbClr val="5B0E2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b="1" i="1" lang="en-IN" sz="4000">
                <a:solidFill>
                  <a:srgbClr val="5B0E2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</a:t>
            </a:r>
            <a:r>
              <a:rPr b="1" i="1" lang="en-IN" sz="5500">
                <a:solidFill>
                  <a:srgbClr val="5B0E2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You…</a:t>
            </a:r>
            <a:endParaRPr b="1" i="1" sz="5500">
              <a:solidFill>
                <a:srgbClr val="5B0E2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i="1" sz="4000" u="sng">
              <a:solidFill>
                <a:srgbClr val="5B0E2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294362" y="43304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erriweather"/>
              <a:buNone/>
            </a:pPr>
            <a:r>
              <a:rPr i="1" lang="en-IN" sz="5500" cap="none">
                <a:latin typeface="Merriweather"/>
                <a:ea typeface="Merriweather"/>
                <a:cs typeface="Merriweather"/>
                <a:sym typeface="Merriweather"/>
              </a:rPr>
              <a:t>About the Project</a:t>
            </a:r>
            <a:endParaRPr i="1" sz="5500" cap="none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90562" y="971550"/>
            <a:ext cx="10810875" cy="588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IN" sz="4000" u="sng">
                <a:latin typeface="Arial"/>
                <a:ea typeface="Arial"/>
                <a:cs typeface="Arial"/>
                <a:sym typeface="Arial"/>
              </a:rPr>
              <a:t>Problem Statement :</a:t>
            </a:r>
            <a:endParaRPr sz="22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69900" lvl="0" marL="4572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erriweather"/>
              <a:buChar char="•"/>
            </a:pPr>
            <a:r>
              <a:rPr b="1" lang="en-IN" sz="2200">
                <a:latin typeface="Merriweather"/>
                <a:ea typeface="Merriweather"/>
                <a:cs typeface="Merriweather"/>
                <a:sym typeface="Merriweather"/>
              </a:rPr>
              <a:t>The goal of the query classification project is to build a Machine Learning model that classifies a query as attribute, spatial, or combination based on user Input. 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499719"/>
            <a:ext cx="9603275" cy="833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erriweather"/>
              <a:buNone/>
            </a:pPr>
            <a:r>
              <a:rPr lang="en-IN" sz="4500">
                <a:latin typeface="Merriweather"/>
                <a:ea typeface="Merriweather"/>
                <a:cs typeface="Merriweather"/>
                <a:sym typeface="Merriweather"/>
              </a:rPr>
              <a:t> Description of Data</a:t>
            </a:r>
            <a:br>
              <a:rPr lang="en-IN" sz="4500">
                <a:latin typeface="Merriweather"/>
                <a:ea typeface="Merriweather"/>
                <a:cs typeface="Merriweather"/>
                <a:sym typeface="Merriweather"/>
              </a:rPr>
            </a:br>
            <a:endParaRPr i="1"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38" y="1698675"/>
            <a:ext cx="11422925" cy="20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00" y="4129700"/>
            <a:ext cx="11422801" cy="2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erriweather"/>
              <a:buNone/>
            </a:pPr>
            <a:br>
              <a:rPr lang="en-IN" sz="42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IN" sz="4200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IN" sz="4200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i="1" sz="4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50" y="1608975"/>
            <a:ext cx="4745600" cy="364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9"/>
          <p:cNvGrpSpPr/>
          <p:nvPr/>
        </p:nvGrpSpPr>
        <p:grpSpPr>
          <a:xfrm rot="2744189">
            <a:off x="7546416" y="345378"/>
            <a:ext cx="2733982" cy="2733982"/>
            <a:chOff x="284959" y="1318143"/>
            <a:chExt cx="2460300" cy="2460300"/>
          </a:xfrm>
        </p:grpSpPr>
        <p:sp>
          <p:nvSpPr>
            <p:cNvPr id="128" name="Google Shape;128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9"/>
          <p:cNvGrpSpPr/>
          <p:nvPr/>
        </p:nvGrpSpPr>
        <p:grpSpPr>
          <a:xfrm rot="2744189">
            <a:off x="7546416" y="1065810"/>
            <a:ext cx="2733982" cy="2733982"/>
            <a:chOff x="284959" y="1318143"/>
            <a:chExt cx="2460300" cy="2460300"/>
          </a:xfrm>
        </p:grpSpPr>
        <p:sp>
          <p:nvSpPr>
            <p:cNvPr id="132" name="Google Shape;132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9"/>
          <p:cNvGrpSpPr/>
          <p:nvPr/>
        </p:nvGrpSpPr>
        <p:grpSpPr>
          <a:xfrm rot="2744189">
            <a:off x="7546416" y="1806985"/>
            <a:ext cx="2733982" cy="2733982"/>
            <a:chOff x="284959" y="1318143"/>
            <a:chExt cx="2460300" cy="2460300"/>
          </a:xfrm>
        </p:grpSpPr>
        <p:sp>
          <p:nvSpPr>
            <p:cNvPr id="136" name="Google Shape;136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Preprocessing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9"/>
          <p:cNvGrpSpPr/>
          <p:nvPr/>
        </p:nvGrpSpPr>
        <p:grpSpPr>
          <a:xfrm rot="2744189">
            <a:off x="7546416" y="2546134"/>
            <a:ext cx="2733982" cy="2733982"/>
            <a:chOff x="284959" y="1318143"/>
            <a:chExt cx="2460300" cy="2460300"/>
          </a:xfrm>
        </p:grpSpPr>
        <p:sp>
          <p:nvSpPr>
            <p:cNvPr id="140" name="Google Shape;140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9"/>
          <p:cNvGrpSpPr/>
          <p:nvPr/>
        </p:nvGrpSpPr>
        <p:grpSpPr>
          <a:xfrm rot="2744189">
            <a:off x="7546416" y="4109242"/>
            <a:ext cx="2733982" cy="2733982"/>
            <a:chOff x="284959" y="1318143"/>
            <a:chExt cx="2460300" cy="2460300"/>
          </a:xfrm>
        </p:grpSpPr>
        <p:sp>
          <p:nvSpPr>
            <p:cNvPr id="144" name="Google Shape;144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863366">
              <a:off x="477597" y="3267009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Improvement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9"/>
          <p:cNvGrpSpPr/>
          <p:nvPr/>
        </p:nvGrpSpPr>
        <p:grpSpPr>
          <a:xfrm rot="2744189">
            <a:off x="7546416" y="3306891"/>
            <a:ext cx="2733982" cy="2733982"/>
            <a:chOff x="284959" y="1318143"/>
            <a:chExt cx="2460300" cy="2460300"/>
          </a:xfrm>
        </p:grpSpPr>
        <p:sp>
          <p:nvSpPr>
            <p:cNvPr id="148" name="Google Shape;148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9"/>
          <p:cNvGrpSpPr/>
          <p:nvPr/>
        </p:nvGrpSpPr>
        <p:grpSpPr>
          <a:xfrm rot="2744189">
            <a:off x="7546416" y="4829673"/>
            <a:ext cx="2733982" cy="2733982"/>
            <a:chOff x="284959" y="1318143"/>
            <a:chExt cx="2460300" cy="2460300"/>
          </a:xfrm>
        </p:grpSpPr>
        <p:sp>
          <p:nvSpPr>
            <p:cNvPr id="152" name="Google Shape;152;p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rot="-2863366">
              <a:off x="472943" y="3255408"/>
              <a:ext cx="325991" cy="325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 Application</a:t>
              </a:r>
              <a:endPara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9"/>
          <p:cNvSpPr txBox="1"/>
          <p:nvPr/>
        </p:nvSpPr>
        <p:spPr>
          <a:xfrm>
            <a:off x="1063875" y="294625"/>
            <a:ext cx="918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erriweather"/>
              <a:buNone/>
            </a:pPr>
            <a:r>
              <a:rPr lang="en-IN" sz="4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Architecture of the Project</a:t>
            </a:r>
            <a:br>
              <a:rPr lang="en-IN" sz="4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1451578" y="516136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erriweather"/>
              <a:buNone/>
            </a:pP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r>
              <a:rPr i="1" lang="en-IN" sz="4500" cap="none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Cleaning</a:t>
            </a:r>
            <a:endParaRPr i="1" sz="4500" cap="none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414950" y="2095050"/>
            <a:ext cx="93621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"/>
              <a:buChar char="❖"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Rename Columns (Text,Target)</a:t>
            </a: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31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"/>
              <a:buChar char="❖"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Label Encoding On Target Column</a:t>
            </a: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31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"/>
              <a:buChar char="❖"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Check Missing Values</a:t>
            </a: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31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"/>
              <a:buChar char="❖"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Check Duplicate Records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451578" y="516136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erriweather"/>
              <a:buNone/>
            </a:pP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Exploratory Data Analysis(EDA)</a:t>
            </a:r>
            <a:endParaRPr i="1"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450" y="1711848"/>
            <a:ext cx="5537224" cy="44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287875" y="1591725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Pie Chart :</a:t>
            </a: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30293eb0_1_847"/>
          <p:cNvSpPr txBox="1"/>
          <p:nvPr>
            <p:ph type="title"/>
          </p:nvPr>
        </p:nvSpPr>
        <p:spPr>
          <a:xfrm>
            <a:off x="444100" y="288700"/>
            <a:ext cx="114300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>
                <a:latin typeface="Merriweather"/>
                <a:ea typeface="Merriweather"/>
                <a:cs typeface="Merriweather"/>
                <a:sym typeface="Merriweather"/>
              </a:rPr>
              <a:t>Feature Extraction From Existing Feature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4" name="Google Shape;174;g22d30293eb0_1_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25" y="1591800"/>
            <a:ext cx="9830351" cy="42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1527778" y="516136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erriweather"/>
              <a:buNone/>
            </a:pP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r>
              <a:rPr i="1" lang="en-IN" sz="4500">
                <a:latin typeface="Merriweather"/>
                <a:ea typeface="Merriweather"/>
                <a:cs typeface="Merriweather"/>
                <a:sym typeface="Merriweather"/>
              </a:rPr>
              <a:t> Preprocessing</a:t>
            </a:r>
            <a:endParaRPr i="1"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4408117" y="19099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4"/>
          <p:cNvGrpSpPr/>
          <p:nvPr/>
        </p:nvGrpSpPr>
        <p:grpSpPr>
          <a:xfrm>
            <a:off x="6963343" y="1491150"/>
            <a:ext cx="2793645" cy="907161"/>
            <a:chOff x="5214050" y="851684"/>
            <a:chExt cx="2095286" cy="680388"/>
          </a:xfrm>
        </p:grpSpPr>
        <p:cxnSp>
          <p:nvCxnSpPr>
            <p:cNvPr id="182" name="Google Shape;182;p14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3" name="Google Shape;183;p14"/>
            <p:cNvSpPr txBox="1"/>
            <p:nvPr/>
          </p:nvSpPr>
          <p:spPr>
            <a:xfrm>
              <a:off x="5514136" y="851684"/>
              <a:ext cx="17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2.Tokenization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4"/>
          <p:cNvGrpSpPr/>
          <p:nvPr/>
        </p:nvGrpSpPr>
        <p:grpSpPr>
          <a:xfrm>
            <a:off x="2283358" y="1458112"/>
            <a:ext cx="2407552" cy="907149"/>
            <a:chOff x="2102252" y="851693"/>
            <a:chExt cx="1805709" cy="680379"/>
          </a:xfrm>
        </p:grpSpPr>
        <p:cxnSp>
          <p:nvCxnSpPr>
            <p:cNvPr id="185" name="Google Shape;185;p14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6" name="Google Shape;186;p14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1.Lower Case 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7511896" y="3803750"/>
            <a:ext cx="3536000" cy="892778"/>
            <a:chOff x="5625475" y="2586177"/>
            <a:chExt cx="2652067" cy="669600"/>
          </a:xfrm>
        </p:grpSpPr>
        <p:cxnSp>
          <p:nvCxnSpPr>
            <p:cNvPr id="188" name="Google Shape;188;p14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9" name="Google Shape;189;p14"/>
            <p:cNvSpPr txBox="1"/>
            <p:nvPr/>
          </p:nvSpPr>
          <p:spPr>
            <a:xfrm>
              <a:off x="6077342" y="2586177"/>
              <a:ext cx="2200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3.</a:t>
              </a: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Handle</a:t>
              </a: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 Special Characters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2084052" y="3784404"/>
            <a:ext cx="2606848" cy="892778"/>
            <a:chOff x="1554490" y="2571667"/>
            <a:chExt cx="1955185" cy="669600"/>
          </a:xfrm>
        </p:grpSpPr>
        <p:cxnSp>
          <p:nvCxnSpPr>
            <p:cNvPr id="191" name="Google Shape;191;p14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2" name="Google Shape;192;p14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5.Stemming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4520076" y="5099615"/>
            <a:ext cx="3618710" cy="1517212"/>
            <a:chOff x="3808221" y="3541000"/>
            <a:chExt cx="2714100" cy="1137938"/>
          </a:xfrm>
        </p:grpSpPr>
        <p:cxnSp>
          <p:nvCxnSpPr>
            <p:cNvPr id="194" name="Google Shape;194;p14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5" name="Google Shape;195;p14"/>
            <p:cNvSpPr txBox="1"/>
            <p:nvPr/>
          </p:nvSpPr>
          <p:spPr>
            <a:xfrm>
              <a:off x="3808221" y="4009338"/>
              <a:ext cx="271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300">
                  <a:latin typeface="Roboto"/>
                  <a:ea typeface="Roboto"/>
                  <a:cs typeface="Roboto"/>
                  <a:sym typeface="Roboto"/>
                </a:rPr>
                <a:t>4.Handle Stop Words &amp; Punctuation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" name="Google Shape;196;p14"/>
          <p:cNvSpPr/>
          <p:nvPr/>
        </p:nvSpPr>
        <p:spPr>
          <a:xfrm rot="1800095">
            <a:off x="4304567" y="1804172"/>
            <a:ext cx="3587828" cy="3587828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 flipH="1" rot="-9000757">
            <a:off x="4312405" y="1802011"/>
            <a:ext cx="3586968" cy="35869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-3782290">
            <a:off x="7420475" y="2832818"/>
            <a:ext cx="484344" cy="484344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 flipH="1" rot="-1800026">
            <a:off x="4298131" y="1798873"/>
            <a:ext cx="3595753" cy="3595753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9000757">
            <a:off x="4288026" y="1805778"/>
            <a:ext cx="3586968" cy="3586968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 flipH="1" rot="-9000757">
            <a:off x="4288155" y="1807811"/>
            <a:ext cx="3586968" cy="3586968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 rot="9240359">
            <a:off x="4296132" y="2832520"/>
            <a:ext cx="484625" cy="484625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476952">
            <a:off x="6838004" y="4674575"/>
            <a:ext cx="483748" cy="483748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4858540">
            <a:off x="4883138" y="4674425"/>
            <a:ext cx="483890" cy="483890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 rot="-8100000">
            <a:off x="5855141" y="1725628"/>
            <a:ext cx="484085" cy="484085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2021-12-19T11:41:40Z</dcterms:created>
  <dc:creator>Akash Tapodhan</dc:creator>
</cp:coreProperties>
</file>