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1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9CE77-CBB1-44F7-433E-0540E88E12CF}" v="875" dt="2024-09-09T20:19:30.951"/>
    <p1510:client id="{8223B9AC-0696-4F76-993F-6AB747B09BF2}" v="325" dt="2024-09-10T05:14:03.5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0"/>
                </a:moveTo>
                <a:lnTo>
                  <a:pt x="0" y="0"/>
                </a:lnTo>
                <a:lnTo>
                  <a:pt x="0" y="503237"/>
                </a:lnTo>
                <a:lnTo>
                  <a:pt x="12192000" y="503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8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9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68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researchgate.net/publication/378241312_A_comprehensive_analysis_of_the_role_of_artificial_intelligence_and_machine_learning_in_modern_digital_forensics_and_incident_response" TargetMode="External"/><Relationship Id="rId5" Type="http://schemas.openxmlformats.org/officeDocument/2006/relationships/hyperlink" Target="https://ieeexplore.ieee.org/document/10404318" TargetMode="External"/><Relationship Id="rId4" Type="http://schemas.openxmlformats.org/officeDocument/2006/relationships/hyperlink" Target="https://ieeexplore.ieee.org/document/105391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977" y="543086"/>
            <a:ext cx="5900577" cy="1377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200" b="1" u="sng" kern="1200" spc="-14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SMART</a:t>
            </a:r>
            <a:r>
              <a:rPr lang="en-US" sz="3200" b="1" u="sng" kern="1200" spc="-2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u="sng" kern="1200" spc="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INDIA</a:t>
            </a:r>
            <a:r>
              <a:rPr lang="en-US" sz="3200" b="1" u="sng" kern="1200" spc="-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u="sng" kern="1200" spc="2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HACKATHON</a:t>
            </a:r>
            <a:r>
              <a:rPr lang="en-US" sz="3200" b="1" u="sng" kern="1200" spc="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u="sng" kern="1200" spc="-13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2024</a:t>
            </a:r>
            <a:endParaRPr lang="en-US" sz="3200" b="1" u="sng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 Light"/>
              <a:cs typeface="Calibri Ligh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789596" y="2665480"/>
            <a:ext cx="7516238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/>
          </a:p>
          <a:p>
            <a:pPr indent="-228600">
              <a:lnSpc>
                <a:spcPct val="9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 spc="-5"/>
              <a:t>Problem</a:t>
            </a:r>
            <a:r>
              <a:rPr lang="en-US" b="1" spc="-20"/>
              <a:t> </a:t>
            </a:r>
            <a:r>
              <a:rPr lang="en-US" b="1"/>
              <a:t>Statement</a:t>
            </a:r>
            <a:r>
              <a:rPr lang="en-US" b="1" spc="-5"/>
              <a:t> </a:t>
            </a:r>
            <a:r>
              <a:rPr lang="en-US" b="1"/>
              <a:t>ID</a:t>
            </a:r>
            <a:r>
              <a:rPr lang="en-US" b="1" spc="-25"/>
              <a:t> </a:t>
            </a:r>
            <a:r>
              <a:rPr lang="en-US" b="1"/>
              <a:t>–</a:t>
            </a:r>
            <a:r>
              <a:rPr lang="en-US" b="1" spc="-15"/>
              <a:t> </a:t>
            </a:r>
            <a:r>
              <a:rPr lang="en-US" b="1" spc="-5"/>
              <a:t>SIH1744</a:t>
            </a:r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b="1" spc="-5"/>
          </a:p>
          <a:p>
            <a:pPr marL="29908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 spc="-5"/>
              <a:t>Problem</a:t>
            </a:r>
            <a:r>
              <a:rPr lang="en-US" b="1" spc="-10"/>
              <a:t> </a:t>
            </a:r>
            <a:r>
              <a:rPr lang="en-US" b="1"/>
              <a:t>Statement</a:t>
            </a:r>
            <a:r>
              <a:rPr lang="en-US" b="1" spc="10"/>
              <a:t> </a:t>
            </a:r>
            <a:r>
              <a:rPr lang="en-US" b="1" spc="-10"/>
              <a:t>Title</a:t>
            </a:r>
            <a:r>
              <a:rPr lang="en-US" b="1" spc="-15"/>
              <a:t> </a:t>
            </a:r>
            <a:r>
              <a:rPr lang="en-US" b="1"/>
              <a:t>– </a:t>
            </a:r>
            <a:r>
              <a:rPr lang="en-US" b="1" spc="-5"/>
              <a:t>“Creating</a:t>
            </a:r>
            <a:r>
              <a:rPr lang="en-US" b="1" spc="-10"/>
              <a:t> </a:t>
            </a:r>
            <a:r>
              <a:rPr lang="en-US" b="1" spc="-5"/>
              <a:t>a</a:t>
            </a:r>
            <a:r>
              <a:rPr lang="en-US" b="1"/>
              <a:t> </a:t>
            </a:r>
            <a:r>
              <a:rPr lang="en-US" b="1" spc="-10"/>
              <a:t>Cyber</a:t>
            </a:r>
            <a:r>
              <a:rPr lang="en-US" b="1" spc="35"/>
              <a:t> </a:t>
            </a:r>
            <a:r>
              <a:rPr lang="en-US" b="1" spc="-25"/>
              <a:t>Triage </a:t>
            </a:r>
            <a:r>
              <a:rPr lang="en-US" b="1" spc="-650"/>
              <a:t> </a:t>
            </a:r>
            <a:r>
              <a:rPr lang="en-US" b="1" spc="-50"/>
              <a:t>Tool</a:t>
            </a:r>
            <a:r>
              <a:rPr lang="en-US" b="1" spc="-15"/>
              <a:t> </a:t>
            </a:r>
            <a:r>
              <a:rPr lang="en-US" b="1" spc="-95"/>
              <a:t>To</a:t>
            </a:r>
            <a:r>
              <a:rPr lang="en-US" b="1" spc="-10"/>
              <a:t> </a:t>
            </a:r>
            <a:r>
              <a:rPr lang="en-US" b="1"/>
              <a:t>Streamline</a:t>
            </a:r>
            <a:r>
              <a:rPr lang="en-US" b="1" spc="-10"/>
              <a:t> </a:t>
            </a:r>
            <a:r>
              <a:rPr lang="en-US" b="1"/>
              <a:t>Digital</a:t>
            </a:r>
            <a:r>
              <a:rPr lang="en-US" b="1" spc="-20"/>
              <a:t> </a:t>
            </a:r>
            <a:r>
              <a:rPr lang="en-US" b="1" spc="-5"/>
              <a:t>Forensics</a:t>
            </a:r>
            <a:r>
              <a:rPr lang="en-US" b="1" spc="5"/>
              <a:t> </a:t>
            </a:r>
            <a:r>
              <a:rPr lang="en-US" b="1" spc="-5"/>
              <a:t>Investigation”</a:t>
            </a:r>
            <a:endParaRPr lang="en-US" b="1"/>
          </a:p>
          <a:p>
            <a:pPr marL="299085" indent="-228600">
              <a:lnSpc>
                <a:spcPct val="90000"/>
              </a:lnSpc>
              <a:spcBef>
                <a:spcPts val="144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/>
              <a:t>Theme</a:t>
            </a:r>
            <a:r>
              <a:rPr lang="en-US" b="1" spc="-15"/>
              <a:t> </a:t>
            </a:r>
            <a:r>
              <a:rPr lang="en-US" b="1"/>
              <a:t>-</a:t>
            </a:r>
            <a:r>
              <a:rPr lang="en-US" b="1" spc="-10"/>
              <a:t> </a:t>
            </a:r>
            <a:r>
              <a:rPr lang="en-US" b="1" spc="-5"/>
              <a:t>Blockchain</a:t>
            </a:r>
            <a:r>
              <a:rPr lang="en-US" b="1"/>
              <a:t> </a:t>
            </a:r>
            <a:r>
              <a:rPr lang="en-US" b="1" spc="-5"/>
              <a:t>&amp; </a:t>
            </a:r>
            <a:r>
              <a:rPr lang="en-US" b="1" spc="-5" err="1"/>
              <a:t>CyberSecurity</a:t>
            </a:r>
            <a:endParaRPr lang="en-US" b="1"/>
          </a:p>
          <a:p>
            <a:pPr marL="299085" indent="-228600">
              <a:lnSpc>
                <a:spcPct val="90000"/>
              </a:lnSpc>
              <a:spcBef>
                <a:spcPts val="144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 spc="-5"/>
              <a:t>PS</a:t>
            </a:r>
            <a:r>
              <a:rPr lang="en-US" b="1" spc="-20"/>
              <a:t> </a:t>
            </a:r>
            <a:r>
              <a:rPr lang="en-US" b="1" spc="-5"/>
              <a:t>Category</a:t>
            </a:r>
            <a:r>
              <a:rPr lang="en-US" b="1"/>
              <a:t> -</a:t>
            </a:r>
            <a:r>
              <a:rPr lang="en-US" b="1" spc="-20"/>
              <a:t> </a:t>
            </a:r>
            <a:r>
              <a:rPr lang="en-US" b="1"/>
              <a:t>Software</a:t>
            </a:r>
          </a:p>
          <a:p>
            <a:pPr marL="299085" indent="-228600">
              <a:lnSpc>
                <a:spcPct val="90000"/>
              </a:lnSpc>
              <a:spcBef>
                <a:spcPts val="144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 spc="-50"/>
              <a:t>Team</a:t>
            </a:r>
            <a:r>
              <a:rPr lang="en-US" b="1" spc="-20"/>
              <a:t> </a:t>
            </a:r>
            <a:r>
              <a:rPr lang="en-US" b="1"/>
              <a:t>ID</a:t>
            </a:r>
            <a:r>
              <a:rPr lang="en-US" b="1" spc="-30"/>
              <a:t> </a:t>
            </a:r>
            <a:r>
              <a:rPr lang="en-US" b="1"/>
              <a:t>-</a:t>
            </a:r>
            <a:r>
              <a:rPr lang="en-US" b="1" spc="-25"/>
              <a:t> </a:t>
            </a:r>
            <a:r>
              <a:rPr lang="en-US" b="1" spc="-20"/>
              <a:t>MITADTSW051</a:t>
            </a:r>
            <a:endParaRPr lang="en-US" b="1"/>
          </a:p>
          <a:p>
            <a:pPr marL="299085" indent="-228600">
              <a:lnSpc>
                <a:spcPct val="90000"/>
              </a:lnSpc>
              <a:spcBef>
                <a:spcPts val="144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b="1" spc="-50"/>
              <a:t>Team</a:t>
            </a:r>
            <a:r>
              <a:rPr lang="en-US" b="1" spc="-15"/>
              <a:t> </a:t>
            </a:r>
            <a:r>
              <a:rPr lang="en-US" b="1" spc="-5"/>
              <a:t>Name</a:t>
            </a:r>
            <a:r>
              <a:rPr lang="en-US" b="1" spc="5"/>
              <a:t> </a:t>
            </a:r>
            <a:r>
              <a:rPr lang="en-US" b="1"/>
              <a:t>:</a:t>
            </a:r>
            <a:r>
              <a:rPr lang="en-US" b="1" spc="-10"/>
              <a:t> </a:t>
            </a:r>
            <a:r>
              <a:rPr lang="en-US" b="1" spc="-50"/>
              <a:t>Team</a:t>
            </a:r>
            <a:r>
              <a:rPr lang="en-US" b="1" spc="-95"/>
              <a:t> </a:t>
            </a:r>
            <a:r>
              <a:rPr lang="en-US" b="1" spc="-10"/>
              <a:t>Abyss</a:t>
            </a:r>
            <a:endParaRPr lang="en-US" b="1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3892" y="81432"/>
            <a:ext cx="2246629" cy="11490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39" y="81343"/>
            <a:ext cx="1048194" cy="104819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-231832" y="173902"/>
            <a:ext cx="4777381" cy="5309727"/>
            <a:chOff x="6521640" y="648334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6521640" y="648334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333" y="1910334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4036" y="1034923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386" y="1801749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9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5" y="953388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1547" y="1715896"/>
              <a:ext cx="3203448" cy="34262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D7B12C-94B3-E448-D938-2AC36242899D}"/>
              </a:ext>
            </a:extLst>
          </p:cNvPr>
          <p:cNvSpPr txBox="1"/>
          <p:nvPr/>
        </p:nvSpPr>
        <p:spPr>
          <a:xfrm>
            <a:off x="2964422" y="2299739"/>
            <a:ext cx="93414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37285">
              <a:lnSpc>
                <a:spcPct val="90000"/>
              </a:lnSpc>
              <a:spcBef>
                <a:spcPts val="100"/>
              </a:spcBef>
            </a:pPr>
            <a:r>
              <a:rPr lang="en-US" sz="2400" b="1" u="sng"/>
              <a:t>“Team Abyss - Digital Forensics and Incident Response Tool”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3726" y="184496"/>
            <a:ext cx="43840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latin typeface="+mn-lt"/>
              </a:rPr>
              <a:t>OBSIDIAN</a:t>
            </a:r>
            <a:r>
              <a:rPr b="1" spc="-100">
                <a:latin typeface="+mn-lt"/>
              </a:rPr>
              <a:t> </a:t>
            </a:r>
            <a:r>
              <a:rPr b="1">
                <a:latin typeface="+mn-lt"/>
              </a:rPr>
              <a:t>CIRCUIT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4525" y="50799"/>
            <a:ext cx="2246629" cy="114907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286627" y="3279394"/>
            <a:ext cx="5271770" cy="27692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71C4"/>
                </a:solidFill>
                <a:latin typeface="Calibri"/>
                <a:cs typeface="Calibri"/>
              </a:rPr>
              <a:t>Unique</a:t>
            </a:r>
            <a:r>
              <a:rPr sz="1800" b="1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4471C4"/>
                </a:solidFill>
                <a:latin typeface="Calibri"/>
                <a:cs typeface="Calibri"/>
              </a:rPr>
              <a:t>Value</a:t>
            </a:r>
            <a:r>
              <a:rPr sz="1800" b="1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471C4"/>
                </a:solidFill>
                <a:latin typeface="Calibri"/>
                <a:cs typeface="Calibri"/>
              </a:rPr>
              <a:t>Propositions</a:t>
            </a:r>
            <a:r>
              <a:rPr sz="1800" b="1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471C4"/>
                </a:solidFill>
                <a:latin typeface="Calibri"/>
                <a:cs typeface="Calibri"/>
              </a:rPr>
              <a:t>(UVP):</a:t>
            </a:r>
            <a:endParaRPr sz="1800" dirty="0">
              <a:latin typeface="Calibri"/>
              <a:cs typeface="Calibri"/>
            </a:endParaRPr>
          </a:p>
          <a:p>
            <a:pPr marL="12700" marR="161290">
              <a:lnSpc>
                <a:spcPct val="100000"/>
              </a:lnSpc>
              <a:buSzPct val="94444"/>
              <a:buAutoNum type="arabicPeriod"/>
              <a:tabLst>
                <a:tab pos="190500" algn="l"/>
              </a:tabLst>
            </a:pPr>
            <a:r>
              <a:rPr lang="en-US" sz="1800" b="1" spc="-5" dirty="0">
                <a:latin typeface="Calibri"/>
                <a:cs typeface="Calibri"/>
              </a:rPr>
              <a:t>Blockchain-based </a:t>
            </a:r>
            <a:r>
              <a:rPr lang="en-US" sz="1800" b="1" spc="-10" dirty="0">
                <a:latin typeface="Calibri"/>
                <a:cs typeface="Calibri"/>
              </a:rPr>
              <a:t>Evidence Storage</a:t>
            </a:r>
            <a:r>
              <a:rPr lang="en-US" sz="1800" spc="-10" dirty="0">
                <a:latin typeface="Calibri"/>
                <a:cs typeface="Calibri"/>
              </a:rPr>
              <a:t>: </a:t>
            </a:r>
            <a:r>
              <a:rPr lang="en-US" sz="1800" spc="-25" dirty="0">
                <a:latin typeface="Calibri"/>
                <a:cs typeface="Calibri"/>
              </a:rPr>
              <a:t>Tamper-proof, </a:t>
            </a:r>
            <a:r>
              <a:rPr lang="en-US" sz="1800" spc="-2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decentralized</a:t>
            </a:r>
            <a:r>
              <a:rPr lang="en-US" sz="1800" spc="2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storage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ensuring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data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integrity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chain </a:t>
            </a:r>
            <a:r>
              <a:rPr lang="en-US" sz="1800" spc="-39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25" dirty="0">
                <a:latin typeface="Calibri"/>
                <a:cs typeface="Calibri"/>
              </a:rPr>
              <a:t>custody.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189865" indent="-177800">
              <a:lnSpc>
                <a:spcPct val="100000"/>
              </a:lnSpc>
              <a:buSzPct val="94444"/>
              <a:buAutoNum type="arabicPeriod"/>
              <a:tabLst>
                <a:tab pos="190500" algn="l"/>
              </a:tabLst>
            </a:pPr>
            <a:r>
              <a:rPr lang="en-US" sz="1800" b="1" spc="-10" dirty="0">
                <a:latin typeface="Calibri"/>
                <a:cs typeface="Calibri"/>
              </a:rPr>
              <a:t>Decentralized</a:t>
            </a:r>
            <a:r>
              <a:rPr lang="en-US" sz="1800" b="1" spc="-35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Security</a:t>
            </a:r>
            <a:r>
              <a:rPr lang="en-US" sz="1800" dirty="0">
                <a:latin typeface="Calibri"/>
                <a:cs typeface="Calibri"/>
              </a:rPr>
              <a:t>:</a:t>
            </a:r>
            <a:r>
              <a:rPr lang="en-US" sz="1800" spc="-3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Resilient,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blockchain-powered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1800" spc="-10" dirty="0">
                <a:latin typeface="Calibri"/>
                <a:cs typeface="Calibri"/>
              </a:rPr>
              <a:t>architecture</a:t>
            </a:r>
            <a:r>
              <a:rPr lang="en-US" sz="1800" spc="114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with</a:t>
            </a:r>
            <a:r>
              <a:rPr lang="en-US" sz="1800" spc="1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no</a:t>
            </a:r>
            <a:r>
              <a:rPr lang="en-US" sz="1800" spc="8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single</a:t>
            </a:r>
            <a:r>
              <a:rPr lang="en-US" sz="1800" spc="10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point</a:t>
            </a:r>
            <a:r>
              <a:rPr lang="en-US" sz="1800" spc="9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of</a:t>
            </a:r>
            <a:r>
              <a:rPr lang="en-US" sz="1800" spc="8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failure. 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lang="en-US" sz="1800" b="1" spc="-10" dirty="0">
                <a:latin typeface="Calibri"/>
                <a:cs typeface="Calibri"/>
              </a:rPr>
              <a:t>3.Automated</a:t>
            </a:r>
            <a:r>
              <a:rPr lang="en-US" sz="1800" b="1" spc="-30" dirty="0">
                <a:latin typeface="Calibri"/>
                <a:cs typeface="Calibri"/>
              </a:rPr>
              <a:t> </a:t>
            </a:r>
            <a:r>
              <a:rPr lang="en-US" sz="1800" b="1" spc="-10" dirty="0">
                <a:latin typeface="Calibri"/>
                <a:cs typeface="Calibri"/>
              </a:rPr>
              <a:t>Evidence</a:t>
            </a:r>
            <a:r>
              <a:rPr lang="en-US" sz="1800" b="1" spc="-5" dirty="0">
                <a:latin typeface="Calibri"/>
                <a:cs typeface="Calibri"/>
              </a:rPr>
              <a:t> Analysis</a:t>
            </a:r>
            <a:r>
              <a:rPr lang="en-US" sz="1800" spc="-5" dirty="0">
                <a:latin typeface="Calibri"/>
                <a:cs typeface="Calibri"/>
              </a:rPr>
              <a:t>: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Real-time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spc="-15" dirty="0">
                <a:latin typeface="Calibri"/>
                <a:cs typeface="Calibri"/>
              </a:rPr>
              <a:t>integration 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with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tools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such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as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 err="1">
                <a:latin typeface="Calibri"/>
                <a:cs typeface="Calibri"/>
              </a:rPr>
              <a:t>Aperi'Solve</a:t>
            </a:r>
            <a:r>
              <a:rPr lang="en-US" sz="1800" spc="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25" dirty="0" err="1">
                <a:latin typeface="Calibri"/>
                <a:cs typeface="Calibri"/>
              </a:rPr>
              <a:t>VirusTotal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initially</a:t>
            </a:r>
            <a:r>
              <a:rPr lang="en-US" sz="1800" spc="2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 </a:t>
            </a:r>
            <a:r>
              <a:rPr lang="en-US" sz="1800" spc="-39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then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writing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source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code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from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base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and</a:t>
            </a:r>
            <a:r>
              <a:rPr lang="en-US" sz="1800" spc="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making </a:t>
            </a:r>
            <a:r>
              <a:rPr lang="en-US" sz="1800" dirty="0">
                <a:latin typeface="Calibri"/>
                <a:cs typeface="Calibri"/>
              </a:rPr>
              <a:t> the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10" dirty="0">
                <a:latin typeface="Calibri"/>
                <a:cs typeface="Calibri"/>
              </a:rPr>
              <a:t>tool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API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independent.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4402" y="1139393"/>
            <a:ext cx="5081905" cy="194691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4471C4"/>
                </a:solidFill>
                <a:latin typeface="Calibri"/>
                <a:cs typeface="Calibri"/>
              </a:rPr>
              <a:t>Problem</a:t>
            </a:r>
            <a:r>
              <a:rPr sz="1800" b="1" spc="-45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4471C4"/>
                </a:solidFill>
                <a:latin typeface="Calibri"/>
                <a:cs typeface="Calibri"/>
              </a:rPr>
              <a:t>Resolution: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lang="en-US" sz="1800" b="1" spc="-5">
                <a:latin typeface="Calibri"/>
                <a:cs typeface="Calibri"/>
              </a:rPr>
              <a:t>Accuracy</a:t>
            </a:r>
            <a:r>
              <a:rPr lang="en-US" sz="1800" spc="-5">
                <a:latin typeface="Calibri"/>
                <a:cs typeface="Calibri"/>
              </a:rPr>
              <a:t>: </a:t>
            </a:r>
            <a:r>
              <a:rPr lang="en-US" sz="1800" spc="-10">
                <a:latin typeface="Calibri"/>
                <a:cs typeface="Calibri"/>
              </a:rPr>
              <a:t>Leverage </a:t>
            </a:r>
            <a:r>
              <a:rPr lang="en-US" sz="1800">
                <a:latin typeface="Calibri"/>
                <a:cs typeface="Calibri"/>
              </a:rPr>
              <a:t>AI/ML </a:t>
            </a:r>
            <a:r>
              <a:rPr lang="en-US" sz="1800" spc="-10">
                <a:latin typeface="Calibri"/>
                <a:cs typeface="Calibri"/>
              </a:rPr>
              <a:t>to improve </a:t>
            </a:r>
            <a:r>
              <a:rPr lang="en-US" sz="1800">
                <a:latin typeface="Calibri"/>
                <a:cs typeface="Calibri"/>
              </a:rPr>
              <a:t>the </a:t>
            </a:r>
            <a:r>
              <a:rPr lang="en-US" sz="1800" spc="-10">
                <a:latin typeface="Calibri"/>
                <a:cs typeface="Calibri"/>
              </a:rPr>
              <a:t>precision </a:t>
            </a:r>
            <a:r>
              <a:rPr lang="en-US" sz="1800" spc="-5">
                <a:latin typeface="Calibri"/>
                <a:cs typeface="Calibri"/>
              </a:rPr>
              <a:t>of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threat detection, reducing false </a:t>
            </a:r>
            <a:r>
              <a:rPr lang="en-US" sz="1800" spc="-5">
                <a:latin typeface="Calibri"/>
                <a:cs typeface="Calibri"/>
              </a:rPr>
              <a:t>positives </a:t>
            </a:r>
            <a:r>
              <a:rPr lang="en-US" sz="1800">
                <a:latin typeface="Calibri"/>
                <a:cs typeface="Calibri"/>
              </a:rPr>
              <a:t>and </a:t>
            </a:r>
            <a:r>
              <a:rPr lang="en-US" sz="1800" spc="-5">
                <a:latin typeface="Calibri"/>
                <a:cs typeface="Calibri"/>
              </a:rPr>
              <a:t>ensuring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reliable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analysis.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2700" marR="38989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lang="en-US" sz="1800" b="1" spc="-10">
                <a:latin typeface="Calibri"/>
                <a:cs typeface="Calibri"/>
              </a:rPr>
              <a:t>Efficiency</a:t>
            </a:r>
            <a:r>
              <a:rPr lang="en-US" sz="1800" spc="-10">
                <a:latin typeface="Calibri"/>
                <a:cs typeface="Calibri"/>
              </a:rPr>
              <a:t>:</a:t>
            </a:r>
            <a:r>
              <a:rPr lang="en-US" sz="1800" spc="-2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Automate</a:t>
            </a:r>
            <a:r>
              <a:rPr lang="en-US" sz="1800" spc="-15">
                <a:latin typeface="Calibri"/>
                <a:cs typeface="Calibri"/>
              </a:rPr>
              <a:t> data</a:t>
            </a:r>
            <a:r>
              <a:rPr lang="en-US" sz="1800" spc="-5">
                <a:latin typeface="Calibri"/>
                <a:cs typeface="Calibri"/>
              </a:rPr>
              <a:t> collection</a:t>
            </a:r>
            <a:r>
              <a:rPr lang="en-US" sz="1800" spc="3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analysis,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accelerating</a:t>
            </a:r>
            <a:r>
              <a:rPr lang="en-US" sz="1800" spc="2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the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incident</a:t>
            </a:r>
            <a:r>
              <a:rPr lang="en-US" sz="1800" spc="2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response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process </a:t>
            </a:r>
            <a:r>
              <a:rPr lang="en-US" sz="1800">
                <a:latin typeface="Calibri"/>
                <a:cs typeface="Calibri"/>
              </a:rPr>
              <a:t>and 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minimizing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manual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effort.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14415" y="1086866"/>
            <a:ext cx="5793105" cy="5097145"/>
          </a:xfrm>
          <a:custGeom>
            <a:avLst/>
            <a:gdLst/>
            <a:ahLst/>
            <a:cxnLst/>
            <a:rect l="l" t="t" r="r" b="b"/>
            <a:pathLst>
              <a:path w="5793105" h="5097145">
                <a:moveTo>
                  <a:pt x="0" y="2071242"/>
                </a:moveTo>
                <a:lnTo>
                  <a:pt x="5793104" y="2071242"/>
                </a:lnTo>
                <a:lnTo>
                  <a:pt x="5793104" y="0"/>
                </a:lnTo>
                <a:lnTo>
                  <a:pt x="0" y="0"/>
                </a:lnTo>
                <a:lnTo>
                  <a:pt x="0" y="2071242"/>
                </a:lnTo>
                <a:close/>
              </a:path>
              <a:path w="5793105" h="5097145">
                <a:moveTo>
                  <a:pt x="0" y="5096763"/>
                </a:moveTo>
                <a:lnTo>
                  <a:pt x="5793104" y="5096763"/>
                </a:lnTo>
                <a:lnTo>
                  <a:pt x="5793104" y="2108072"/>
                </a:lnTo>
                <a:lnTo>
                  <a:pt x="0" y="2108072"/>
                </a:lnTo>
                <a:lnTo>
                  <a:pt x="0" y="5096763"/>
                </a:lnTo>
                <a:close/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1063371"/>
            <a:ext cx="5324297" cy="512064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wrap="square" lIns="0" tIns="539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1800" b="1">
                <a:solidFill>
                  <a:schemeClr val="accent1"/>
                </a:solidFill>
                <a:latin typeface="Franklin Gothic Medium"/>
                <a:cs typeface="Franklin Gothic Medium"/>
              </a:rPr>
              <a:t>Ideation:</a:t>
            </a:r>
          </a:p>
          <a:p>
            <a:pPr marL="12700" marR="5080">
              <a:lnSpc>
                <a:spcPct val="100000"/>
              </a:lnSpc>
              <a:spcBef>
                <a:spcPts val="334"/>
              </a:spcBef>
            </a:pPr>
            <a:r>
              <a:rPr lang="en-US" sz="1800">
                <a:latin typeface="Calibri"/>
                <a:cs typeface="Calibri"/>
              </a:rPr>
              <a:t>A</a:t>
            </a:r>
            <a:r>
              <a:rPr lang="en-US" sz="1800" spc="-10">
                <a:latin typeface="Calibri"/>
                <a:cs typeface="Calibri"/>
              </a:rPr>
              <a:t> decentralized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tool </a:t>
            </a:r>
            <a:r>
              <a:rPr lang="en-US" sz="1800" spc="-5">
                <a:latin typeface="Calibri"/>
                <a:cs typeface="Calibri"/>
              </a:rPr>
              <a:t>designed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to</a:t>
            </a:r>
            <a:r>
              <a:rPr lang="en-US" sz="1800" spc="-1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assist</a:t>
            </a:r>
            <a:r>
              <a:rPr lang="en-US" sz="1800" spc="-20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investigators </a:t>
            </a:r>
            <a:r>
              <a:rPr lang="en-US" sz="1800" spc="-39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in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digital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forensics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 </a:t>
            </a:r>
            <a:r>
              <a:rPr lang="en-US" sz="1800" spc="-5">
                <a:latin typeface="Calibri"/>
                <a:cs typeface="Calibri"/>
              </a:rPr>
              <a:t>incident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response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by 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analyzing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evidence,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identifying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threats,</a:t>
            </a:r>
            <a:r>
              <a:rPr lang="en-US" sz="1800">
                <a:latin typeface="Calibri"/>
                <a:cs typeface="Calibri"/>
              </a:rPr>
              <a:t> and 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generating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comprehensive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reports.</a:t>
            </a:r>
          </a:p>
          <a:p>
            <a:pPr marL="12700" marR="5080">
              <a:lnSpc>
                <a:spcPct val="100000"/>
              </a:lnSpc>
              <a:spcBef>
                <a:spcPts val="334"/>
              </a:spcBef>
            </a:pPr>
            <a:endParaRPr lang="en-US" spc="-1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0">
                <a:solidFill>
                  <a:srgbClr val="4471C4"/>
                </a:solidFill>
                <a:latin typeface="Calibri"/>
                <a:cs typeface="Calibri"/>
              </a:rPr>
              <a:t>Key</a:t>
            </a:r>
            <a:r>
              <a:rPr lang="en-US" sz="1800" b="1" spc="-4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lang="en-US" sz="1800" b="1" spc="-10">
                <a:solidFill>
                  <a:srgbClr val="4471C4"/>
                </a:solidFill>
                <a:latin typeface="Calibri"/>
                <a:cs typeface="Calibri"/>
              </a:rPr>
              <a:t>Features:</a:t>
            </a:r>
            <a:endParaRPr lang="en-US" sz="1800">
              <a:latin typeface="Calibri"/>
              <a:cs typeface="Calibri"/>
            </a:endParaRPr>
          </a:p>
          <a:p>
            <a:pPr marL="12700" marR="57658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0500" algn="l"/>
              </a:tabLst>
            </a:pPr>
            <a:r>
              <a:rPr lang="en-US" sz="1800" b="1" spc="-5">
                <a:latin typeface="Calibri"/>
                <a:cs typeface="Calibri"/>
              </a:rPr>
              <a:t>Gathering </a:t>
            </a:r>
            <a:r>
              <a:rPr lang="en-US" sz="1800" b="1" spc="-10">
                <a:latin typeface="Calibri"/>
                <a:cs typeface="Calibri"/>
              </a:rPr>
              <a:t>Evidence</a:t>
            </a:r>
            <a:r>
              <a:rPr lang="en-US" sz="1800" spc="-10">
                <a:latin typeface="Calibri"/>
                <a:cs typeface="Calibri"/>
              </a:rPr>
              <a:t>: </a:t>
            </a:r>
            <a:r>
              <a:rPr lang="en-US" sz="1800" spc="-5">
                <a:latin typeface="Calibri"/>
                <a:cs typeface="Calibri"/>
              </a:rPr>
              <a:t>Upload </a:t>
            </a:r>
            <a:r>
              <a:rPr lang="en-US" sz="1800">
                <a:latin typeface="Calibri"/>
                <a:cs typeface="Calibri"/>
              </a:rPr>
              <a:t>and </a:t>
            </a:r>
            <a:r>
              <a:rPr lang="en-US" sz="1800" spc="-10">
                <a:latin typeface="Calibri"/>
                <a:cs typeface="Calibri"/>
              </a:rPr>
              <a:t>process </a:t>
            </a:r>
            <a:r>
              <a:rPr lang="en-US" sz="1800" spc="-5">
                <a:latin typeface="Calibri"/>
                <a:cs typeface="Calibri"/>
              </a:rPr>
              <a:t>disk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images</a:t>
            </a:r>
            <a:r>
              <a:rPr lang="en-US" sz="1800" spc="-1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files.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2700" marR="11430">
              <a:lnSpc>
                <a:spcPct val="100000"/>
              </a:lnSpc>
              <a:buSzPct val="94444"/>
              <a:buAutoNum type="arabicPeriod"/>
              <a:tabLst>
                <a:tab pos="190500" algn="l"/>
              </a:tabLst>
            </a:pPr>
            <a:r>
              <a:rPr lang="en-US" sz="1800" b="1" spc="-10">
                <a:latin typeface="Calibri"/>
                <a:cs typeface="Calibri"/>
              </a:rPr>
              <a:t>Automated Threat Detection</a:t>
            </a:r>
            <a:r>
              <a:rPr lang="en-US" sz="1800" spc="-10">
                <a:latin typeface="Calibri"/>
                <a:cs typeface="Calibri"/>
              </a:rPr>
              <a:t>: </a:t>
            </a:r>
            <a:r>
              <a:rPr lang="en-US" sz="1800">
                <a:latin typeface="Calibri"/>
                <a:cs typeface="Calibri"/>
              </a:rPr>
              <a:t>AI/ML </a:t>
            </a:r>
            <a:r>
              <a:rPr lang="en-US" sz="1800" spc="-15">
                <a:latin typeface="Calibri"/>
                <a:cs typeface="Calibri"/>
              </a:rPr>
              <a:t>for </a:t>
            </a:r>
            <a:r>
              <a:rPr lang="en-US" sz="1800" spc="-5">
                <a:latin typeface="Calibri"/>
                <a:cs typeface="Calibri"/>
              </a:rPr>
              <a:t>identifying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malware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anomalies.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89865" indent="-177800">
              <a:lnSpc>
                <a:spcPct val="100000"/>
              </a:lnSpc>
              <a:buSzPct val="94444"/>
              <a:buAutoNum type="arabicPeriod"/>
              <a:tabLst>
                <a:tab pos="190500" algn="l"/>
              </a:tabLst>
            </a:pPr>
            <a:r>
              <a:rPr lang="en-US" sz="1800" b="1" spc="-5">
                <a:latin typeface="Calibri"/>
                <a:cs typeface="Calibri"/>
              </a:rPr>
              <a:t>Immutable</a:t>
            </a:r>
            <a:r>
              <a:rPr lang="en-US" sz="1800" b="1" spc="-30">
                <a:latin typeface="Calibri"/>
                <a:cs typeface="Calibri"/>
              </a:rPr>
              <a:t> </a:t>
            </a:r>
            <a:r>
              <a:rPr lang="en-US" sz="1800" b="1">
                <a:latin typeface="Calibri"/>
                <a:cs typeface="Calibri"/>
              </a:rPr>
              <a:t>Audit</a:t>
            </a:r>
            <a:r>
              <a:rPr lang="en-US" sz="1800" b="1" spc="-15">
                <a:latin typeface="Calibri"/>
                <a:cs typeface="Calibri"/>
              </a:rPr>
              <a:t> </a:t>
            </a:r>
            <a:r>
              <a:rPr lang="en-US" sz="1800" b="1" spc="-5">
                <a:latin typeface="Calibri"/>
                <a:cs typeface="Calibri"/>
              </a:rPr>
              <a:t>Logs</a:t>
            </a:r>
            <a:r>
              <a:rPr lang="en-US" sz="1800" spc="-5">
                <a:latin typeface="Calibri"/>
                <a:cs typeface="Calibri"/>
              </a:rPr>
              <a:t>: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20">
                <a:latin typeface="Calibri"/>
                <a:cs typeface="Calibri"/>
              </a:rPr>
              <a:t>Transparent,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tamper-proof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spc="-15">
                <a:latin typeface="Calibri"/>
                <a:cs typeface="Calibri"/>
              </a:rPr>
              <a:t>records</a:t>
            </a:r>
            <a:r>
              <a:rPr lang="en-US" sz="1800" spc="-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of evidence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handling.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2700" marR="89535">
              <a:lnSpc>
                <a:spcPct val="100000"/>
              </a:lnSpc>
              <a:buSzPct val="94444"/>
              <a:buAutoNum type="arabicPeriod" startAt="4"/>
              <a:tabLst>
                <a:tab pos="190500" algn="l"/>
              </a:tabLst>
            </a:pPr>
            <a:r>
              <a:rPr lang="en-US" sz="1800" b="1" spc="-5">
                <a:latin typeface="Calibri"/>
                <a:cs typeface="Calibri"/>
              </a:rPr>
              <a:t>Real-time</a:t>
            </a:r>
            <a:r>
              <a:rPr lang="en-US" sz="1800" b="1" spc="-35">
                <a:latin typeface="Calibri"/>
                <a:cs typeface="Calibri"/>
              </a:rPr>
              <a:t> </a:t>
            </a:r>
            <a:r>
              <a:rPr lang="en-US" sz="1800" b="1" spc="-5">
                <a:latin typeface="Calibri"/>
                <a:cs typeface="Calibri"/>
              </a:rPr>
              <a:t>Alerts</a:t>
            </a:r>
            <a:r>
              <a:rPr lang="en-US" sz="1800" spc="-5">
                <a:latin typeface="Calibri"/>
                <a:cs typeface="Calibri"/>
              </a:rPr>
              <a:t>:</a:t>
            </a:r>
            <a:r>
              <a:rPr lang="en-US" sz="1800" spc="-1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Instant</a:t>
            </a:r>
            <a:r>
              <a:rPr lang="en-US" sz="1800" spc="-1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notifications</a:t>
            </a:r>
            <a:r>
              <a:rPr lang="en-US" sz="1800" spc="2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for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detected </a:t>
            </a:r>
            <a:r>
              <a:rPr lang="en-US" sz="1800" spc="-39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threats.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89865" indent="-177800">
              <a:lnSpc>
                <a:spcPct val="100000"/>
              </a:lnSpc>
              <a:buSzPct val="94444"/>
              <a:buAutoNum type="arabicPeriod" startAt="4"/>
              <a:tabLst>
                <a:tab pos="190500" algn="l"/>
              </a:tabLst>
            </a:pPr>
            <a:r>
              <a:rPr lang="en-US" sz="1800" b="1">
                <a:latin typeface="Calibri"/>
                <a:cs typeface="Calibri"/>
              </a:rPr>
              <a:t>API</a:t>
            </a:r>
            <a:r>
              <a:rPr lang="en-US" sz="1800" b="1" spc="-5">
                <a:latin typeface="Calibri"/>
                <a:cs typeface="Calibri"/>
              </a:rPr>
              <a:t> </a:t>
            </a:r>
            <a:r>
              <a:rPr lang="en-US" sz="1800" b="1" spc="-10">
                <a:latin typeface="Calibri"/>
                <a:cs typeface="Calibri"/>
              </a:rPr>
              <a:t>Integration</a:t>
            </a:r>
            <a:r>
              <a:rPr lang="en-US" sz="1800" spc="-10">
                <a:latin typeface="Calibri"/>
                <a:cs typeface="Calibri"/>
              </a:rPr>
              <a:t>:</a:t>
            </a:r>
            <a:r>
              <a:rPr lang="en-US" sz="1800" spc="-3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For example: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5" err="1">
                <a:latin typeface="Calibri"/>
                <a:cs typeface="Calibri"/>
              </a:rPr>
              <a:t>Aperi'Solve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for</a:t>
            </a:r>
            <a:r>
              <a:rPr lang="en-US" sz="1800" spc="-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image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800" spc="-5">
                <a:latin typeface="Calibri"/>
                <a:cs typeface="Calibri"/>
              </a:rPr>
              <a:t>analysis</a:t>
            </a:r>
            <a:r>
              <a:rPr lang="en-US" sz="1800" spc="-2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20" err="1">
                <a:latin typeface="Calibri"/>
                <a:cs typeface="Calibri"/>
              </a:rPr>
              <a:t>VirusTotal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for </a:t>
            </a:r>
            <a:r>
              <a:rPr lang="en-US" sz="1800" spc="-10">
                <a:latin typeface="Calibri"/>
                <a:cs typeface="Calibri"/>
              </a:rPr>
              <a:t>file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scanning.</a:t>
            </a:r>
            <a:endParaRPr lang="en-US"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4"/>
              </a:spcBef>
            </a:pP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17" name="object 17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5453" y="98617"/>
            <a:ext cx="55638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9735" algn="l"/>
              </a:tabLst>
            </a:pPr>
            <a:r>
              <a:rPr b="1">
                <a:latin typeface="+mn-lt"/>
              </a:rPr>
              <a:t>TECHNICAL</a:t>
            </a:r>
            <a:r>
              <a:rPr lang="en-US" b="1">
                <a:latin typeface="+mn-lt"/>
              </a:rPr>
              <a:t> </a:t>
            </a:r>
            <a:r>
              <a:rPr b="1" spc="-5">
                <a:latin typeface="+mn-lt"/>
              </a:rPr>
              <a:t>APPROACH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7460" y="33553"/>
            <a:ext cx="2246629" cy="11490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810885" y="4784487"/>
            <a:ext cx="7102475" cy="1243289"/>
          </a:xfrm>
          <a:prstGeom prst="rect">
            <a:avLst/>
          </a:prstGeom>
          <a:solidFill>
            <a:schemeClr val="bg1"/>
          </a:solidFill>
          <a:ln w="19050">
            <a:solidFill>
              <a:srgbClr val="4471C4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238125" marR="148590">
              <a:lnSpc>
                <a:spcPct val="100000"/>
              </a:lnSpc>
              <a:spcBef>
                <a:spcPts val="1055"/>
              </a:spcBef>
            </a:pPr>
            <a:r>
              <a:rPr lang="en-US" sz="1800" b="1" spc="-5">
                <a:latin typeface="Calibri"/>
                <a:cs typeface="Calibri"/>
              </a:rPr>
              <a:t>Product</a:t>
            </a:r>
            <a:r>
              <a:rPr lang="en-US" sz="1800" b="1" spc="-25">
                <a:latin typeface="Calibri"/>
                <a:cs typeface="Calibri"/>
              </a:rPr>
              <a:t> </a:t>
            </a:r>
            <a:r>
              <a:rPr lang="en-US" sz="1800" b="1" spc="-5">
                <a:latin typeface="Calibri"/>
                <a:cs typeface="Calibri"/>
              </a:rPr>
              <a:t>Status:</a:t>
            </a:r>
            <a:r>
              <a:rPr lang="en-US" sz="1800" b="1" spc="-15">
                <a:latin typeface="Calibri"/>
                <a:cs typeface="Calibri"/>
              </a:rPr>
              <a:t> </a:t>
            </a:r>
            <a:r>
              <a:rPr lang="en-US" sz="1800" spc="-35">
                <a:latin typeface="Calibri"/>
                <a:cs typeface="Calibri"/>
              </a:rPr>
              <a:t>We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are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currently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in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the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development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phase,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focusing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on </a:t>
            </a:r>
            <a:r>
              <a:rPr lang="en-US" sz="1800" spc="-39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AI/ML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integration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and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forensic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data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processing.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For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future</a:t>
            </a:r>
            <a:r>
              <a:rPr lang="en-US" sz="1800" spc="5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scalability,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we </a:t>
            </a:r>
            <a:r>
              <a:rPr lang="en-US" sz="1800" spc="-39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aim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to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establish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a</a:t>
            </a:r>
            <a:r>
              <a:rPr lang="en-US" sz="1800" spc="-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decentralized,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blockchain-based</a:t>
            </a:r>
            <a:r>
              <a:rPr lang="en-US" sz="1800" spc="25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database, </a:t>
            </a:r>
            <a:r>
              <a:rPr lang="en-US" sz="1800" spc="-10">
                <a:latin typeface="Calibri"/>
                <a:cs typeface="Calibri"/>
              </a:rPr>
              <a:t>provided </a:t>
            </a:r>
            <a:r>
              <a:rPr lang="en-US" sz="1800" spc="-5">
                <a:latin typeface="Calibri"/>
                <a:cs typeface="Calibri"/>
              </a:rPr>
              <a:t> that </a:t>
            </a:r>
            <a:r>
              <a:rPr lang="en-US" sz="1800">
                <a:latin typeface="Calibri"/>
                <a:cs typeface="Calibri"/>
              </a:rPr>
              <a:t>the</a:t>
            </a:r>
            <a:r>
              <a:rPr lang="en-US" sz="1800" spc="10">
                <a:latin typeface="Calibri"/>
                <a:cs typeface="Calibri"/>
              </a:rPr>
              <a:t> </a:t>
            </a:r>
            <a:r>
              <a:rPr lang="en-US" sz="1800" spc="-15">
                <a:latin typeface="Calibri"/>
                <a:cs typeface="Calibri"/>
              </a:rPr>
              <a:t>cost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of implementation</a:t>
            </a:r>
            <a:r>
              <a:rPr lang="en-US" sz="1800" spc="20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can</a:t>
            </a:r>
            <a:r>
              <a:rPr lang="en-US" sz="1800">
                <a:latin typeface="Calibri"/>
                <a:cs typeface="Calibri"/>
              </a:rPr>
              <a:t> </a:t>
            </a:r>
            <a:r>
              <a:rPr lang="en-US" sz="1800" spc="-5">
                <a:latin typeface="Calibri"/>
                <a:cs typeface="Calibri"/>
              </a:rPr>
              <a:t>be</a:t>
            </a:r>
            <a:r>
              <a:rPr lang="en-US" sz="1800" spc="15">
                <a:latin typeface="Calibri"/>
                <a:cs typeface="Calibri"/>
              </a:rPr>
              <a:t> </a:t>
            </a:r>
            <a:r>
              <a:rPr lang="en-US" sz="1800" spc="-10">
                <a:latin typeface="Calibri"/>
                <a:cs typeface="Calibri"/>
              </a:rPr>
              <a:t>optimized.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14" name="object 14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878" y="1091115"/>
            <a:ext cx="4374515" cy="4932119"/>
          </a:xfrm>
          <a:prstGeom prst="rect">
            <a:avLst/>
          </a:prstGeom>
          <a:solidFill>
            <a:schemeClr val="bg1"/>
          </a:solidFill>
          <a:ln w="19050">
            <a:solidFill>
              <a:srgbClr val="4471C4"/>
            </a:solidFill>
          </a:ln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AI/ML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Development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18745" marR="460375">
              <a:buSzPct val="93750"/>
              <a:buChar char="•"/>
              <a:tabLst>
                <a:tab pos="221615" algn="l"/>
              </a:tabLst>
            </a:pPr>
            <a:r>
              <a:rPr sz="1600" spc="-5" dirty="0">
                <a:latin typeface="Calibri"/>
                <a:cs typeface="Calibri"/>
              </a:rPr>
              <a:t>Build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models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pattern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recognition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IOC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detection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forensic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lang="en-US" sz="1600" spc="-10" dirty="0">
                <a:latin typeface="Calibri"/>
                <a:cs typeface="Calibri"/>
              </a:rPr>
              <a:t>data. Some models like Splunk,</a:t>
            </a:r>
            <a:r>
              <a:rPr lang="en-US" sz="1600" spc="-10" dirty="0">
                <a:latin typeface="Calibri"/>
                <a:ea typeface="Calibri"/>
                <a:cs typeface="Calibri"/>
              </a:rPr>
              <a:t> IBM </a:t>
            </a:r>
            <a:r>
              <a:rPr lang="en-US" sz="1600" spc="-10" dirty="0" err="1">
                <a:latin typeface="Calibri"/>
                <a:ea typeface="Calibri"/>
                <a:cs typeface="Calibri"/>
              </a:rPr>
              <a:t>QRadar</a:t>
            </a:r>
            <a:r>
              <a:rPr lang="en-US" sz="1600" spc="-10" dirty="0">
                <a:latin typeface="Calibri"/>
                <a:ea typeface="Calibri"/>
                <a:cs typeface="Calibri"/>
              </a:rPr>
              <a:t> etc. Will be used as a basis to train our own model.</a:t>
            </a:r>
          </a:p>
          <a:p>
            <a:pPr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lang="en-US" sz="1550" dirty="0">
              <a:latin typeface="Calibri"/>
              <a:cs typeface="Calibri"/>
            </a:endParaRPr>
          </a:p>
          <a:p>
            <a:pPr marL="11874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Encryption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&amp;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Security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18745" marR="1229360">
              <a:lnSpc>
                <a:spcPct val="100000"/>
              </a:lnSpc>
              <a:buSzPct val="93750"/>
              <a:buChar char="•"/>
              <a:tabLst>
                <a:tab pos="221615" algn="l"/>
              </a:tabLst>
            </a:pPr>
            <a:r>
              <a:rPr sz="1600" spc="-5" dirty="0">
                <a:latin typeface="Calibri"/>
                <a:cs typeface="Calibri"/>
              </a:rPr>
              <a:t>Apply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strong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encryption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secure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authentication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protect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data.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sz="1550" dirty="0">
              <a:latin typeface="Calibri"/>
              <a:cs typeface="Calibri"/>
            </a:endParaRPr>
          </a:p>
          <a:p>
            <a:pPr marL="11874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Cloud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Services (Initial)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220345" indent="-102870">
              <a:buSzPct val="93750"/>
              <a:buChar char="•"/>
              <a:tabLst>
                <a:tab pos="221615" algn="l"/>
              </a:tabLst>
            </a:pPr>
            <a:r>
              <a:rPr lang="en-US" sz="1600" spc="-10" dirty="0">
                <a:latin typeface="Calibri"/>
                <a:cs typeface="Calibri"/>
              </a:rPr>
              <a:t>Initially we will host it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AWS/Google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Cloud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MongoDB</a:t>
            </a:r>
            <a:r>
              <a:rPr lang="en-US" sz="1600" spc="-5" dirty="0">
                <a:latin typeface="Calibri"/>
                <a:cs typeface="Calibri"/>
              </a:rPr>
              <a:t> i</a:t>
            </a:r>
            <a:r>
              <a:rPr lang="en-US" sz="1600" spc="-10" dirty="0">
                <a:latin typeface="Calibri"/>
                <a:cs typeface="Calibri"/>
              </a:rPr>
              <a:t>ntegration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scalable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management.</a:t>
            </a:r>
            <a:endParaRPr sz="16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Calibri"/>
              <a:cs typeface="Calibri"/>
            </a:endParaRPr>
          </a:p>
          <a:p>
            <a:pPr marL="11874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Blockchain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(Future)</a:t>
            </a:r>
            <a:r>
              <a:rPr sz="1600" spc="-10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220345" indent="-102870">
              <a:buSzPct val="93750"/>
              <a:buChar char="•"/>
              <a:tabLst>
                <a:tab pos="221615" algn="l"/>
              </a:tabLst>
            </a:pPr>
            <a:r>
              <a:rPr lang="en-US" sz="1600" spc="-5" dirty="0">
                <a:latin typeface="Calibri"/>
                <a:cs typeface="Calibri"/>
              </a:rPr>
              <a:t>We will be implementing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decentralized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blockchain</a:t>
            </a:r>
            <a:r>
              <a:rPr lang="en-US" sz="1600" spc="-10" dirty="0">
                <a:latin typeface="Calibri"/>
                <a:cs typeface="Calibri"/>
              </a:rPr>
              <a:t> based storage </a:t>
            </a:r>
            <a:r>
              <a:rPr lang="en-US"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tamper-proof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evidence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storage.</a:t>
            </a:r>
            <a:endParaRPr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17943A-77C6-A612-ACAC-7A308E7B5A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9"/>
          <a:stretch/>
        </p:blipFill>
        <p:spPr>
          <a:xfrm>
            <a:off x="4976028" y="1027645"/>
            <a:ext cx="6348331" cy="3690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7460" y="33553"/>
            <a:ext cx="2246629" cy="114907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14" name="object 14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41A4E-72E7-46C9-6D53-AD9DE5EF9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51" y="33553"/>
            <a:ext cx="7126736" cy="623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1D82ECC-DE45-0E77-51B9-FB6D5E74E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22" b="8014"/>
          <a:stretch/>
        </p:blipFill>
        <p:spPr>
          <a:xfrm>
            <a:off x="518886" y="324460"/>
            <a:ext cx="5058734" cy="620424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2" name="object 16">
            <a:extLst>
              <a:ext uri="{FF2B5EF4-FFF2-40B4-BE49-F238E27FC236}">
                <a16:creationId xmlns:a16="http://schemas.microsoft.com/office/drawing/2014/main" id="{E82F3215-DD12-A407-49DC-E4093DE10A73}"/>
              </a:ext>
            </a:extLst>
          </p:cNvPr>
          <p:cNvSpPr txBox="1"/>
          <p:nvPr/>
        </p:nvSpPr>
        <p:spPr>
          <a:xfrm>
            <a:off x="5775221" y="1720107"/>
            <a:ext cx="6322762" cy="3509293"/>
          </a:xfrm>
          <a:prstGeom prst="rect">
            <a:avLst/>
          </a:prstGeom>
          <a:solidFill>
            <a:schemeClr val="bg1"/>
          </a:solidFill>
          <a:ln w="28575">
            <a:solidFill>
              <a:srgbClr val="4471C4"/>
            </a:solidFill>
          </a:ln>
          <a:effectLst/>
        </p:spPr>
        <p:txBody>
          <a:bodyPr vert="horz" wrap="square" lIns="0" tIns="61594" rIns="0" bIns="0" rtlCol="0" anchor="t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endParaRPr lang="en-US" sz="1500" spc="-15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MFA (Multi-Factor Authentication)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Secures user access by requiring multiple verification steps.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RBAC (Role-Based Access Control)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Ensures only authorized users have access to system components based on their roles.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AES-256 Encryption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Protects data at rest, ensuring forensic data is stored securely.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TLS 1.3 Encryption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Secures data transmission between systems and components.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Blockchain Security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Security through Public key Cryptography , Hash functions, decentralization and Smart Contract Security and Automation.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Backup and Redundancy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Ensures data protection and recovery using IPFS (</a:t>
            </a:r>
            <a:r>
              <a:rPr lang="en-US" sz="1500" spc="-15" dirty="0" err="1">
                <a:solidFill>
                  <a:srgbClr val="000000"/>
                </a:solidFill>
                <a:ea typeface="Calibri"/>
                <a:cs typeface="Calibri"/>
              </a:rPr>
              <a:t>InterPlanetary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 File System).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sz="1500" b="1" spc="-15" dirty="0">
                <a:solidFill>
                  <a:srgbClr val="000000"/>
                </a:solidFill>
                <a:ea typeface="Calibri"/>
                <a:cs typeface="Calibri"/>
              </a:rPr>
              <a:t>End-to-End Encryption</a:t>
            </a:r>
            <a:r>
              <a:rPr lang="en-US" sz="1500" spc="-15" dirty="0">
                <a:solidFill>
                  <a:srgbClr val="000000"/>
                </a:solidFill>
                <a:ea typeface="Calibri"/>
                <a:cs typeface="Calibri"/>
              </a:rPr>
              <a:t>: Provides full encryption throughout the workflow.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6333" y="35383"/>
            <a:ext cx="59969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>
                <a:latin typeface="+mn-lt"/>
              </a:rPr>
              <a:t>FEASIBILITY</a:t>
            </a:r>
            <a:r>
              <a:rPr lang="en-US" b="1" spc="-195">
                <a:latin typeface="+mn-lt"/>
              </a:rPr>
              <a:t> </a:t>
            </a:r>
            <a:r>
              <a:rPr lang="en-US" b="1">
                <a:latin typeface="+mn-lt"/>
              </a:rPr>
              <a:t>&amp;</a:t>
            </a:r>
            <a:r>
              <a:rPr lang="en-US" b="1" spc="-110">
                <a:latin typeface="+mn-lt"/>
              </a:rPr>
              <a:t> </a:t>
            </a:r>
            <a:r>
              <a:rPr lang="en-US" b="1">
                <a:latin typeface="+mn-lt"/>
              </a:rPr>
              <a:t>VIABILITY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2748" y="0"/>
            <a:ext cx="2246629" cy="11176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8" name="object 8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cs typeface="Calibri"/>
              </a:rPr>
              <a:t>ss</a:t>
            </a:r>
            <a:endParaRPr sz="1800"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6778" y="3776979"/>
            <a:ext cx="5240020" cy="1923414"/>
          </a:xfrm>
          <a:custGeom>
            <a:avLst/>
            <a:gdLst/>
            <a:ahLst/>
            <a:cxnLst/>
            <a:rect l="l" t="t" r="r" b="b"/>
            <a:pathLst>
              <a:path w="5240020" h="1923414">
                <a:moveTo>
                  <a:pt x="0" y="1923415"/>
                </a:moveTo>
                <a:lnTo>
                  <a:pt x="5240020" y="1923415"/>
                </a:lnTo>
                <a:lnTo>
                  <a:pt x="5240020" y="0"/>
                </a:lnTo>
                <a:lnTo>
                  <a:pt x="0" y="0"/>
                </a:lnTo>
                <a:lnTo>
                  <a:pt x="0" y="1923415"/>
                </a:lnTo>
                <a:close/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7033" y="3626992"/>
            <a:ext cx="1812289" cy="22860"/>
          </a:xfrm>
          <a:custGeom>
            <a:avLst/>
            <a:gdLst/>
            <a:ahLst/>
            <a:cxnLst/>
            <a:rect l="l" t="t" r="r" b="b"/>
            <a:pathLst>
              <a:path w="1812289" h="22860">
                <a:moveTo>
                  <a:pt x="1812036" y="0"/>
                </a:moveTo>
                <a:lnTo>
                  <a:pt x="0" y="0"/>
                </a:lnTo>
                <a:lnTo>
                  <a:pt x="0" y="22859"/>
                </a:lnTo>
                <a:lnTo>
                  <a:pt x="1812036" y="22859"/>
                </a:lnTo>
                <a:lnTo>
                  <a:pt x="18120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4704" y="3626992"/>
            <a:ext cx="1351915" cy="22860"/>
          </a:xfrm>
          <a:custGeom>
            <a:avLst/>
            <a:gdLst/>
            <a:ahLst/>
            <a:cxnLst/>
            <a:rect l="l" t="t" r="r" b="b"/>
            <a:pathLst>
              <a:path w="1351914" h="22860">
                <a:moveTo>
                  <a:pt x="1351788" y="0"/>
                </a:moveTo>
                <a:lnTo>
                  <a:pt x="0" y="0"/>
                </a:lnTo>
                <a:lnTo>
                  <a:pt x="0" y="22860"/>
                </a:lnTo>
                <a:lnTo>
                  <a:pt x="1351788" y="22860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257" y="3327172"/>
            <a:ext cx="5943600" cy="2926080"/>
          </a:xfrm>
          <a:prstGeom prst="rect">
            <a:avLst/>
          </a:prstGeom>
          <a:solidFill>
            <a:schemeClr val="bg1"/>
          </a:solidFill>
          <a:ln w="19048">
            <a:solidFill>
              <a:srgbClr val="4471C4"/>
            </a:solidFill>
          </a:ln>
        </p:spPr>
        <p:txBody>
          <a:bodyPr vert="horz" wrap="square" lIns="0" tIns="8255" rIns="0" bIns="0" rtlCol="0" anchor="t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65"/>
              </a:spcBef>
            </a:pPr>
            <a:r>
              <a:rPr lang="en-US" sz="2200" b="1" spc="55">
                <a:solidFill>
                  <a:schemeClr val="accent1"/>
                </a:solidFill>
                <a:cs typeface="Tahoma"/>
              </a:rPr>
              <a:t>Potential</a:t>
            </a:r>
            <a:r>
              <a:rPr lang="en-US" sz="2200" b="1" spc="-3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60">
                <a:solidFill>
                  <a:schemeClr val="accent1"/>
                </a:solidFill>
                <a:cs typeface="Tahoma"/>
              </a:rPr>
              <a:t>Challenges</a:t>
            </a:r>
            <a:r>
              <a:rPr lang="en-US" sz="2200" b="1" spc="-80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70">
                <a:solidFill>
                  <a:schemeClr val="accent1"/>
                </a:solidFill>
                <a:cs typeface="Tahoma"/>
              </a:rPr>
              <a:t>and</a:t>
            </a:r>
            <a:r>
              <a:rPr lang="en-US" sz="2200" b="1" spc="-10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-15">
                <a:solidFill>
                  <a:schemeClr val="accent1"/>
                </a:solidFill>
                <a:cs typeface="Tahoma"/>
              </a:rPr>
              <a:t>Risks:</a:t>
            </a:r>
            <a:endParaRPr lang="en-US" sz="2200" b="1">
              <a:solidFill>
                <a:schemeClr val="accent1"/>
              </a:solidFill>
              <a:cs typeface="Tahoma"/>
            </a:endParaRPr>
          </a:p>
          <a:p>
            <a:pPr marL="213995">
              <a:lnSpc>
                <a:spcPct val="100000"/>
              </a:lnSpc>
              <a:spcBef>
                <a:spcPts val="900"/>
              </a:spcBef>
            </a:pPr>
            <a:r>
              <a:rPr lang="en-US" sz="1600" b="1" spc="-20">
                <a:solidFill>
                  <a:sysClr val="windowText" lastClr="000000"/>
                </a:solidFill>
                <a:cs typeface="Calibri"/>
              </a:rPr>
              <a:t>Technical</a:t>
            </a:r>
            <a:r>
              <a:rPr lang="en-US" sz="1600" b="1" spc="-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b="1" spc="-5">
                <a:solidFill>
                  <a:sysClr val="windowText" lastClr="000000"/>
                </a:solidFill>
                <a:cs typeface="Calibri"/>
              </a:rPr>
              <a:t>Challenges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:</a:t>
            </a:r>
            <a:endParaRPr lang="en-US" sz="160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 marL="316865" indent="-102870">
              <a:lnSpc>
                <a:spcPct val="100000"/>
              </a:lnSpc>
              <a:buSzPct val="93750"/>
              <a:buChar char="•"/>
              <a:tabLst>
                <a:tab pos="317500" algn="l"/>
              </a:tabLst>
            </a:pP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Ensuring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the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accuracy</a:t>
            </a:r>
            <a:r>
              <a:rPr lang="en-US"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of AI/ML models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in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detecting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threats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and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 marL="213995">
              <a:lnSpc>
                <a:spcPct val="100000"/>
              </a:lnSpc>
            </a:pP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anomalies.</a:t>
            </a:r>
            <a:endParaRPr lang="en-US" sz="160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 marL="213995" marR="514350">
              <a:lnSpc>
                <a:spcPct val="100000"/>
              </a:lnSpc>
              <a:spcBef>
                <a:spcPts val="5"/>
              </a:spcBef>
              <a:buSzPct val="93750"/>
              <a:buChar char="•"/>
              <a:tabLst>
                <a:tab pos="317500" algn="l"/>
              </a:tabLst>
            </a:pP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Safeguarding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data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integrity,</a:t>
            </a:r>
            <a:r>
              <a:rPr lang="en-US"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particularly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with</a:t>
            </a:r>
            <a:r>
              <a:rPr lang="en-US"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sensitive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forensic </a:t>
            </a:r>
            <a:r>
              <a:rPr lang="en-US" sz="1600" spc="-35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evidence,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and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maintaining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robust</a:t>
            </a:r>
            <a:r>
              <a:rPr lang="en-US"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encryption.</a:t>
            </a:r>
            <a:endParaRPr lang="en-US" sz="160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Char char="•"/>
            </a:pPr>
            <a:endParaRPr lang="en-US" sz="1550">
              <a:solidFill>
                <a:sysClr val="windowText" lastClr="000000"/>
              </a:solidFill>
              <a:cs typeface="Calibri"/>
            </a:endParaRPr>
          </a:p>
          <a:p>
            <a:pPr marL="213995">
              <a:lnSpc>
                <a:spcPct val="100000"/>
              </a:lnSpc>
            </a:pPr>
            <a:r>
              <a:rPr lang="en-US" sz="1600" b="1" spc="-15">
                <a:solidFill>
                  <a:sysClr val="windowText" lastClr="000000"/>
                </a:solidFill>
                <a:cs typeface="Calibri"/>
              </a:rPr>
              <a:t>Integration</a:t>
            </a:r>
            <a:r>
              <a:rPr lang="en-US" sz="1600" b="1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b="1" spc="-10">
                <a:solidFill>
                  <a:sysClr val="windowText" lastClr="000000"/>
                </a:solidFill>
                <a:cs typeface="Calibri"/>
              </a:rPr>
              <a:t>Complexity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:</a:t>
            </a:r>
            <a:endParaRPr lang="en-US" sz="160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 marL="316865" indent="-102870">
              <a:lnSpc>
                <a:spcPct val="100000"/>
              </a:lnSpc>
              <a:buSzPct val="93750"/>
              <a:buChar char="•"/>
              <a:tabLst>
                <a:tab pos="317500" algn="l"/>
              </a:tabLst>
            </a:pP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Seamless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integration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with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existing</a:t>
            </a:r>
            <a:r>
              <a:rPr lang="en-US" sz="1600" spc="-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forensic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tools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like</a:t>
            </a:r>
            <a:r>
              <a:rPr lang="en-US" sz="1600" spc="4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 err="1">
                <a:solidFill>
                  <a:sysClr val="windowText" lastClr="000000"/>
                </a:solidFill>
                <a:cs typeface="Calibri"/>
              </a:rPr>
              <a:t>Aperi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Solve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 marL="213995">
              <a:lnSpc>
                <a:spcPct val="100000"/>
              </a:lnSpc>
              <a:spcBef>
                <a:spcPts val="15"/>
              </a:spcBef>
            </a:pP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ensuring compatibility</a:t>
            </a:r>
            <a:r>
              <a:rPr lang="en-US" sz="16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with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various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data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formats</a:t>
            </a:r>
            <a:r>
              <a:rPr lang="en-US" sz="1600" spc="-10">
                <a:solidFill>
                  <a:sysClr val="windowText" lastClr="000000"/>
                </a:solidFill>
                <a:cs typeface="Arial MT"/>
              </a:rPr>
              <a:t>.</a:t>
            </a:r>
          </a:p>
          <a:p>
            <a:pPr marL="213995">
              <a:spcBef>
                <a:spcPts val="15"/>
              </a:spcBef>
            </a:pPr>
            <a:endParaRPr lang="en-US" sz="1600" spc="-10">
              <a:solidFill>
                <a:sysClr val="windowText" lastClr="000000"/>
              </a:solidFill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5115" y="3327172"/>
            <a:ext cx="5722600" cy="2926080"/>
          </a:xfrm>
          <a:prstGeom prst="rect">
            <a:avLst/>
          </a:prstGeom>
          <a:solidFill>
            <a:schemeClr val="bg1"/>
          </a:solidFill>
          <a:ln w="19048">
            <a:solidFill>
              <a:srgbClr val="4471C4"/>
            </a:solidFill>
          </a:ln>
        </p:spPr>
        <p:txBody>
          <a:bodyPr vert="horz" wrap="square" lIns="0" tIns="14604" rIns="0" bIns="0" rtlCol="0" anchor="t">
            <a:spAutoFit/>
          </a:bodyPr>
          <a:lstStyle/>
          <a:p>
            <a:pPr marR="131445" algn="ctr">
              <a:spcBef>
                <a:spcPts val="114"/>
              </a:spcBef>
            </a:pPr>
            <a:r>
              <a:rPr sz="2200" b="1" spc="35">
                <a:solidFill>
                  <a:schemeClr val="accent1"/>
                </a:solidFill>
                <a:cs typeface="Tahoma"/>
              </a:rPr>
              <a:t>Strategies</a:t>
            </a:r>
            <a:r>
              <a:rPr sz="2200" b="1" spc="-50">
                <a:solidFill>
                  <a:schemeClr val="accent1"/>
                </a:solidFill>
                <a:cs typeface="Tahoma"/>
              </a:rPr>
              <a:t> </a:t>
            </a:r>
            <a:r>
              <a:rPr sz="2200" b="1" spc="55">
                <a:solidFill>
                  <a:schemeClr val="accent1"/>
                </a:solidFill>
                <a:cs typeface="Tahoma"/>
              </a:rPr>
              <a:t>for</a:t>
            </a:r>
            <a:r>
              <a:rPr sz="2200" b="1" spc="-20">
                <a:solidFill>
                  <a:schemeClr val="accent1"/>
                </a:solidFill>
                <a:cs typeface="Tahoma"/>
              </a:rPr>
              <a:t> </a:t>
            </a:r>
            <a:r>
              <a:rPr sz="2200" b="1" spc="65">
                <a:solidFill>
                  <a:schemeClr val="accent1"/>
                </a:solidFill>
                <a:cs typeface="Tahoma"/>
              </a:rPr>
              <a:t>Overcoming</a:t>
            </a:r>
            <a:r>
              <a:rPr sz="2200" b="1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-15">
                <a:solidFill>
                  <a:schemeClr val="accent1"/>
                </a:solidFill>
                <a:cs typeface="Tahoma"/>
              </a:rPr>
              <a:t>Challenges:</a:t>
            </a:r>
            <a:endParaRPr lang="en-US" sz="2200" b="1">
              <a:solidFill>
                <a:schemeClr val="accent1"/>
              </a:solidFill>
              <a:ea typeface="Tahoma"/>
              <a:cs typeface="Tahoma"/>
            </a:endParaRPr>
          </a:p>
          <a:p>
            <a:pPr marR="131445" algn="ctr">
              <a:spcBef>
                <a:spcPts val="112"/>
              </a:spcBef>
            </a:pPr>
            <a:endParaRPr lang="en-US" sz="1600" b="1" spc="-2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 marR="131445">
              <a:lnSpc>
                <a:spcPct val="100000"/>
              </a:lnSpc>
              <a:spcBef>
                <a:spcPts val="112"/>
              </a:spcBef>
            </a:pPr>
            <a:r>
              <a:rPr lang="en-US" sz="1600" b="1" spc="-20">
                <a:solidFill>
                  <a:sysClr val="windowText" lastClr="000000"/>
                </a:solidFill>
                <a:ea typeface="Calibri"/>
                <a:cs typeface="Calibri"/>
              </a:rPr>
              <a:t>      Technical</a:t>
            </a:r>
            <a:r>
              <a:rPr sz="1600" b="1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5">
                <a:solidFill>
                  <a:sysClr val="windowText" lastClr="000000"/>
                </a:solidFill>
                <a:cs typeface="Calibri"/>
              </a:rPr>
              <a:t>Solutions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:</a:t>
            </a:r>
            <a:endParaRPr lang="en-US" sz="1600">
              <a:solidFill>
                <a:sysClr val="windowText" lastClr="000000"/>
              </a:solidFill>
              <a:ea typeface="Calibri"/>
              <a:cs typeface="Calibri"/>
            </a:endParaRPr>
          </a:p>
          <a:p>
            <a:pPr marL="255270" marR="436880">
              <a:lnSpc>
                <a:spcPct val="100000"/>
              </a:lnSpc>
              <a:spcBef>
                <a:spcPts val="5"/>
              </a:spcBef>
              <a:buSzPct val="93750"/>
              <a:buChar char="•"/>
              <a:tabLst>
                <a:tab pos="358140" algn="l"/>
              </a:tabLst>
            </a:pPr>
            <a:r>
              <a:rPr sz="1600" spc="-10">
                <a:solidFill>
                  <a:sysClr val="windowText" lastClr="000000"/>
                </a:solidFill>
                <a:cs typeface="Calibri"/>
              </a:rPr>
              <a:t>Regular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model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updates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and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security</a:t>
            </a:r>
            <a:r>
              <a:rPr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audits</a:t>
            </a:r>
            <a:r>
              <a:rPr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to</a:t>
            </a:r>
            <a:r>
              <a:rPr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ensure</a:t>
            </a:r>
            <a:r>
              <a:rPr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AI/ML </a:t>
            </a:r>
            <a:r>
              <a:rPr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accuracy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and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robust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encryption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for</a:t>
            </a:r>
            <a:r>
              <a:rPr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data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protection.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Char char="•"/>
            </a:pPr>
            <a:endParaRPr sz="1550">
              <a:solidFill>
                <a:sysClr val="windowText" lastClr="000000"/>
              </a:solidFill>
              <a:cs typeface="Calibri"/>
            </a:endParaRPr>
          </a:p>
          <a:p>
            <a:pPr marL="255270" algn="just">
              <a:lnSpc>
                <a:spcPct val="100000"/>
              </a:lnSpc>
              <a:spcBef>
                <a:spcPts val="5"/>
              </a:spcBef>
            </a:pPr>
            <a:r>
              <a:rPr sz="1600" b="1" spc="-15">
                <a:solidFill>
                  <a:sysClr val="windowText" lastClr="000000"/>
                </a:solidFill>
                <a:cs typeface="Calibri"/>
              </a:rPr>
              <a:t>Market </a:t>
            </a:r>
            <a:r>
              <a:rPr sz="1600" b="1" spc="-5">
                <a:solidFill>
                  <a:sysClr val="windowText" lastClr="000000"/>
                </a:solidFill>
                <a:cs typeface="Calibri"/>
              </a:rPr>
              <a:t>Solutions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: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 marL="255270" marR="798195" algn="just">
              <a:lnSpc>
                <a:spcPct val="100000"/>
              </a:lnSpc>
              <a:buSzPct val="93750"/>
              <a:buChar char="•"/>
              <a:tabLst>
                <a:tab pos="358140" algn="l"/>
              </a:tabLst>
            </a:pPr>
            <a:r>
              <a:rPr sz="1600" spc="-10">
                <a:solidFill>
                  <a:sysClr val="windowText" lastClr="000000"/>
                </a:solidFill>
                <a:cs typeface="Calibri"/>
              </a:rPr>
              <a:t>Provide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focused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training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for forensic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teams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to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ease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the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 adoption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of new tools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and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offer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continuous support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and </a:t>
            </a:r>
            <a:r>
              <a:rPr sz="1600" spc="-35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product</a:t>
            </a:r>
            <a:r>
              <a:rPr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updates</a:t>
            </a:r>
            <a:r>
              <a:rPr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to</a:t>
            </a:r>
            <a:r>
              <a:rPr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build</a:t>
            </a:r>
            <a:r>
              <a:rPr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trust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in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the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technology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.</a:t>
            </a:r>
          </a:p>
          <a:p>
            <a:pPr marL="255270" marR="798195" algn="just">
              <a:buSzPct val="93750"/>
              <a:buChar char="•"/>
              <a:tabLst>
                <a:tab pos="358140" algn="l"/>
              </a:tabLst>
            </a:pPr>
            <a:endParaRPr lang="en-US" sz="1600" spc="-10">
              <a:solidFill>
                <a:sysClr val="windowText" lastClr="000000"/>
              </a:solidFill>
              <a:ea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03" y="1002279"/>
            <a:ext cx="11785600" cy="2052484"/>
          </a:xfrm>
          <a:prstGeom prst="rect">
            <a:avLst/>
          </a:prstGeom>
          <a:solidFill>
            <a:schemeClr val="bg1"/>
          </a:solidFill>
          <a:ln w="28575">
            <a:solidFill>
              <a:srgbClr val="4471C4"/>
            </a:solidFill>
          </a:ln>
          <a:effectLst/>
        </p:spPr>
        <p:txBody>
          <a:bodyPr vert="horz" wrap="square" lIns="0" tIns="61594" rIns="0" bIns="0" rtlCol="0" anchor="t">
            <a:spAutoFit/>
          </a:bodyPr>
          <a:lstStyle/>
          <a:p>
            <a:pPr marR="223520" algn="ctr">
              <a:lnSpc>
                <a:spcPct val="100000"/>
              </a:lnSpc>
              <a:spcBef>
                <a:spcPts val="484"/>
              </a:spcBef>
            </a:pPr>
            <a:r>
              <a:rPr lang="en-US" sz="2200" b="1" spc="45">
                <a:solidFill>
                  <a:schemeClr val="accent1"/>
                </a:solidFill>
                <a:cs typeface="Tahoma"/>
              </a:rPr>
              <a:t>Analysis</a:t>
            </a:r>
            <a:r>
              <a:rPr lang="en-US" sz="2200" b="1" spc="-70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40">
                <a:solidFill>
                  <a:schemeClr val="accent1"/>
                </a:solidFill>
                <a:cs typeface="Tahoma"/>
              </a:rPr>
              <a:t>of</a:t>
            </a:r>
            <a:r>
              <a:rPr lang="en-US" sz="2200" b="1" spc="-3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50">
                <a:solidFill>
                  <a:schemeClr val="accent1"/>
                </a:solidFill>
                <a:cs typeface="Tahoma"/>
              </a:rPr>
              <a:t>the</a:t>
            </a:r>
            <a:r>
              <a:rPr lang="en-US" sz="2200" b="1" spc="-4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45">
                <a:solidFill>
                  <a:schemeClr val="accent1"/>
                </a:solidFill>
                <a:cs typeface="Tahoma"/>
              </a:rPr>
              <a:t>feasibility</a:t>
            </a:r>
            <a:r>
              <a:rPr lang="en-US" sz="2200" b="1" spc="-8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40">
                <a:solidFill>
                  <a:schemeClr val="accent1"/>
                </a:solidFill>
                <a:cs typeface="Tahoma"/>
              </a:rPr>
              <a:t>of</a:t>
            </a:r>
            <a:r>
              <a:rPr lang="en-US" sz="2200" b="1" spc="-30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50">
                <a:solidFill>
                  <a:schemeClr val="accent1"/>
                </a:solidFill>
                <a:cs typeface="Tahoma"/>
              </a:rPr>
              <a:t>the</a:t>
            </a:r>
            <a:r>
              <a:rPr lang="en-US" sz="2200" b="1" spc="-4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-15">
                <a:solidFill>
                  <a:schemeClr val="accent1"/>
                </a:solidFill>
                <a:cs typeface="Tahoma"/>
              </a:rPr>
              <a:t>idea:</a:t>
            </a:r>
            <a:endParaRPr sz="2200" b="1">
              <a:solidFill>
                <a:schemeClr val="accent1"/>
              </a:solidFill>
              <a:cs typeface="Tahoma"/>
            </a:endParaRPr>
          </a:p>
          <a:p>
            <a:pPr marL="434975" indent="-102870">
              <a:lnSpc>
                <a:spcPct val="100000"/>
              </a:lnSpc>
              <a:spcBef>
                <a:spcPts val="1625"/>
              </a:spcBef>
              <a:buSzPct val="93750"/>
              <a:buFont typeface="Calibri"/>
              <a:buChar char="•"/>
              <a:tabLst>
                <a:tab pos="435609" algn="l"/>
              </a:tabLst>
            </a:pPr>
            <a:r>
              <a:rPr lang="en-US" sz="1600" b="1" spc="-20">
                <a:cs typeface="Calibri"/>
              </a:rPr>
              <a:t>Technical</a:t>
            </a:r>
            <a:r>
              <a:rPr lang="en-US" sz="1600" b="1" spc="15">
                <a:cs typeface="Calibri"/>
              </a:rPr>
              <a:t> </a:t>
            </a:r>
            <a:r>
              <a:rPr lang="en-US" sz="1600" b="1" spc="-5">
                <a:cs typeface="Calibri"/>
              </a:rPr>
              <a:t>Feasibility:</a:t>
            </a:r>
            <a:r>
              <a:rPr lang="en-US" sz="1600" b="1" spc="-20">
                <a:cs typeface="Calibri"/>
              </a:rPr>
              <a:t> </a:t>
            </a:r>
            <a:r>
              <a:rPr lang="en-US" sz="1600" spc="-20">
                <a:cs typeface="Calibri"/>
              </a:rPr>
              <a:t>Technology</a:t>
            </a:r>
            <a:r>
              <a:rPr lang="en-US" sz="1600" spc="25">
                <a:cs typeface="Calibri"/>
              </a:rPr>
              <a:t> </a:t>
            </a:r>
            <a:r>
              <a:rPr lang="en-US" sz="1600" spc="-10">
                <a:cs typeface="Calibri"/>
              </a:rPr>
              <a:t>Availability:  Rust</a:t>
            </a:r>
            <a:r>
              <a:rPr lang="en-US" sz="1600" spc="5">
                <a:cs typeface="Calibri"/>
              </a:rPr>
              <a:t> </a:t>
            </a:r>
            <a:r>
              <a:rPr lang="en-US" sz="1600" spc="-5">
                <a:cs typeface="Calibri"/>
              </a:rPr>
              <a:t>or</a:t>
            </a:r>
            <a:r>
              <a:rPr lang="en-US" sz="1600" spc="20">
                <a:cs typeface="Calibri"/>
              </a:rPr>
              <a:t> </a:t>
            </a:r>
            <a:r>
              <a:rPr lang="en-US" sz="1600" spc="-5">
                <a:cs typeface="Calibri"/>
              </a:rPr>
              <a:t>Python,</a:t>
            </a:r>
            <a:r>
              <a:rPr lang="en-US" sz="1600" spc="10">
                <a:cs typeface="Calibri"/>
              </a:rPr>
              <a:t> </a:t>
            </a:r>
            <a:r>
              <a:rPr lang="en-US" sz="1600" spc="-30">
                <a:cs typeface="Calibri"/>
              </a:rPr>
              <a:t>TensorFlow,</a:t>
            </a:r>
            <a:r>
              <a:rPr lang="en-US" sz="1600" spc="40">
                <a:cs typeface="Calibri"/>
              </a:rPr>
              <a:t> </a:t>
            </a:r>
            <a:r>
              <a:rPr lang="en-US" sz="1600" spc="-10">
                <a:cs typeface="Calibri"/>
              </a:rPr>
              <a:t>MongoDB,</a:t>
            </a:r>
            <a:r>
              <a:rPr lang="en-US" sz="1600" spc="35">
                <a:cs typeface="Calibri"/>
              </a:rPr>
              <a:t> </a:t>
            </a:r>
            <a:r>
              <a:rPr lang="en-US" sz="1600" spc="-15">
                <a:cs typeface="Calibri"/>
              </a:rPr>
              <a:t>etc.</a:t>
            </a:r>
            <a:endParaRPr lang="en-US" sz="1600">
              <a:cs typeface="Calibri"/>
            </a:endParaRPr>
          </a:p>
          <a:p>
            <a:pPr marL="434975" indent="-102870">
              <a:lnSpc>
                <a:spcPct val="100000"/>
              </a:lnSpc>
              <a:spcBef>
                <a:spcPts val="1625"/>
              </a:spcBef>
              <a:buSzPct val="93750"/>
              <a:buFont typeface="Calibri"/>
              <a:buChar char="•"/>
              <a:tabLst>
                <a:tab pos="435609" algn="l"/>
              </a:tabLst>
            </a:pPr>
            <a:r>
              <a:rPr lang="en-US" sz="1600" spc="-10">
                <a:cs typeface="Calibri"/>
              </a:rPr>
              <a:t>I</a:t>
            </a:r>
            <a:r>
              <a:rPr lang="en-US" sz="1600" b="1" spc="-10">
                <a:cs typeface="Calibri"/>
              </a:rPr>
              <a:t>ntegration:</a:t>
            </a:r>
            <a:r>
              <a:rPr lang="en-US" sz="1600" b="1" spc="-20">
                <a:cs typeface="Calibri"/>
              </a:rPr>
              <a:t> </a:t>
            </a:r>
            <a:r>
              <a:rPr lang="en-US" sz="1600" spc="-5">
                <a:cs typeface="Calibri"/>
              </a:rPr>
              <a:t>Use</a:t>
            </a:r>
            <a:r>
              <a:rPr lang="en-US" sz="1600" spc="10">
                <a:cs typeface="Calibri"/>
              </a:rPr>
              <a:t> </a:t>
            </a:r>
            <a:r>
              <a:rPr lang="en-US" sz="1600" spc="-5">
                <a:cs typeface="Calibri"/>
              </a:rPr>
              <a:t>of</a:t>
            </a:r>
            <a:r>
              <a:rPr lang="en-US" sz="1600" spc="15">
                <a:cs typeface="Calibri"/>
              </a:rPr>
              <a:t> </a:t>
            </a:r>
            <a:r>
              <a:rPr lang="en-US" sz="1600" spc="-10">
                <a:cs typeface="Calibri"/>
              </a:rPr>
              <a:t>existing</a:t>
            </a:r>
            <a:r>
              <a:rPr lang="en-US" sz="1600" spc="-25">
                <a:cs typeface="Calibri"/>
              </a:rPr>
              <a:t> </a:t>
            </a:r>
            <a:r>
              <a:rPr lang="en-US" sz="1600" spc="-15">
                <a:cs typeface="Calibri"/>
              </a:rPr>
              <a:t>forensic</a:t>
            </a:r>
            <a:r>
              <a:rPr lang="en-US" sz="1600" spc="30">
                <a:cs typeface="Calibri"/>
              </a:rPr>
              <a:t> </a:t>
            </a:r>
            <a:r>
              <a:rPr lang="en-US" sz="1600" spc="-10">
                <a:cs typeface="Calibri"/>
              </a:rPr>
              <a:t>tools</a:t>
            </a:r>
            <a:r>
              <a:rPr lang="en-US" sz="1600" spc="15">
                <a:cs typeface="Calibri"/>
              </a:rPr>
              <a:t> </a:t>
            </a:r>
            <a:r>
              <a:rPr lang="en-US" sz="1600" spc="-20">
                <a:cs typeface="Calibri"/>
              </a:rPr>
              <a:t>like</a:t>
            </a:r>
            <a:r>
              <a:rPr lang="en-US" sz="1600" spc="-10">
                <a:cs typeface="Calibri"/>
              </a:rPr>
              <a:t> FTK</a:t>
            </a:r>
            <a:r>
              <a:rPr lang="en-US" sz="1600" spc="60">
                <a:cs typeface="Calibri"/>
              </a:rPr>
              <a:t> </a:t>
            </a:r>
            <a:r>
              <a:rPr lang="en-US" sz="1600" spc="-5">
                <a:cs typeface="Calibri"/>
              </a:rPr>
              <a:t>Imager ,</a:t>
            </a:r>
            <a:r>
              <a:rPr lang="en-US" sz="1600" spc="-5" err="1">
                <a:cs typeface="Calibri"/>
              </a:rPr>
              <a:t>AperiSolve</a:t>
            </a:r>
            <a:r>
              <a:rPr lang="en-US" sz="1600" spc="30">
                <a:cs typeface="Calibri"/>
              </a:rPr>
              <a:t> </a:t>
            </a:r>
            <a:r>
              <a:rPr lang="en-US" sz="1600" spc="-5">
                <a:cs typeface="Calibri"/>
              </a:rPr>
              <a:t>or</a:t>
            </a:r>
            <a:r>
              <a:rPr lang="en-US" sz="1600" spc="25">
                <a:cs typeface="Calibri"/>
              </a:rPr>
              <a:t> </a:t>
            </a:r>
            <a:r>
              <a:rPr lang="en-US" sz="1600" spc="-25" err="1">
                <a:cs typeface="Calibri"/>
              </a:rPr>
              <a:t>VirusTotal</a:t>
            </a:r>
            <a:r>
              <a:rPr lang="en-US" sz="1600" spc="30">
                <a:cs typeface="Calibri"/>
              </a:rPr>
              <a:t> </a:t>
            </a:r>
            <a:r>
              <a:rPr lang="en-US" sz="1600" spc="-5">
                <a:cs typeface="Calibri"/>
              </a:rPr>
              <a:t>initially</a:t>
            </a:r>
            <a:r>
              <a:rPr lang="en-US" sz="1600" spc="-25">
                <a:cs typeface="Calibri"/>
              </a:rPr>
              <a:t> </a:t>
            </a:r>
            <a:r>
              <a:rPr lang="en-US" sz="1600" spc="-5">
                <a:cs typeface="Calibri"/>
              </a:rPr>
              <a:t>and then</a:t>
            </a:r>
            <a:r>
              <a:rPr lang="en-US" sz="1600">
                <a:cs typeface="Calibri"/>
              </a:rPr>
              <a:t> </a:t>
            </a:r>
            <a:r>
              <a:rPr lang="en-US" sz="1600" spc="-5">
                <a:cs typeface="Calibri"/>
              </a:rPr>
              <a:t>writing</a:t>
            </a:r>
            <a:r>
              <a:rPr lang="en-US" sz="1600" spc="10">
                <a:cs typeface="Calibri"/>
              </a:rPr>
              <a:t> </a:t>
            </a:r>
            <a:r>
              <a:rPr lang="en-US" sz="1600" spc="-5">
                <a:cs typeface="Calibri"/>
              </a:rPr>
              <a:t>the</a:t>
            </a:r>
            <a:r>
              <a:rPr lang="en-US" sz="1600" spc="10">
                <a:cs typeface="Calibri"/>
              </a:rPr>
              <a:t> </a:t>
            </a:r>
            <a:r>
              <a:rPr lang="en-US" sz="1600" spc="-15">
                <a:cs typeface="Calibri"/>
              </a:rPr>
              <a:t>source</a:t>
            </a:r>
            <a:r>
              <a:rPr lang="en-US" sz="1600" spc="30">
                <a:cs typeface="Calibri"/>
              </a:rPr>
              <a:t> </a:t>
            </a:r>
            <a:r>
              <a:rPr lang="en-US" sz="1600" spc="-10">
                <a:cs typeface="Calibri"/>
              </a:rPr>
              <a:t>code</a:t>
            </a:r>
            <a:r>
              <a:rPr lang="en-US" sz="1600" spc="25">
                <a:cs typeface="Calibri"/>
              </a:rPr>
              <a:t> </a:t>
            </a:r>
            <a:r>
              <a:rPr lang="en-US" sz="1600" spc="-15">
                <a:cs typeface="Calibri"/>
              </a:rPr>
              <a:t>for</a:t>
            </a:r>
            <a:r>
              <a:rPr lang="en-US" sz="1600" spc="10">
                <a:cs typeface="Calibri"/>
              </a:rPr>
              <a:t> </a:t>
            </a:r>
            <a:r>
              <a:rPr lang="en-US" sz="1600" spc="-5">
                <a:cs typeface="Calibri"/>
              </a:rPr>
              <a:t>this,</a:t>
            </a:r>
            <a:endParaRPr sz="1600"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960"/>
              </a:spcBef>
            </a:pPr>
            <a:r>
              <a:rPr lang="en-US" sz="1600" spc="-10">
                <a:cs typeface="Calibri"/>
              </a:rPr>
              <a:t>independently</a:t>
            </a:r>
            <a:r>
              <a:rPr lang="en-US" sz="1600" spc="-25">
                <a:cs typeface="Calibri"/>
              </a:rPr>
              <a:t> </a:t>
            </a:r>
            <a:r>
              <a:rPr lang="en-US" sz="1600" spc="-5">
                <a:cs typeface="Calibri"/>
              </a:rPr>
              <a:t>without</a:t>
            </a:r>
            <a:r>
              <a:rPr lang="en-US" sz="1600" spc="10">
                <a:cs typeface="Calibri"/>
              </a:rPr>
              <a:t> </a:t>
            </a:r>
            <a:r>
              <a:rPr lang="en-US" sz="1600" spc="-5">
                <a:cs typeface="Calibri"/>
              </a:rPr>
              <a:t>the </a:t>
            </a:r>
            <a:r>
              <a:rPr lang="en-US" sz="1600" spc="-10">
                <a:cs typeface="Calibri"/>
              </a:rPr>
              <a:t>help</a:t>
            </a:r>
            <a:r>
              <a:rPr lang="en-US" sz="1600">
                <a:cs typeface="Calibri"/>
              </a:rPr>
              <a:t> </a:t>
            </a:r>
            <a:r>
              <a:rPr lang="en-US" sz="1600" spc="-5">
                <a:cs typeface="Calibri"/>
              </a:rPr>
              <a:t>of </a:t>
            </a:r>
            <a:r>
              <a:rPr lang="en-US" sz="1600" spc="-20">
                <a:cs typeface="Calibri"/>
              </a:rPr>
              <a:t>API’s.</a:t>
            </a:r>
            <a:endParaRPr sz="1600">
              <a:cs typeface="Calibri"/>
            </a:endParaRPr>
          </a:p>
          <a:p>
            <a:pPr marL="434975" indent="-102870">
              <a:lnSpc>
                <a:spcPct val="100000"/>
              </a:lnSpc>
              <a:spcBef>
                <a:spcPts val="960"/>
              </a:spcBef>
              <a:buSzPct val="93750"/>
              <a:buFont typeface="Calibri"/>
              <a:buChar char="•"/>
              <a:tabLst>
                <a:tab pos="435609" algn="l"/>
              </a:tabLst>
            </a:pPr>
            <a:r>
              <a:rPr lang="en-US" sz="1600" b="1" spc="-15">
                <a:cs typeface="Calibri"/>
              </a:rPr>
              <a:t>Market</a:t>
            </a:r>
            <a:r>
              <a:rPr lang="en-US" sz="1600" b="1" spc="10">
                <a:cs typeface="Calibri"/>
              </a:rPr>
              <a:t> </a:t>
            </a:r>
            <a:r>
              <a:rPr lang="en-US" sz="1600" b="1" spc="-5">
                <a:cs typeface="Calibri"/>
              </a:rPr>
              <a:t>Feasibility:</a:t>
            </a:r>
            <a:r>
              <a:rPr lang="en-US" sz="1600" b="1">
                <a:cs typeface="Calibri"/>
              </a:rPr>
              <a:t> </a:t>
            </a:r>
            <a:r>
              <a:rPr lang="en-US" sz="1600" spc="-10">
                <a:cs typeface="Calibri"/>
              </a:rPr>
              <a:t>Demand</a:t>
            </a:r>
            <a:r>
              <a:rPr lang="en-US" sz="1600" spc="30">
                <a:cs typeface="Calibri"/>
              </a:rPr>
              <a:t> </a:t>
            </a:r>
            <a:r>
              <a:rPr lang="en-US" sz="1600" spc="-5">
                <a:cs typeface="Calibri"/>
              </a:rPr>
              <a:t>Analysis:</a:t>
            </a:r>
            <a:r>
              <a:rPr lang="en-US" sz="1600" spc="-25">
                <a:cs typeface="Calibri"/>
              </a:rPr>
              <a:t> </a:t>
            </a:r>
            <a:r>
              <a:rPr lang="en-US" sz="1600" spc="-10">
                <a:cs typeface="Calibri"/>
              </a:rPr>
              <a:t>Increasing</a:t>
            </a:r>
            <a:r>
              <a:rPr lang="en-US" sz="1600" spc="5">
                <a:cs typeface="Calibri"/>
              </a:rPr>
              <a:t> </a:t>
            </a:r>
            <a:r>
              <a:rPr lang="en-US" sz="1600" spc="-10">
                <a:cs typeface="Calibri"/>
              </a:rPr>
              <a:t>need</a:t>
            </a:r>
            <a:r>
              <a:rPr lang="en-US" sz="1600" spc="15">
                <a:cs typeface="Calibri"/>
              </a:rPr>
              <a:t> </a:t>
            </a:r>
            <a:r>
              <a:rPr lang="en-US" sz="1600" spc="-15">
                <a:cs typeface="Calibri"/>
              </a:rPr>
              <a:t>for</a:t>
            </a:r>
            <a:r>
              <a:rPr lang="en-US" sz="1600" spc="20">
                <a:cs typeface="Calibri"/>
              </a:rPr>
              <a:t> </a:t>
            </a:r>
            <a:r>
              <a:rPr lang="en-US" sz="1600" spc="-15">
                <a:cs typeface="Calibri"/>
              </a:rPr>
              <a:t>robust</a:t>
            </a:r>
            <a:r>
              <a:rPr lang="en-US" sz="1600" spc="20">
                <a:cs typeface="Calibri"/>
              </a:rPr>
              <a:t> </a:t>
            </a:r>
            <a:r>
              <a:rPr lang="en-US" sz="1600" spc="-10">
                <a:cs typeface="Calibri"/>
              </a:rPr>
              <a:t>cybersecurity</a:t>
            </a:r>
            <a:r>
              <a:rPr lang="en-US" sz="1600" spc="40">
                <a:cs typeface="Calibri"/>
              </a:rPr>
              <a:t> </a:t>
            </a:r>
            <a:r>
              <a:rPr lang="en-US" sz="1600" spc="-10">
                <a:cs typeface="Calibri"/>
              </a:rPr>
              <a:t>tools</a:t>
            </a:r>
            <a:r>
              <a:rPr lang="en-US" sz="1600">
                <a:cs typeface="Calibri"/>
              </a:rPr>
              <a:t> in</a:t>
            </a:r>
            <a:r>
              <a:rPr lang="en-US" sz="1600" spc="-5">
                <a:cs typeface="Calibri"/>
              </a:rPr>
              <a:t> the</a:t>
            </a:r>
            <a:r>
              <a:rPr lang="en-US" sz="1600" spc="15">
                <a:cs typeface="Calibri"/>
              </a:rPr>
              <a:t> </a:t>
            </a:r>
            <a:r>
              <a:rPr lang="en-US" sz="1600" spc="-10">
                <a:cs typeface="Calibri"/>
              </a:rPr>
              <a:t>enterprise</a:t>
            </a:r>
            <a:r>
              <a:rPr lang="en-US" sz="1600" spc="25">
                <a:cs typeface="Calibri"/>
              </a:rPr>
              <a:t> </a:t>
            </a:r>
            <a:r>
              <a:rPr lang="en-US" sz="1600" spc="-25">
                <a:cs typeface="Calibri"/>
              </a:rPr>
              <a:t>sector.</a:t>
            </a:r>
            <a:endParaRPr sz="160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1168" y="0"/>
            <a:ext cx="52920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>
                <a:solidFill>
                  <a:schemeClr val="tx1"/>
                </a:solidFill>
                <a:latin typeface="+mn-lt"/>
              </a:rPr>
              <a:t>IM</a:t>
            </a:r>
            <a:r>
              <a:rPr sz="4400" spc="-270">
                <a:solidFill>
                  <a:schemeClr val="tx1"/>
                </a:solidFill>
                <a:latin typeface="+mn-lt"/>
              </a:rPr>
              <a:t>P</a:t>
            </a:r>
            <a:r>
              <a:rPr sz="4400" spc="-5">
                <a:solidFill>
                  <a:schemeClr val="tx1"/>
                </a:solidFill>
                <a:latin typeface="+mn-lt"/>
              </a:rPr>
              <a:t>ACT</a:t>
            </a:r>
            <a:r>
              <a:rPr sz="4400" spc="-270">
                <a:solidFill>
                  <a:schemeClr val="tx1"/>
                </a:solidFill>
                <a:latin typeface="+mn-lt"/>
              </a:rPr>
              <a:t> </a:t>
            </a:r>
            <a:r>
              <a:rPr sz="4400" spc="-5">
                <a:solidFill>
                  <a:schemeClr val="tx1"/>
                </a:solidFill>
                <a:latin typeface="+mn-lt"/>
              </a:rPr>
              <a:t>AND</a:t>
            </a:r>
            <a:r>
              <a:rPr sz="4400">
                <a:solidFill>
                  <a:schemeClr val="tx1"/>
                </a:solidFill>
                <a:latin typeface="+mn-lt"/>
              </a:rPr>
              <a:t> BENEFITS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3892" y="81432"/>
            <a:ext cx="2246629" cy="114907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5" name="object 5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cs typeface="Calibri"/>
              </a:rPr>
              <a:t>ss</a:t>
            </a:r>
            <a:endParaRPr sz="180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093" y="1101266"/>
            <a:ext cx="540512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4471C4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265"/>
              </a:spcBef>
            </a:pPr>
            <a:r>
              <a:rPr sz="2200" b="1" spc="-10">
                <a:solidFill>
                  <a:schemeClr val="accent1"/>
                </a:solidFill>
                <a:cs typeface="Tahoma"/>
              </a:rPr>
              <a:t>Potential</a:t>
            </a:r>
            <a:r>
              <a:rPr sz="2200" b="1" spc="-20">
                <a:solidFill>
                  <a:schemeClr val="accent1"/>
                </a:solidFill>
                <a:cs typeface="Tahoma"/>
              </a:rPr>
              <a:t> </a:t>
            </a:r>
            <a:r>
              <a:rPr sz="2200" b="1" spc="-5">
                <a:solidFill>
                  <a:schemeClr val="accent1"/>
                </a:solidFill>
                <a:cs typeface="Tahoma"/>
              </a:rPr>
              <a:t>Impact</a:t>
            </a:r>
            <a:r>
              <a:rPr sz="2200" b="1" spc="5">
                <a:solidFill>
                  <a:schemeClr val="accent1"/>
                </a:solidFill>
                <a:cs typeface="Tahoma"/>
              </a:rPr>
              <a:t> </a:t>
            </a:r>
            <a:r>
              <a:rPr sz="2200" b="1">
                <a:solidFill>
                  <a:schemeClr val="accent1"/>
                </a:solidFill>
                <a:cs typeface="Tahoma"/>
              </a:rPr>
              <a:t>on </a:t>
            </a:r>
            <a:r>
              <a:rPr sz="2200" b="1" spc="-5">
                <a:solidFill>
                  <a:schemeClr val="accent1"/>
                </a:solidFill>
                <a:cs typeface="Tahoma"/>
              </a:rPr>
              <a:t>the</a:t>
            </a:r>
            <a:r>
              <a:rPr sz="2200" b="1" spc="-15">
                <a:solidFill>
                  <a:schemeClr val="accent1"/>
                </a:solidFill>
                <a:cs typeface="Tahoma"/>
              </a:rPr>
              <a:t> </a:t>
            </a:r>
            <a:r>
              <a:rPr sz="2200" b="1" spc="-35">
                <a:solidFill>
                  <a:schemeClr val="accent1"/>
                </a:solidFill>
                <a:cs typeface="Tahoma"/>
              </a:rPr>
              <a:t>Target</a:t>
            </a:r>
            <a:r>
              <a:rPr sz="2200" b="1" spc="5">
                <a:solidFill>
                  <a:schemeClr val="accent1"/>
                </a:solidFill>
                <a:cs typeface="Tahoma"/>
              </a:rPr>
              <a:t> </a:t>
            </a:r>
            <a:r>
              <a:rPr sz="2200" b="1" spc="-5">
                <a:solidFill>
                  <a:schemeClr val="accent1"/>
                </a:solidFill>
                <a:cs typeface="Tahoma"/>
              </a:rPr>
              <a:t>Audience:</a:t>
            </a:r>
            <a:endParaRPr sz="2200" b="1">
              <a:solidFill>
                <a:schemeClr val="accent1"/>
              </a:solidFill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solidFill>
                <a:sysClr val="windowText" lastClr="000000"/>
              </a:solidFill>
              <a:cs typeface="Tahoma"/>
            </a:endParaRPr>
          </a:p>
          <a:p>
            <a:pPr marL="215900" indent="-102870">
              <a:lnSpc>
                <a:spcPct val="100000"/>
              </a:lnSpc>
              <a:buSzPct val="93750"/>
              <a:buFont typeface="Calibri"/>
              <a:buChar char="•"/>
              <a:tabLst>
                <a:tab pos="216535" algn="l"/>
              </a:tabLst>
            </a:pPr>
            <a:r>
              <a:rPr sz="1600" b="1" spc="-10">
                <a:solidFill>
                  <a:sysClr val="windowText" lastClr="000000"/>
                </a:solidFill>
                <a:cs typeface="Calibri"/>
              </a:rPr>
              <a:t>Forensic</a:t>
            </a:r>
            <a:r>
              <a:rPr sz="1600" b="1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15">
                <a:solidFill>
                  <a:sysClr val="windowText" lastClr="000000"/>
                </a:solidFill>
                <a:cs typeface="Calibri"/>
              </a:rPr>
              <a:t>Investigators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:</a:t>
            </a:r>
            <a:r>
              <a:rPr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35">
                <a:solidFill>
                  <a:sysClr val="windowText" lastClr="000000"/>
                </a:solidFill>
                <a:cs typeface="Calibri"/>
              </a:rPr>
              <a:t>Faster,</a:t>
            </a:r>
            <a:r>
              <a:rPr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more</a:t>
            </a:r>
            <a:r>
              <a:rPr sz="1600" spc="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accurate</a:t>
            </a:r>
            <a:r>
              <a:rPr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investigations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1600" spc="-10">
                <a:solidFill>
                  <a:sysClr val="windowText" lastClr="000000"/>
                </a:solidFill>
                <a:cs typeface="Calibri"/>
              </a:rPr>
              <a:t>through</a:t>
            </a:r>
            <a:r>
              <a:rPr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automated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analysis.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solidFill>
                <a:sysClr val="windowText" lastClr="000000"/>
              </a:solidFill>
              <a:cs typeface="Calibri"/>
            </a:endParaRPr>
          </a:p>
          <a:p>
            <a:pPr marL="113664" marR="320675">
              <a:lnSpc>
                <a:spcPct val="100000"/>
              </a:lnSpc>
              <a:buSzPct val="93750"/>
              <a:buFont typeface="Calibri"/>
              <a:buChar char="•"/>
              <a:tabLst>
                <a:tab pos="216535" algn="l"/>
              </a:tabLst>
            </a:pPr>
            <a:r>
              <a:rPr sz="1600" b="1" spc="-10">
                <a:solidFill>
                  <a:sysClr val="windowText" lastClr="000000"/>
                </a:solidFill>
                <a:cs typeface="Calibri"/>
              </a:rPr>
              <a:t>Enterprise</a:t>
            </a:r>
            <a:r>
              <a:rPr sz="1600" b="1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5">
                <a:solidFill>
                  <a:sysClr val="windowText" lastClr="000000"/>
                </a:solidFill>
                <a:cs typeface="Calibri"/>
              </a:rPr>
              <a:t>Security</a:t>
            </a:r>
            <a:r>
              <a:rPr sz="1600" b="1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30">
                <a:solidFill>
                  <a:sysClr val="windowText" lastClr="000000"/>
                </a:solidFill>
                <a:cs typeface="Calibri"/>
              </a:rPr>
              <a:t>Teams</a:t>
            </a:r>
            <a:r>
              <a:rPr sz="1600" spc="-30">
                <a:solidFill>
                  <a:sysClr val="windowText" lastClr="000000"/>
                </a:solidFill>
                <a:cs typeface="Calibri"/>
              </a:rPr>
              <a:t>: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Improved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threat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detection</a:t>
            </a:r>
            <a:r>
              <a:rPr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with </a:t>
            </a:r>
            <a:r>
              <a:rPr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tamper-proof</a:t>
            </a:r>
            <a:r>
              <a:rPr sz="1600" spc="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evidence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for</a:t>
            </a:r>
            <a:r>
              <a:rPr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compliance.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sz="1550">
              <a:solidFill>
                <a:sysClr val="windowText" lastClr="000000"/>
              </a:solidFill>
              <a:cs typeface="Calibri"/>
            </a:endParaRPr>
          </a:p>
          <a:p>
            <a:pPr marL="113664" marR="885190">
              <a:lnSpc>
                <a:spcPct val="100000"/>
              </a:lnSpc>
              <a:buSzPct val="93750"/>
              <a:buFont typeface="Calibri"/>
              <a:buChar char="•"/>
              <a:tabLst>
                <a:tab pos="216535" algn="l"/>
              </a:tabLst>
            </a:pPr>
            <a:r>
              <a:rPr sz="1600" b="1" spc="-10">
                <a:solidFill>
                  <a:sysClr val="windowText" lastClr="000000"/>
                </a:solidFill>
                <a:cs typeface="Calibri"/>
              </a:rPr>
              <a:t>Law</a:t>
            </a:r>
            <a:r>
              <a:rPr sz="1600" b="1" spc="-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15">
                <a:solidFill>
                  <a:sysClr val="windowText" lastClr="000000"/>
                </a:solidFill>
                <a:cs typeface="Calibri"/>
              </a:rPr>
              <a:t>Enforcement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:</a:t>
            </a:r>
            <a:r>
              <a:rPr sz="1600" spc="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Reliable,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secure</a:t>
            </a:r>
            <a:r>
              <a:rPr sz="1600" spc="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evidence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storage </a:t>
            </a:r>
            <a:r>
              <a:rPr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ensuring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integrity</a:t>
            </a:r>
            <a:r>
              <a:rPr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in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legal</a:t>
            </a:r>
            <a:r>
              <a:rPr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cases.</a:t>
            </a:r>
            <a:endParaRPr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sz="1550">
              <a:solidFill>
                <a:sysClr val="windowText" lastClr="000000"/>
              </a:solidFill>
              <a:cs typeface="Calibri"/>
            </a:endParaRPr>
          </a:p>
          <a:p>
            <a:pPr marL="113664" marR="500380">
              <a:lnSpc>
                <a:spcPct val="100000"/>
              </a:lnSpc>
              <a:buSzPct val="93750"/>
              <a:buFont typeface="Calibri"/>
              <a:buChar char="•"/>
              <a:tabLst>
                <a:tab pos="216535" algn="l"/>
              </a:tabLst>
            </a:pPr>
            <a:r>
              <a:rPr sz="1600" b="1" spc="-10">
                <a:solidFill>
                  <a:sysClr val="windowText" lastClr="000000"/>
                </a:solidFill>
                <a:cs typeface="Calibri"/>
              </a:rPr>
              <a:t>IT</a:t>
            </a:r>
            <a:r>
              <a:rPr sz="1600" b="1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b="1" spc="-15">
                <a:solidFill>
                  <a:sysClr val="windowText" lastClr="000000"/>
                </a:solidFill>
                <a:cs typeface="Calibri"/>
              </a:rPr>
              <a:t>Administrators</a:t>
            </a:r>
            <a:r>
              <a:rPr sz="1600" spc="-15">
                <a:solidFill>
                  <a:sysClr val="windowText" lastClr="000000"/>
                </a:solidFill>
                <a:cs typeface="Calibri"/>
              </a:rPr>
              <a:t>:</a:t>
            </a:r>
            <a:r>
              <a:rPr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Simplified</a:t>
            </a:r>
            <a:r>
              <a:rPr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integration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 and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automation </a:t>
            </a:r>
            <a:r>
              <a:rPr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reduce</a:t>
            </a:r>
            <a:r>
              <a:rPr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workload</a:t>
            </a:r>
            <a:r>
              <a:rPr sz="1600" spc="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5">
                <a:solidFill>
                  <a:sysClr val="windowText" lastClr="000000"/>
                </a:solidFill>
                <a:cs typeface="Calibri"/>
              </a:rPr>
              <a:t>while</a:t>
            </a:r>
            <a:r>
              <a:rPr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10">
                <a:solidFill>
                  <a:sysClr val="windowText" lastClr="000000"/>
                </a:solidFill>
                <a:cs typeface="Calibri"/>
              </a:rPr>
              <a:t>enhancing</a:t>
            </a:r>
            <a:r>
              <a:rPr sz="1600" spc="-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sz="1600" spc="-20">
                <a:solidFill>
                  <a:sysClr val="windowText" lastClr="000000"/>
                </a:solidFill>
                <a:cs typeface="Calibri"/>
              </a:rPr>
              <a:t>security.</a:t>
            </a:r>
            <a:endParaRPr sz="1600">
              <a:solidFill>
                <a:sysClr val="windowText" lastClr="000000"/>
              </a:solidFill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6307" y="1101266"/>
            <a:ext cx="5405120" cy="4572000"/>
          </a:xfrm>
          <a:prstGeom prst="rect">
            <a:avLst/>
          </a:prstGeom>
          <a:solidFill>
            <a:schemeClr val="bg1"/>
          </a:solidFill>
          <a:ln w="28575">
            <a:solidFill>
              <a:srgbClr val="4471C4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R="321310" algn="ctr">
              <a:lnSpc>
                <a:spcPct val="100000"/>
              </a:lnSpc>
              <a:spcBef>
                <a:spcPts val="1185"/>
              </a:spcBef>
            </a:pPr>
            <a:r>
              <a:rPr lang="en-US" sz="2200" b="1" spc="-5">
                <a:solidFill>
                  <a:schemeClr val="accent1"/>
                </a:solidFill>
                <a:cs typeface="Tahoma"/>
              </a:rPr>
              <a:t>Benefits</a:t>
            </a:r>
            <a:r>
              <a:rPr lang="en-US" sz="2200" b="1" spc="-20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-5">
                <a:solidFill>
                  <a:schemeClr val="accent1"/>
                </a:solidFill>
                <a:cs typeface="Tahoma"/>
              </a:rPr>
              <a:t>of the</a:t>
            </a:r>
            <a:r>
              <a:rPr lang="en-US" sz="2200" b="1" spc="-25">
                <a:solidFill>
                  <a:schemeClr val="accent1"/>
                </a:solidFill>
                <a:cs typeface="Tahoma"/>
              </a:rPr>
              <a:t> </a:t>
            </a:r>
            <a:r>
              <a:rPr lang="en-US" sz="2200" b="1" spc="-5">
                <a:solidFill>
                  <a:schemeClr val="accent1"/>
                </a:solidFill>
                <a:cs typeface="Tahoma"/>
              </a:rPr>
              <a:t>solution:</a:t>
            </a:r>
            <a:endParaRPr lang="en-US" sz="2200" b="1">
              <a:solidFill>
                <a:schemeClr val="accent1"/>
              </a:solidFill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2500">
              <a:solidFill>
                <a:sysClr val="windowText" lastClr="000000"/>
              </a:solidFill>
              <a:cs typeface="Tahoma"/>
            </a:endParaRPr>
          </a:p>
          <a:p>
            <a:pPr marL="358140" marR="777240">
              <a:lnSpc>
                <a:spcPct val="100000"/>
              </a:lnSpc>
              <a:buSzPct val="93750"/>
              <a:buFont typeface="Calibri"/>
              <a:buChar char="•"/>
              <a:tabLst>
                <a:tab pos="461009" algn="l"/>
              </a:tabLst>
            </a:pPr>
            <a:r>
              <a:rPr lang="en-US" sz="1600" b="1" spc="-5">
                <a:solidFill>
                  <a:sysClr val="windowText" lastClr="000000"/>
                </a:solidFill>
                <a:cs typeface="Calibri"/>
              </a:rPr>
              <a:t>Enhanced</a:t>
            </a:r>
            <a:r>
              <a:rPr lang="en-US" sz="1600" b="1" spc="3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b="1" spc="-10">
                <a:solidFill>
                  <a:sysClr val="windowText" lastClr="000000"/>
                </a:solidFill>
                <a:cs typeface="Calibri"/>
              </a:rPr>
              <a:t>Accuracy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:</a:t>
            </a:r>
            <a:r>
              <a:rPr lang="en-US" sz="1600" spc="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AI/ML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models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improve</a:t>
            </a:r>
            <a:r>
              <a:rPr lang="en-US"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threat </a:t>
            </a:r>
            <a:r>
              <a:rPr lang="en-US"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detection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and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reduce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false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positives.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Calibri"/>
              <a:buChar char="•"/>
            </a:pPr>
            <a:endParaRPr lang="en-US" sz="1550">
              <a:solidFill>
                <a:sysClr val="windowText" lastClr="000000"/>
              </a:solidFill>
              <a:cs typeface="Calibri"/>
            </a:endParaRPr>
          </a:p>
          <a:p>
            <a:pPr marL="460375" indent="-102870">
              <a:lnSpc>
                <a:spcPct val="100000"/>
              </a:lnSpc>
              <a:buSzPct val="93750"/>
              <a:buFont typeface="Calibri"/>
              <a:buChar char="•"/>
              <a:tabLst>
                <a:tab pos="461009" algn="l"/>
              </a:tabLst>
            </a:pPr>
            <a:r>
              <a:rPr lang="en-US" sz="1600" b="1" spc="-10">
                <a:solidFill>
                  <a:sysClr val="windowText" lastClr="000000"/>
                </a:solidFill>
                <a:cs typeface="Calibri"/>
              </a:rPr>
              <a:t>Efficiency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: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Automated</a:t>
            </a:r>
            <a:r>
              <a:rPr lang="en-US" sz="160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evidence</a:t>
            </a:r>
            <a:r>
              <a:rPr lang="en-US"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gathering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and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 marL="358140">
              <a:lnSpc>
                <a:spcPct val="100000"/>
              </a:lnSpc>
            </a:pP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analysis</a:t>
            </a:r>
            <a:r>
              <a:rPr lang="en-US" sz="16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speed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up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 forensic</a:t>
            </a:r>
            <a:r>
              <a:rPr lang="en-US"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investigations.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1550">
              <a:solidFill>
                <a:sysClr val="windowText" lastClr="000000"/>
              </a:solidFill>
              <a:cs typeface="Calibri"/>
            </a:endParaRPr>
          </a:p>
          <a:p>
            <a:pPr marL="358140" marR="671195">
              <a:lnSpc>
                <a:spcPct val="100000"/>
              </a:lnSpc>
              <a:buSzPct val="93750"/>
              <a:buFont typeface="Calibri"/>
              <a:buChar char="•"/>
              <a:tabLst>
                <a:tab pos="461009" algn="l"/>
              </a:tabLst>
            </a:pPr>
            <a:r>
              <a:rPr lang="en-US" sz="1600" b="1" spc="-10">
                <a:solidFill>
                  <a:sysClr val="windowText" lastClr="000000"/>
                </a:solidFill>
                <a:cs typeface="Calibri"/>
              </a:rPr>
              <a:t>Data </a:t>
            </a:r>
            <a:r>
              <a:rPr lang="en-US" sz="1600" b="1" spc="-5">
                <a:solidFill>
                  <a:sysClr val="windowText" lastClr="000000"/>
                </a:solidFill>
                <a:cs typeface="Calibri"/>
              </a:rPr>
              <a:t>Security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: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Blockchain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ensures</a:t>
            </a:r>
            <a:r>
              <a:rPr lang="en-US" sz="1600" spc="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tamper-proof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evidence</a:t>
            </a:r>
            <a:r>
              <a:rPr lang="en-US" sz="1600" spc="1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storage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and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 immutable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chain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of 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custody.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lang="en-US" sz="1550">
              <a:solidFill>
                <a:sysClr val="windowText" lastClr="000000"/>
              </a:solidFill>
              <a:cs typeface="Calibri"/>
            </a:endParaRPr>
          </a:p>
          <a:p>
            <a:pPr marL="358140" marR="1043940">
              <a:lnSpc>
                <a:spcPct val="100000"/>
              </a:lnSpc>
              <a:buSzPct val="93750"/>
              <a:buFont typeface="Calibri"/>
              <a:buChar char="•"/>
              <a:tabLst>
                <a:tab pos="461009" algn="l"/>
              </a:tabLst>
            </a:pPr>
            <a:r>
              <a:rPr lang="en-US" sz="1600" b="1" spc="-5">
                <a:solidFill>
                  <a:sysClr val="windowText" lastClr="000000"/>
                </a:solidFill>
                <a:cs typeface="Calibri"/>
              </a:rPr>
              <a:t>Scalability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: Cloud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integration </a:t>
            </a:r>
            <a:r>
              <a:rPr lang="en-US" sz="1600" spc="-20">
                <a:solidFill>
                  <a:sysClr val="windowText" lastClr="000000"/>
                </a:solidFill>
                <a:cs typeface="Calibri"/>
              </a:rPr>
              <a:t>offers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flexible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and </a:t>
            </a:r>
            <a:r>
              <a:rPr lang="en-US" sz="1600" spc="-35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scalable</a:t>
            </a:r>
            <a:r>
              <a:rPr lang="en-US" sz="1600" spc="-3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data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management.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•"/>
            </a:pPr>
            <a:endParaRPr lang="en-US" sz="1550">
              <a:solidFill>
                <a:sysClr val="windowText" lastClr="000000"/>
              </a:solidFill>
              <a:cs typeface="Calibri"/>
            </a:endParaRPr>
          </a:p>
          <a:p>
            <a:pPr marL="358140" marR="751840">
              <a:lnSpc>
                <a:spcPct val="100000"/>
              </a:lnSpc>
              <a:buSzPct val="93750"/>
              <a:buFont typeface="Calibri"/>
              <a:buChar char="•"/>
              <a:tabLst>
                <a:tab pos="461009" algn="l"/>
              </a:tabLst>
            </a:pPr>
            <a:r>
              <a:rPr lang="en-US" sz="1600" b="1" spc="-5">
                <a:solidFill>
                  <a:sysClr val="windowText" lastClr="000000"/>
                </a:solidFill>
                <a:cs typeface="Calibri"/>
              </a:rPr>
              <a:t>Compliance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:</a:t>
            </a:r>
            <a:r>
              <a:rPr lang="en-US" sz="1600" spc="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Comprehensive</a:t>
            </a:r>
            <a:r>
              <a:rPr lang="en-US" sz="1600" spc="40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reporting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meets</a:t>
            </a:r>
            <a:r>
              <a:rPr lang="en-US" sz="1600" spc="2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legal </a:t>
            </a:r>
            <a:r>
              <a:rPr lang="en-US" sz="1600" spc="-34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and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regulatory</a:t>
            </a:r>
            <a:r>
              <a:rPr lang="en-US" sz="1600" spc="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5">
                <a:solidFill>
                  <a:sysClr val="windowText" lastClr="000000"/>
                </a:solidFill>
                <a:cs typeface="Calibri"/>
              </a:rPr>
              <a:t>standards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with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blockchain </a:t>
            </a:r>
            <a:r>
              <a:rPr lang="en-US" sz="1600" spc="-5">
                <a:solidFill>
                  <a:sysClr val="windowText" lastClr="000000"/>
                </a:solidFill>
                <a:cs typeface="Calibri"/>
              </a:rPr>
              <a:t> </a:t>
            </a:r>
            <a:r>
              <a:rPr lang="en-US" sz="1600" spc="-10">
                <a:solidFill>
                  <a:sysClr val="windowText" lastClr="000000"/>
                </a:solidFill>
                <a:cs typeface="Calibri"/>
              </a:rPr>
              <a:t>verification.</a:t>
            </a:r>
            <a:endParaRPr lang="en-US" sz="1600">
              <a:solidFill>
                <a:sysClr val="windowText" lastClr="00000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market impacts">
            <a:extLst>
              <a:ext uri="{FF2B5EF4-FFF2-40B4-BE49-F238E27FC236}">
                <a16:creationId xmlns:a16="http://schemas.microsoft.com/office/drawing/2014/main" id="{0F69FE68-1F92-70EE-3142-A7E03715E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t="337" r="-30" b="5399"/>
          <a:stretch/>
        </p:blipFill>
        <p:spPr>
          <a:xfrm>
            <a:off x="814765" y="740407"/>
            <a:ext cx="10560221" cy="5375793"/>
          </a:xfrm>
          <a:effectLst>
            <a:outerShdw blurRad="50800" dist="76200" dir="2700000">
              <a:srgbClr val="4472C4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67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5824" y="126619"/>
            <a:ext cx="6947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265" algn="l"/>
              </a:tabLst>
            </a:pPr>
            <a:r>
              <a:rPr lang="en-US" b="1"/>
              <a:t>RESEARCH </a:t>
            </a:r>
            <a:r>
              <a:rPr lang="en-US" b="1" spc="-5"/>
              <a:t>AND</a:t>
            </a:r>
            <a:r>
              <a:rPr lang="en-US" b="1" spc="-85"/>
              <a:t> </a:t>
            </a:r>
            <a:r>
              <a:rPr lang="en-US" b="1"/>
              <a:t>REFERENCES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3892" y="81432"/>
            <a:ext cx="2246629" cy="114907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3604" y="50546"/>
            <a:ext cx="1522095" cy="756285"/>
            <a:chOff x="23604" y="50546"/>
            <a:chExt cx="1522095" cy="756285"/>
          </a:xfrm>
        </p:grpSpPr>
        <p:sp>
          <p:nvSpPr>
            <p:cNvPr id="8" name="object 8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754588" y="0"/>
                  </a:moveTo>
                  <a:lnTo>
                    <a:pt x="692699" y="1232"/>
                  </a:lnTo>
                  <a:lnTo>
                    <a:pt x="632189" y="4867"/>
                  </a:lnTo>
                  <a:lnTo>
                    <a:pt x="573251" y="10807"/>
                  </a:lnTo>
                  <a:lnTo>
                    <a:pt x="516078" y="18957"/>
                  </a:lnTo>
                  <a:lnTo>
                    <a:pt x="460867" y="29221"/>
                  </a:lnTo>
                  <a:lnTo>
                    <a:pt x="407810" y="41504"/>
                  </a:lnTo>
                  <a:lnTo>
                    <a:pt x="357102" y="55709"/>
                  </a:lnTo>
                  <a:lnTo>
                    <a:pt x="308936" y="71741"/>
                  </a:lnTo>
                  <a:lnTo>
                    <a:pt x="263509" y="89504"/>
                  </a:lnTo>
                  <a:lnTo>
                    <a:pt x="221012" y="108902"/>
                  </a:lnTo>
                  <a:lnTo>
                    <a:pt x="181641" y="129839"/>
                  </a:lnTo>
                  <a:lnTo>
                    <a:pt x="145590" y="152220"/>
                  </a:lnTo>
                  <a:lnTo>
                    <a:pt x="113053" y="175948"/>
                  </a:lnTo>
                  <a:lnTo>
                    <a:pt x="84225" y="200928"/>
                  </a:lnTo>
                  <a:lnTo>
                    <a:pt x="38469" y="254260"/>
                  </a:lnTo>
                  <a:lnTo>
                    <a:pt x="9876" y="311449"/>
                  </a:lnTo>
                  <a:lnTo>
                    <a:pt x="0" y="371728"/>
                  </a:lnTo>
                  <a:lnTo>
                    <a:pt x="2501" y="402224"/>
                  </a:lnTo>
                  <a:lnTo>
                    <a:pt x="21930" y="461078"/>
                  </a:lnTo>
                  <a:lnTo>
                    <a:pt x="59298" y="516447"/>
                  </a:lnTo>
                  <a:lnTo>
                    <a:pt x="113053" y="567566"/>
                  </a:lnTo>
                  <a:lnTo>
                    <a:pt x="145590" y="591292"/>
                  </a:lnTo>
                  <a:lnTo>
                    <a:pt x="181641" y="613670"/>
                  </a:lnTo>
                  <a:lnTo>
                    <a:pt x="221012" y="634603"/>
                  </a:lnTo>
                  <a:lnTo>
                    <a:pt x="263509" y="653995"/>
                  </a:lnTo>
                  <a:lnTo>
                    <a:pt x="308936" y="671752"/>
                  </a:lnTo>
                  <a:lnTo>
                    <a:pt x="357102" y="687778"/>
                  </a:lnTo>
                  <a:lnTo>
                    <a:pt x="407810" y="701977"/>
                  </a:lnTo>
                  <a:lnTo>
                    <a:pt x="460867" y="714253"/>
                  </a:lnTo>
                  <a:lnTo>
                    <a:pt x="516078" y="724512"/>
                  </a:lnTo>
                  <a:lnTo>
                    <a:pt x="573251" y="732657"/>
                  </a:lnTo>
                  <a:lnTo>
                    <a:pt x="632189" y="738594"/>
                  </a:lnTo>
                  <a:lnTo>
                    <a:pt x="692699" y="742226"/>
                  </a:lnTo>
                  <a:lnTo>
                    <a:pt x="754588" y="743457"/>
                  </a:lnTo>
                  <a:lnTo>
                    <a:pt x="816476" y="742226"/>
                  </a:lnTo>
                  <a:lnTo>
                    <a:pt x="876986" y="738594"/>
                  </a:lnTo>
                  <a:lnTo>
                    <a:pt x="935924" y="732657"/>
                  </a:lnTo>
                  <a:lnTo>
                    <a:pt x="993095" y="724512"/>
                  </a:lnTo>
                  <a:lnTo>
                    <a:pt x="1048306" y="714253"/>
                  </a:lnTo>
                  <a:lnTo>
                    <a:pt x="1101362" y="701977"/>
                  </a:lnTo>
                  <a:lnTo>
                    <a:pt x="1152069" y="687778"/>
                  </a:lnTo>
                  <a:lnTo>
                    <a:pt x="1200233" y="671752"/>
                  </a:lnTo>
                  <a:lnTo>
                    <a:pt x="1245659" y="653995"/>
                  </a:lnTo>
                  <a:lnTo>
                    <a:pt x="1288154" y="634603"/>
                  </a:lnTo>
                  <a:lnTo>
                    <a:pt x="1327524" y="613670"/>
                  </a:lnTo>
                  <a:lnTo>
                    <a:pt x="1363574" y="591292"/>
                  </a:lnTo>
                  <a:lnTo>
                    <a:pt x="1396109" y="567566"/>
                  </a:lnTo>
                  <a:lnTo>
                    <a:pt x="1424937" y="542585"/>
                  </a:lnTo>
                  <a:lnTo>
                    <a:pt x="1470691" y="489246"/>
                  </a:lnTo>
                  <a:lnTo>
                    <a:pt x="1499283" y="432039"/>
                  </a:lnTo>
                  <a:lnTo>
                    <a:pt x="1509158" y="371728"/>
                  </a:lnTo>
                  <a:lnTo>
                    <a:pt x="1506657" y="341250"/>
                  </a:lnTo>
                  <a:lnTo>
                    <a:pt x="1487229" y="282420"/>
                  </a:lnTo>
                  <a:lnTo>
                    <a:pt x="1449862" y="227064"/>
                  </a:lnTo>
                  <a:lnTo>
                    <a:pt x="1396109" y="175948"/>
                  </a:lnTo>
                  <a:lnTo>
                    <a:pt x="1363574" y="152220"/>
                  </a:lnTo>
                  <a:lnTo>
                    <a:pt x="1327524" y="129839"/>
                  </a:lnTo>
                  <a:lnTo>
                    <a:pt x="1288154" y="108902"/>
                  </a:lnTo>
                  <a:lnTo>
                    <a:pt x="1245659" y="89504"/>
                  </a:lnTo>
                  <a:lnTo>
                    <a:pt x="1200233" y="71741"/>
                  </a:lnTo>
                  <a:lnTo>
                    <a:pt x="1152069" y="55709"/>
                  </a:lnTo>
                  <a:lnTo>
                    <a:pt x="1101362" y="41504"/>
                  </a:lnTo>
                  <a:lnTo>
                    <a:pt x="1048306" y="29221"/>
                  </a:lnTo>
                  <a:lnTo>
                    <a:pt x="993095" y="18957"/>
                  </a:lnTo>
                  <a:lnTo>
                    <a:pt x="935924" y="10807"/>
                  </a:lnTo>
                  <a:lnTo>
                    <a:pt x="876986" y="4867"/>
                  </a:lnTo>
                  <a:lnTo>
                    <a:pt x="816476" y="1232"/>
                  </a:lnTo>
                  <a:lnTo>
                    <a:pt x="754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54" y="56896"/>
              <a:ext cx="1509395" cy="743585"/>
            </a:xfrm>
            <a:custGeom>
              <a:avLst/>
              <a:gdLst/>
              <a:ahLst/>
              <a:cxnLst/>
              <a:rect l="l" t="t" r="r" b="b"/>
              <a:pathLst>
                <a:path w="1509395" h="743585">
                  <a:moveTo>
                    <a:pt x="0" y="371728"/>
                  </a:moveTo>
                  <a:lnTo>
                    <a:pt x="9876" y="311449"/>
                  </a:lnTo>
                  <a:lnTo>
                    <a:pt x="38469" y="254260"/>
                  </a:lnTo>
                  <a:lnTo>
                    <a:pt x="84225" y="200928"/>
                  </a:lnTo>
                  <a:lnTo>
                    <a:pt x="113053" y="175948"/>
                  </a:lnTo>
                  <a:lnTo>
                    <a:pt x="145590" y="152220"/>
                  </a:lnTo>
                  <a:lnTo>
                    <a:pt x="181641" y="129839"/>
                  </a:lnTo>
                  <a:lnTo>
                    <a:pt x="221012" y="108902"/>
                  </a:lnTo>
                  <a:lnTo>
                    <a:pt x="263509" y="89504"/>
                  </a:lnTo>
                  <a:lnTo>
                    <a:pt x="308936" y="71741"/>
                  </a:lnTo>
                  <a:lnTo>
                    <a:pt x="357102" y="55709"/>
                  </a:lnTo>
                  <a:lnTo>
                    <a:pt x="407810" y="41504"/>
                  </a:lnTo>
                  <a:lnTo>
                    <a:pt x="460867" y="29221"/>
                  </a:lnTo>
                  <a:lnTo>
                    <a:pt x="516078" y="18957"/>
                  </a:lnTo>
                  <a:lnTo>
                    <a:pt x="573251" y="10807"/>
                  </a:lnTo>
                  <a:lnTo>
                    <a:pt x="632189" y="4867"/>
                  </a:lnTo>
                  <a:lnTo>
                    <a:pt x="692699" y="1232"/>
                  </a:lnTo>
                  <a:lnTo>
                    <a:pt x="754588" y="0"/>
                  </a:lnTo>
                  <a:lnTo>
                    <a:pt x="816476" y="1232"/>
                  </a:lnTo>
                  <a:lnTo>
                    <a:pt x="876986" y="4867"/>
                  </a:lnTo>
                  <a:lnTo>
                    <a:pt x="935924" y="10807"/>
                  </a:lnTo>
                  <a:lnTo>
                    <a:pt x="993095" y="18957"/>
                  </a:lnTo>
                  <a:lnTo>
                    <a:pt x="1048306" y="29221"/>
                  </a:lnTo>
                  <a:lnTo>
                    <a:pt x="1101362" y="41504"/>
                  </a:lnTo>
                  <a:lnTo>
                    <a:pt x="1152069" y="55709"/>
                  </a:lnTo>
                  <a:lnTo>
                    <a:pt x="1200233" y="71741"/>
                  </a:lnTo>
                  <a:lnTo>
                    <a:pt x="1245659" y="89504"/>
                  </a:lnTo>
                  <a:lnTo>
                    <a:pt x="1288154" y="108902"/>
                  </a:lnTo>
                  <a:lnTo>
                    <a:pt x="1327524" y="129839"/>
                  </a:lnTo>
                  <a:lnTo>
                    <a:pt x="1363574" y="152220"/>
                  </a:lnTo>
                  <a:lnTo>
                    <a:pt x="1396109" y="175948"/>
                  </a:lnTo>
                  <a:lnTo>
                    <a:pt x="1424937" y="200928"/>
                  </a:lnTo>
                  <a:lnTo>
                    <a:pt x="1470691" y="254260"/>
                  </a:lnTo>
                  <a:lnTo>
                    <a:pt x="1499283" y="311449"/>
                  </a:lnTo>
                  <a:lnTo>
                    <a:pt x="1509158" y="371728"/>
                  </a:lnTo>
                  <a:lnTo>
                    <a:pt x="1506657" y="402224"/>
                  </a:lnTo>
                  <a:lnTo>
                    <a:pt x="1487229" y="461078"/>
                  </a:lnTo>
                  <a:lnTo>
                    <a:pt x="1449862" y="516447"/>
                  </a:lnTo>
                  <a:lnTo>
                    <a:pt x="1396109" y="567566"/>
                  </a:lnTo>
                  <a:lnTo>
                    <a:pt x="1363574" y="591292"/>
                  </a:lnTo>
                  <a:lnTo>
                    <a:pt x="1327524" y="613670"/>
                  </a:lnTo>
                  <a:lnTo>
                    <a:pt x="1288154" y="634603"/>
                  </a:lnTo>
                  <a:lnTo>
                    <a:pt x="1245659" y="653995"/>
                  </a:lnTo>
                  <a:lnTo>
                    <a:pt x="1200233" y="671752"/>
                  </a:lnTo>
                  <a:lnTo>
                    <a:pt x="1152069" y="687778"/>
                  </a:lnTo>
                  <a:lnTo>
                    <a:pt x="1101362" y="701977"/>
                  </a:lnTo>
                  <a:lnTo>
                    <a:pt x="1048306" y="714253"/>
                  </a:lnTo>
                  <a:lnTo>
                    <a:pt x="993095" y="724512"/>
                  </a:lnTo>
                  <a:lnTo>
                    <a:pt x="935924" y="732657"/>
                  </a:lnTo>
                  <a:lnTo>
                    <a:pt x="876986" y="738594"/>
                  </a:lnTo>
                  <a:lnTo>
                    <a:pt x="816476" y="742226"/>
                  </a:lnTo>
                  <a:lnTo>
                    <a:pt x="754588" y="743457"/>
                  </a:lnTo>
                  <a:lnTo>
                    <a:pt x="692699" y="742226"/>
                  </a:lnTo>
                  <a:lnTo>
                    <a:pt x="632189" y="738594"/>
                  </a:lnTo>
                  <a:lnTo>
                    <a:pt x="573251" y="732657"/>
                  </a:lnTo>
                  <a:lnTo>
                    <a:pt x="516078" y="724512"/>
                  </a:lnTo>
                  <a:lnTo>
                    <a:pt x="460867" y="714253"/>
                  </a:lnTo>
                  <a:lnTo>
                    <a:pt x="407810" y="701977"/>
                  </a:lnTo>
                  <a:lnTo>
                    <a:pt x="357102" y="687778"/>
                  </a:lnTo>
                  <a:lnTo>
                    <a:pt x="308936" y="671752"/>
                  </a:lnTo>
                  <a:lnTo>
                    <a:pt x="263509" y="653995"/>
                  </a:lnTo>
                  <a:lnTo>
                    <a:pt x="221012" y="634603"/>
                  </a:lnTo>
                  <a:lnTo>
                    <a:pt x="181641" y="613670"/>
                  </a:lnTo>
                  <a:lnTo>
                    <a:pt x="145590" y="591292"/>
                  </a:lnTo>
                  <a:lnTo>
                    <a:pt x="113053" y="567566"/>
                  </a:lnTo>
                  <a:lnTo>
                    <a:pt x="84225" y="542585"/>
                  </a:lnTo>
                  <a:lnTo>
                    <a:pt x="38469" y="489246"/>
                  </a:lnTo>
                  <a:lnTo>
                    <a:pt x="9876" y="432039"/>
                  </a:lnTo>
                  <a:lnTo>
                    <a:pt x="0" y="371728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6011" y="126619"/>
            <a:ext cx="57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sz="1800" b="1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b="1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666" y="1209902"/>
            <a:ext cx="11046714" cy="4270400"/>
          </a:xfrm>
          <a:prstGeom prst="rect">
            <a:avLst/>
          </a:prstGeom>
          <a:ln w="38100">
            <a:solidFill>
              <a:srgbClr val="4471C4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b="1" dirty="0">
                <a:cs typeface="Calibri"/>
              </a:rPr>
              <a:t>  </a:t>
            </a: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 B. Jiménez, D. Fernández, J. E. </a:t>
            </a:r>
            <a:r>
              <a:rPr lang="en-US" b="1" dirty="0" err="1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Rivadeneira</a:t>
            </a:r>
            <a:r>
              <a:rPr lang="en-US" b="1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R. Flores-</a:t>
            </a:r>
            <a:r>
              <a:rPr lang="en-US" b="1" dirty="0" err="1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Moyano</a:t>
            </a:r>
            <a:r>
              <a:rPr lang="en-US" b="1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"A Filtering Model for Evidence Gathering in an SDN-Oriented Digital Forensic and Incident Response Context," *IEEE Access*, vol. 12, pp. 75792-75808, 2024, </a:t>
            </a:r>
            <a:r>
              <a:rPr lang="en-US" b="1" dirty="0" err="1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b="1" dirty="0"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10.1109/ACCESS.2024.3405588.</a:t>
            </a:r>
            <a:endParaRPr lang="en-US" b="1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b="1" dirty="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O. I. </a:t>
            </a:r>
            <a:r>
              <a:rPr lang="en-US" b="1" dirty="0" err="1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Falowo</a:t>
            </a:r>
            <a:r>
              <a:rPr lang="en-US" b="1" dirty="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K. </a:t>
            </a:r>
            <a:r>
              <a:rPr lang="en-US" b="1" dirty="0" err="1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Koshoedo</a:t>
            </a:r>
            <a:r>
              <a:rPr lang="en-US" b="1" dirty="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M. Ozer, "An Assessment of Capabilities Required for Effective Cybersecurity Incident Management - A Systematic Literature Review," in *2023 International Conference on Data Security and Privacy Protection (DSPP)*, Xi'an, China, 2023, pp. 1-11, </a:t>
            </a:r>
            <a:r>
              <a:rPr lang="en-US" b="1" dirty="0" err="1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b="1" dirty="0"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10.1109/DSPP58763.2023.10404318.</a:t>
            </a:r>
            <a:endParaRPr lang="en-US" b="1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b="1" dirty="0">
                <a:cs typeface="Calibri"/>
              </a:rPr>
              <a:t> </a:t>
            </a:r>
          </a:p>
          <a:p>
            <a:pPr marL="298450" marR="135509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D. </a:t>
            </a:r>
            <a:r>
              <a:rPr lang="en-US" b="1" dirty="0" err="1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Dunsin</a:t>
            </a:r>
            <a:r>
              <a:rPr lang="en-US" b="1" dirty="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M. Ghanem, K. </a:t>
            </a:r>
            <a:r>
              <a:rPr lang="en-US" b="1" dirty="0" err="1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Ouazzane</a:t>
            </a:r>
            <a:r>
              <a:rPr lang="en-US" b="1" dirty="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and V. Vassilev, "A comprehensive analysis of the role of artificial intelligence and machine learning in modern digital forensics and incident response," *Forensic Science International: Digital Investigation,* vol. 47, pp. 2666-2817, 2024, </a:t>
            </a:r>
            <a:r>
              <a:rPr lang="en-US" b="1" dirty="0" err="1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b="1" dirty="0"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10.1016/j.fsidi.2023.301675.</a:t>
            </a:r>
            <a:endParaRPr lang="en-US" b="1" dirty="0">
              <a:cs typeface="Calibri"/>
            </a:endParaRPr>
          </a:p>
          <a:p>
            <a:pPr marL="12700" marR="1355090">
              <a:spcBef>
                <a:spcPts val="200"/>
              </a:spcBef>
            </a:pPr>
            <a:br>
              <a:rPr lang="en-US" b="1" dirty="0">
                <a:cs typeface="Calibri"/>
              </a:rPr>
            </a:br>
            <a:endParaRPr lang="en-US" b="1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1034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MT</vt:lpstr>
      <vt:lpstr>Arial,Sans-Serif</vt:lpstr>
      <vt:lpstr>Calibri</vt:lpstr>
      <vt:lpstr>Calibri Light</vt:lpstr>
      <vt:lpstr>Franklin Gothic Medium</vt:lpstr>
      <vt:lpstr>Tahoma</vt:lpstr>
      <vt:lpstr>Times New Roman</vt:lpstr>
      <vt:lpstr>Office Theme</vt:lpstr>
      <vt:lpstr>SMART INDIA HACKATHON 2024</vt:lpstr>
      <vt:lpstr>OBSIDIAN CIRCUIT</vt:lpstr>
      <vt:lpstr>TECHNICAL APPROACH</vt:lpstr>
      <vt:lpstr>PowerPoint Presentation</vt:lpstr>
      <vt:lpstr>PowerPoint Presentation</vt:lpstr>
      <vt:lpstr>FEASIBILITY &amp; VIABILITY</vt:lpstr>
      <vt:lpstr>IMPACT AND BENEFITS</vt:lpstr>
      <vt:lpstr>PowerPoint Presentation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Aryan Dsouza</cp:lastModifiedBy>
  <cp:revision>2</cp:revision>
  <dcterms:created xsi:type="dcterms:W3CDTF">2024-09-09T05:41:31Z</dcterms:created>
  <dcterms:modified xsi:type="dcterms:W3CDTF">2024-09-10T05:22:54Z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2024-09-09T00:00:00Z</vt:filetime>
  </property>
  <property fmtid="{D5CDD505-2E9C-101B-9397-08002B2CF9AE}" pid="5" name="MSIP_Label_e65487c9-99ed-4cbc-93a8-0e9b1796bde5_Enabled">
    <vt:lpwstr>true</vt:lpwstr>
  </property>
  <property fmtid="{D5CDD505-2E9C-101B-9397-08002B2CF9AE}" pid="6" name="MSIP_Label_e65487c9-99ed-4cbc-93a8-0e9b1796bde5_SetDate">
    <vt:lpwstr>2024-09-09T17:55:08Z</vt:lpwstr>
  </property>
  <property fmtid="{D5CDD505-2E9C-101B-9397-08002B2CF9AE}" pid="7" name="MSIP_Label_e65487c9-99ed-4cbc-93a8-0e9b1796bde5_Name">
    <vt:lpwstr>defa4170-0d19-0005-0004-bc88714345d2</vt:lpwstr>
  </property>
  <property fmtid="{D5CDD505-2E9C-101B-9397-08002B2CF9AE}" pid="8" name="MSIP_Label_e65487c9-99ed-4cbc-93a8-0e9b1796bde5_SiteId">
    <vt:lpwstr>03cb5f0c-1f82-4993-9621-36330f6309ec</vt:lpwstr>
  </property>
  <property fmtid="{D5CDD505-2E9C-101B-9397-08002B2CF9AE}" pid="9" name="MSIP_Label_e65487c9-99ed-4cbc-93a8-0e9b1796bde5_Method">
    <vt:lpwstr>Standard</vt:lpwstr>
  </property>
  <property fmtid="{D5CDD505-2E9C-101B-9397-08002B2CF9AE}" pid="10" name="MSIP_Label_e65487c9-99ed-4cbc-93a8-0e9b1796bde5_ContentBits">
    <vt:lpwstr>0</vt:lpwstr>
  </property>
  <property fmtid="{D5CDD505-2E9C-101B-9397-08002B2CF9AE}" pid="11" name="MSIP_Label_e65487c9-99ed-4cbc-93a8-0e9b1796bde5_ActionId">
    <vt:lpwstr>337d8b2f-d7f0-4aea-86b2-0ea9576529d7</vt:lpwstr>
  </property>
</Properties>
</file>