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e7c21716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1e7c217163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e7c217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e7c217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7c2171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7c2171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7c2171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7c2171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e7c2171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e7c2171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7c2171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7c2171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7c2171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e7c2171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7c21716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1e7c217163_0_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 lnSpcReduction="2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ttack.mitre.org/techniques/T1574/001/" TargetMode="External"/><Relationship Id="rId4" Type="http://schemas.openxmlformats.org/officeDocument/2006/relationships/hyperlink" Target="https://attack.mitre.org/techniques/T1574/002/" TargetMode="External"/><Relationship Id="rId5" Type="http://schemas.openxmlformats.org/officeDocument/2006/relationships/hyperlink" Target="https://attack.mitre.org/techniques/T1574/002/" TargetMode="External"/><Relationship Id="rId6" Type="http://schemas.openxmlformats.org/officeDocument/2006/relationships/hyperlink" Target="https://attack.mitre.org/techniques/T121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nit42.paloaltonetworks.com/brute-ratel-c4-too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crypt0ace.github.io/posts/DLL-Sideloading/" TargetMode="External"/><Relationship Id="rId10" Type="http://schemas.openxmlformats.org/officeDocument/2006/relationships/hyperlink" Target="https://blog.aquasec.com/cve-2022-32223-dll-hijacking" TargetMode="External"/><Relationship Id="rId12" Type="http://schemas.openxmlformats.org/officeDocument/2006/relationships/hyperlink" Target="https://cihansol.com/blog/index.php/2021/09/14/windows-dll-proxying-hijack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ttack.mitre.org/techniques/T1574/001/" TargetMode="External"/><Relationship Id="rId4" Type="http://schemas.openxmlformats.org/officeDocument/2006/relationships/hyperlink" Target="https://attack.mitre.org/techniques/T1574/002/" TargetMode="External"/><Relationship Id="rId9" Type="http://schemas.openxmlformats.org/officeDocument/2006/relationships/hyperlink" Target="https://book.hacktricks.xyz/windows-hardening/windows-local-privilege-escalation/dll-hijacking" TargetMode="External"/><Relationship Id="rId5" Type="http://schemas.openxmlformats.org/officeDocument/2006/relationships/hyperlink" Target="https://learn.microsoft.com/en-us/windows/win32/dlls/dynamic-link-library-search-order" TargetMode="External"/><Relationship Id="rId6" Type="http://schemas.openxmlformats.org/officeDocument/2006/relationships/hyperlink" Target="https://unit42.paloaltonetworks.com/brute-ratel-c4-tool/" TargetMode="External"/><Relationship Id="rId7" Type="http://schemas.openxmlformats.org/officeDocument/2006/relationships/hyperlink" Target="https://unit42.paloaltonetworks.com/brute-ratel-c4-tool/" TargetMode="External"/><Relationship Id="rId8" Type="http://schemas.openxmlformats.org/officeDocument/2006/relationships/hyperlink" Target="https://redcanary.com/threat-detection-report/techniques/dll-search-order-hijack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kathanp19/" TargetMode="External"/><Relationship Id="rId4" Type="http://schemas.openxmlformats.org/officeDocument/2006/relationships/hyperlink" Target="https://x.com/KathanP19" TargetMode="External"/><Relationship Id="rId5" Type="http://schemas.openxmlformats.org/officeDocument/2006/relationships/hyperlink" Target="https://github.com/KathanP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7593" r="8032" t="0"/>
          <a:stretch/>
        </p:blipFill>
        <p:spPr>
          <a:xfrm>
            <a:off x="2642616" y="8"/>
            <a:ext cx="6501386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73176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58485" y="841772"/>
            <a:ext cx="3716400" cy="24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DLL Search Order,  Sideloading &amp; Proxing</a:t>
            </a:r>
            <a:endParaRPr sz="41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58485" y="3527339"/>
            <a:ext cx="3017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/>
              <a:t>Kathan Patel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5400000">
            <a:off x="569938" y="260162"/>
            <a:ext cx="1098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60772" y="3410190"/>
            <a:ext cx="2983200" cy="13800"/>
          </a:xfrm>
          <a:prstGeom prst="rect">
            <a:avLst/>
          </a:prstGeom>
          <a:solidFill>
            <a:srgbClr val="CEDAB5"/>
          </a:solidFill>
          <a:ln cap="flat" cmpd="sng" w="9525">
            <a:solidFill>
              <a:srgbClr val="CEDA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3220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ts val="2800"/>
              <a:buFont typeface="Helvetica Neue"/>
              <a:buAutoNum type="arabicPeriod"/>
            </a:pP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 Search Order (</a:t>
            </a:r>
            <a:r>
              <a:rPr b="1" lang="en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T1574.001</a:t>
            </a: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800" u="sng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ts val="2800"/>
              <a:buFont typeface="Helvetica Neue"/>
              <a:buAutoNum type="arabicPeriod"/>
            </a:pP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 Sideloading (</a:t>
            </a:r>
            <a:r>
              <a:rPr b="1" lang="en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T1574.002</a:t>
            </a: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800" u="sng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ts val="2800"/>
              <a:buFont typeface="Helvetica Neue"/>
              <a:buAutoNum type="arabicPeriod"/>
            </a:pP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 Proxying(</a:t>
            </a:r>
            <a:r>
              <a:rPr b="1" lang="en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T1574.002</a:t>
            </a:r>
            <a:r>
              <a:rPr b="1" lang="en" sz="2800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b="1" lang="en" sz="2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T1218</a:t>
            </a: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2800" u="sng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ts val="2800"/>
              <a:buFont typeface="Helvetica Neue"/>
              <a:buAutoNum type="arabicPeriod"/>
            </a:pPr>
            <a:r>
              <a:rPr b="1" lang="en" sz="2800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sz="2800" u="sng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ct val="100000"/>
              <a:buFont typeface="Helvetica Neue"/>
              <a:buNone/>
            </a:pPr>
            <a:r>
              <a:rPr b="1" lang="en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 Search Order Hijacking</a:t>
            </a:r>
            <a:endParaRPr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0746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3850" lvl="6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•"/>
            </a:pPr>
            <a:r>
              <a:rPr b="1" lang="en" sz="2000">
                <a:solidFill>
                  <a:srgbClr val="111111"/>
                </a:solidFill>
              </a:rPr>
              <a:t>DLL search order hijacking is a technique used by adversaries to execute their own malicious payloads by hijacking the search order used to load DLLs. </a:t>
            </a:r>
            <a:endParaRPr>
              <a:solidFill>
                <a:schemeClr val="dk1"/>
              </a:solidFill>
            </a:endParaRPr>
          </a:p>
          <a:p>
            <a:pPr indent="-323850" lvl="6" marL="3429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•"/>
            </a:pPr>
            <a:r>
              <a:rPr b="1" lang="en" sz="2000">
                <a:solidFill>
                  <a:srgbClr val="111111"/>
                </a:solidFill>
              </a:rPr>
              <a:t>Windows systems use a common method to look for required DLLs to load into a program. </a:t>
            </a:r>
            <a:endParaRPr>
              <a:solidFill>
                <a:schemeClr val="dk1"/>
              </a:solidFill>
            </a:endParaRPr>
          </a:p>
          <a:p>
            <a:pPr indent="-323850" lvl="6" marL="3429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•"/>
            </a:pPr>
            <a:r>
              <a:rPr b="1" lang="en" sz="2000">
                <a:solidFill>
                  <a:srgbClr val="111111"/>
                </a:solidFill>
              </a:rPr>
              <a:t>Hijacking DLL loads may be for the purpose of establishing persistence as well as elevating privileges and/or evading restrictions on file execution.</a:t>
            </a:r>
            <a:endParaRPr sz="20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group of colorful boxes with text&#10;&#10;Description automatically generated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800" y="1026250"/>
            <a:ext cx="4386201" cy="3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ct val="100000"/>
              <a:buFont typeface="Helvetica Neue"/>
              <a:buNone/>
            </a:pPr>
            <a:r>
              <a:rPr b="1" lang="en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 Sideloading</a:t>
            </a:r>
            <a:endParaRPr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23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6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Char char="•"/>
            </a:pPr>
            <a:r>
              <a:rPr b="1" lang="en" sz="2000">
                <a:solidFill>
                  <a:srgbClr val="111111"/>
                </a:solidFill>
              </a:rPr>
              <a:t>Side-loading takes advantage of the DLL search order used by the loader by positioning both the victim application and malicious payload(s) alongside each other.</a:t>
            </a:r>
            <a:endParaRPr>
              <a:solidFill>
                <a:schemeClr val="dk1"/>
              </a:solidFill>
            </a:endParaRPr>
          </a:p>
          <a:p>
            <a:pPr indent="-342900" lvl="6" marL="3429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2000"/>
              <a:buChar char="•"/>
            </a:pPr>
            <a:r>
              <a:rPr b="1" lang="en" sz="2000">
                <a:solidFill>
                  <a:srgbClr val="111111"/>
                </a:solidFill>
              </a:rPr>
              <a:t>Adversaries likely use side-loading as a means of masking actions they perform under a legitimate, trusted, and potentially elevated system or software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cartoon character with a stick and mouth open&#10;&#10;Description automatically generated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125" y="3045375"/>
            <a:ext cx="2476875" cy="2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ct val="200000"/>
              <a:buFont typeface="Helvetica Neue"/>
              <a:buNone/>
            </a:pPr>
            <a:r>
              <a:rPr b="1" lang="en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DLL</a:t>
            </a:r>
            <a:r>
              <a:rPr lang="en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u="sng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Proxying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465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3850" lvl="6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•"/>
            </a:pPr>
            <a:r>
              <a:rPr b="1" lang="en" sz="2000">
                <a:solidFill>
                  <a:srgbClr val="111111"/>
                </a:solidFill>
              </a:rPr>
              <a:t>DLL proxying is a technique used by adversaries to bypass process and/or signature-based defenses by proxying execution of malicious content with signed, or otherwise trusted, binaries. </a:t>
            </a:r>
            <a:endParaRPr>
              <a:solidFill>
                <a:schemeClr val="dk1"/>
              </a:solidFill>
            </a:endParaRPr>
          </a:p>
          <a:p>
            <a:pPr indent="-323850" lvl="6" marL="3429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•"/>
            </a:pPr>
            <a:r>
              <a:rPr b="1" lang="en" sz="2000">
                <a:solidFill>
                  <a:srgbClr val="111111"/>
                </a:solidFill>
              </a:rPr>
              <a:t>Binaries used in this technique are often Microsoft-signed files, indicating that they have been either downloaded from Microsoft or are already native in the operating system</a:t>
            </a:r>
            <a:endParaRPr>
              <a:solidFill>
                <a:schemeClr val="dk1"/>
              </a:solidFill>
            </a:endParaRPr>
          </a:p>
          <a:p>
            <a:pPr indent="-95250" lvl="0" marL="17145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B2742"/>
              </a:buClr>
              <a:buSzPct val="100000"/>
              <a:buFont typeface="Arial"/>
              <a:buNone/>
            </a:pPr>
            <a:r>
              <a:t/>
            </a:r>
            <a:endParaRPr sz="1200"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computer screen shot of a computer&#10;&#10;Description automatically generated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803" y="1626548"/>
            <a:ext cx="4795200" cy="24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75159" y="4757610"/>
            <a:ext cx="82695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6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400"/>
              <a:buFont typeface="Helvetica Neue"/>
              <a:buNone/>
            </a:pPr>
            <a:r>
              <a:rPr b="0" i="0" lang="en" sz="14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Brute Ratel C4 Red Teaming Tool Being Abused by Malicious Actors (paloaltonetworks.com)</a:t>
            </a:r>
            <a:endParaRPr b="0" i="0" sz="14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6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3161E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6" marL="0" marR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13161E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 screenshot of a computer&#10;&#10;Description automatically generated"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375" y="96225"/>
            <a:ext cx="3281193" cy="2088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what appears when Roshan-Bandara-CV-Dialog Properties is opened. " id="103" name="Google Shape;1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2386" y="96225"/>
            <a:ext cx="2504957" cy="2442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en &quot;show hidden files&quot; is enabled, both Roshan and Decret reveal dlls and exes." id="104" name="Google Shape;10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375" y="2915081"/>
            <a:ext cx="5422032" cy="1780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sahan-Bandara-CV-Dialog &gt; cmd.exe executed &gt; OneDriveUpdate.exe executed via cmd.exe &gt; version.dll &gt; OneDrive.Update &gt; actor's malicious files &gt; Brute Ratel running as a thread within the Windows RuntimeBroker.exe process" id="105" name="Google Shape;10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1956" y="283447"/>
            <a:ext cx="3832042" cy="460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B2742"/>
              </a:buClr>
              <a:buSzPct val="100000"/>
              <a:buFont typeface="Helvetica Neue"/>
              <a:buNone/>
            </a:pPr>
            <a:r>
              <a:rPr lang="en">
                <a:solidFill>
                  <a:srgbClr val="0B27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References:</a:t>
            </a:r>
            <a:endParaRPr>
              <a:solidFill>
                <a:srgbClr val="0B27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08475" y="1017725"/>
            <a:ext cx="8423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Hijack Execution Flow: DLL Search Order Hijacking, Sub-technique T1574.001 - Enterprise | MITRE ATT&amp;CK®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Hijack Execution Flow: DLL Side-Loading, Sub-technique T1574.002 - Enterprise | MITRE ATT&amp;CK®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Dynamic-link library search order - Win32 apps | Microsoft Learn</a:t>
            </a:r>
            <a:endParaRPr b="0" i="0" sz="1800" u="sng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Brute Ratel C4 Red Teaming Tool Being Abused by Malicious Actors (paloaltonetworks.com)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DLL Search Order Hijacking - Red Canary Threat Detection Report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Reported Unsafe Site: Navigation Blocked (hacktricks.xyz)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CVE-2022-32223 Discovery: DLL Hijacking via npm CLI (aquasec.com)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 to DLL Sideloading | Crypt0ace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161E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13161E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 DLL Proxying/Hijacking – Dev Blog (cihansol.com)</a:t>
            </a:r>
            <a:endParaRPr b="0" i="0" sz="1800" u="none" cap="none" strike="noStrike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6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55476" y="1866308"/>
            <a:ext cx="76263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/>
          <a:p>
            <a:pPr indent="-1714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/>
              <a:t>Email:</a:t>
            </a:r>
            <a:r>
              <a:rPr lang="en"/>
              <a:t> patelkathan@proton.me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/>
              <a:t>LinkedIn: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https://www.linkedin.com/in/kathanp19/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/>
              <a:t>X: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https://x.com/KathanP19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○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https://github.com/KathanP19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