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75"/>
  </p:notesMasterIdLst>
  <p:handoutMasterIdLst>
    <p:handoutMasterId r:id="rId76"/>
  </p:handoutMasterIdLst>
  <p:sldIdLst>
    <p:sldId id="300" r:id="rId3"/>
    <p:sldId id="265" r:id="rId4"/>
    <p:sldId id="376" r:id="rId5"/>
    <p:sldId id="383" r:id="rId6"/>
    <p:sldId id="342" r:id="rId7"/>
    <p:sldId id="377" r:id="rId8"/>
    <p:sldId id="344" r:id="rId9"/>
    <p:sldId id="346" r:id="rId10"/>
    <p:sldId id="347" r:id="rId11"/>
    <p:sldId id="427" r:id="rId12"/>
    <p:sldId id="349" r:id="rId13"/>
    <p:sldId id="348" r:id="rId14"/>
    <p:sldId id="359" r:id="rId15"/>
    <p:sldId id="360" r:id="rId16"/>
    <p:sldId id="362" r:id="rId17"/>
    <p:sldId id="370" r:id="rId18"/>
    <p:sldId id="441" r:id="rId19"/>
    <p:sldId id="399" r:id="rId20"/>
    <p:sldId id="372" r:id="rId21"/>
    <p:sldId id="374" r:id="rId22"/>
    <p:sldId id="373" r:id="rId23"/>
    <p:sldId id="401" r:id="rId24"/>
    <p:sldId id="369" r:id="rId25"/>
    <p:sldId id="438" r:id="rId26"/>
    <p:sldId id="405" r:id="rId27"/>
    <p:sldId id="442" r:id="rId28"/>
    <p:sldId id="443" r:id="rId29"/>
    <p:sldId id="406" r:id="rId30"/>
    <p:sldId id="407" r:id="rId31"/>
    <p:sldId id="419" r:id="rId32"/>
    <p:sldId id="461" r:id="rId33"/>
    <p:sldId id="464" r:id="rId34"/>
    <p:sldId id="473" r:id="rId35"/>
    <p:sldId id="465" r:id="rId36"/>
    <p:sldId id="467" r:id="rId37"/>
    <p:sldId id="466" r:id="rId38"/>
    <p:sldId id="463" r:id="rId39"/>
    <p:sldId id="469" r:id="rId40"/>
    <p:sldId id="409" r:id="rId41"/>
    <p:sldId id="410" r:id="rId42"/>
    <p:sldId id="412" r:id="rId43"/>
    <p:sldId id="444" r:id="rId44"/>
    <p:sldId id="411" r:id="rId45"/>
    <p:sldId id="403" r:id="rId46"/>
    <p:sldId id="378" r:id="rId47"/>
    <p:sldId id="382" r:id="rId48"/>
    <p:sldId id="379" r:id="rId49"/>
    <p:sldId id="380" r:id="rId50"/>
    <p:sldId id="384" r:id="rId51"/>
    <p:sldId id="385" r:id="rId52"/>
    <p:sldId id="402" r:id="rId53"/>
    <p:sldId id="445" r:id="rId54"/>
    <p:sldId id="471" r:id="rId55"/>
    <p:sldId id="448" r:id="rId56"/>
    <p:sldId id="459" r:id="rId57"/>
    <p:sldId id="472" r:id="rId58"/>
    <p:sldId id="450" r:id="rId59"/>
    <p:sldId id="451" r:id="rId60"/>
    <p:sldId id="452" r:id="rId61"/>
    <p:sldId id="458" r:id="rId62"/>
    <p:sldId id="456" r:id="rId63"/>
    <p:sldId id="455" r:id="rId64"/>
    <p:sldId id="457" r:id="rId65"/>
    <p:sldId id="470" r:id="rId66"/>
    <p:sldId id="387" r:id="rId67"/>
    <p:sldId id="368" r:id="rId68"/>
    <p:sldId id="390" r:id="rId69"/>
    <p:sldId id="447" r:id="rId70"/>
    <p:sldId id="446" r:id="rId71"/>
    <p:sldId id="453" r:id="rId72"/>
    <p:sldId id="460" r:id="rId73"/>
    <p:sldId id="439" r:id="rId7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8"/>
    <p:restoredTop sz="94673"/>
  </p:normalViewPr>
  <p:slideViewPr>
    <p:cSldViewPr snapToGrid="0" showGuides="1">
      <p:cViewPr varScale="1">
        <p:scale>
          <a:sx n="102" d="100"/>
          <a:sy n="102" d="100"/>
        </p:scale>
        <p:origin x="2184" y="108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772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12/17/2023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12/17/2023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69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225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67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 </a:t>
            </a:r>
            <a:r>
              <a:rPr lang="it-IT" altLang="it-IT" dirty="0" err="1"/>
              <a:t>Fat-Tree</a:t>
            </a:r>
            <a:r>
              <a:rPr lang="it-IT" altLang="it-IT" dirty="0"/>
              <a:t> with BGP </a:t>
            </a:r>
            <a:r>
              <a:rPr lang="it-IT" altLang="it-IT" dirty="0" err="1"/>
              <a:t>routing</a:t>
            </a:r>
            <a:endParaRPr lang="en-US" alt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Prefixes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622720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401383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791723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401383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848109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401383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440080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210470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440080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671457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440080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318006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440080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05568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183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4" grpId="0" animBg="1"/>
      <p:bldP spid="28" grpId="0" animBg="1"/>
      <p:bldP spid="5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6981832" y="2588721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91233" y="2911887"/>
            <a:ext cx="2890599" cy="132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7264636" y="302235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disable IPv6 link-local generation on the bridge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637988" y="3337089"/>
            <a:ext cx="2626648" cy="146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2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C97F6-F78E-3C9B-9D26-E09AB9DB44F7}"/>
              </a:ext>
            </a:extLst>
          </p:cNvPr>
          <p:cNvSpPr txBox="1"/>
          <p:nvPr/>
        </p:nvSpPr>
        <p:spPr>
          <a:xfrm>
            <a:off x="5659612" y="2583369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346CE-A966-3C84-7DB6-92169EDE44D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609707" y="2906535"/>
            <a:ext cx="1049905" cy="986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05CDC-4138-0436-8837-4A19C7BA650B}"/>
              </a:ext>
            </a:extLst>
          </p:cNvPr>
          <p:cNvSpPr txBox="1"/>
          <p:nvPr/>
        </p:nvSpPr>
        <p:spPr>
          <a:xfrm>
            <a:off x="8220916" y="3178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generate IPv6 link-local addresses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57CC8-D359-CC6F-F4DE-DA839D768C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93031" y="3502066"/>
            <a:ext cx="1527885" cy="52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3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B5B07-66D6-8F85-6CA8-B6C9CFEF4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32239" y="4402318"/>
            <a:ext cx="2327523" cy="839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0CB6-CB31-F09A-20D8-EEB005B08492}"/>
              </a:ext>
            </a:extLst>
          </p:cNvPr>
          <p:cNvSpPr txBox="1"/>
          <p:nvPr/>
        </p:nvSpPr>
        <p:spPr>
          <a:xfrm>
            <a:off x="7259762" y="4779694"/>
            <a:ext cx="18228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the type of vtep100 to </a:t>
            </a:r>
            <a:r>
              <a:rPr lang="en-GB" dirty="0" err="1"/>
              <a:t>bridge_slave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6C2CE-3F50-2F28-34B4-8D426DE89485}"/>
              </a:ext>
            </a:extLst>
          </p:cNvPr>
          <p:cNvCxnSpPr>
            <a:cxnSpLocks/>
          </p:cNvCxnSpPr>
          <p:nvPr/>
        </p:nvCxnSpPr>
        <p:spPr>
          <a:xfrm>
            <a:off x="6757868" y="3226529"/>
            <a:ext cx="0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D4535-CE2B-8BA1-EF89-00C1115B6F37}"/>
              </a:ext>
            </a:extLst>
          </p:cNvPr>
          <p:cNvSpPr txBox="1"/>
          <p:nvPr/>
        </p:nvSpPr>
        <p:spPr>
          <a:xfrm>
            <a:off x="5598161" y="2560714"/>
            <a:ext cx="23571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suppress </a:t>
            </a:r>
            <a:r>
              <a:rPr lang="en-GB" dirty="0" err="1"/>
              <a:t>neighbor</a:t>
            </a:r>
            <a:r>
              <a:rPr lang="en-GB" dirty="0"/>
              <a:t> discovery (ARP and ND)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031A7-A259-8B96-49CE-F05085A4F36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33295" y="3226529"/>
            <a:ext cx="1016447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1E09B-755D-3A0F-B768-21F5CB1573C8}"/>
              </a:ext>
            </a:extLst>
          </p:cNvPr>
          <p:cNvSpPr txBox="1"/>
          <p:nvPr/>
        </p:nvSpPr>
        <p:spPr>
          <a:xfrm>
            <a:off x="8171182" y="2580198"/>
            <a:ext cx="2357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learn MAC addresses</a:t>
            </a:r>
          </a:p>
        </p:txBody>
      </p:sp>
    </p:spTree>
    <p:extLst>
      <p:ext uri="{BB962C8B-B14F-4D97-AF65-F5344CB8AC3E}">
        <p14:creationId xmlns:p14="http://schemas.microsoft.com/office/powerpoint/2010/main" val="413707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FDD4C-F6D4-320C-3307-D9CC0F32513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24866" y="4543720"/>
            <a:ext cx="2505321" cy="70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15D01-F8B2-3CCB-2BA7-7E825F014D27}"/>
              </a:ext>
            </a:extLst>
          </p:cNvPr>
          <p:cNvSpPr txBox="1"/>
          <p:nvPr/>
        </p:nvSpPr>
        <p:spPr>
          <a:xfrm>
            <a:off x="7030187" y="4791918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314329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25E0A5-BAAB-AAC3-A20C-7FD85E67B2C0}"/>
              </a:ext>
            </a:extLst>
          </p:cNvPr>
          <p:cNvSpPr txBox="1"/>
          <p:nvPr/>
        </p:nvSpPr>
        <p:spPr>
          <a:xfrm>
            <a:off x="7286626" y="5119856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the VXLAN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65CC6-832C-A6DD-6C06-7CB7E52E9BC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733480" y="5250730"/>
            <a:ext cx="3553146" cy="192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4343578" y="5731947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473747" y="5479091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0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4726"/>
            <a:ext cx="10058403" cy="5267327"/>
            <a:chOff x="126" y="2432"/>
            <a:chExt cx="13307" cy="33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drawbacks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just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containers/VMs share the same IP prefix of the server</a:t>
            </a:r>
          </a:p>
          <a:p>
            <a:pPr lvl="1"/>
            <a:r>
              <a:rPr lang="en-GB" dirty="0"/>
              <a:t>no possibility to move containers between servers without IP remapping</a:t>
            </a:r>
          </a:p>
          <a:p>
            <a:r>
              <a:rPr lang="en-GB" dirty="0"/>
              <a:t>tenants must follow the IP plan of the data </a:t>
            </a:r>
            <a:r>
              <a:rPr lang="en-GB" dirty="0" err="1"/>
              <a:t>center</a:t>
            </a:r>
            <a:endParaRPr lang="en-GB" dirty="0"/>
          </a:p>
          <a:p>
            <a:pPr lvl="1"/>
            <a:r>
              <a:rPr lang="en-GB" dirty="0"/>
              <a:t>cannot expose containers with custom IPs</a:t>
            </a:r>
          </a:p>
          <a:p>
            <a:r>
              <a:rPr lang="en-GB" dirty="0"/>
              <a:t>there is no isolation between </a:t>
            </a:r>
          </a:p>
          <a:p>
            <a:pPr lvl="1"/>
            <a:r>
              <a:rPr lang="en-GB" dirty="0"/>
              <a:t>the data </a:t>
            </a:r>
            <a:r>
              <a:rPr lang="en-GB" dirty="0" err="1"/>
              <a:t>center</a:t>
            </a:r>
            <a:r>
              <a:rPr lang="en-GB" dirty="0"/>
              <a:t> traffic and the tenant's traffic</a:t>
            </a:r>
          </a:p>
          <a:p>
            <a:pPr lvl="1"/>
            <a:r>
              <a:rPr lang="en-GB" dirty="0"/>
              <a:t>different tenants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again, why (EVPN)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192.168.0.4/32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5" name="Text Box 136">
            <a:extLst>
              <a:ext uri="{FF2B5EF4-FFF2-40B4-BE49-F238E27FC236}">
                <a16:creationId xmlns:a16="http://schemas.microsoft.com/office/drawing/2014/main" id="{285B72C7-EA66-D2B8-8F34-155247A6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9" y="332832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0990F863-A1FA-48D8-4F7B-279F73BE1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3684" y="3576268"/>
            <a:ext cx="1253447" cy="413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7" name="Text Box 136">
            <a:extLst>
              <a:ext uri="{FF2B5EF4-FFF2-40B4-BE49-F238E27FC236}">
                <a16:creationId xmlns:a16="http://schemas.microsoft.com/office/drawing/2014/main" id="{53EE1DD1-121A-6A18-F69E-C4772108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1" y="435824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192.168.0.4/32</a:t>
            </a:r>
          </a:p>
        </p:txBody>
      </p:sp>
      <p:sp>
        <p:nvSpPr>
          <p:cNvPr id="78" name="Line 66">
            <a:extLst>
              <a:ext uri="{FF2B5EF4-FFF2-40B4-BE49-F238E27FC236}">
                <a16:creationId xmlns:a16="http://schemas.microsoft.com/office/drawing/2014/main" id="{6AE59809-0720-19AD-31B7-200FE52C7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2985" y="4179542"/>
            <a:ext cx="1306978" cy="18251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3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  <a:effectLst/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# Creating the companion bridge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ip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link add br100 type bridge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ip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link set br100 </a:t>
              </a: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addrgenmode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none</a:t>
              </a: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an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911365" y="2111604"/>
            <a:ext cx="962119" cy="210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375888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39532" y="2299218"/>
            <a:ext cx="975475" cy="66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7923817" cy="4913315"/>
            <a:chOff x="126" y="2432"/>
            <a:chExt cx="10483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0483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2841863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3165029"/>
            <a:ext cx="2482166" cy="1156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3692971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the </a:t>
            </a:r>
            <a:r>
              <a:rPr lang="en-GB" dirty="0" err="1"/>
              <a:t>vtep</a:t>
            </a:r>
            <a:r>
              <a:rPr lang="en-GB" dirty="0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400800" y="4293136"/>
            <a:ext cx="2482166" cy="514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5062971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374037" y="5401559"/>
            <a:ext cx="4508929" cy="261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6428700" cy="4913315"/>
            <a:chOff x="126" y="2432"/>
            <a:chExt cx="8505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8505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interfacesns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all the created interfaces (VTEPs and the bridge)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67957" y="2239666"/>
            <a:ext cx="491500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configuration example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4170363"/>
            <a:chOff x="126" y="2432"/>
            <a:chExt cx="7604" cy="2627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243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351533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the leaf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3976996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4549549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4900326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D7FB87-CBEF-43C4-5E25-E9491F5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EVPN-BGP and Bond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5C75E5F-21CE-0848-02CF-0CB0403D7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08255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aggregates multiple NICs into a single virtual interface</a:t>
            </a:r>
          </a:p>
          <a:p>
            <a:r>
              <a:rPr lang="en-GB"/>
              <a:t>Layer-2 technology</a:t>
            </a:r>
          </a:p>
          <a:p>
            <a:r>
              <a:rPr lang="en-GB"/>
              <a:t>different policies are possible</a:t>
            </a:r>
          </a:p>
          <a:p>
            <a:pPr lvl="1"/>
            <a:r>
              <a:rPr lang="en-GB"/>
              <a:t>active-backup</a:t>
            </a:r>
          </a:p>
          <a:p>
            <a:pPr lvl="1"/>
            <a:r>
              <a:rPr lang="en-GB"/>
              <a:t>active-active	</a:t>
            </a:r>
          </a:p>
          <a:p>
            <a:pPr lvl="2"/>
            <a:r>
              <a:rPr lang="en-GB"/>
              <a:t>balance-</a:t>
            </a:r>
            <a:r>
              <a:rPr lang="en-GB" err="1"/>
              <a:t>rr</a:t>
            </a:r>
            <a:endParaRPr lang="en-GB"/>
          </a:p>
          <a:p>
            <a:pPr lvl="2"/>
            <a:r>
              <a:rPr lang="en-GB"/>
              <a:t>balance-</a:t>
            </a:r>
            <a:r>
              <a:rPr lang="en-GB" err="1"/>
              <a:t>xor</a:t>
            </a:r>
            <a:endParaRPr lang="en-GB"/>
          </a:p>
          <a:p>
            <a:pPr lvl="2"/>
            <a:r>
              <a:rPr lang="en-GB" u="sng"/>
              <a:t>802.3ad</a:t>
            </a:r>
          </a:p>
          <a:p>
            <a:pPr lvl="2"/>
            <a:r>
              <a:rPr lang="en-GB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technique that allows different devices to share the same IP address</a:t>
            </a:r>
          </a:p>
          <a:p>
            <a:r>
              <a:rPr lang="en-GB"/>
              <a:t>often used in the Internet with DNS servers and CDN servers</a:t>
            </a:r>
          </a:p>
          <a:p>
            <a:r>
              <a:rPr lang="en-GB"/>
              <a:t>BGP chooses among the nearest instance of the IP address</a:t>
            </a:r>
          </a:p>
          <a:p>
            <a:r>
              <a:rPr lang="en-GB"/>
              <a:t>in the data </a:t>
            </a:r>
            <a:r>
              <a:rPr lang="en-GB" err="1"/>
              <a:t>center</a:t>
            </a:r>
            <a:r>
              <a:rPr lang="en-GB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server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424456"/>
            <a:ext cx="10883818" cy="4675189"/>
            <a:chOff x="126" y="2432"/>
            <a:chExt cx="14399" cy="2945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14399" cy="2751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bond1 type bond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miimon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100 mode 802.3ad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xmit_hash_policy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layer3+4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all_slaves_active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down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eth0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eth1 master bond1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bond1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link set dev eth3 master br100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3D7653-CD59-4F62-C7EB-9392752698DF}"/>
              </a:ext>
            </a:extLst>
          </p:cNvPr>
          <p:cNvSpPr txBox="1"/>
          <p:nvPr/>
        </p:nvSpPr>
        <p:spPr>
          <a:xfrm>
            <a:off x="9025103" y="2780808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bond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D614D-904D-5760-0D76-E3ECDF7E69A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041745"/>
            <a:ext cx="4453103" cy="1062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8DA646-170E-A901-85D0-D9F509C14DE6}"/>
              </a:ext>
            </a:extLst>
          </p:cNvPr>
          <p:cNvSpPr txBox="1"/>
          <p:nvPr/>
        </p:nvSpPr>
        <p:spPr>
          <a:xfrm>
            <a:off x="9025103" y="3517725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interfaces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A54F1-9C63-C094-649C-08E91EFE63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33800" y="2356538"/>
            <a:ext cx="5291303" cy="1345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7C8C0-5479-511E-0CF1-9037963E7E46}"/>
              </a:ext>
            </a:extLst>
          </p:cNvPr>
          <p:cNvSpPr txBox="1"/>
          <p:nvPr/>
        </p:nvSpPr>
        <p:spPr>
          <a:xfrm>
            <a:off x="9025103" y="397424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physical interfaces to the bond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482119-8272-B3E6-456C-578496A1211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073525" y="3013784"/>
            <a:ext cx="4951578" cy="1283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A3F587-7218-986A-C6FE-E0CFDD662BC8}"/>
              </a:ext>
            </a:extLst>
          </p:cNvPr>
          <p:cNvSpPr txBox="1"/>
          <p:nvPr/>
        </p:nvSpPr>
        <p:spPr>
          <a:xfrm>
            <a:off x="9025103" y="4710712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interfaces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AA0724-DDF6-E1E4-ADE1-DD90E08DAB8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05200" y="3604079"/>
            <a:ext cx="5519903" cy="1291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78C39-72F9-79B8-BA9C-563486921124}"/>
              </a:ext>
            </a:extLst>
          </p:cNvPr>
          <p:cNvSpPr txBox="1"/>
          <p:nvPr/>
        </p:nvSpPr>
        <p:spPr>
          <a:xfrm>
            <a:off x="9025388" y="5167234"/>
            <a:ext cx="25792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bridge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856310-C9A5-484D-3C92-30995BF939B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073810" y="4545966"/>
            <a:ext cx="4951578" cy="805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2A1A1E-0144-3B62-2150-13DD2AC80551}"/>
              </a:ext>
            </a:extLst>
          </p:cNvPr>
          <p:cNvSpPr txBox="1"/>
          <p:nvPr/>
        </p:nvSpPr>
        <p:spPr>
          <a:xfrm>
            <a:off x="9025388" y="5629870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connect the bond and container interfaces to the bridge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B86DDA-B5D7-5D38-5ACB-C6F384ED60F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48200" y="5562600"/>
            <a:ext cx="4377188" cy="528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8" grpId="0" animBg="1"/>
      <p:bldP spid="21" grpId="0" animBg="1"/>
      <p:bldP spid="2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3C27-1B1C-DA9B-1BF3-CF4465C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802.3ad with active-backup?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63E9-04E5-AE14-90F5-03B56D10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600572"/>
          </a:xfrm>
        </p:spPr>
        <p:txBody>
          <a:bodyPr/>
          <a:lstStyle/>
          <a:p>
            <a:r>
              <a:rPr lang="en-GB"/>
              <a:t>usually the right policy is active-active with hash policy</a:t>
            </a:r>
          </a:p>
          <a:p>
            <a:r>
              <a:rPr lang="en-GB"/>
              <a:t>to support dual attached servers in active-active mode to different switches (leaves), Multi-Chassis Link Aggregation (MLAG) is needed</a:t>
            </a:r>
          </a:p>
          <a:p>
            <a:pPr lvl="1"/>
            <a:r>
              <a:rPr lang="en-GB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/>
              <a:t>classic Linux kernels do not support MLAG</a:t>
            </a:r>
          </a:p>
        </p:txBody>
      </p:sp>
    </p:spTree>
    <p:extLst>
      <p:ext uri="{BB962C8B-B14F-4D97-AF65-F5344CB8AC3E}">
        <p14:creationId xmlns:p14="http://schemas.microsoft.com/office/powerpoint/2010/main" val="42474395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642</TotalTime>
  <Words>4976</Words>
  <Application>Microsoft Office PowerPoint</Application>
  <PresentationFormat>Widescreen</PresentationFormat>
  <Paragraphs>970</Paragraphs>
  <Slides>72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a Fat-Tree with BGP routing</vt:lpstr>
      <vt:lpstr>drawbacks of using just BGP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EVPN-BGP Fat-Tree lab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</vt:lpstr>
      <vt:lpstr>a leaf data plane</vt:lpstr>
      <vt:lpstr>a leaf BGP control plane</vt:lpstr>
      <vt:lpstr>a leaf EVPN control plane</vt:lpstr>
      <vt:lpstr>EVPN-BGP and Bond</vt:lpstr>
      <vt:lpstr>the last problem to overcome</vt:lpstr>
      <vt:lpstr>dual attached servers – bonding</vt:lpstr>
      <vt:lpstr>the full picture</vt:lpstr>
      <vt:lpstr>anycast BGP</vt:lpstr>
      <vt:lpstr>lab topology</vt:lpstr>
      <vt:lpstr>server configuration example – part 1</vt:lpstr>
      <vt:lpstr>why 802.3ad with active-backup?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17</cp:revision>
  <cp:lastPrinted>2022-12-21T17:46:04Z</cp:lastPrinted>
  <dcterms:created xsi:type="dcterms:W3CDTF">1601-01-01T00:00:00Z</dcterms:created>
  <dcterms:modified xsi:type="dcterms:W3CDTF">2023-12-17T18:54:27Z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