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8" r:id="rId1"/>
  </p:sldMasterIdLst>
  <p:notesMasterIdLst>
    <p:notesMasterId r:id="rId20"/>
  </p:notesMasterIdLst>
  <p:handoutMasterIdLst>
    <p:handoutMasterId r:id="rId21"/>
  </p:handoutMasterIdLst>
  <p:sldIdLst>
    <p:sldId id="353" r:id="rId2"/>
    <p:sldId id="257" r:id="rId3"/>
    <p:sldId id="341" r:id="rId4"/>
    <p:sldId id="367" r:id="rId5"/>
    <p:sldId id="368" r:id="rId6"/>
    <p:sldId id="357" r:id="rId7"/>
    <p:sldId id="370" r:id="rId8"/>
    <p:sldId id="358" r:id="rId9"/>
    <p:sldId id="346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3654"/>
    <a:srgbClr val="33CC33"/>
    <a:srgbClr val="C0C0C0"/>
    <a:srgbClr val="DDDDDD"/>
    <a:srgbClr val="B2B2B2"/>
    <a:srgbClr val="66CCFF"/>
    <a:srgbClr val="99CC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42" autoAdjust="0"/>
    <p:restoredTop sz="94494" autoAdjust="0"/>
  </p:normalViewPr>
  <p:slideViewPr>
    <p:cSldViewPr showGuides="1">
      <p:cViewPr varScale="1">
        <p:scale>
          <a:sx n="143" d="100"/>
          <a:sy n="143" d="100"/>
        </p:scale>
        <p:origin x="1344" y="208"/>
      </p:cViewPr>
      <p:guideLst>
        <p:guide orient="horz" pos="2160"/>
        <p:guide pos="3840"/>
        <p:guide pos="25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7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777FC7F-8AA3-4EED-B358-B682F19400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5D752FA7-B257-4B7D-9D3A-674B0B699B4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1DEA36EB-8771-4464-B997-F97F825435B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51306266-59D4-42AC-ABAE-AD699C9ED48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AABA510-F54C-4C2F-BB73-66ABD2088EB7}" type="slidenum">
              <a:rPr lang="en-US" altLang="it-IT"/>
              <a:pPr>
                <a:defRPr/>
              </a:pPr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F4C68122-E9B1-4250-B849-B7335F601D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BF399926-AC49-4777-A801-E9D81E95421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7790D8D-2246-4CF0-AD4F-10DAC0AC224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6437" name="Rectangle 5">
            <a:extLst>
              <a:ext uri="{FF2B5EF4-FFF2-40B4-BE49-F238E27FC236}">
                <a16:creationId xmlns:a16="http://schemas.microsoft.com/office/drawing/2014/main" id="{BDFE9D2A-F279-4A9D-B4C6-091B68EC44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146438" name="Rectangle 6">
            <a:extLst>
              <a:ext uri="{FF2B5EF4-FFF2-40B4-BE49-F238E27FC236}">
                <a16:creationId xmlns:a16="http://schemas.microsoft.com/office/drawing/2014/main" id="{D060B24A-4039-45A2-B488-4ADDC271FFE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46439" name="Rectangle 7">
            <a:extLst>
              <a:ext uri="{FF2B5EF4-FFF2-40B4-BE49-F238E27FC236}">
                <a16:creationId xmlns:a16="http://schemas.microsoft.com/office/drawing/2014/main" id="{0ADFD955-713E-44AD-9932-143E353650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1218095-1D90-4803-92AA-4F0F2B8B857E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150B1F-FA08-F63A-3429-F7F8A760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8" y="150788"/>
            <a:ext cx="4234565" cy="9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9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70214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31700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kathara – [ lab: static routing ]</a:t>
            </a:r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12876"/>
            <a:ext cx="10972800" cy="4713288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GB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GB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GB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1388803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kathara – [ lab: static routing ]</a:t>
            </a:r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202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298217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3520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96175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251735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95666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154583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6632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2777"/>
            <a:ext cx="10972800" cy="471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gli stili del testo dello schema</a:t>
            </a:r>
          </a:p>
          <a:p>
            <a:pPr lvl="1"/>
            <a:r>
              <a:rPr lang="it-IT" altLang="it-IT" dirty="0"/>
              <a:t>Secondo livello</a:t>
            </a:r>
          </a:p>
          <a:p>
            <a:pPr lvl="2"/>
            <a:r>
              <a:rPr lang="it-IT" altLang="it-IT" dirty="0"/>
              <a:t>Terzo livello</a:t>
            </a:r>
          </a:p>
          <a:p>
            <a:pPr lvl="3"/>
            <a:r>
              <a:rPr lang="it-IT" altLang="it-IT" dirty="0"/>
              <a:t>Quarto livello</a:t>
            </a:r>
          </a:p>
          <a:p>
            <a:pPr lvl="4"/>
            <a:r>
              <a:rPr lang="it-IT" altLang="it-IT" dirty="0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4" y="6453191"/>
            <a:ext cx="227900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 dirty="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  <p:pic>
        <p:nvPicPr>
          <p:cNvPr id="3" name="Picture 2" descr="A group of cubes with different colors&#10;&#10;Description automatically generated">
            <a:extLst>
              <a:ext uri="{FF2B5EF4-FFF2-40B4-BE49-F238E27FC236}">
                <a16:creationId xmlns:a16="http://schemas.microsoft.com/office/drawing/2014/main" id="{04BC26E2-2780-755F-DAB8-E568CC768E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8" y="200174"/>
            <a:ext cx="1264030" cy="8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2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9894EC7B-CAFC-4C85-9023-72DEE46453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kathara</a:t>
            </a:r>
            <a:r>
              <a:rPr lang="it-IT" altLang="it-IT" dirty="0"/>
              <a:t> lab</a:t>
            </a:r>
            <a:endParaRPr lang="en-US" altLang="it-IT" dirty="0"/>
          </a:p>
        </p:txBody>
      </p:sp>
      <p:sp>
        <p:nvSpPr>
          <p:cNvPr id="5123" name="Rectangle 36">
            <a:extLst>
              <a:ext uri="{FF2B5EF4-FFF2-40B4-BE49-F238E27FC236}">
                <a16:creationId xmlns:a16="http://schemas.microsoft.com/office/drawing/2014/main" id="{43785C91-593E-4FF1-A7BC-02AD2E22FDC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static-routing</a:t>
            </a:r>
            <a:endParaRPr lang="it-IT" altLang="it-IT" dirty="0"/>
          </a:p>
        </p:txBody>
      </p:sp>
      <p:graphicFrame>
        <p:nvGraphicFramePr>
          <p:cNvPr id="124965" name="Group 37">
            <a:extLst>
              <a:ext uri="{FF2B5EF4-FFF2-40B4-BE49-F238E27FC236}">
                <a16:creationId xmlns:a16="http://schemas.microsoft.com/office/drawing/2014/main" id="{90871F57-1508-4D98-87A6-E525771A6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179729"/>
              </p:ext>
            </p:extLst>
          </p:nvPr>
        </p:nvGraphicFramePr>
        <p:xfrm>
          <a:off x="2644775" y="4149725"/>
          <a:ext cx="6891338" cy="2306638"/>
        </p:xfrm>
        <a:graphic>
          <a:graphicData uri="http://schemas.openxmlformats.org/drawingml/2006/table">
            <a:tbl>
              <a:tblPr/>
              <a:tblGrid>
                <a:gridCol w="2024063">
                  <a:extLst>
                    <a:ext uri="{9D8B030D-6E8A-4147-A177-3AD203B41FA5}">
                      <a16:colId xmlns:a16="http://schemas.microsoft.com/office/drawing/2014/main" val="1358725619"/>
                    </a:ext>
                  </a:extLst>
                </a:gridCol>
                <a:gridCol w="4867275">
                  <a:extLst>
                    <a:ext uri="{9D8B030D-6E8A-4147-A177-3AD203B41FA5}">
                      <a16:colId xmlns:a16="http://schemas.microsoft.com/office/drawing/2014/main" val="843059189"/>
                    </a:ext>
                  </a:extLst>
                </a:gridCol>
              </a:tblGrid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1.2</a:t>
                      </a:r>
                      <a:endParaRPr kumimoji="0" lang="en-US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661771"/>
                  </a:ext>
                </a:extLst>
              </a:tr>
              <a:tr h="6716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Author(s)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L. Ariemma, G. Di Battista, M.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Patrignani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M.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Pizzonia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F. Ricci, M.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Rimondini</a:t>
                      </a:r>
                      <a:endParaRPr kumimoji="0" lang="en-US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558771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E-mail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contact@kathara.org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219025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Web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https://www.kathara.org/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686557"/>
                  </a:ext>
                </a:extLst>
              </a:tr>
              <a:tr h="6224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an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example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of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configuration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of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static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routes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–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kathara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of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netkit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lab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static-routing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 2.2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59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0E3F0333-6BBB-477E-8B02-9831B62D9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4 – Default </a:t>
            </a:r>
            <a:r>
              <a:rPr lang="it-IT" altLang="it-IT" dirty="0" err="1"/>
              <a:t>routes</a:t>
            </a:r>
            <a:r>
              <a:rPr lang="it-IT" altLang="it-IT" dirty="0"/>
              <a:t> on </a:t>
            </a:r>
            <a:r>
              <a:rPr lang="it-IT" altLang="it-IT" dirty="0" err="1"/>
              <a:t>PCs</a:t>
            </a:r>
            <a:r>
              <a:rPr lang="it-IT" altLang="it-IT" dirty="0"/>
              <a:t>: test</a:t>
            </a:r>
          </a:p>
        </p:txBody>
      </p:sp>
      <p:sp>
        <p:nvSpPr>
          <p:cNvPr id="61" name="Segnaposto data 2">
            <a:extLst>
              <a:ext uri="{FF2B5EF4-FFF2-40B4-BE49-F238E27FC236}">
                <a16:creationId xmlns:a16="http://schemas.microsoft.com/office/drawing/2014/main" id="{9572C486-FD8A-4B35-B899-283ED9D3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62" name="Segnaposto piè di pagina 3">
            <a:extLst>
              <a:ext uri="{FF2B5EF4-FFF2-40B4-BE49-F238E27FC236}">
                <a16:creationId xmlns:a16="http://schemas.microsoft.com/office/drawing/2014/main" id="{D36F3BAF-D339-43BB-9EE8-C8D03939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17414" name="Rectangle 28">
            <a:extLst>
              <a:ext uri="{FF2B5EF4-FFF2-40B4-BE49-F238E27FC236}">
                <a16:creationId xmlns:a16="http://schemas.microsoft.com/office/drawing/2014/main" id="{7632B4A0-C130-4E11-9614-CC60D073F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6381750"/>
            <a:ext cx="8121650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  <p:sp>
        <p:nvSpPr>
          <p:cNvPr id="17417" name="Freeform 60">
            <a:extLst>
              <a:ext uri="{FF2B5EF4-FFF2-40B4-BE49-F238E27FC236}">
                <a16:creationId xmlns:a16="http://schemas.microsoft.com/office/drawing/2014/main" id="{66A641DF-7664-46EF-A3FC-C95FB4BE3767}"/>
              </a:ext>
            </a:extLst>
          </p:cNvPr>
          <p:cNvSpPr>
            <a:spLocks/>
          </p:cNvSpPr>
          <p:nvPr/>
        </p:nvSpPr>
        <p:spPr bwMode="auto">
          <a:xfrm>
            <a:off x="4273551" y="4938713"/>
            <a:ext cx="238125" cy="1065212"/>
          </a:xfrm>
          <a:custGeom>
            <a:avLst/>
            <a:gdLst>
              <a:gd name="T0" fmla="*/ 148690013 w 150"/>
              <a:gd name="T1" fmla="*/ 0 h 671"/>
              <a:gd name="T2" fmla="*/ 37803138 w 150"/>
              <a:gd name="T3" fmla="*/ 869452704 h 671"/>
              <a:gd name="T4" fmla="*/ 378023438 w 150"/>
              <a:gd name="T5" fmla="*/ 1691023256 h 6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0" h="671">
                <a:moveTo>
                  <a:pt x="59" y="0"/>
                </a:moveTo>
                <a:cubicBezTo>
                  <a:pt x="52" y="57"/>
                  <a:pt x="0" y="233"/>
                  <a:pt x="15" y="345"/>
                </a:cubicBezTo>
                <a:cubicBezTo>
                  <a:pt x="30" y="457"/>
                  <a:pt x="122" y="603"/>
                  <a:pt x="150" y="671"/>
                </a:cubicBezTo>
              </a:path>
            </a:pathLst>
          </a:custGeom>
          <a:noFill/>
          <a:ln w="38100">
            <a:solidFill>
              <a:srgbClr val="33CC33"/>
            </a:solidFill>
            <a:round/>
            <a:headEnd type="triangle" w="lg" len="lg"/>
            <a:tailEnd type="triangle" w="lg" len="lg"/>
          </a:ln>
          <a:effectLst>
            <a:outerShdw dist="63500" dir="318780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DD831C-EC6C-8C8B-7294-7C7F6F6AA152}"/>
              </a:ext>
            </a:extLst>
          </p:cNvPr>
          <p:cNvGrpSpPr/>
          <p:nvPr/>
        </p:nvGrpSpPr>
        <p:grpSpPr>
          <a:xfrm>
            <a:off x="609599" y="1212579"/>
            <a:ext cx="10972802" cy="2792485"/>
            <a:chOff x="607480" y="2378845"/>
            <a:chExt cx="10972802" cy="279248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EC77F7-E38D-C829-016B-4A3E3DB56781}"/>
                </a:ext>
              </a:extLst>
            </p:cNvPr>
            <p:cNvSpPr/>
            <p:nvPr/>
          </p:nvSpPr>
          <p:spPr>
            <a:xfrm>
              <a:off x="607481" y="2632079"/>
              <a:ext cx="10972801" cy="2539251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ping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100.0.0.9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PING 100.0.0.9 (100.0.0.9) 56(84) bytes of data.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64 bytes from 100.0.0.9: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icmp_seq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=1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ttl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=64 time=0.451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64 bytes from 100.0.0.9: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icmp_seq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=2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ttl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=64 time=0.299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64 bytes from 100.0.0.9: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icmp_seq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=3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ttl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=64 time=0.320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--- 100.0.0.9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ping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statistics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---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3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packets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transmitted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, 3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received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, 0%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packet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loss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, time 2003ms</a:t>
              </a:r>
            </a:p>
            <a:p>
              <a:pPr eaLnBrk="1" hangingPunct="1"/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rtt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min/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avg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/max/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= 0.299/0.356/0.451/0.070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4DE7A5-AE06-045A-EC69-A1277F3D81F9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C07DDB-2150-24E0-C0F0-4CBB3B6D6C98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B91BCC6-A8D4-799A-947D-F7DFD29963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E4F4E8-001E-466A-4D49-43D4C7E0FD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029ABBA-65C7-0AA9-8AB1-A5E46AEC1C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416" name="AutoShape 59">
            <a:extLst>
              <a:ext uri="{FF2B5EF4-FFF2-40B4-BE49-F238E27FC236}">
                <a16:creationId xmlns:a16="http://schemas.microsoft.com/office/drawing/2014/main" id="{955F2265-0486-4913-8230-C3E649D90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1466" y="1052711"/>
            <a:ext cx="2089150" cy="1800225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/>
              <a:t>the “backbone interface” of </a:t>
            </a:r>
            <a:r>
              <a:rPr lang="it-IT" altLang="it-IT" sz="2400" b="1">
                <a:latin typeface="Courier New" panose="02070309020205020404" pitchFamily="49" charset="0"/>
              </a:rPr>
              <a:t>r1</a:t>
            </a:r>
            <a:r>
              <a:rPr lang="it-IT" altLang="it-IT" sz="2400"/>
              <a:t> is reachable</a:t>
            </a:r>
          </a:p>
        </p:txBody>
      </p:sp>
      <p:grpSp>
        <p:nvGrpSpPr>
          <p:cNvPr id="17415" name="Group 29">
            <a:extLst>
              <a:ext uri="{FF2B5EF4-FFF2-40B4-BE49-F238E27FC236}">
                <a16:creationId xmlns:a16="http://schemas.microsoft.com/office/drawing/2014/main" id="{CA924CDF-8A7B-4C77-B4D9-766A094F66AC}"/>
              </a:ext>
            </a:extLst>
          </p:cNvPr>
          <p:cNvGrpSpPr>
            <a:grpSpLocks/>
          </p:cNvGrpSpPr>
          <p:nvPr/>
        </p:nvGrpSpPr>
        <p:grpSpPr bwMode="auto">
          <a:xfrm>
            <a:off x="1809751" y="3787776"/>
            <a:ext cx="8462963" cy="3025775"/>
            <a:chOff x="420" y="2386"/>
            <a:chExt cx="5331" cy="1906"/>
          </a:xfrm>
        </p:grpSpPr>
        <p:sp>
          <p:nvSpPr>
            <p:cNvPr id="17418" name="Line 30">
              <a:extLst>
                <a:ext uri="{FF2B5EF4-FFF2-40B4-BE49-F238E27FC236}">
                  <a16:creationId xmlns:a16="http://schemas.microsoft.com/office/drawing/2014/main" id="{600534E1-CB30-4640-801B-D3DC87DCD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5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19" name="Line 31">
              <a:extLst>
                <a:ext uri="{FF2B5EF4-FFF2-40B4-BE49-F238E27FC236}">
                  <a16:creationId xmlns:a16="http://schemas.microsoft.com/office/drawing/2014/main" id="{5B79FDB3-B287-4E1D-8A6A-E62D27144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9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20" name="Line 32">
              <a:extLst>
                <a:ext uri="{FF2B5EF4-FFF2-40B4-BE49-F238E27FC236}">
                  <a16:creationId xmlns:a16="http://schemas.microsoft.com/office/drawing/2014/main" id="{FB31E97B-D684-48AC-8BBE-0F81E9026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6" y="3294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21" name="Line 33">
              <a:extLst>
                <a:ext uri="{FF2B5EF4-FFF2-40B4-BE49-F238E27FC236}">
                  <a16:creationId xmlns:a16="http://schemas.microsoft.com/office/drawing/2014/main" id="{AEFCE87F-53CD-45B1-805A-77C9BF2C5C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2" y="3951"/>
              <a:ext cx="18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22" name="Line 34">
              <a:extLst>
                <a:ext uri="{FF2B5EF4-FFF2-40B4-BE49-F238E27FC236}">
                  <a16:creationId xmlns:a16="http://schemas.microsoft.com/office/drawing/2014/main" id="{A5F664B0-1EB5-47AA-A877-8EC945436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0" y="3294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23" name="Rectangle 35">
              <a:extLst>
                <a:ext uri="{FF2B5EF4-FFF2-40B4-BE49-F238E27FC236}">
                  <a16:creationId xmlns:a16="http://schemas.microsoft.com/office/drawing/2014/main" id="{542519C8-9A65-42B4-922C-85E745CA2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" y="3771"/>
              <a:ext cx="400" cy="3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r1</a:t>
              </a:r>
              <a:endParaRPr lang="it-IT" altLang="it-IT" sz="2000"/>
            </a:p>
          </p:txBody>
        </p:sp>
        <p:sp>
          <p:nvSpPr>
            <p:cNvPr id="17424" name="Rectangle 36">
              <a:extLst>
                <a:ext uri="{FF2B5EF4-FFF2-40B4-BE49-F238E27FC236}">
                  <a16:creationId xmlns:a16="http://schemas.microsoft.com/office/drawing/2014/main" id="{BF7C0D4B-AF7C-46C6-92FB-762FD96CE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3780"/>
              <a:ext cx="401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r2</a:t>
              </a:r>
              <a:endParaRPr lang="it-IT" altLang="it-IT" sz="2000"/>
            </a:p>
          </p:txBody>
        </p:sp>
        <p:pic>
          <p:nvPicPr>
            <p:cNvPr id="17425" name="Picture 37" descr="scheda-su">
              <a:extLst>
                <a:ext uri="{FF2B5EF4-FFF2-40B4-BE49-F238E27FC236}">
                  <a16:creationId xmlns:a16="http://schemas.microsoft.com/office/drawing/2014/main" id="{817117E6-9D84-4998-8B13-557E3CFD73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6" y="3475"/>
              <a:ext cx="21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26" name="Picture 38" descr="scheda-su">
              <a:extLst>
                <a:ext uri="{FF2B5EF4-FFF2-40B4-BE49-F238E27FC236}">
                  <a16:creationId xmlns:a16="http://schemas.microsoft.com/office/drawing/2014/main" id="{9C1CC179-33F4-4C54-AC30-B2D1E3BD66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0" y="3430"/>
              <a:ext cx="227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Line 39">
              <a:extLst>
                <a:ext uri="{FF2B5EF4-FFF2-40B4-BE49-F238E27FC236}">
                  <a16:creationId xmlns:a16="http://schemas.microsoft.com/office/drawing/2014/main" id="{5EE244B8-1A09-4A01-B223-398776E836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3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7428" name="Picture 40" descr="scheda-right">
              <a:extLst>
                <a:ext uri="{FF2B5EF4-FFF2-40B4-BE49-F238E27FC236}">
                  <a16:creationId xmlns:a16="http://schemas.microsoft.com/office/drawing/2014/main" id="{984E16B1-726A-46D1-B9BC-6EE1C116BA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" y="3833"/>
              <a:ext cx="39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9" name="Line 41">
              <a:extLst>
                <a:ext uri="{FF2B5EF4-FFF2-40B4-BE49-F238E27FC236}">
                  <a16:creationId xmlns:a16="http://schemas.microsoft.com/office/drawing/2014/main" id="{3EF41C77-4176-4BB0-8855-F0C5BB9D35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49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7430" name="Picture 42" descr="scheda">
              <a:extLst>
                <a:ext uri="{FF2B5EF4-FFF2-40B4-BE49-F238E27FC236}">
                  <a16:creationId xmlns:a16="http://schemas.microsoft.com/office/drawing/2014/main" id="{2210BE4C-1BF5-4D84-B6C1-77F8078650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" y="3833"/>
              <a:ext cx="39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33" name="Text Box 45">
              <a:extLst>
                <a:ext uri="{FF2B5EF4-FFF2-40B4-BE49-F238E27FC236}">
                  <a16:creationId xmlns:a16="http://schemas.microsoft.com/office/drawing/2014/main" id="{F93FD3C2-6937-4015-820B-835468BB5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7434" name="Text Box 46">
              <a:extLst>
                <a:ext uri="{FF2B5EF4-FFF2-40B4-BE49-F238E27FC236}">
                  <a16:creationId xmlns:a16="http://schemas.microsoft.com/office/drawing/2014/main" id="{D95DE61D-0FED-49F2-8650-B0270D5EB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5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7435" name="Text Box 47">
              <a:extLst>
                <a:ext uri="{FF2B5EF4-FFF2-40B4-BE49-F238E27FC236}">
                  <a16:creationId xmlns:a16="http://schemas.microsoft.com/office/drawing/2014/main" id="{657CDD08-5B79-4800-8EEA-B238BA1BB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7436" name="Text Box 48">
              <a:extLst>
                <a:ext uri="{FF2B5EF4-FFF2-40B4-BE49-F238E27FC236}">
                  <a16:creationId xmlns:a16="http://schemas.microsoft.com/office/drawing/2014/main" id="{1AFD1243-48F0-42D0-B8E4-FAE988922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" y="404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7437" name="Text Box 49">
              <a:extLst>
                <a:ext uri="{FF2B5EF4-FFF2-40B4-BE49-F238E27FC236}">
                  <a16:creationId xmlns:a16="http://schemas.microsoft.com/office/drawing/2014/main" id="{6B830D92-62E6-40F2-865B-6E9480C06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406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7438" name="Text Box 50">
              <a:extLst>
                <a:ext uri="{FF2B5EF4-FFF2-40B4-BE49-F238E27FC236}">
                  <a16:creationId xmlns:a16="http://schemas.microsoft.com/office/drawing/2014/main" id="{9AEFB2EB-8134-4D95-9F4B-961FA5231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7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7439" name="Text Box 51">
              <a:extLst>
                <a:ext uri="{FF2B5EF4-FFF2-40B4-BE49-F238E27FC236}">
                  <a16:creationId xmlns:a16="http://schemas.microsoft.com/office/drawing/2014/main" id="{FF5EEF0A-7EEB-429F-8D7B-258E2B1D8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" y="283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195.11.14.5</a:t>
              </a:r>
            </a:p>
          </p:txBody>
        </p:sp>
        <p:sp>
          <p:nvSpPr>
            <p:cNvPr id="17440" name="Text Box 52">
              <a:extLst>
                <a:ext uri="{FF2B5EF4-FFF2-40B4-BE49-F238E27FC236}">
                  <a16:creationId xmlns:a16="http://schemas.microsoft.com/office/drawing/2014/main" id="{F5F09246-A195-4045-90A4-ECB48E7AA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3566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100.0.0.9</a:t>
              </a:r>
            </a:p>
          </p:txBody>
        </p:sp>
        <p:sp>
          <p:nvSpPr>
            <p:cNvPr id="17441" name="Text Box 53">
              <a:extLst>
                <a:ext uri="{FF2B5EF4-FFF2-40B4-BE49-F238E27FC236}">
                  <a16:creationId xmlns:a16="http://schemas.microsoft.com/office/drawing/2014/main" id="{E5B5CE4D-F0E4-4548-85B1-692036D59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54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195.11.14.1</a:t>
              </a:r>
            </a:p>
          </p:txBody>
        </p:sp>
        <p:sp>
          <p:nvSpPr>
            <p:cNvPr id="17442" name="Text Box 54">
              <a:extLst>
                <a:ext uri="{FF2B5EF4-FFF2-40B4-BE49-F238E27FC236}">
                  <a16:creationId xmlns:a16="http://schemas.microsoft.com/office/drawing/2014/main" id="{1737011F-0AA7-4931-9FFA-28B00BB45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5" y="2740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200.1.1.7</a:t>
              </a:r>
            </a:p>
          </p:txBody>
        </p:sp>
        <p:sp>
          <p:nvSpPr>
            <p:cNvPr id="17443" name="Text Box 55">
              <a:extLst>
                <a:ext uri="{FF2B5EF4-FFF2-40B4-BE49-F238E27FC236}">
                  <a16:creationId xmlns:a16="http://schemas.microsoft.com/office/drawing/2014/main" id="{EB720B88-6563-4030-8368-FE8238BFF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3549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200.1.1.1</a:t>
              </a:r>
            </a:p>
          </p:txBody>
        </p:sp>
        <p:sp>
          <p:nvSpPr>
            <p:cNvPr id="17444" name="Text Box 56">
              <a:extLst>
                <a:ext uri="{FF2B5EF4-FFF2-40B4-BE49-F238E27FC236}">
                  <a16:creationId xmlns:a16="http://schemas.microsoft.com/office/drawing/2014/main" id="{BA5A5768-812C-42D2-8FE0-67579DC7B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9" y="3566"/>
              <a:ext cx="807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100.0.0.10</a:t>
              </a:r>
            </a:p>
          </p:txBody>
        </p:sp>
        <p:sp>
          <p:nvSpPr>
            <p:cNvPr id="17431" name="Rectangle 43">
              <a:extLst>
                <a:ext uri="{FF2B5EF4-FFF2-40B4-BE49-F238E27FC236}">
                  <a16:creationId xmlns:a16="http://schemas.microsoft.com/office/drawing/2014/main" id="{869C2B6C-5879-4938-B1CF-5075E6F68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pc1</a:t>
              </a:r>
              <a:endParaRPr lang="it-IT" altLang="it-IT" sz="2000"/>
            </a:p>
          </p:txBody>
        </p:sp>
        <p:sp>
          <p:nvSpPr>
            <p:cNvPr id="17445" name="Rectangle 57">
              <a:extLst>
                <a:ext uri="{FF2B5EF4-FFF2-40B4-BE49-F238E27FC236}">
                  <a16:creationId xmlns:a16="http://schemas.microsoft.com/office/drawing/2014/main" id="{3927367E-44DD-4A2F-BD11-7C64BC4C8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pc2</a:t>
              </a:r>
              <a:endParaRPr lang="it-IT" altLang="it-IT" sz="2000"/>
            </a:p>
          </p:txBody>
        </p:sp>
        <p:pic>
          <p:nvPicPr>
            <p:cNvPr id="17432" name="Picture 44" descr="scheda-giu">
              <a:extLst>
                <a:ext uri="{FF2B5EF4-FFF2-40B4-BE49-F238E27FC236}">
                  <a16:creationId xmlns:a16="http://schemas.microsoft.com/office/drawing/2014/main" id="{06F7EA3F-FA2F-41F3-B1CD-809A2640CB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7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46" name="Picture 58" descr="scheda-giu">
              <a:extLst>
                <a:ext uri="{FF2B5EF4-FFF2-40B4-BE49-F238E27FC236}">
                  <a16:creationId xmlns:a16="http://schemas.microsoft.com/office/drawing/2014/main" id="{FF613C87-C57F-4426-ACB1-AAF56C4B5A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D3C9B83D-3C3D-4FCC-A28C-9C939FF6D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4 – Default </a:t>
            </a:r>
            <a:r>
              <a:rPr lang="it-IT" altLang="it-IT" dirty="0" err="1"/>
              <a:t>routes</a:t>
            </a:r>
            <a:r>
              <a:rPr lang="it-IT" altLang="it-IT" dirty="0"/>
              <a:t> on </a:t>
            </a:r>
            <a:r>
              <a:rPr lang="it-IT" altLang="it-IT" dirty="0" err="1"/>
              <a:t>PCs</a:t>
            </a:r>
            <a:r>
              <a:rPr lang="it-IT" altLang="it-IT" dirty="0"/>
              <a:t>: test</a:t>
            </a:r>
          </a:p>
        </p:txBody>
      </p:sp>
      <p:sp>
        <p:nvSpPr>
          <p:cNvPr id="62" name="Segnaposto data 2">
            <a:extLst>
              <a:ext uri="{FF2B5EF4-FFF2-40B4-BE49-F238E27FC236}">
                <a16:creationId xmlns:a16="http://schemas.microsoft.com/office/drawing/2014/main" id="{2AB7F576-602C-46CA-8231-B2A89379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63" name="Segnaposto piè di pagina 3">
            <a:extLst>
              <a:ext uri="{FF2B5EF4-FFF2-40B4-BE49-F238E27FC236}">
                <a16:creationId xmlns:a16="http://schemas.microsoft.com/office/drawing/2014/main" id="{38ACF669-B9A2-46E8-AC12-669C826B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18438" name="Rectangle 28">
            <a:extLst>
              <a:ext uri="{FF2B5EF4-FFF2-40B4-BE49-F238E27FC236}">
                <a16:creationId xmlns:a16="http://schemas.microsoft.com/office/drawing/2014/main" id="{0DD9E83E-1EE1-44C4-B534-909CA8D0D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6381750"/>
            <a:ext cx="7905750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  <p:grpSp>
        <p:nvGrpSpPr>
          <p:cNvPr id="18439" name="Group 29">
            <a:extLst>
              <a:ext uri="{FF2B5EF4-FFF2-40B4-BE49-F238E27FC236}">
                <a16:creationId xmlns:a16="http://schemas.microsoft.com/office/drawing/2014/main" id="{3CE7B850-968C-465A-A26B-D68926623CAC}"/>
              </a:ext>
            </a:extLst>
          </p:cNvPr>
          <p:cNvGrpSpPr>
            <a:grpSpLocks/>
          </p:cNvGrpSpPr>
          <p:nvPr/>
        </p:nvGrpSpPr>
        <p:grpSpPr bwMode="auto">
          <a:xfrm>
            <a:off x="1809751" y="3787776"/>
            <a:ext cx="8462963" cy="3025775"/>
            <a:chOff x="420" y="2386"/>
            <a:chExt cx="5331" cy="1906"/>
          </a:xfrm>
        </p:grpSpPr>
        <p:sp>
          <p:nvSpPr>
            <p:cNvPr id="18442" name="Line 30">
              <a:extLst>
                <a:ext uri="{FF2B5EF4-FFF2-40B4-BE49-F238E27FC236}">
                  <a16:creationId xmlns:a16="http://schemas.microsoft.com/office/drawing/2014/main" id="{463FBD18-1D25-4206-8977-99966955E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5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3" name="Line 31">
              <a:extLst>
                <a:ext uri="{FF2B5EF4-FFF2-40B4-BE49-F238E27FC236}">
                  <a16:creationId xmlns:a16="http://schemas.microsoft.com/office/drawing/2014/main" id="{885D3164-0E5D-494B-AA30-F5C6BD7E9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9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4" name="Line 32">
              <a:extLst>
                <a:ext uri="{FF2B5EF4-FFF2-40B4-BE49-F238E27FC236}">
                  <a16:creationId xmlns:a16="http://schemas.microsoft.com/office/drawing/2014/main" id="{11002DCB-8A7D-4922-979C-D870E5434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6" y="3294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5" name="Line 33">
              <a:extLst>
                <a:ext uri="{FF2B5EF4-FFF2-40B4-BE49-F238E27FC236}">
                  <a16:creationId xmlns:a16="http://schemas.microsoft.com/office/drawing/2014/main" id="{7D2E45EB-3015-4F65-8E07-F943467E42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2" y="3951"/>
              <a:ext cx="18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6" name="Line 34">
              <a:extLst>
                <a:ext uri="{FF2B5EF4-FFF2-40B4-BE49-F238E27FC236}">
                  <a16:creationId xmlns:a16="http://schemas.microsoft.com/office/drawing/2014/main" id="{91ED3363-FE2E-4A73-A4CD-D27BD0AFE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0" y="3294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7" name="Rectangle 35">
              <a:extLst>
                <a:ext uri="{FF2B5EF4-FFF2-40B4-BE49-F238E27FC236}">
                  <a16:creationId xmlns:a16="http://schemas.microsoft.com/office/drawing/2014/main" id="{33A9422F-6229-44A1-98AA-B02E81208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" y="3771"/>
              <a:ext cx="400" cy="3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r1</a:t>
              </a:r>
              <a:endParaRPr lang="it-IT" altLang="it-IT" sz="2000"/>
            </a:p>
          </p:txBody>
        </p:sp>
        <p:sp>
          <p:nvSpPr>
            <p:cNvPr id="18448" name="Rectangle 36">
              <a:extLst>
                <a:ext uri="{FF2B5EF4-FFF2-40B4-BE49-F238E27FC236}">
                  <a16:creationId xmlns:a16="http://schemas.microsoft.com/office/drawing/2014/main" id="{46091175-128C-4B54-9C34-858F61DB7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3780"/>
              <a:ext cx="401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r2</a:t>
              </a:r>
              <a:endParaRPr lang="it-IT" altLang="it-IT" sz="2000"/>
            </a:p>
          </p:txBody>
        </p:sp>
        <p:pic>
          <p:nvPicPr>
            <p:cNvPr id="18449" name="Picture 37" descr="scheda-su">
              <a:extLst>
                <a:ext uri="{FF2B5EF4-FFF2-40B4-BE49-F238E27FC236}">
                  <a16:creationId xmlns:a16="http://schemas.microsoft.com/office/drawing/2014/main" id="{D606486E-D1A9-41FD-8336-1F962DA21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6" y="3475"/>
              <a:ext cx="21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0" name="Picture 38" descr="scheda-su">
              <a:extLst>
                <a:ext uri="{FF2B5EF4-FFF2-40B4-BE49-F238E27FC236}">
                  <a16:creationId xmlns:a16="http://schemas.microsoft.com/office/drawing/2014/main" id="{273EBE44-6426-4E52-8276-61EC53C40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0" y="3430"/>
              <a:ext cx="227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1" name="Line 39">
              <a:extLst>
                <a:ext uri="{FF2B5EF4-FFF2-40B4-BE49-F238E27FC236}">
                  <a16:creationId xmlns:a16="http://schemas.microsoft.com/office/drawing/2014/main" id="{F60F33EC-0ACF-4EC6-9A40-7E150ADCBC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3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8452" name="Picture 40" descr="scheda-right">
              <a:extLst>
                <a:ext uri="{FF2B5EF4-FFF2-40B4-BE49-F238E27FC236}">
                  <a16:creationId xmlns:a16="http://schemas.microsoft.com/office/drawing/2014/main" id="{03CF6B4B-C724-44C2-9A77-E99CFE58F3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" y="3833"/>
              <a:ext cx="39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3" name="Line 41">
              <a:extLst>
                <a:ext uri="{FF2B5EF4-FFF2-40B4-BE49-F238E27FC236}">
                  <a16:creationId xmlns:a16="http://schemas.microsoft.com/office/drawing/2014/main" id="{327CA2C5-69A2-4F46-9CA6-341D192557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49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8454" name="Picture 42" descr="scheda">
              <a:extLst>
                <a:ext uri="{FF2B5EF4-FFF2-40B4-BE49-F238E27FC236}">
                  <a16:creationId xmlns:a16="http://schemas.microsoft.com/office/drawing/2014/main" id="{19764D14-3954-49E4-93E0-DD782E12F0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" y="3833"/>
              <a:ext cx="39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5" name="Rectangle 43">
              <a:extLst>
                <a:ext uri="{FF2B5EF4-FFF2-40B4-BE49-F238E27FC236}">
                  <a16:creationId xmlns:a16="http://schemas.microsoft.com/office/drawing/2014/main" id="{486F697A-3806-4204-9A12-4293157B0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pc1</a:t>
              </a:r>
              <a:endParaRPr lang="it-IT" altLang="it-IT" sz="2000"/>
            </a:p>
          </p:txBody>
        </p:sp>
        <p:pic>
          <p:nvPicPr>
            <p:cNvPr id="18456" name="Picture 44" descr="scheda-giu">
              <a:extLst>
                <a:ext uri="{FF2B5EF4-FFF2-40B4-BE49-F238E27FC236}">
                  <a16:creationId xmlns:a16="http://schemas.microsoft.com/office/drawing/2014/main" id="{486B224F-6775-43A8-BD6C-471F128AFD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7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7" name="Text Box 45">
              <a:extLst>
                <a:ext uri="{FF2B5EF4-FFF2-40B4-BE49-F238E27FC236}">
                  <a16:creationId xmlns:a16="http://schemas.microsoft.com/office/drawing/2014/main" id="{76D64678-B0A5-472D-A03A-0DC8F3AAF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8458" name="Text Box 46">
              <a:extLst>
                <a:ext uri="{FF2B5EF4-FFF2-40B4-BE49-F238E27FC236}">
                  <a16:creationId xmlns:a16="http://schemas.microsoft.com/office/drawing/2014/main" id="{F044E8F2-9F2F-4A8E-A77E-C6CB8D3FB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5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8459" name="Text Box 47">
              <a:extLst>
                <a:ext uri="{FF2B5EF4-FFF2-40B4-BE49-F238E27FC236}">
                  <a16:creationId xmlns:a16="http://schemas.microsoft.com/office/drawing/2014/main" id="{621D1BD4-648B-4AAE-8FB4-AA41A7A2A5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8460" name="Text Box 48">
              <a:extLst>
                <a:ext uri="{FF2B5EF4-FFF2-40B4-BE49-F238E27FC236}">
                  <a16:creationId xmlns:a16="http://schemas.microsoft.com/office/drawing/2014/main" id="{0A5FD6F2-2A25-4BBB-B206-C5A1FFE11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" y="404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8461" name="Text Box 49">
              <a:extLst>
                <a:ext uri="{FF2B5EF4-FFF2-40B4-BE49-F238E27FC236}">
                  <a16:creationId xmlns:a16="http://schemas.microsoft.com/office/drawing/2014/main" id="{318E05E0-5017-4989-BAD9-675A1682F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406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8462" name="Text Box 50">
              <a:extLst>
                <a:ext uri="{FF2B5EF4-FFF2-40B4-BE49-F238E27FC236}">
                  <a16:creationId xmlns:a16="http://schemas.microsoft.com/office/drawing/2014/main" id="{1B03EFD7-E13D-46B4-84CF-3DAD903A3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7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8463" name="Text Box 51">
              <a:extLst>
                <a:ext uri="{FF2B5EF4-FFF2-40B4-BE49-F238E27FC236}">
                  <a16:creationId xmlns:a16="http://schemas.microsoft.com/office/drawing/2014/main" id="{B0CA4886-AC61-4080-AFA1-5AF3A9C38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" y="283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195.11.14.5</a:t>
              </a:r>
            </a:p>
          </p:txBody>
        </p:sp>
        <p:sp>
          <p:nvSpPr>
            <p:cNvPr id="18464" name="Text Box 52">
              <a:extLst>
                <a:ext uri="{FF2B5EF4-FFF2-40B4-BE49-F238E27FC236}">
                  <a16:creationId xmlns:a16="http://schemas.microsoft.com/office/drawing/2014/main" id="{03C9ACA5-22DC-4F0A-A734-23A71A557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3566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100.0.0.9</a:t>
              </a:r>
            </a:p>
          </p:txBody>
        </p:sp>
        <p:sp>
          <p:nvSpPr>
            <p:cNvPr id="18465" name="Text Box 53">
              <a:extLst>
                <a:ext uri="{FF2B5EF4-FFF2-40B4-BE49-F238E27FC236}">
                  <a16:creationId xmlns:a16="http://schemas.microsoft.com/office/drawing/2014/main" id="{1F84E090-18F6-412A-9C54-209BCF301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54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195.11.14.1</a:t>
              </a:r>
            </a:p>
          </p:txBody>
        </p:sp>
        <p:sp>
          <p:nvSpPr>
            <p:cNvPr id="18466" name="Text Box 54">
              <a:extLst>
                <a:ext uri="{FF2B5EF4-FFF2-40B4-BE49-F238E27FC236}">
                  <a16:creationId xmlns:a16="http://schemas.microsoft.com/office/drawing/2014/main" id="{117E9B59-1DDA-4F8F-9E09-BE8A8EC3F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5" y="2740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200.1.1.7</a:t>
              </a:r>
            </a:p>
          </p:txBody>
        </p:sp>
        <p:sp>
          <p:nvSpPr>
            <p:cNvPr id="18467" name="Text Box 55">
              <a:extLst>
                <a:ext uri="{FF2B5EF4-FFF2-40B4-BE49-F238E27FC236}">
                  <a16:creationId xmlns:a16="http://schemas.microsoft.com/office/drawing/2014/main" id="{D6EA44C3-B0BD-43D5-A06F-A01EDDABC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3549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200.1.1.1</a:t>
              </a:r>
            </a:p>
          </p:txBody>
        </p:sp>
        <p:sp>
          <p:nvSpPr>
            <p:cNvPr id="18468" name="Text Box 56">
              <a:extLst>
                <a:ext uri="{FF2B5EF4-FFF2-40B4-BE49-F238E27FC236}">
                  <a16:creationId xmlns:a16="http://schemas.microsoft.com/office/drawing/2014/main" id="{CE1C4701-E3DF-4B83-B72E-484803B6A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9" y="3566"/>
              <a:ext cx="807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100.0.0.10</a:t>
              </a:r>
            </a:p>
          </p:txBody>
        </p:sp>
        <p:sp>
          <p:nvSpPr>
            <p:cNvPr id="18469" name="Rectangle 57">
              <a:extLst>
                <a:ext uri="{FF2B5EF4-FFF2-40B4-BE49-F238E27FC236}">
                  <a16:creationId xmlns:a16="http://schemas.microsoft.com/office/drawing/2014/main" id="{039DF152-9C5F-4B4D-AD5A-BB5315A59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pc2</a:t>
              </a:r>
              <a:endParaRPr lang="it-IT" altLang="it-IT" sz="2000"/>
            </a:p>
          </p:txBody>
        </p:sp>
        <p:pic>
          <p:nvPicPr>
            <p:cNvPr id="18470" name="Picture 58" descr="scheda-giu">
              <a:extLst>
                <a:ext uri="{FF2B5EF4-FFF2-40B4-BE49-F238E27FC236}">
                  <a16:creationId xmlns:a16="http://schemas.microsoft.com/office/drawing/2014/main" id="{1586B3BA-D311-4A49-8995-7FE7FEF0FC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41" name="Freeform 63">
            <a:extLst>
              <a:ext uri="{FF2B5EF4-FFF2-40B4-BE49-F238E27FC236}">
                <a16:creationId xmlns:a16="http://schemas.microsoft.com/office/drawing/2014/main" id="{00DD0DDA-0CF6-4CFD-8444-037717A5C0FF}"/>
              </a:ext>
            </a:extLst>
          </p:cNvPr>
          <p:cNvSpPr>
            <a:spLocks/>
          </p:cNvSpPr>
          <p:nvPr/>
        </p:nvSpPr>
        <p:spPr bwMode="auto">
          <a:xfrm>
            <a:off x="4419601" y="5089526"/>
            <a:ext cx="2828925" cy="1076325"/>
          </a:xfrm>
          <a:custGeom>
            <a:avLst/>
            <a:gdLst>
              <a:gd name="T0" fmla="*/ 0 w 1782"/>
              <a:gd name="T1" fmla="*/ 0 h 586"/>
              <a:gd name="T2" fmla="*/ 337700938 w 1782"/>
              <a:gd name="T3" fmla="*/ 1814988848 h 586"/>
              <a:gd name="T4" fmla="*/ 2147483646 w 1782"/>
              <a:gd name="T5" fmla="*/ 1943185400 h 5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82" h="586">
                <a:moveTo>
                  <a:pt x="0" y="0"/>
                </a:moveTo>
                <a:cubicBezTo>
                  <a:pt x="22" y="90"/>
                  <a:pt x="9" y="490"/>
                  <a:pt x="134" y="538"/>
                </a:cubicBezTo>
                <a:cubicBezTo>
                  <a:pt x="259" y="586"/>
                  <a:pt x="1439" y="568"/>
                  <a:pt x="1782" y="576"/>
                </a:cubicBezTo>
              </a:path>
            </a:pathLst>
          </a:custGeom>
          <a:noFill/>
          <a:ln w="38100">
            <a:solidFill>
              <a:schemeClr val="tx2"/>
            </a:solidFill>
            <a:round/>
            <a:headEnd type="triangle" w="lg" len="lg"/>
            <a:tailEnd type="triangle" w="lg" len="lg"/>
          </a:ln>
          <a:effectLst>
            <a:outerShdw dist="63500" dir="318780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AF9DFC-7BB3-F983-9380-AFF368650996}"/>
              </a:ext>
            </a:extLst>
          </p:cNvPr>
          <p:cNvGrpSpPr/>
          <p:nvPr/>
        </p:nvGrpSpPr>
        <p:grpSpPr>
          <a:xfrm>
            <a:off x="609599" y="1133974"/>
            <a:ext cx="10972802" cy="1858463"/>
            <a:chOff x="607480" y="2378845"/>
            <a:chExt cx="10972802" cy="185846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0857D11-7324-8A9D-DA16-D04ACDDCC7B5}"/>
                </a:ext>
              </a:extLst>
            </p:cNvPr>
            <p:cNvSpPr/>
            <p:nvPr/>
          </p:nvSpPr>
          <p:spPr>
            <a:xfrm>
              <a:off x="607481" y="2632080"/>
              <a:ext cx="10972801" cy="1605228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ping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100.0.0.9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PING 100.0.0.10 (100.0.0.10) 56(84) bytes of data.</a:t>
              </a:r>
            </a:p>
            <a:p>
              <a:pPr eaLnBrk="1" hangingPunct="1"/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--- 100.0.0.10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ping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statistics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---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7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packets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transmitted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, 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received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, 100%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packet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loss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, time 6105ms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BA272B0-44FD-85AD-685D-AB91EE867708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434EAB-CC39-CF11-2642-33CFFC2012D8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E1C5950-5F5B-A06A-C33D-8218F0395E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D57F3A-FC38-3FA6-7FFE-D4B2CDE6E3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5564213-CAB2-40D5-6F9A-7D30E2DAE9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8440" name="AutoShape 59">
            <a:extLst>
              <a:ext uri="{FF2B5EF4-FFF2-40B4-BE49-F238E27FC236}">
                <a16:creationId xmlns:a16="http://schemas.microsoft.com/office/drawing/2014/main" id="{4BD6642E-2E9E-41D7-BE10-8120638D5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1197" y="1926861"/>
            <a:ext cx="2089150" cy="2303463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 dirty="0" err="1"/>
              <a:t>interfaces</a:t>
            </a:r>
            <a:r>
              <a:rPr lang="it-IT" altLang="it-IT" sz="2400" dirty="0"/>
              <a:t> on </a:t>
            </a:r>
            <a:r>
              <a:rPr lang="it-IT" altLang="it-IT" sz="2400" b="1" dirty="0">
                <a:latin typeface="Courier New" panose="02070309020205020404" pitchFamily="49" charset="0"/>
              </a:rPr>
              <a:t>r2</a:t>
            </a:r>
            <a:r>
              <a:rPr lang="it-IT" altLang="it-IT" sz="2400" b="1" dirty="0"/>
              <a:t> </a:t>
            </a:r>
            <a:r>
              <a:rPr lang="it-IT" altLang="it-IT" sz="2400" dirty="0" err="1"/>
              <a:t>seem</a:t>
            </a:r>
            <a:r>
              <a:rPr lang="it-IT" altLang="it-IT" sz="2400" dirty="0"/>
              <a:t> </a:t>
            </a:r>
            <a:r>
              <a:rPr lang="it-IT" altLang="it-IT" sz="2400" dirty="0" err="1"/>
              <a:t>unreachable</a:t>
            </a:r>
            <a:r>
              <a:rPr lang="it-IT" altLang="it-IT" sz="2400" dirty="0"/>
              <a:t>!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it-IT" altLang="it-IT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 dirty="0"/>
              <a:t>can </a:t>
            </a:r>
            <a:r>
              <a:rPr lang="it-IT" altLang="it-IT" sz="2400" dirty="0" err="1"/>
              <a:t>you</a:t>
            </a:r>
            <a:r>
              <a:rPr lang="it-IT" altLang="it-IT" sz="2400" dirty="0"/>
              <a:t> tell </a:t>
            </a:r>
            <a:r>
              <a:rPr lang="it-IT" altLang="it-IT" sz="2400" dirty="0" err="1"/>
              <a:t>why</a:t>
            </a:r>
            <a:r>
              <a:rPr lang="it-IT" altLang="it-IT" sz="2400" dirty="0"/>
              <a:t>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5E6B6F7-269F-B12B-07E7-C9B52D40C947}"/>
              </a:ext>
            </a:extLst>
          </p:cNvPr>
          <p:cNvGrpSpPr/>
          <p:nvPr/>
        </p:nvGrpSpPr>
        <p:grpSpPr>
          <a:xfrm>
            <a:off x="479376" y="2533748"/>
            <a:ext cx="10972802" cy="3713460"/>
            <a:chOff x="607480" y="2378845"/>
            <a:chExt cx="10972802" cy="37134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04C680A-47E5-D48E-A67C-7C3743E10F1C}"/>
                </a:ext>
              </a:extLst>
            </p:cNvPr>
            <p:cNvSpPr/>
            <p:nvPr/>
          </p:nvSpPr>
          <p:spPr>
            <a:xfrm>
              <a:off x="607481" y="2632080"/>
              <a:ext cx="10972801" cy="3460225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root@r2:~$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tcpdump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-tenni eth1</a:t>
              </a:r>
            </a:p>
            <a:p>
              <a:pPr eaLnBrk="1" hangingPunct="1"/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tcpdump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: verbose output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suppressed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, use -v or -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vv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for full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protocol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decode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listening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on eth1, link-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type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EN10MB (Ethernet),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capture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size 96 bytes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16:06:58.977851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arp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who-has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100.0.0.10 tell 100.0.0.9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16:06:59.088906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arp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reply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100.0.0.10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is-at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fe:fd:64:00:00:0a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16:06:59.089990 IP 195.11.14.5 &gt; 100.0.0.10: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64: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echo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request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seq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16:06:59.989368 IP 195.11.14.5 &gt; 100.0.0.10: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64: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echo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request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seq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2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16:07:01.001888 IP 195.11.14.5 &gt; 100.0.0.10: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64: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echo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request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seq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3</a:t>
              </a:r>
            </a:p>
            <a:p>
              <a:pPr eaLnBrk="1" hangingPunct="1"/>
              <a:b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</a:b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5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packets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captured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5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packets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received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by filter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packets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dropped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by kernel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170DF94-512F-FEF0-29EA-702C28FC6921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522D91-A712-087B-DCCF-9C3620CF098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91A58F7-A113-4B72-22F7-038E881020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5C9A50-D01B-7EF9-259B-4FCF817113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9C0720F-2CA9-023A-5417-59F11FD4DD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9460" name="Rectangle 2">
            <a:extLst>
              <a:ext uri="{FF2B5EF4-FFF2-40B4-BE49-F238E27FC236}">
                <a16:creationId xmlns:a16="http://schemas.microsoft.com/office/drawing/2014/main" id="{8DAF352D-3FB1-4DBD-87A0-1067A91C16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4 – </a:t>
            </a:r>
            <a:r>
              <a:rPr lang="it-IT" altLang="it-IT" dirty="0" err="1"/>
              <a:t>Let’s</a:t>
            </a:r>
            <a:r>
              <a:rPr lang="it-IT" altLang="it-IT" dirty="0"/>
              <a:t> </a:t>
            </a:r>
            <a:r>
              <a:rPr lang="it-IT" altLang="it-IT" dirty="0" err="1"/>
              <a:t>inspect</a:t>
            </a:r>
            <a:r>
              <a:rPr lang="it-IT" altLang="it-IT" dirty="0"/>
              <a:t> the network</a:t>
            </a:r>
          </a:p>
        </p:txBody>
      </p:sp>
      <p:sp>
        <p:nvSpPr>
          <p:cNvPr id="19461" name="Rectangle 61">
            <a:extLst>
              <a:ext uri="{FF2B5EF4-FFF2-40B4-BE49-F238E27FC236}">
                <a16:creationId xmlns:a16="http://schemas.microsoft.com/office/drawing/2014/main" id="{9D3B5C10-9247-4BB9-A426-E051BFFEAB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dirty="0"/>
              <a:t>Do </a:t>
            </a:r>
            <a:r>
              <a:rPr lang="it-IT" altLang="it-IT" dirty="0" err="1"/>
              <a:t>echo</a:t>
            </a:r>
            <a:r>
              <a:rPr lang="it-IT" altLang="it-IT" dirty="0"/>
              <a:t> </a:t>
            </a:r>
            <a:r>
              <a:rPr lang="it-IT" altLang="it-IT" dirty="0" err="1"/>
              <a:t>request</a:t>
            </a:r>
            <a:r>
              <a:rPr lang="it-IT" altLang="it-IT" dirty="0"/>
              <a:t> </a:t>
            </a:r>
            <a:r>
              <a:rPr lang="it-IT" altLang="it-IT" dirty="0" err="1"/>
              <a:t>packets</a:t>
            </a:r>
            <a:r>
              <a:rPr lang="it-IT" altLang="it-IT" dirty="0"/>
              <a:t> </a:t>
            </a:r>
            <a:r>
              <a:rPr lang="it-IT" altLang="it-IT" dirty="0" err="1"/>
              <a:t>reach</a:t>
            </a:r>
            <a:r>
              <a:rPr lang="it-IT" altLang="it-IT" dirty="0"/>
              <a:t> </a:t>
            </a:r>
            <a:r>
              <a:rPr lang="it-IT" altLang="it-IT" b="1" dirty="0">
                <a:latin typeface="Courier New" panose="02070309020205020404" pitchFamily="49" charset="0"/>
              </a:rPr>
              <a:t>r2</a:t>
            </a:r>
            <a:r>
              <a:rPr lang="it-IT" altLang="it-IT" dirty="0"/>
              <a:t>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dirty="0"/>
              <a:t>While pinging from </a:t>
            </a:r>
            <a:r>
              <a:rPr lang="en-US" altLang="it-IT" b="1" dirty="0">
                <a:latin typeface="Courier New" panose="02070309020205020404" pitchFamily="49" charset="0"/>
              </a:rPr>
              <a:t>pc1,</a:t>
            </a:r>
            <a:r>
              <a:rPr lang="en-US" altLang="it-IT" dirty="0"/>
              <a:t> sniff interface eth1 of </a:t>
            </a:r>
            <a:r>
              <a:rPr lang="en-US" altLang="it-IT" b="1" dirty="0">
                <a:latin typeface="Courier New" panose="02070309020205020404" pitchFamily="49" charset="0"/>
              </a:rPr>
              <a:t>r2</a:t>
            </a:r>
          </a:p>
          <a:p>
            <a:pPr eaLnBrk="1" hangingPunct="1">
              <a:lnSpc>
                <a:spcPct val="80000"/>
              </a:lnSpc>
            </a:pPr>
            <a:endParaRPr lang="it-IT" altLang="it-IT" sz="2800" dirty="0"/>
          </a:p>
        </p:txBody>
      </p:sp>
      <p:sp>
        <p:nvSpPr>
          <p:cNvPr id="34" name="Segnaposto data 3">
            <a:extLst>
              <a:ext uri="{FF2B5EF4-FFF2-40B4-BE49-F238E27FC236}">
                <a16:creationId xmlns:a16="http://schemas.microsoft.com/office/drawing/2014/main" id="{53EB7DAA-BA75-4439-971B-B1C2275F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35" name="Segnaposto piè di pagina 4">
            <a:extLst>
              <a:ext uri="{FF2B5EF4-FFF2-40B4-BE49-F238E27FC236}">
                <a16:creationId xmlns:a16="http://schemas.microsoft.com/office/drawing/2014/main" id="{972EE2F4-7503-421C-9611-22031351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19464" name="Rectangle 63">
            <a:extLst>
              <a:ext uri="{FF2B5EF4-FFF2-40B4-BE49-F238E27FC236}">
                <a16:creationId xmlns:a16="http://schemas.microsoft.com/office/drawing/2014/main" id="{D3AFE7A9-5CFB-4FB8-90FD-EA7E33477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77" y="4149080"/>
            <a:ext cx="10439290" cy="1025379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  <p:sp>
        <p:nvSpPr>
          <p:cNvPr id="19465" name="AutoShape 64">
            <a:extLst>
              <a:ext uri="{FF2B5EF4-FFF2-40B4-BE49-F238E27FC236}">
                <a16:creationId xmlns:a16="http://schemas.microsoft.com/office/drawing/2014/main" id="{336053ED-0560-42CF-BDB1-D8714608F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014" y="5288605"/>
            <a:ext cx="2736850" cy="792163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 dirty="0" err="1"/>
              <a:t>echo</a:t>
            </a:r>
            <a:r>
              <a:rPr lang="it-IT" altLang="it-IT" sz="2400" dirty="0"/>
              <a:t> </a:t>
            </a:r>
            <a:r>
              <a:rPr lang="it-IT" altLang="it-IT" sz="2400" dirty="0" err="1"/>
              <a:t>requests</a:t>
            </a:r>
            <a:r>
              <a:rPr lang="it-IT" altLang="it-IT" sz="2400" dirty="0"/>
              <a:t> are </a:t>
            </a:r>
            <a:r>
              <a:rPr lang="it-IT" altLang="it-IT" sz="2400" dirty="0" err="1"/>
              <a:t>arriving</a:t>
            </a:r>
            <a:r>
              <a:rPr lang="it-IT" altLang="it-IT" sz="2400" dirty="0"/>
              <a:t>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F4AC74F5-EB31-4C36-9607-4C81D4F79C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4 – </a:t>
            </a:r>
            <a:r>
              <a:rPr lang="it-IT" altLang="it-IT" b="1" dirty="0">
                <a:latin typeface="Courier New" panose="02070309020205020404" pitchFamily="49" charset="0"/>
              </a:rPr>
              <a:t>r2</a:t>
            </a:r>
            <a:r>
              <a:rPr lang="it-IT" altLang="it-IT" dirty="0"/>
              <a:t>’s </a:t>
            </a:r>
            <a:r>
              <a:rPr lang="it-IT" altLang="it-IT" dirty="0" err="1"/>
              <a:t>routing</a:t>
            </a:r>
            <a:r>
              <a:rPr lang="it-IT" altLang="it-IT" dirty="0"/>
              <a:t> </a:t>
            </a:r>
            <a:r>
              <a:rPr lang="it-IT" altLang="it-IT" dirty="0" err="1"/>
              <a:t>table</a:t>
            </a:r>
            <a:endParaRPr lang="it-IT" altLang="it-IT" dirty="0"/>
          </a:p>
        </p:txBody>
      </p:sp>
      <p:sp>
        <p:nvSpPr>
          <p:cNvPr id="20485" name="Rectangle 61">
            <a:extLst>
              <a:ext uri="{FF2B5EF4-FFF2-40B4-BE49-F238E27FC236}">
                <a16:creationId xmlns:a16="http://schemas.microsoft.com/office/drawing/2014/main" id="{D5BEBB4C-17AE-45EF-B600-346296CBA8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t-IT" b="1" dirty="0">
                <a:latin typeface="Courier New" panose="02070309020205020404" pitchFamily="49" charset="0"/>
              </a:rPr>
              <a:t>pc1</a:t>
            </a:r>
            <a:r>
              <a:rPr lang="en-US" altLang="it-IT" dirty="0"/>
              <a:t>’s address is 195.11.14.5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b="1" dirty="0">
                <a:latin typeface="Courier New" panose="02070309020205020404" pitchFamily="49" charset="0"/>
              </a:rPr>
              <a:t>r2</a:t>
            </a:r>
            <a:r>
              <a:rPr lang="en-US" altLang="it-IT" dirty="0"/>
              <a:t> does not know how to reach such an address.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dirty="0"/>
              <a:t>Echo requests arrive to </a:t>
            </a:r>
            <a:r>
              <a:rPr lang="en-US" altLang="it-IT" b="1" dirty="0">
                <a:latin typeface="Courier New" panose="02070309020205020404" pitchFamily="49" charset="0"/>
              </a:rPr>
              <a:t>r2</a:t>
            </a:r>
            <a:r>
              <a:rPr lang="en-US" altLang="it-IT" dirty="0"/>
              <a:t> but </a:t>
            </a:r>
            <a:r>
              <a:rPr lang="en-US" altLang="it-IT" b="1" dirty="0">
                <a:latin typeface="Courier New" panose="02070309020205020404" pitchFamily="49" charset="0"/>
              </a:rPr>
              <a:t>r2 </a:t>
            </a:r>
            <a:r>
              <a:rPr lang="en-US" altLang="it-IT" dirty="0"/>
              <a:t>does not know where echo replies should be forwarded!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dirty="0"/>
              <a:t>Somebody should teach </a:t>
            </a:r>
            <a:r>
              <a:rPr lang="en-US" altLang="it-IT" b="1" dirty="0">
                <a:latin typeface="Courier New" panose="02070309020205020404" pitchFamily="49" charset="0"/>
              </a:rPr>
              <a:t>r2 </a:t>
            </a:r>
            <a:r>
              <a:rPr lang="en-US" altLang="it-IT" dirty="0"/>
              <a:t>how to reach </a:t>
            </a:r>
            <a:r>
              <a:rPr lang="en-US" altLang="it-IT" b="1" dirty="0">
                <a:latin typeface="Courier New" panose="02070309020205020404" pitchFamily="49" charset="0"/>
              </a:rPr>
              <a:t>pc1</a:t>
            </a:r>
            <a:endParaRPr lang="en-US" altLang="it-IT" dirty="0"/>
          </a:p>
          <a:p>
            <a:pPr eaLnBrk="1" hangingPunct="1">
              <a:lnSpc>
                <a:spcPct val="80000"/>
              </a:lnSpc>
            </a:pPr>
            <a:r>
              <a:rPr lang="en-US" altLang="it-IT" dirty="0"/>
              <a:t>We may insert a static route into the routing table of </a:t>
            </a:r>
            <a:r>
              <a:rPr lang="en-US" altLang="it-IT" b="1" dirty="0">
                <a:latin typeface="Courier New" panose="02070309020205020404" pitchFamily="49" charset="0"/>
              </a:rPr>
              <a:t>r2</a:t>
            </a:r>
            <a:endParaRPr lang="it-IT" altLang="it-IT" b="1" dirty="0">
              <a:latin typeface="Courier New" panose="02070309020205020404" pitchFamily="49" charset="0"/>
            </a:endParaRP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6D64DFEC-E974-4DCC-8776-26842B86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31" name="Segnaposto piè di pagina 4">
            <a:extLst>
              <a:ext uri="{FF2B5EF4-FFF2-40B4-BE49-F238E27FC236}">
                <a16:creationId xmlns:a16="http://schemas.microsoft.com/office/drawing/2014/main" id="{73D3E056-5874-409F-A4FA-F0C3FA85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F99B70-7F81-8F0B-FEDA-544946B61BCC}"/>
              </a:ext>
            </a:extLst>
          </p:cNvPr>
          <p:cNvGrpSpPr/>
          <p:nvPr/>
        </p:nvGrpSpPr>
        <p:grpSpPr>
          <a:xfrm>
            <a:off x="609598" y="4328565"/>
            <a:ext cx="10972802" cy="1858463"/>
            <a:chOff x="607480" y="2378845"/>
            <a:chExt cx="10972802" cy="185846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F1908B-52EE-E049-72AD-73D5B2B0DE8F}"/>
                </a:ext>
              </a:extLst>
            </p:cNvPr>
            <p:cNvSpPr/>
            <p:nvPr/>
          </p:nvSpPr>
          <p:spPr>
            <a:xfrm>
              <a:off x="607481" y="2632080"/>
              <a:ext cx="10972801" cy="1605228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root@r2:~$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ip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route</a:t>
              </a:r>
              <a:endParaRPr lang="it-IT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100.0.0.8/30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eth1 proto kernel scope link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100.0.0.10 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200.1.1.0/24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eth0 proto kernel scope link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200.1.1.1 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065AB1-3868-826A-3E07-E79C5125D050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F6D40CD-90BF-880D-246B-8D359678B0A5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0B5614-D944-F08F-1DEE-60F7A2D6BD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744AFAB-EA46-810A-8D0C-90D699774C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512376F-5A69-C7C9-9A21-DF6B12988C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C656746-1227-C6F2-01B5-17CBD835CFC3}"/>
              </a:ext>
            </a:extLst>
          </p:cNvPr>
          <p:cNvGrpSpPr/>
          <p:nvPr/>
        </p:nvGrpSpPr>
        <p:grpSpPr>
          <a:xfrm>
            <a:off x="610892" y="1835402"/>
            <a:ext cx="10972802" cy="895950"/>
            <a:chOff x="607480" y="2378845"/>
            <a:chExt cx="10972802" cy="8959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858616F-5538-93E6-C58B-EF0BD705BBBA}"/>
                </a:ext>
              </a:extLst>
            </p:cNvPr>
            <p:cNvSpPr/>
            <p:nvPr/>
          </p:nvSpPr>
          <p:spPr>
            <a:xfrm>
              <a:off x="607481" y="2632080"/>
              <a:ext cx="10972801" cy="642715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root@r2:~$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ip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route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add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195.11.14.0/24 via 100.0.0.9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eth1</a:t>
              </a:r>
              <a:endParaRPr lang="it-IT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8957A58-5D95-5431-0576-DA9F21DAA677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F8164C-35E0-83FF-52B8-3C4AA9F6CEF2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162595C-F434-9FC7-D871-94BF30AD7D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26B4A36-3329-5BAE-13FA-30EB042DB4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4FDD181-DC9D-DFFD-0668-FC4BF99197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1508" name="Rectangle 30">
            <a:extLst>
              <a:ext uri="{FF2B5EF4-FFF2-40B4-BE49-F238E27FC236}">
                <a16:creationId xmlns:a16="http://schemas.microsoft.com/office/drawing/2014/main" id="{EFC3227E-EC59-4344-A131-4ACF7CAD0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5 – </a:t>
            </a:r>
            <a:r>
              <a:rPr lang="it-IT" altLang="it-IT" dirty="0" err="1"/>
              <a:t>Configuring</a:t>
            </a:r>
            <a:r>
              <a:rPr lang="it-IT" altLang="it-IT" dirty="0"/>
              <a:t> a </a:t>
            </a:r>
            <a:r>
              <a:rPr lang="it-IT" altLang="it-IT" dirty="0" err="1"/>
              <a:t>static</a:t>
            </a:r>
            <a:r>
              <a:rPr lang="it-IT" altLang="it-IT" dirty="0"/>
              <a:t> </a:t>
            </a:r>
            <a:r>
              <a:rPr lang="it-IT" altLang="it-IT" dirty="0" err="1"/>
              <a:t>route</a:t>
            </a:r>
            <a:endParaRPr lang="it-IT" altLang="it-IT" dirty="0"/>
          </a:p>
        </p:txBody>
      </p:sp>
      <p:sp>
        <p:nvSpPr>
          <p:cNvPr id="34" name="Segnaposto data 2">
            <a:extLst>
              <a:ext uri="{FF2B5EF4-FFF2-40B4-BE49-F238E27FC236}">
                <a16:creationId xmlns:a16="http://schemas.microsoft.com/office/drawing/2014/main" id="{3B926DD2-A178-468F-943F-ECAB8682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35" name="Segnaposto piè di pagina 3">
            <a:extLst>
              <a:ext uri="{FF2B5EF4-FFF2-40B4-BE49-F238E27FC236}">
                <a16:creationId xmlns:a16="http://schemas.microsoft.com/office/drawing/2014/main" id="{DE7E9A94-F4AF-4720-99BB-652CBFB2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21510" name="AutoShape 34">
            <a:extLst>
              <a:ext uri="{FF2B5EF4-FFF2-40B4-BE49-F238E27FC236}">
                <a16:creationId xmlns:a16="http://schemas.microsoft.com/office/drawing/2014/main" id="{D74FB38C-6A69-4C53-8815-5FE3087CA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968" y="2679576"/>
            <a:ext cx="3417888" cy="533400"/>
          </a:xfrm>
          <a:prstGeom prst="wedgeRoundRectCallout">
            <a:avLst>
              <a:gd name="adj1" fmla="val 30958"/>
              <a:gd name="adj2" fmla="val -100597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 dirty="0"/>
              <a:t>network </a:t>
            </a:r>
            <a:r>
              <a:rPr lang="en-US" altLang="it-IT" sz="2000" dirty="0"/>
              <a:t>195.11.14.0</a:t>
            </a:r>
            <a:r>
              <a:rPr lang="en-US" altLang="it-IT" sz="2400" dirty="0"/>
              <a:t>...</a:t>
            </a:r>
          </a:p>
        </p:txBody>
      </p:sp>
      <p:sp>
        <p:nvSpPr>
          <p:cNvPr id="21511" name="AutoShape 35">
            <a:extLst>
              <a:ext uri="{FF2B5EF4-FFF2-40B4-BE49-F238E27FC236}">
                <a16:creationId xmlns:a16="http://schemas.microsoft.com/office/drawing/2014/main" id="{BB3FFB95-8ED4-44ED-B0FC-448677EC6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952" y="3356992"/>
            <a:ext cx="3169048" cy="762000"/>
          </a:xfrm>
          <a:prstGeom prst="wedgeRoundRectCallout">
            <a:avLst>
              <a:gd name="adj1" fmla="val 38211"/>
              <a:gd name="adj2" fmla="val -163918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 dirty="0"/>
              <a:t>...with netmask </a:t>
            </a:r>
            <a:r>
              <a:rPr lang="en-US" altLang="it-IT" sz="2000" dirty="0"/>
              <a:t>24</a:t>
            </a:r>
            <a:r>
              <a:rPr lang="en-US" altLang="it-IT" sz="2400" dirty="0"/>
              <a:t>...</a:t>
            </a:r>
          </a:p>
        </p:txBody>
      </p:sp>
      <p:sp>
        <p:nvSpPr>
          <p:cNvPr id="21512" name="AutoShape 36">
            <a:extLst>
              <a:ext uri="{FF2B5EF4-FFF2-40B4-BE49-F238E27FC236}">
                <a16:creationId xmlns:a16="http://schemas.microsoft.com/office/drawing/2014/main" id="{C5206DF2-EDF7-46AE-B79B-DAC82E142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032" y="3284984"/>
            <a:ext cx="2881312" cy="762000"/>
          </a:xfrm>
          <a:prstGeom prst="wedgeRoundRectCallout">
            <a:avLst>
              <a:gd name="adj1" fmla="val -21449"/>
              <a:gd name="adj2" fmla="val -165800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/>
              <a:t>…is reachable via 100.0.0.9…</a:t>
            </a:r>
          </a:p>
        </p:txBody>
      </p:sp>
      <p:sp>
        <p:nvSpPr>
          <p:cNvPr id="21513" name="AutoShape 37">
            <a:extLst>
              <a:ext uri="{FF2B5EF4-FFF2-40B4-BE49-F238E27FC236}">
                <a16:creationId xmlns:a16="http://schemas.microsoft.com/office/drawing/2014/main" id="{B5D4DD59-E4A6-45F3-8087-662B39D9C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966" y="2666876"/>
            <a:ext cx="3168650" cy="546100"/>
          </a:xfrm>
          <a:prstGeom prst="wedgeRoundRectCallout">
            <a:avLst>
              <a:gd name="adj1" fmla="val -31650"/>
              <a:gd name="adj2" fmla="val -92506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/>
              <a:t>…on interface eth1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8D5B19-9EFC-3F01-DD38-B754F6DB60DB}"/>
              </a:ext>
            </a:extLst>
          </p:cNvPr>
          <p:cNvGrpSpPr/>
          <p:nvPr/>
        </p:nvGrpSpPr>
        <p:grpSpPr>
          <a:xfrm>
            <a:off x="609598" y="4385108"/>
            <a:ext cx="10972802" cy="1586459"/>
            <a:chOff x="607480" y="2378845"/>
            <a:chExt cx="10972802" cy="158645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00E707-C1FE-D11C-5EFD-86E5A632ED7F}"/>
                </a:ext>
              </a:extLst>
            </p:cNvPr>
            <p:cNvSpPr/>
            <p:nvPr/>
          </p:nvSpPr>
          <p:spPr>
            <a:xfrm>
              <a:off x="607481" y="2632080"/>
              <a:ext cx="10972801" cy="1333224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root@r2:~$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ip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route</a:t>
              </a:r>
              <a:endParaRPr lang="it-IT" b="1" kern="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100.0.0.8/30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eth1 proto kernel scope link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100.0.0.10 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195.11.14.0/24 via 100.0.0.9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eth1 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200.1.1.0/24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eth0 proto kernel scope link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200.1.1.1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74AE6E-988A-A371-5A68-9E0B22D83A7E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7075841-2989-4AC9-A527-664366E8EE07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AB3A055-E5E9-EBC9-85E7-22CED54D06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CBD8F68-6DA4-F84B-DA86-FC59E0D652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C45FEEE-FA24-A2E5-5585-C6CE45CCD9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1514" name="Rectangle 38">
            <a:extLst>
              <a:ext uri="{FF2B5EF4-FFF2-40B4-BE49-F238E27FC236}">
                <a16:creationId xmlns:a16="http://schemas.microsoft.com/office/drawing/2014/main" id="{2C5DAF92-EB67-4BD9-9952-ADC2487AA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5229200"/>
            <a:ext cx="9602787" cy="28892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F686F1-225D-697F-156B-225045229DDE}"/>
              </a:ext>
            </a:extLst>
          </p:cNvPr>
          <p:cNvGrpSpPr/>
          <p:nvPr/>
        </p:nvGrpSpPr>
        <p:grpSpPr>
          <a:xfrm>
            <a:off x="609600" y="2333325"/>
            <a:ext cx="10972802" cy="3255915"/>
            <a:chOff x="607480" y="2378845"/>
            <a:chExt cx="10972802" cy="325591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4DB1EDC-051D-5404-DED8-8EB56C855E1D}"/>
                </a:ext>
              </a:extLst>
            </p:cNvPr>
            <p:cNvSpPr/>
            <p:nvPr/>
          </p:nvSpPr>
          <p:spPr>
            <a:xfrm>
              <a:off x="607481" y="2632080"/>
              <a:ext cx="10972801" cy="300268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root@r1:~$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ip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route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add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200.1.1.0/24 via 100.0.0.10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eth1</a:t>
              </a:r>
            </a:p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root@r1:~$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ip</a:t>
              </a:r>
              <a:r>
                <a:rPr kumimoji="0" lang="it-IT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 </a:t>
              </a:r>
              <a:r>
                <a:rPr kumimoji="0" lang="it-IT" sz="1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route</a:t>
              </a:r>
              <a:endParaRPr kumimoji="0" lang="it-IT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100.0.0.8/30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eth1 proto kernel scope link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100.0.0.9 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195.11.14.0/24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eth0 proto kernel scope link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195.11.14.1 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200.1.1.0/24 via 100.0.0.10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eth1 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48D92B-4294-3EE1-6661-EE78B405A359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BA2344E-7E80-7526-4FD3-8031CD0F3855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5FA06B0-1D0D-1D58-E91A-5DAE301E4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7266F1B-3B8C-C948-B968-E8DBA0F75F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5F84845-C5DF-92F7-6E20-8BDF2FAD4A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532" name="Rectangle 38">
            <a:extLst>
              <a:ext uri="{FF2B5EF4-FFF2-40B4-BE49-F238E27FC236}">
                <a16:creationId xmlns:a16="http://schemas.microsoft.com/office/drawing/2014/main" id="{7D91CDB4-F711-485A-B2C1-419A2F11D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5 – </a:t>
            </a:r>
            <a:r>
              <a:rPr lang="it-IT" altLang="it-IT" dirty="0" err="1"/>
              <a:t>Configuring</a:t>
            </a:r>
            <a:r>
              <a:rPr lang="it-IT" altLang="it-IT" dirty="0"/>
              <a:t> a </a:t>
            </a:r>
            <a:r>
              <a:rPr lang="it-IT" altLang="it-IT" dirty="0" err="1"/>
              <a:t>static</a:t>
            </a:r>
            <a:r>
              <a:rPr lang="it-IT" altLang="it-IT" dirty="0"/>
              <a:t> </a:t>
            </a:r>
            <a:r>
              <a:rPr lang="it-IT" altLang="it-IT" dirty="0" err="1"/>
              <a:t>route</a:t>
            </a:r>
            <a:endParaRPr lang="it-IT" altLang="it-IT" dirty="0"/>
          </a:p>
        </p:txBody>
      </p:sp>
      <p:sp>
        <p:nvSpPr>
          <p:cNvPr id="22533" name="Rectangle 39">
            <a:extLst>
              <a:ext uri="{FF2B5EF4-FFF2-40B4-BE49-F238E27FC236}">
                <a16:creationId xmlns:a16="http://schemas.microsoft.com/office/drawing/2014/main" id="{D5443756-E98F-4BE8-B62A-372DAA210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4"/>
            <a:ext cx="10972800" cy="821128"/>
          </a:xfrm>
        </p:spPr>
        <p:txBody>
          <a:bodyPr/>
          <a:lstStyle/>
          <a:p>
            <a:pPr eaLnBrk="1" hangingPunct="1"/>
            <a:r>
              <a:rPr lang="it-IT" altLang="it-IT" dirty="0"/>
              <a:t>A </a:t>
            </a:r>
            <a:r>
              <a:rPr lang="it-IT" altLang="it-IT" dirty="0" err="1"/>
              <a:t>similar</a:t>
            </a:r>
            <a:r>
              <a:rPr lang="it-IT" altLang="it-IT" dirty="0"/>
              <a:t> </a:t>
            </a:r>
            <a:r>
              <a:rPr lang="it-IT" altLang="it-IT" dirty="0" err="1"/>
              <a:t>configuration</a:t>
            </a:r>
            <a:r>
              <a:rPr lang="it-IT" altLang="it-IT" dirty="0"/>
              <a:t> </a:t>
            </a:r>
            <a:r>
              <a:rPr lang="it-IT" altLang="it-IT" dirty="0" err="1"/>
              <a:t>should</a:t>
            </a:r>
            <a:r>
              <a:rPr lang="it-IT" altLang="it-IT" dirty="0"/>
              <a:t> be </a:t>
            </a:r>
            <a:r>
              <a:rPr lang="it-IT" altLang="it-IT" dirty="0" err="1"/>
              <a:t>deployed</a:t>
            </a:r>
            <a:r>
              <a:rPr lang="it-IT" altLang="it-IT" dirty="0"/>
              <a:t> on </a:t>
            </a:r>
            <a:r>
              <a:rPr lang="it-IT" altLang="it-IT" b="1" dirty="0">
                <a:latin typeface="Courier New" panose="02070309020205020404" pitchFamily="49" charset="0"/>
              </a:rPr>
              <a:t>r1</a:t>
            </a:r>
          </a:p>
        </p:txBody>
      </p:sp>
      <p:sp>
        <p:nvSpPr>
          <p:cNvPr id="31" name="Segnaposto data 3">
            <a:extLst>
              <a:ext uri="{FF2B5EF4-FFF2-40B4-BE49-F238E27FC236}">
                <a16:creationId xmlns:a16="http://schemas.microsoft.com/office/drawing/2014/main" id="{E003D429-354A-4AC1-A402-72EAF7F5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32" name="Segnaposto piè di pagina 4">
            <a:extLst>
              <a:ext uri="{FF2B5EF4-FFF2-40B4-BE49-F238E27FC236}">
                <a16:creationId xmlns:a16="http://schemas.microsoft.com/office/drawing/2014/main" id="{9D029722-EF84-4A0F-9696-4B79456A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22535" name="Rectangle 33">
            <a:extLst>
              <a:ext uri="{FF2B5EF4-FFF2-40B4-BE49-F238E27FC236}">
                <a16:creationId xmlns:a16="http://schemas.microsoft.com/office/drawing/2014/main" id="{C0B49397-7921-4E24-84CF-91B0F5D02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44" y="3717032"/>
            <a:ext cx="9602787" cy="28892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>
            <a:extLst>
              <a:ext uri="{FF2B5EF4-FFF2-40B4-BE49-F238E27FC236}">
                <a16:creationId xmlns:a16="http://schemas.microsoft.com/office/drawing/2014/main" id="{B8A07FD6-2FEF-417A-8B88-294EB767A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5 – Testing </a:t>
            </a:r>
            <a:r>
              <a:rPr lang="it-IT" altLang="it-IT" dirty="0" err="1"/>
              <a:t>static</a:t>
            </a:r>
            <a:r>
              <a:rPr lang="it-IT" altLang="it-IT" dirty="0"/>
              <a:t> </a:t>
            </a:r>
            <a:r>
              <a:rPr lang="it-IT" altLang="it-IT" dirty="0" err="1"/>
              <a:t>routes</a:t>
            </a:r>
            <a:endParaRPr lang="it-IT" altLang="it-IT" dirty="0"/>
          </a:p>
        </p:txBody>
      </p:sp>
      <p:sp>
        <p:nvSpPr>
          <p:cNvPr id="23558" name="Rectangle 3">
            <a:extLst>
              <a:ext uri="{FF2B5EF4-FFF2-40B4-BE49-F238E27FC236}">
                <a16:creationId xmlns:a16="http://schemas.microsoft.com/office/drawing/2014/main" id="{DEB3C509-C8F8-4F7E-B2D9-C00C686169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dirty="0"/>
              <a:t>The </a:t>
            </a:r>
            <a:r>
              <a:rPr lang="it-IT" altLang="it-IT" dirty="0" err="1"/>
              <a:t>PCs</a:t>
            </a:r>
            <a:r>
              <a:rPr lang="it-IT" altLang="it-IT" dirty="0"/>
              <a:t> can </a:t>
            </a:r>
            <a:r>
              <a:rPr lang="it-IT" altLang="it-IT" dirty="0" err="1"/>
              <a:t>now</a:t>
            </a:r>
            <a:r>
              <a:rPr lang="it-IT" altLang="it-IT" dirty="0"/>
              <a:t> </a:t>
            </a:r>
            <a:r>
              <a:rPr lang="it-IT" altLang="it-IT" dirty="0" err="1"/>
              <a:t>reach</a:t>
            </a:r>
            <a:r>
              <a:rPr lang="it-IT" altLang="it-IT" dirty="0"/>
              <a:t> </a:t>
            </a:r>
            <a:r>
              <a:rPr lang="it-IT" altLang="it-IT" dirty="0" err="1"/>
              <a:t>each</a:t>
            </a:r>
            <a:r>
              <a:rPr lang="it-IT" altLang="it-IT" dirty="0"/>
              <a:t> </a:t>
            </a:r>
            <a:r>
              <a:rPr lang="it-IT" altLang="it-IT" dirty="0" err="1"/>
              <a:t>other</a:t>
            </a:r>
            <a:endParaRPr lang="it-IT" altLang="it-IT" dirty="0"/>
          </a:p>
        </p:txBody>
      </p:sp>
      <p:sp>
        <p:nvSpPr>
          <p:cNvPr id="58" name="Segnaposto data 3">
            <a:extLst>
              <a:ext uri="{FF2B5EF4-FFF2-40B4-BE49-F238E27FC236}">
                <a16:creationId xmlns:a16="http://schemas.microsoft.com/office/drawing/2014/main" id="{FB6B0673-1889-45F1-9436-4880292F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59" name="Segnaposto piè di pagina 4">
            <a:extLst>
              <a:ext uri="{FF2B5EF4-FFF2-40B4-BE49-F238E27FC236}">
                <a16:creationId xmlns:a16="http://schemas.microsoft.com/office/drawing/2014/main" id="{6391F2D6-D743-459F-B3CD-928F3806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4E06E5-722F-ED3C-1C58-1A4CE363FF0F}"/>
              </a:ext>
            </a:extLst>
          </p:cNvPr>
          <p:cNvGrpSpPr/>
          <p:nvPr/>
        </p:nvGrpSpPr>
        <p:grpSpPr>
          <a:xfrm>
            <a:off x="609600" y="2333325"/>
            <a:ext cx="10972802" cy="3255915"/>
            <a:chOff x="607480" y="2378845"/>
            <a:chExt cx="10972802" cy="325591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93A903-5781-162E-CBE2-8348CE6D1FAC}"/>
                </a:ext>
              </a:extLst>
            </p:cNvPr>
            <p:cNvSpPr/>
            <p:nvPr/>
          </p:nvSpPr>
          <p:spPr>
            <a:xfrm>
              <a:off x="607481" y="2632080"/>
              <a:ext cx="10972801" cy="300268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ping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200.1.1.7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PING 200.1.1.7 (200.1.1.7) 56(84) bytes of data.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64 bytes from 200.1.1.7: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icmp_seq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=1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ttl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=62 time=111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ms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64 bytes from 200.1.1.7: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icmp_seq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=2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ttl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=62 time=1.05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ms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64 bytes from 200.1.1.7: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icmp_seq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ttl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=62 time=0.820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ms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--- 200.1.1.7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ping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statistics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---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packets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transmitted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 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received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 0%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packet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loss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 time 2042ms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rtt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min/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avg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/max/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= 0.820/37.779/111.467/52.105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ms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7006E2-4AE9-4852-42FA-86172001637D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4EBBCD3-3FD9-5CD5-9D99-54B2D5DAFCC0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6279825-CF10-6007-83D2-D8848BA4B8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DB16774-A63E-0319-386D-2E6C6FC0F0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D79FDA5-EA84-086E-55D6-A57154C351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57">
            <a:extLst>
              <a:ext uri="{FF2B5EF4-FFF2-40B4-BE49-F238E27FC236}">
                <a16:creationId xmlns:a16="http://schemas.microsoft.com/office/drawing/2014/main" id="{4037D323-10F4-4DA1-8281-C10ED1F92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Proposed</a:t>
            </a:r>
            <a:r>
              <a:rPr lang="it-IT" altLang="it-IT" dirty="0"/>
              <a:t> </a:t>
            </a:r>
            <a:r>
              <a:rPr lang="it-IT" altLang="it-IT" dirty="0" err="1"/>
              <a:t>exercises</a:t>
            </a:r>
            <a:endParaRPr lang="it-IT" altLang="it-IT" dirty="0"/>
          </a:p>
        </p:txBody>
      </p:sp>
      <p:sp>
        <p:nvSpPr>
          <p:cNvPr id="24581" name="Rectangle 58">
            <a:extLst>
              <a:ext uri="{FF2B5EF4-FFF2-40B4-BE49-F238E27FC236}">
                <a16:creationId xmlns:a16="http://schemas.microsoft.com/office/drawing/2014/main" id="{3D8571EF-3504-4DF9-98C9-77A161085C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dirty="0"/>
              <a:t>The default </a:t>
            </a:r>
            <a:r>
              <a:rPr lang="it-IT" altLang="it-IT" dirty="0" err="1"/>
              <a:t>route</a:t>
            </a:r>
            <a:r>
              <a:rPr lang="it-IT" altLang="it-IT" dirty="0"/>
              <a:t> can be </a:t>
            </a:r>
            <a:r>
              <a:rPr lang="it-IT" altLang="it-IT" dirty="0" err="1"/>
              <a:t>statically</a:t>
            </a:r>
            <a:r>
              <a:rPr lang="it-IT" altLang="it-IT" dirty="0"/>
              <a:t> </a:t>
            </a:r>
            <a:r>
              <a:rPr lang="it-IT" altLang="it-IT" dirty="0" err="1"/>
              <a:t>configured</a:t>
            </a:r>
            <a:r>
              <a:rPr lang="it-IT" altLang="it-IT" dirty="0"/>
              <a:t> by </a:t>
            </a:r>
            <a:r>
              <a:rPr lang="it-IT" altLang="it-IT" dirty="0" err="1"/>
              <a:t>using</a:t>
            </a:r>
            <a:br>
              <a:rPr lang="it-IT" altLang="it-IT" dirty="0"/>
            </a:br>
            <a:br>
              <a:rPr lang="it-IT" altLang="it-IT" dirty="0"/>
            </a:br>
            <a:r>
              <a:rPr lang="it-IT" altLang="it-IT" sz="2400" b="1" dirty="0" err="1">
                <a:latin typeface="Courier New" panose="02070309020205020404" pitchFamily="49" charset="0"/>
              </a:rPr>
              <a:t>ip</a:t>
            </a:r>
            <a:r>
              <a:rPr lang="it-IT" altLang="it-IT" sz="2400" b="1" dirty="0">
                <a:latin typeface="Courier New" panose="02070309020205020404" pitchFamily="49" charset="0"/>
              </a:rPr>
              <a:t> </a:t>
            </a:r>
            <a:r>
              <a:rPr lang="it-IT" altLang="it-IT" sz="2400" b="1" dirty="0" err="1">
                <a:latin typeface="Courier New" panose="02070309020205020404" pitchFamily="49" charset="0"/>
              </a:rPr>
              <a:t>route</a:t>
            </a:r>
            <a:r>
              <a:rPr lang="it-IT" altLang="it-IT" sz="2400" b="1" dirty="0">
                <a:latin typeface="Courier New" panose="02070309020205020404" pitchFamily="49" charset="0"/>
              </a:rPr>
              <a:t> </a:t>
            </a:r>
            <a:r>
              <a:rPr lang="it-IT" altLang="it-IT" sz="2400" b="1" dirty="0" err="1">
                <a:latin typeface="Courier New" panose="02070309020205020404" pitchFamily="49" charset="0"/>
              </a:rPr>
              <a:t>add</a:t>
            </a:r>
            <a:r>
              <a:rPr lang="it-IT" altLang="it-IT" sz="2400" b="1" dirty="0">
                <a:latin typeface="Courier New" panose="02070309020205020404" pitchFamily="49" charset="0"/>
              </a:rPr>
              <a:t> default via 195.11.14.1 </a:t>
            </a:r>
            <a:r>
              <a:rPr lang="it-IT" altLang="it-IT" sz="2400" b="1" dirty="0" err="1">
                <a:latin typeface="Courier New" panose="02070309020205020404" pitchFamily="49" charset="0"/>
              </a:rPr>
              <a:t>dev</a:t>
            </a:r>
            <a:r>
              <a:rPr lang="it-IT" altLang="it-IT" sz="2400" b="1" dirty="0">
                <a:latin typeface="Courier New" panose="02070309020205020404" pitchFamily="49" charset="0"/>
              </a:rPr>
              <a:t> eth0</a:t>
            </a:r>
          </a:p>
          <a:p>
            <a:pPr eaLnBrk="1" hangingPunct="1"/>
            <a:endParaRPr lang="it-IT" altLang="it-IT" dirty="0"/>
          </a:p>
          <a:p>
            <a:pPr eaLnBrk="1" hangingPunct="1"/>
            <a:r>
              <a:rPr lang="it-IT" altLang="it-IT" dirty="0"/>
              <a:t>Can </a:t>
            </a:r>
            <a:r>
              <a:rPr lang="it-IT" altLang="it-IT" dirty="0" err="1"/>
              <a:t>you</a:t>
            </a:r>
            <a:r>
              <a:rPr lang="it-IT" altLang="it-IT" dirty="0"/>
              <a:t> </a:t>
            </a:r>
            <a:r>
              <a:rPr lang="it-IT" altLang="it-IT" dirty="0" err="1"/>
              <a:t>give</a:t>
            </a:r>
            <a:r>
              <a:rPr lang="it-IT" altLang="it-IT" dirty="0"/>
              <a:t> a </a:t>
            </a:r>
            <a:r>
              <a:rPr lang="it-IT" altLang="it-IT" dirty="0" err="1"/>
              <a:t>command</a:t>
            </a:r>
            <a:r>
              <a:rPr lang="it-IT" altLang="it-IT" dirty="0"/>
              <a:t> to </a:t>
            </a:r>
            <a:r>
              <a:rPr lang="it-IT" altLang="it-IT" dirty="0" err="1"/>
              <a:t>configure</a:t>
            </a:r>
            <a:r>
              <a:rPr lang="it-IT" altLang="it-IT" dirty="0"/>
              <a:t> a </a:t>
            </a:r>
            <a:r>
              <a:rPr lang="it-IT" altLang="it-IT" dirty="0" err="1"/>
              <a:t>static</a:t>
            </a:r>
            <a:r>
              <a:rPr lang="it-IT" altLang="it-IT" dirty="0"/>
              <a:t> </a:t>
            </a:r>
            <a:r>
              <a:rPr lang="it-IT" altLang="it-IT" dirty="0" err="1"/>
              <a:t>route</a:t>
            </a:r>
            <a:r>
              <a:rPr lang="it-IT" altLang="it-IT" dirty="0"/>
              <a:t> </a:t>
            </a:r>
            <a:r>
              <a:rPr lang="it-IT" altLang="it-IT" dirty="0" err="1"/>
              <a:t>that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 </a:t>
            </a:r>
            <a:r>
              <a:rPr lang="it-IT" altLang="it-IT" dirty="0" err="1"/>
              <a:t>equivalent</a:t>
            </a:r>
            <a:r>
              <a:rPr lang="it-IT" altLang="it-IT" dirty="0"/>
              <a:t> to the default </a:t>
            </a:r>
            <a:r>
              <a:rPr lang="it-IT" altLang="it-IT" dirty="0" err="1"/>
              <a:t>route</a:t>
            </a:r>
            <a:r>
              <a:rPr lang="it-IT" altLang="it-IT" dirty="0"/>
              <a:t>?</a:t>
            </a:r>
            <a:br>
              <a:rPr lang="it-IT" altLang="it-IT" dirty="0"/>
            </a:br>
            <a:br>
              <a:rPr lang="it-IT" altLang="it-IT" dirty="0"/>
            </a:br>
            <a:r>
              <a:rPr lang="it-IT" altLang="it-IT" sz="2400" b="1" dirty="0" err="1">
                <a:latin typeface="Courier New" panose="02070309020205020404" pitchFamily="49" charset="0"/>
              </a:rPr>
              <a:t>ip</a:t>
            </a:r>
            <a:r>
              <a:rPr lang="it-IT" altLang="it-IT" sz="2400" b="1" dirty="0">
                <a:latin typeface="Courier New" panose="02070309020205020404" pitchFamily="49" charset="0"/>
              </a:rPr>
              <a:t> </a:t>
            </a:r>
            <a:r>
              <a:rPr lang="it-IT" altLang="it-IT" sz="2400" b="1" dirty="0" err="1">
                <a:latin typeface="Courier New" panose="02070309020205020404" pitchFamily="49" charset="0"/>
              </a:rPr>
              <a:t>route</a:t>
            </a:r>
            <a:r>
              <a:rPr lang="it-IT" altLang="it-IT" sz="2400" b="1" dirty="0">
                <a:latin typeface="Courier New" panose="02070309020205020404" pitchFamily="49" charset="0"/>
              </a:rPr>
              <a:t> </a:t>
            </a:r>
            <a:r>
              <a:rPr lang="it-IT" altLang="it-IT" sz="2400" b="1" dirty="0" err="1">
                <a:latin typeface="Courier New" panose="02070309020205020404" pitchFamily="49" charset="0"/>
              </a:rPr>
              <a:t>add</a:t>
            </a:r>
            <a:r>
              <a:rPr lang="it-IT" altLang="it-IT" sz="2400" b="1" dirty="0">
                <a:latin typeface="Courier New" panose="02070309020205020404" pitchFamily="49" charset="0"/>
              </a:rPr>
              <a:t>  </a:t>
            </a:r>
            <a:r>
              <a:rPr lang="it-IT" altLang="it-IT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__</a:t>
            </a:r>
            <a:r>
              <a:rPr lang="it-IT" altLang="it-IT" sz="2400" b="1" dirty="0">
                <a:latin typeface="Courier New" panose="02070309020205020404" pitchFamily="49" charset="0"/>
              </a:rPr>
              <a:t>/</a:t>
            </a:r>
            <a:r>
              <a:rPr lang="it-IT" altLang="it-IT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__</a:t>
            </a:r>
            <a:r>
              <a:rPr lang="it-IT" altLang="it-IT" sz="2400" b="1" dirty="0">
                <a:latin typeface="Courier New" panose="02070309020205020404" pitchFamily="49" charset="0"/>
              </a:rPr>
              <a:t> via </a:t>
            </a:r>
            <a:r>
              <a:rPr lang="it-IT" altLang="it-IT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__</a:t>
            </a:r>
            <a:r>
              <a:rPr lang="it-IT" altLang="it-IT" sz="2400" b="1" dirty="0">
                <a:latin typeface="Courier New" panose="02070309020205020404" pitchFamily="49" charset="0"/>
              </a:rPr>
              <a:t> </a:t>
            </a:r>
            <a:r>
              <a:rPr lang="it-IT" altLang="it-IT" sz="2400" b="1" dirty="0" err="1">
                <a:latin typeface="Courier New" panose="02070309020205020404" pitchFamily="49" charset="0"/>
              </a:rPr>
              <a:t>dev</a:t>
            </a:r>
            <a:r>
              <a:rPr lang="it-IT" altLang="it-IT" sz="2400" b="1" dirty="0">
                <a:latin typeface="Courier New" panose="02070309020205020404" pitchFamily="49" charset="0"/>
              </a:rPr>
              <a:t> </a:t>
            </a:r>
            <a:r>
              <a:rPr lang="it-IT" altLang="it-IT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__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4E3BD9-ED44-42B7-B058-B6A38E1F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BB1178-0F0A-4ED6-A638-5DCABE49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 err="1"/>
              <a:t>kathara</a:t>
            </a:r>
            <a:r>
              <a:rPr lang="it-IT" altLang="it-IT" dirty="0"/>
              <a:t> – [ lab: </a:t>
            </a:r>
            <a:r>
              <a:rPr lang="it-IT" altLang="it-IT" dirty="0" err="1"/>
              <a:t>static</a:t>
            </a:r>
            <a:r>
              <a:rPr lang="it-IT" altLang="it-IT" dirty="0"/>
              <a:t> </a:t>
            </a:r>
            <a:r>
              <a:rPr lang="it-IT" altLang="it-IT" dirty="0" err="1"/>
              <a:t>routing</a:t>
            </a:r>
            <a:r>
              <a:rPr lang="it-IT" altLang="it-IT" dirty="0"/>
              <a:t> 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63B4DF51-F06B-49F3-AC9F-D584EBEB4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Proposed</a:t>
            </a:r>
            <a:r>
              <a:rPr lang="it-IT" altLang="it-IT" dirty="0"/>
              <a:t> </a:t>
            </a:r>
            <a:r>
              <a:rPr lang="it-IT" altLang="it-IT" dirty="0" err="1"/>
              <a:t>exercises</a:t>
            </a:r>
            <a:endParaRPr lang="it-IT" altLang="it-IT" dirty="0"/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D49A0820-DD43-4568-A8AC-3C63670363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 dirty="0"/>
              <a:t>Not all the routing tables contain a default route</a:t>
            </a:r>
          </a:p>
          <a:p>
            <a:pPr eaLnBrk="1" hangingPunct="1"/>
            <a:r>
              <a:rPr lang="en-US" altLang="it-IT" dirty="0"/>
              <a:t>The network of this lab is so simple that routers </a:t>
            </a:r>
            <a:r>
              <a:rPr lang="en-US" altLang="it-IT" b="1" dirty="0">
                <a:latin typeface="Courier New" panose="02070309020205020404" pitchFamily="49" charset="0"/>
              </a:rPr>
              <a:t>r1 </a:t>
            </a:r>
            <a:r>
              <a:rPr lang="en-US" altLang="it-IT" dirty="0"/>
              <a:t>and </a:t>
            </a:r>
            <a:r>
              <a:rPr lang="en-US" altLang="it-IT" b="1" dirty="0">
                <a:latin typeface="Courier New" panose="02070309020205020404" pitchFamily="49" charset="0"/>
              </a:rPr>
              <a:t>r2 </a:t>
            </a:r>
            <a:r>
              <a:rPr lang="en-US" altLang="it-IT" dirty="0"/>
              <a:t>can be also configured to exclusively use default routes</a:t>
            </a:r>
          </a:p>
          <a:p>
            <a:pPr eaLnBrk="1" hangingPunct="1"/>
            <a:r>
              <a:rPr lang="en-US" altLang="it-IT" dirty="0"/>
              <a:t>Try such a configuration and test it</a:t>
            </a:r>
            <a:endParaRPr lang="it-IT" alt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FECF93-68DC-45FA-A362-20545B50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7276B6-F8E6-4B40-9F59-79E212BB2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989D4-675E-4596-9A1B-14339B98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Copyright </a:t>
            </a:r>
            <a:r>
              <a:rPr 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1DD78-1749-41DE-B774-947A2787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last update: Oct 2023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4EF0-E555-4A56-922E-CC7122CF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kathara – [ lab: static routing ]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9A7889-D621-42AE-A934-D764B77F4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All</a:t>
            </a:r>
            <a:r>
              <a:rPr lang="it-IT" altLang="it-IT" sz="1800" dirty="0">
                <a:solidFill>
                  <a:srgbClr val="000000"/>
                </a:solidFill>
              </a:rPr>
              <a:t> the pages/slides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presentation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including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but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not</a:t>
            </a:r>
            <a:r>
              <a:rPr lang="it-IT" altLang="it-IT" sz="1800" dirty="0">
                <a:solidFill>
                  <a:srgbClr val="000000"/>
                </a:solidFill>
              </a:rPr>
              <a:t> limited to, images, </a:t>
            </a:r>
            <a:r>
              <a:rPr lang="it-IT" altLang="it-IT" sz="1800" dirty="0" err="1">
                <a:solidFill>
                  <a:srgbClr val="000000"/>
                </a:solidFill>
              </a:rPr>
              <a:t>photos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animations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videos</a:t>
            </a:r>
            <a:r>
              <a:rPr lang="it-IT" altLang="it-IT" sz="1800" dirty="0">
                <a:solidFill>
                  <a:srgbClr val="000000"/>
                </a:solidFill>
              </a:rPr>
              <a:t>, sounds, music, and text (</a:t>
            </a:r>
            <a:r>
              <a:rPr lang="it-IT" altLang="it-IT" sz="1800" dirty="0" err="1">
                <a:solidFill>
                  <a:srgbClr val="000000"/>
                </a:solidFill>
              </a:rPr>
              <a:t>hereby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referred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”) are </a:t>
            </a:r>
            <a:r>
              <a:rPr lang="it-IT" altLang="it-IT" sz="1800" dirty="0" err="1">
                <a:solidFill>
                  <a:srgbClr val="000000"/>
                </a:solidFill>
              </a:rPr>
              <a:t>protected</a:t>
            </a:r>
            <a:r>
              <a:rPr lang="it-IT" altLang="it-IT" sz="1800" dirty="0">
                <a:solidFill>
                  <a:srgbClr val="000000"/>
                </a:solidFill>
              </a:rPr>
              <a:t> by copyright.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exception</a:t>
            </a:r>
            <a:r>
              <a:rPr lang="it-IT" altLang="it-IT" sz="1800" dirty="0">
                <a:solidFill>
                  <a:srgbClr val="000000"/>
                </a:solidFill>
              </a:rPr>
              <a:t> of some multimedia </a:t>
            </a:r>
            <a:r>
              <a:rPr lang="it-IT" altLang="it-IT" sz="1800" dirty="0" err="1">
                <a:solidFill>
                  <a:srgbClr val="000000"/>
                </a:solidFill>
              </a:rPr>
              <a:t>elements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licensed</a:t>
            </a:r>
            <a:r>
              <a:rPr lang="it-IT" altLang="it-IT" sz="1800" dirty="0">
                <a:solidFill>
                  <a:srgbClr val="000000"/>
                </a:solidFill>
              </a:rPr>
              <a:t> by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property</a:t>
            </a:r>
            <a:r>
              <a:rPr lang="it-IT" altLang="it-IT" sz="1800" dirty="0">
                <a:solidFill>
                  <a:srgbClr val="000000"/>
                </a:solidFill>
              </a:rPr>
              <a:t> of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and/or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appearing</a:t>
            </a:r>
            <a:r>
              <a:rPr lang="it-IT" altLang="it-IT" sz="1800" dirty="0">
                <a:solidFill>
                  <a:srgbClr val="000000"/>
                </a:solidFill>
              </a:rPr>
              <a:t> in the first slide.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parts, can be </a:t>
            </a:r>
            <a:r>
              <a:rPr lang="it-IT" altLang="it-IT" sz="1800" dirty="0" err="1">
                <a:solidFill>
                  <a:srgbClr val="000000"/>
                </a:solidFill>
              </a:rPr>
              <a:t>reproduced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for </a:t>
            </a:r>
            <a:r>
              <a:rPr lang="it-IT" altLang="it-IT" sz="1800" dirty="0" err="1">
                <a:solidFill>
                  <a:srgbClr val="000000"/>
                </a:solidFill>
              </a:rPr>
              <a:t>didactical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universities</a:t>
            </a:r>
            <a:r>
              <a:rPr lang="it-IT" altLang="it-IT" sz="1800" dirty="0">
                <a:solidFill>
                  <a:srgbClr val="000000"/>
                </a:solidFill>
              </a:rPr>
              <a:t> and schools, </a:t>
            </a:r>
            <a:r>
              <a:rPr lang="it-IT" altLang="it-IT" sz="1800" dirty="0" err="1">
                <a:solidFill>
                  <a:srgbClr val="000000"/>
                </a:solidFill>
              </a:rPr>
              <a:t>provided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that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happens</a:t>
            </a:r>
            <a:r>
              <a:rPr lang="it-IT" altLang="it-IT" sz="1800" dirty="0">
                <a:solidFill>
                  <a:srgbClr val="000000"/>
                </a:solidFill>
              </a:rPr>
              <a:t> for non-profit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Information </a:t>
            </a:r>
            <a:r>
              <a:rPr lang="it-IT" altLang="it-IT" sz="1800" dirty="0" err="1">
                <a:solidFill>
                  <a:srgbClr val="000000"/>
                </a:solidFill>
              </a:rPr>
              <a:t>contained</a:t>
            </a:r>
            <a:r>
              <a:rPr lang="it-IT" altLang="it-IT" sz="1800" dirty="0">
                <a:solidFill>
                  <a:srgbClr val="000000"/>
                </a:solidFill>
              </a:rPr>
              <a:t>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cannot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network design projects or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products of </a:t>
            </a: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kind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use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prohibited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unless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explicitly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authorized</a:t>
            </a:r>
            <a:r>
              <a:rPr lang="it-IT" altLang="it-IT" sz="1800" dirty="0">
                <a:solidFill>
                  <a:srgbClr val="000000"/>
                </a:solidFill>
              </a:rPr>
              <a:t> by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on the </a:t>
            </a:r>
            <a:r>
              <a:rPr lang="it-IT" altLang="it-IT" sz="1800" dirty="0" err="1">
                <a:solidFill>
                  <a:srgbClr val="000000"/>
                </a:solidFill>
              </a:rPr>
              <a:t>basis</a:t>
            </a:r>
            <a:r>
              <a:rPr lang="it-IT" altLang="it-IT" sz="1800" dirty="0">
                <a:solidFill>
                  <a:srgbClr val="000000"/>
                </a:solidFill>
              </a:rPr>
              <a:t> of an explicit  agreement.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assume no </a:t>
            </a:r>
            <a:r>
              <a:rPr lang="it-IT" altLang="it-IT" sz="1800" dirty="0" err="1">
                <a:solidFill>
                  <a:srgbClr val="000000"/>
                </a:solidFill>
              </a:rPr>
              <a:t>responsibility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provide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”, with no </a:t>
            </a:r>
            <a:r>
              <a:rPr lang="it-IT" altLang="it-IT" sz="1800" dirty="0" err="1">
                <a:solidFill>
                  <a:srgbClr val="000000"/>
                </a:solidFill>
              </a:rPr>
              <a:t>implicit</a:t>
            </a:r>
            <a:r>
              <a:rPr lang="it-IT" altLang="it-IT" sz="1800" dirty="0">
                <a:solidFill>
                  <a:srgbClr val="000000"/>
                </a:solidFill>
              </a:rPr>
              <a:t> or </a:t>
            </a:r>
            <a:r>
              <a:rPr lang="it-IT" altLang="it-IT" sz="1800" dirty="0" err="1">
                <a:solidFill>
                  <a:srgbClr val="000000"/>
                </a:solidFill>
              </a:rPr>
              <a:t>explicit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warranty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the </a:t>
            </a:r>
            <a:r>
              <a:rPr lang="it-IT" altLang="it-IT" sz="1800" dirty="0" err="1">
                <a:solidFill>
                  <a:srgbClr val="000000"/>
                </a:solidFill>
              </a:rPr>
              <a:t>correctness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completeness</a:t>
            </a:r>
            <a:r>
              <a:rPr lang="it-IT" altLang="it-IT" sz="1800" dirty="0">
                <a:solidFill>
                  <a:srgbClr val="000000"/>
                </a:solidFill>
              </a:rPr>
              <a:t> of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contents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which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may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subject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changes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copyright </a:t>
            </a:r>
            <a:r>
              <a:rPr lang="it-IT" altLang="it-IT" sz="1800" dirty="0" err="1">
                <a:solidFill>
                  <a:srgbClr val="000000"/>
                </a:solidFill>
              </a:rPr>
              <a:t>notice</a:t>
            </a:r>
            <a:r>
              <a:rPr lang="it-IT" altLang="it-IT" sz="1800" dirty="0">
                <a:solidFill>
                  <a:srgbClr val="000000"/>
                </a:solidFill>
              </a:rPr>
              <a:t> must </a:t>
            </a:r>
            <a:r>
              <a:rPr lang="it-IT" altLang="it-IT" sz="1800" dirty="0" err="1">
                <a:solidFill>
                  <a:srgbClr val="000000"/>
                </a:solidFill>
              </a:rPr>
              <a:t>always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redistributed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together</a:t>
            </a:r>
            <a:r>
              <a:rPr lang="it-IT" altLang="it-IT" sz="1800" dirty="0">
                <a:solidFill>
                  <a:srgbClr val="000000"/>
                </a:solidFill>
              </a:rPr>
              <a:t>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portions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181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Line 29">
            <a:extLst>
              <a:ext uri="{FF2B5EF4-FFF2-40B4-BE49-F238E27FC236}">
                <a16:creationId xmlns:a16="http://schemas.microsoft.com/office/drawing/2014/main" id="{E693359E-4F2F-41F7-9BE4-309ABB7D1B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73514" y="2527397"/>
            <a:ext cx="8862" cy="27712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0" name="Rectangle 113">
            <a:extLst>
              <a:ext uri="{FF2B5EF4-FFF2-40B4-BE49-F238E27FC236}">
                <a16:creationId xmlns:a16="http://schemas.microsoft.com/office/drawing/2014/main" id="{6FE3CD97-1806-47CE-BD78-79B40660C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1 – Network </a:t>
            </a:r>
            <a:r>
              <a:rPr lang="it-IT" altLang="it-IT" dirty="0" err="1"/>
              <a:t>topology</a:t>
            </a:r>
            <a:endParaRPr lang="it-IT" altLang="it-IT" dirty="0"/>
          </a:p>
        </p:txBody>
      </p:sp>
      <p:sp>
        <p:nvSpPr>
          <p:cNvPr id="38" name="Segnaposto data 2">
            <a:extLst>
              <a:ext uri="{FF2B5EF4-FFF2-40B4-BE49-F238E27FC236}">
                <a16:creationId xmlns:a16="http://schemas.microsoft.com/office/drawing/2014/main" id="{A7863FA4-89F5-4319-8C0E-846412B2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39" name="Segnaposto piè di pagina 3">
            <a:extLst>
              <a:ext uri="{FF2B5EF4-FFF2-40B4-BE49-F238E27FC236}">
                <a16:creationId xmlns:a16="http://schemas.microsoft.com/office/drawing/2014/main" id="{AD8E7C07-46E8-43B9-AB35-26AA1D5F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40" name="Group 90">
            <a:extLst>
              <a:ext uri="{FF2B5EF4-FFF2-40B4-BE49-F238E27FC236}">
                <a16:creationId xmlns:a16="http://schemas.microsoft.com/office/drawing/2014/main" id="{3DFAEE17-A0A2-445A-81E3-6CFEB26CC3D1}"/>
              </a:ext>
            </a:extLst>
          </p:cNvPr>
          <p:cNvGrpSpPr>
            <a:grpSpLocks/>
          </p:cNvGrpSpPr>
          <p:nvPr/>
        </p:nvGrpSpPr>
        <p:grpSpPr bwMode="auto">
          <a:xfrm>
            <a:off x="3150839" y="1602630"/>
            <a:ext cx="1655763" cy="1049337"/>
            <a:chOff x="1488" y="3360"/>
            <a:chExt cx="1044" cy="661"/>
          </a:xfrm>
        </p:grpSpPr>
        <p:grpSp>
          <p:nvGrpSpPr>
            <p:cNvPr id="41" name="Group 91">
              <a:extLst>
                <a:ext uri="{FF2B5EF4-FFF2-40B4-BE49-F238E27FC236}">
                  <a16:creationId xmlns:a16="http://schemas.microsoft.com/office/drawing/2014/main" id="{C0D9243E-CDF5-4E2D-B63F-E7A8BA362A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830"/>
              <a:ext cx="1044" cy="191"/>
              <a:chOff x="4131" y="2964"/>
              <a:chExt cx="1044" cy="191"/>
            </a:xfrm>
          </p:grpSpPr>
          <p:sp>
            <p:nvSpPr>
              <p:cNvPr id="45" name="Freeform 92">
                <a:extLst>
                  <a:ext uri="{FF2B5EF4-FFF2-40B4-BE49-F238E27FC236}">
                    <a16:creationId xmlns:a16="http://schemas.microsoft.com/office/drawing/2014/main" id="{BD2E6246-DF1F-4A52-8665-BD310F494B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1" y="2964"/>
                <a:ext cx="1044" cy="191"/>
              </a:xfrm>
              <a:custGeom>
                <a:avLst/>
                <a:gdLst>
                  <a:gd name="T0" fmla="*/ 129 w 1044"/>
                  <a:gd name="T1" fmla="*/ 0 h 191"/>
                  <a:gd name="T2" fmla="*/ 918 w 1044"/>
                  <a:gd name="T3" fmla="*/ 0 h 191"/>
                  <a:gd name="T4" fmla="*/ 1043 w 1044"/>
                  <a:gd name="T5" fmla="*/ 173 h 191"/>
                  <a:gd name="T6" fmla="*/ 1044 w 1044"/>
                  <a:gd name="T7" fmla="*/ 181 h 191"/>
                  <a:gd name="T8" fmla="*/ 1039 w 1044"/>
                  <a:gd name="T9" fmla="*/ 189 h 191"/>
                  <a:gd name="T10" fmla="*/ 1032 w 1044"/>
                  <a:gd name="T11" fmla="*/ 191 h 191"/>
                  <a:gd name="T12" fmla="*/ 15 w 1044"/>
                  <a:gd name="T13" fmla="*/ 191 h 191"/>
                  <a:gd name="T14" fmla="*/ 5 w 1044"/>
                  <a:gd name="T15" fmla="*/ 188 h 191"/>
                  <a:gd name="T16" fmla="*/ 0 w 1044"/>
                  <a:gd name="T17" fmla="*/ 179 h 191"/>
                  <a:gd name="T18" fmla="*/ 2 w 1044"/>
                  <a:gd name="T19" fmla="*/ 170 h 191"/>
                  <a:gd name="T20" fmla="*/ 129 w 1044"/>
                  <a:gd name="T21" fmla="*/ 0 h 19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44" h="191">
                    <a:moveTo>
                      <a:pt x="129" y="0"/>
                    </a:moveTo>
                    <a:lnTo>
                      <a:pt x="918" y="0"/>
                    </a:lnTo>
                    <a:lnTo>
                      <a:pt x="1043" y="173"/>
                    </a:lnTo>
                    <a:lnTo>
                      <a:pt x="1044" y="181"/>
                    </a:lnTo>
                    <a:lnTo>
                      <a:pt x="1039" y="189"/>
                    </a:lnTo>
                    <a:lnTo>
                      <a:pt x="1032" y="191"/>
                    </a:lnTo>
                    <a:lnTo>
                      <a:pt x="15" y="191"/>
                    </a:lnTo>
                    <a:lnTo>
                      <a:pt x="5" y="188"/>
                    </a:lnTo>
                    <a:lnTo>
                      <a:pt x="0" y="179"/>
                    </a:lnTo>
                    <a:lnTo>
                      <a:pt x="2" y="17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" name="Freeform 93">
                <a:extLst>
                  <a:ext uri="{FF2B5EF4-FFF2-40B4-BE49-F238E27FC236}">
                    <a16:creationId xmlns:a16="http://schemas.microsoft.com/office/drawing/2014/main" id="{827C7D9C-3DC7-444E-84E6-D4B9DEE1B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9" y="3005"/>
                <a:ext cx="694" cy="123"/>
              </a:xfrm>
              <a:custGeom>
                <a:avLst/>
                <a:gdLst>
                  <a:gd name="T0" fmla="*/ 93 w 694"/>
                  <a:gd name="T1" fmla="*/ 0 h 123"/>
                  <a:gd name="T2" fmla="*/ 661 w 694"/>
                  <a:gd name="T3" fmla="*/ 0 h 123"/>
                  <a:gd name="T4" fmla="*/ 694 w 694"/>
                  <a:gd name="T5" fmla="*/ 123 h 123"/>
                  <a:gd name="T6" fmla="*/ 0 w 694"/>
                  <a:gd name="T7" fmla="*/ 123 h 123"/>
                  <a:gd name="T8" fmla="*/ 93 w 694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4" h="123">
                    <a:moveTo>
                      <a:pt x="93" y="0"/>
                    </a:moveTo>
                    <a:lnTo>
                      <a:pt x="661" y="0"/>
                    </a:lnTo>
                    <a:lnTo>
                      <a:pt x="694" y="123"/>
                    </a:lnTo>
                    <a:lnTo>
                      <a:pt x="0" y="12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7" name="Freeform 94">
                <a:extLst>
                  <a:ext uri="{FF2B5EF4-FFF2-40B4-BE49-F238E27FC236}">
                    <a16:creationId xmlns:a16="http://schemas.microsoft.com/office/drawing/2014/main" id="{B8EB2C2F-401D-465E-A34C-9C8932F25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" y="3005"/>
                <a:ext cx="209" cy="123"/>
              </a:xfrm>
              <a:custGeom>
                <a:avLst/>
                <a:gdLst>
                  <a:gd name="T0" fmla="*/ 0 w 209"/>
                  <a:gd name="T1" fmla="*/ 0 h 123"/>
                  <a:gd name="T2" fmla="*/ 124 w 209"/>
                  <a:gd name="T3" fmla="*/ 0 h 123"/>
                  <a:gd name="T4" fmla="*/ 209 w 209"/>
                  <a:gd name="T5" fmla="*/ 123 h 123"/>
                  <a:gd name="T6" fmla="*/ 38 w 209"/>
                  <a:gd name="T7" fmla="*/ 123 h 123"/>
                  <a:gd name="T8" fmla="*/ 0 w 209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9" h="123">
                    <a:moveTo>
                      <a:pt x="0" y="0"/>
                    </a:moveTo>
                    <a:lnTo>
                      <a:pt x="124" y="0"/>
                    </a:lnTo>
                    <a:lnTo>
                      <a:pt x="209" y="123"/>
                    </a:lnTo>
                    <a:lnTo>
                      <a:pt x="38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42" name="Rectangle 95">
              <a:extLst>
                <a:ext uri="{FF2B5EF4-FFF2-40B4-BE49-F238E27FC236}">
                  <a16:creationId xmlns:a16="http://schemas.microsoft.com/office/drawing/2014/main" id="{8E01DAEB-E36C-4BAA-BB39-0FF48D174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3360"/>
              <a:ext cx="574" cy="4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3" name="Rectangle 96">
              <a:extLst>
                <a:ext uri="{FF2B5EF4-FFF2-40B4-BE49-F238E27FC236}">
                  <a16:creationId xmlns:a16="http://schemas.microsoft.com/office/drawing/2014/main" id="{ED37AAAB-9F73-42A8-8F82-B16182D98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3773"/>
              <a:ext cx="52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4" name="Rectangle 97">
              <a:extLst>
                <a:ext uri="{FF2B5EF4-FFF2-40B4-BE49-F238E27FC236}">
                  <a16:creationId xmlns:a16="http://schemas.microsoft.com/office/drawing/2014/main" id="{58C15217-16B5-443A-B4E9-F97192C1E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3424"/>
              <a:ext cx="416" cy="323"/>
            </a:xfrm>
            <a:prstGeom prst="rect">
              <a:avLst/>
            </a:prstGeom>
            <a:solidFill>
              <a:srgbClr val="5B7BB5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sp>
        <p:nvSpPr>
          <p:cNvPr id="9221" name="Line 55">
            <a:extLst>
              <a:ext uri="{FF2B5EF4-FFF2-40B4-BE49-F238E27FC236}">
                <a16:creationId xmlns:a16="http://schemas.microsoft.com/office/drawing/2014/main" id="{39D01029-B6B0-4672-8D5C-5E26DD4B75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81611" y="2522171"/>
            <a:ext cx="3975" cy="27764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2" name="Line 3">
            <a:extLst>
              <a:ext uri="{FF2B5EF4-FFF2-40B4-BE49-F238E27FC236}">
                <a16:creationId xmlns:a16="http://schemas.microsoft.com/office/drawing/2014/main" id="{E425135B-82F2-4F43-87A6-029DB3CD81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25769" y="5432004"/>
            <a:ext cx="431122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3" name="Text Box 27">
            <a:extLst>
              <a:ext uri="{FF2B5EF4-FFF2-40B4-BE49-F238E27FC236}">
                <a16:creationId xmlns:a16="http://schemas.microsoft.com/office/drawing/2014/main" id="{A58336D8-88B4-4A7A-A13E-DFD673A32E4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635263" y="3225006"/>
            <a:ext cx="1892669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dirty="0" err="1">
                <a:solidFill>
                  <a:schemeClr val="accent1"/>
                </a:solidFill>
              </a:rPr>
              <a:t>collision</a:t>
            </a:r>
            <a:r>
              <a:rPr lang="it-IT" altLang="it-IT" sz="2000" dirty="0">
                <a:solidFill>
                  <a:schemeClr val="accent1"/>
                </a:solidFill>
              </a:rPr>
              <a:t> domain </a:t>
            </a:r>
            <a:r>
              <a:rPr lang="it-IT" altLang="it-IT" b="1" dirty="0">
                <a:solidFill>
                  <a:schemeClr val="accent1"/>
                </a:solidFill>
              </a:rPr>
              <a:t>A</a:t>
            </a:r>
            <a:endParaRPr lang="it-IT" altLang="it-IT" sz="2000" dirty="0">
              <a:solidFill>
                <a:schemeClr val="accent1"/>
              </a:solidFill>
            </a:endParaRPr>
          </a:p>
        </p:txBody>
      </p:sp>
      <p:sp>
        <p:nvSpPr>
          <p:cNvPr id="9225" name="Rectangle 35">
            <a:extLst>
              <a:ext uri="{FF2B5EF4-FFF2-40B4-BE49-F238E27FC236}">
                <a16:creationId xmlns:a16="http://schemas.microsoft.com/office/drawing/2014/main" id="{497273D5-4E32-4507-98CF-EFB4F2D1A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9" y="5130378"/>
            <a:ext cx="674687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/>
              <a:t>r1</a:t>
            </a:r>
            <a:endParaRPr lang="it-IT" altLang="it-IT" sz="2400"/>
          </a:p>
        </p:txBody>
      </p:sp>
      <p:sp>
        <p:nvSpPr>
          <p:cNvPr id="9226" name="Rectangle 39">
            <a:extLst>
              <a:ext uri="{FF2B5EF4-FFF2-40B4-BE49-F238E27FC236}">
                <a16:creationId xmlns:a16="http://schemas.microsoft.com/office/drawing/2014/main" id="{AA9844C1-B7D4-4AFA-8A8E-E008E9810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688" y="5130378"/>
            <a:ext cx="696912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/>
              <a:t>r2</a:t>
            </a:r>
            <a:endParaRPr lang="it-IT" altLang="it-IT" sz="2400"/>
          </a:p>
        </p:txBody>
      </p:sp>
      <p:pic>
        <p:nvPicPr>
          <p:cNvPr id="9227" name="Picture 43" descr="scheda-su">
            <a:extLst>
              <a:ext uri="{FF2B5EF4-FFF2-40B4-BE49-F238E27FC236}">
                <a16:creationId xmlns:a16="http://schemas.microsoft.com/office/drawing/2014/main" id="{DC7A1BCF-1017-4CA4-B3CC-D2CC2DD49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9" y="4647778"/>
            <a:ext cx="3317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52" descr="scheda-su">
            <a:extLst>
              <a:ext uri="{FF2B5EF4-FFF2-40B4-BE49-F238E27FC236}">
                <a16:creationId xmlns:a16="http://schemas.microsoft.com/office/drawing/2014/main" id="{06F0CDE1-F105-4640-AB86-E679F80E2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89" y="4673178"/>
            <a:ext cx="3317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0" name="Picture 12" descr="scheda-right">
            <a:extLst>
              <a:ext uri="{FF2B5EF4-FFF2-40B4-BE49-F238E27FC236}">
                <a16:creationId xmlns:a16="http://schemas.microsoft.com/office/drawing/2014/main" id="{5FDCEE5F-260D-4AF5-932E-64F266F40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8" y="5282778"/>
            <a:ext cx="533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1" name="Text Box 75">
            <a:extLst>
              <a:ext uri="{FF2B5EF4-FFF2-40B4-BE49-F238E27FC236}">
                <a16:creationId xmlns:a16="http://schemas.microsoft.com/office/drawing/2014/main" id="{3078CA02-5151-46FD-ADE2-5B273034263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264753" y="3314848"/>
            <a:ext cx="160745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dirty="0" err="1">
                <a:solidFill>
                  <a:schemeClr val="accent1"/>
                </a:solidFill>
              </a:rPr>
              <a:t>collision</a:t>
            </a:r>
            <a:r>
              <a:rPr lang="it-IT" altLang="it-IT" sz="2000" dirty="0">
                <a:solidFill>
                  <a:schemeClr val="accent1"/>
                </a:solidFill>
              </a:rPr>
              <a:t> domain </a:t>
            </a:r>
            <a:r>
              <a:rPr lang="it-IT" altLang="it-IT" b="1" dirty="0">
                <a:solidFill>
                  <a:schemeClr val="accent1"/>
                </a:solidFill>
              </a:rPr>
              <a:t>C</a:t>
            </a:r>
            <a:endParaRPr lang="it-IT" altLang="it-IT" dirty="0">
              <a:solidFill>
                <a:schemeClr val="accent1"/>
              </a:solidFill>
            </a:endParaRPr>
          </a:p>
        </p:txBody>
      </p:sp>
      <p:sp>
        <p:nvSpPr>
          <p:cNvPr id="9233" name="Text Box 77">
            <a:extLst>
              <a:ext uri="{FF2B5EF4-FFF2-40B4-BE49-F238E27FC236}">
                <a16:creationId xmlns:a16="http://schemas.microsoft.com/office/drawing/2014/main" id="{CCDF183C-8996-434E-962A-F46E91162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5888" y="4841453"/>
            <a:ext cx="2328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>
                <a:solidFill>
                  <a:schemeClr val="accent1"/>
                </a:solidFill>
              </a:rPr>
              <a:t>collision domain </a:t>
            </a:r>
            <a:r>
              <a:rPr lang="it-IT" altLang="it-IT" b="1">
                <a:solidFill>
                  <a:schemeClr val="accent1"/>
                </a:solidFill>
              </a:rPr>
              <a:t>B</a:t>
            </a:r>
            <a:endParaRPr lang="it-IT" altLang="it-IT" sz="2000">
              <a:solidFill>
                <a:schemeClr val="accent1"/>
              </a:solidFill>
            </a:endParaRPr>
          </a:p>
        </p:txBody>
      </p:sp>
      <p:pic>
        <p:nvPicPr>
          <p:cNvPr id="9234" name="Picture 90" descr="scheda">
            <a:extLst>
              <a:ext uri="{FF2B5EF4-FFF2-40B4-BE49-F238E27FC236}">
                <a16:creationId xmlns:a16="http://schemas.microsoft.com/office/drawing/2014/main" id="{CB72B54D-205A-4E14-83F9-2E0F97402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488" y="5298653"/>
            <a:ext cx="533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Rectangle 91">
            <a:extLst>
              <a:ext uri="{FF2B5EF4-FFF2-40B4-BE49-F238E27FC236}">
                <a16:creationId xmlns:a16="http://schemas.microsoft.com/office/drawing/2014/main" id="{D174CEB1-0D6F-4769-AD06-842AD83E0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084" y="1655811"/>
            <a:ext cx="6746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 dirty="0"/>
              <a:t>pc1</a:t>
            </a:r>
            <a:endParaRPr lang="it-IT" altLang="it-IT" sz="2400" dirty="0"/>
          </a:p>
        </p:txBody>
      </p:sp>
      <p:pic>
        <p:nvPicPr>
          <p:cNvPr id="9237" name="Picture 93" descr="scheda-giu">
            <a:extLst>
              <a:ext uri="{FF2B5EF4-FFF2-40B4-BE49-F238E27FC236}">
                <a16:creationId xmlns:a16="http://schemas.microsoft.com/office/drawing/2014/main" id="{FED67517-6C72-42C5-8F65-40144EECE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648322"/>
            <a:ext cx="3317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8" name="Picture 94" descr="scheda-giu">
            <a:extLst>
              <a:ext uri="{FF2B5EF4-FFF2-40B4-BE49-F238E27FC236}">
                <a16:creationId xmlns:a16="http://schemas.microsoft.com/office/drawing/2014/main" id="{5F30A8D9-394B-4828-B072-6A96C9217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12" y="2669752"/>
            <a:ext cx="3317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41" name="Text Box 97">
            <a:extLst>
              <a:ext uri="{FF2B5EF4-FFF2-40B4-BE49-F238E27FC236}">
                <a16:creationId xmlns:a16="http://schemas.microsoft.com/office/drawing/2014/main" id="{543A0166-591D-47C1-B148-97720777D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0839" y="276626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dirty="0"/>
              <a:t>eth0</a:t>
            </a:r>
          </a:p>
        </p:txBody>
      </p:sp>
      <p:sp>
        <p:nvSpPr>
          <p:cNvPr id="9242" name="Text Box 98">
            <a:extLst>
              <a:ext uri="{FF2B5EF4-FFF2-40B4-BE49-F238E27FC236}">
                <a16:creationId xmlns:a16="http://schemas.microsoft.com/office/drawing/2014/main" id="{B84CCF1A-BD6D-46BB-A1E6-F83735EF6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76" y="275706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dirty="0"/>
              <a:t>eth0</a:t>
            </a:r>
          </a:p>
        </p:txBody>
      </p:sp>
      <p:sp>
        <p:nvSpPr>
          <p:cNvPr id="9243" name="Text Box 99">
            <a:extLst>
              <a:ext uri="{FF2B5EF4-FFF2-40B4-BE49-F238E27FC236}">
                <a16:creationId xmlns:a16="http://schemas.microsoft.com/office/drawing/2014/main" id="{A59F256F-1E72-4204-9D92-D437CF953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489" y="4708104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eth0</a:t>
            </a:r>
          </a:p>
        </p:txBody>
      </p:sp>
      <p:sp>
        <p:nvSpPr>
          <p:cNvPr id="9244" name="Text Box 100">
            <a:extLst>
              <a:ext uri="{FF2B5EF4-FFF2-40B4-BE49-F238E27FC236}">
                <a16:creationId xmlns:a16="http://schemas.microsoft.com/office/drawing/2014/main" id="{6AA14687-7796-406D-A7C5-132C9ACE9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5555829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eth1</a:t>
            </a:r>
          </a:p>
        </p:txBody>
      </p:sp>
      <p:sp>
        <p:nvSpPr>
          <p:cNvPr id="9245" name="Text Box 101">
            <a:extLst>
              <a:ext uri="{FF2B5EF4-FFF2-40B4-BE49-F238E27FC236}">
                <a16:creationId xmlns:a16="http://schemas.microsoft.com/office/drawing/2014/main" id="{94EE33BD-3C0D-46B5-BF44-287252F82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9" y="5555829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eth1</a:t>
            </a:r>
          </a:p>
        </p:txBody>
      </p:sp>
      <p:sp>
        <p:nvSpPr>
          <p:cNvPr id="9246" name="Text Box 102">
            <a:extLst>
              <a:ext uri="{FF2B5EF4-FFF2-40B4-BE49-F238E27FC236}">
                <a16:creationId xmlns:a16="http://schemas.microsoft.com/office/drawing/2014/main" id="{10F1C48A-B884-4EC1-9E27-34D2E8A2C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9976" y="4736679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eth0</a:t>
            </a:r>
          </a:p>
        </p:txBody>
      </p:sp>
      <p:sp>
        <p:nvSpPr>
          <p:cNvPr id="9247" name="Text Box 103">
            <a:extLst>
              <a:ext uri="{FF2B5EF4-FFF2-40B4-BE49-F238E27FC236}">
                <a16:creationId xmlns:a16="http://schemas.microsoft.com/office/drawing/2014/main" id="{D62DCD68-FAFE-444E-99D7-BB7FE94A0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762" y="3788942"/>
            <a:ext cx="1901825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dirty="0"/>
              <a:t>195.11.14.0/24</a:t>
            </a:r>
          </a:p>
        </p:txBody>
      </p:sp>
      <p:sp>
        <p:nvSpPr>
          <p:cNvPr id="9248" name="Text Box 104">
            <a:extLst>
              <a:ext uri="{FF2B5EF4-FFF2-40B4-BE49-F238E27FC236}">
                <a16:creationId xmlns:a16="http://schemas.microsoft.com/office/drawing/2014/main" id="{A33913D8-594A-4383-8AD8-3A79BF578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991" y="3749308"/>
            <a:ext cx="1624013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200.1.1.0/24</a:t>
            </a:r>
          </a:p>
        </p:txBody>
      </p:sp>
      <p:sp>
        <p:nvSpPr>
          <p:cNvPr id="9249" name="Text Box 105">
            <a:extLst>
              <a:ext uri="{FF2B5EF4-FFF2-40B4-BE49-F238E27FC236}">
                <a16:creationId xmlns:a16="http://schemas.microsoft.com/office/drawing/2014/main" id="{51305D9D-6349-4C16-81A1-AD6D4EF31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688" y="5587578"/>
            <a:ext cx="1624012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100.0.0.8/30</a:t>
            </a:r>
          </a:p>
        </p:txBody>
      </p:sp>
      <p:sp>
        <p:nvSpPr>
          <p:cNvPr id="9250" name="Text Box 106">
            <a:extLst>
              <a:ext uri="{FF2B5EF4-FFF2-40B4-BE49-F238E27FC236}">
                <a16:creationId xmlns:a16="http://schemas.microsoft.com/office/drawing/2014/main" id="{6EAA400C-65B1-498D-8E5E-57946CB28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2851" y="2799760"/>
            <a:ext cx="407988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.5</a:t>
            </a:r>
          </a:p>
        </p:txBody>
      </p:sp>
      <p:sp>
        <p:nvSpPr>
          <p:cNvPr id="9251" name="Text Box 107">
            <a:extLst>
              <a:ext uri="{FF2B5EF4-FFF2-40B4-BE49-F238E27FC236}">
                <a16:creationId xmlns:a16="http://schemas.microsoft.com/office/drawing/2014/main" id="{8582BE1F-D67A-4181-8E4C-193ED1D74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1892" y="2661024"/>
            <a:ext cx="407988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.7</a:t>
            </a:r>
          </a:p>
        </p:txBody>
      </p:sp>
      <p:sp>
        <p:nvSpPr>
          <p:cNvPr id="9252" name="Text Box 108">
            <a:extLst>
              <a:ext uri="{FF2B5EF4-FFF2-40B4-BE49-F238E27FC236}">
                <a16:creationId xmlns:a16="http://schemas.microsoft.com/office/drawing/2014/main" id="{C751676D-5FB2-4DFB-878A-D2B9F3DF1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850" y="4784303"/>
            <a:ext cx="407988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.1</a:t>
            </a:r>
          </a:p>
        </p:txBody>
      </p:sp>
      <p:sp>
        <p:nvSpPr>
          <p:cNvPr id="9253" name="Text Box 109">
            <a:extLst>
              <a:ext uri="{FF2B5EF4-FFF2-40B4-BE49-F238E27FC236}">
                <a16:creationId xmlns:a16="http://schemas.microsoft.com/office/drawing/2014/main" id="{517B1B1A-E0E9-4D4A-9FE6-8450F21FD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9" y="4708103"/>
            <a:ext cx="407987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.1</a:t>
            </a:r>
          </a:p>
        </p:txBody>
      </p:sp>
      <p:sp>
        <p:nvSpPr>
          <p:cNvPr id="9254" name="Text Box 110">
            <a:extLst>
              <a:ext uri="{FF2B5EF4-FFF2-40B4-BE49-F238E27FC236}">
                <a16:creationId xmlns:a16="http://schemas.microsoft.com/office/drawing/2014/main" id="{A2124E09-EEAA-4AEA-A750-2D717990E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5974928"/>
            <a:ext cx="407988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.9</a:t>
            </a:r>
          </a:p>
        </p:txBody>
      </p:sp>
      <p:sp>
        <p:nvSpPr>
          <p:cNvPr id="9255" name="Text Box 111">
            <a:extLst>
              <a:ext uri="{FF2B5EF4-FFF2-40B4-BE49-F238E27FC236}">
                <a16:creationId xmlns:a16="http://schemas.microsoft.com/office/drawing/2014/main" id="{800B0AC6-6908-4D53-9573-BDA66A110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325" y="5973341"/>
            <a:ext cx="546100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.10</a:t>
            </a:r>
          </a:p>
        </p:txBody>
      </p:sp>
      <p:grpSp>
        <p:nvGrpSpPr>
          <p:cNvPr id="48" name="Group 90">
            <a:extLst>
              <a:ext uri="{FF2B5EF4-FFF2-40B4-BE49-F238E27FC236}">
                <a16:creationId xmlns:a16="http://schemas.microsoft.com/office/drawing/2014/main" id="{965BBCF6-1F65-48C3-8A38-114A07696336}"/>
              </a:ext>
            </a:extLst>
          </p:cNvPr>
          <p:cNvGrpSpPr>
            <a:grpSpLocks/>
          </p:cNvGrpSpPr>
          <p:nvPr/>
        </p:nvGrpSpPr>
        <p:grpSpPr bwMode="auto">
          <a:xfrm>
            <a:off x="7758106" y="1606182"/>
            <a:ext cx="1655763" cy="1049337"/>
            <a:chOff x="1488" y="3360"/>
            <a:chExt cx="1044" cy="661"/>
          </a:xfrm>
        </p:grpSpPr>
        <p:grpSp>
          <p:nvGrpSpPr>
            <p:cNvPr id="49" name="Group 91">
              <a:extLst>
                <a:ext uri="{FF2B5EF4-FFF2-40B4-BE49-F238E27FC236}">
                  <a16:creationId xmlns:a16="http://schemas.microsoft.com/office/drawing/2014/main" id="{D696257E-2505-4EA3-9B7C-FF441150E4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830"/>
              <a:ext cx="1044" cy="191"/>
              <a:chOff x="4131" y="2964"/>
              <a:chExt cx="1044" cy="191"/>
            </a:xfrm>
          </p:grpSpPr>
          <p:sp>
            <p:nvSpPr>
              <p:cNvPr id="53" name="Freeform 92">
                <a:extLst>
                  <a:ext uri="{FF2B5EF4-FFF2-40B4-BE49-F238E27FC236}">
                    <a16:creationId xmlns:a16="http://schemas.microsoft.com/office/drawing/2014/main" id="{AEE5FB3E-FD7F-40A1-BC8C-1B98DBCFF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1" y="2964"/>
                <a:ext cx="1044" cy="191"/>
              </a:xfrm>
              <a:custGeom>
                <a:avLst/>
                <a:gdLst>
                  <a:gd name="T0" fmla="*/ 129 w 1044"/>
                  <a:gd name="T1" fmla="*/ 0 h 191"/>
                  <a:gd name="T2" fmla="*/ 918 w 1044"/>
                  <a:gd name="T3" fmla="*/ 0 h 191"/>
                  <a:gd name="T4" fmla="*/ 1043 w 1044"/>
                  <a:gd name="T5" fmla="*/ 173 h 191"/>
                  <a:gd name="T6" fmla="*/ 1044 w 1044"/>
                  <a:gd name="T7" fmla="*/ 181 h 191"/>
                  <a:gd name="T8" fmla="*/ 1039 w 1044"/>
                  <a:gd name="T9" fmla="*/ 189 h 191"/>
                  <a:gd name="T10" fmla="*/ 1032 w 1044"/>
                  <a:gd name="T11" fmla="*/ 191 h 191"/>
                  <a:gd name="T12" fmla="*/ 15 w 1044"/>
                  <a:gd name="T13" fmla="*/ 191 h 191"/>
                  <a:gd name="T14" fmla="*/ 5 w 1044"/>
                  <a:gd name="T15" fmla="*/ 188 h 191"/>
                  <a:gd name="T16" fmla="*/ 0 w 1044"/>
                  <a:gd name="T17" fmla="*/ 179 h 191"/>
                  <a:gd name="T18" fmla="*/ 2 w 1044"/>
                  <a:gd name="T19" fmla="*/ 170 h 191"/>
                  <a:gd name="T20" fmla="*/ 129 w 1044"/>
                  <a:gd name="T21" fmla="*/ 0 h 19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44" h="191">
                    <a:moveTo>
                      <a:pt x="129" y="0"/>
                    </a:moveTo>
                    <a:lnTo>
                      <a:pt x="918" y="0"/>
                    </a:lnTo>
                    <a:lnTo>
                      <a:pt x="1043" y="173"/>
                    </a:lnTo>
                    <a:lnTo>
                      <a:pt x="1044" y="181"/>
                    </a:lnTo>
                    <a:lnTo>
                      <a:pt x="1039" y="189"/>
                    </a:lnTo>
                    <a:lnTo>
                      <a:pt x="1032" y="191"/>
                    </a:lnTo>
                    <a:lnTo>
                      <a:pt x="15" y="191"/>
                    </a:lnTo>
                    <a:lnTo>
                      <a:pt x="5" y="188"/>
                    </a:lnTo>
                    <a:lnTo>
                      <a:pt x="0" y="179"/>
                    </a:lnTo>
                    <a:lnTo>
                      <a:pt x="2" y="17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4" name="Freeform 93">
                <a:extLst>
                  <a:ext uri="{FF2B5EF4-FFF2-40B4-BE49-F238E27FC236}">
                    <a16:creationId xmlns:a16="http://schemas.microsoft.com/office/drawing/2014/main" id="{4BB29DCF-4F4F-4773-8CD7-40F3FE5CA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9" y="3005"/>
                <a:ext cx="694" cy="123"/>
              </a:xfrm>
              <a:custGeom>
                <a:avLst/>
                <a:gdLst>
                  <a:gd name="T0" fmla="*/ 93 w 694"/>
                  <a:gd name="T1" fmla="*/ 0 h 123"/>
                  <a:gd name="T2" fmla="*/ 661 w 694"/>
                  <a:gd name="T3" fmla="*/ 0 h 123"/>
                  <a:gd name="T4" fmla="*/ 694 w 694"/>
                  <a:gd name="T5" fmla="*/ 123 h 123"/>
                  <a:gd name="T6" fmla="*/ 0 w 694"/>
                  <a:gd name="T7" fmla="*/ 123 h 123"/>
                  <a:gd name="T8" fmla="*/ 93 w 694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4" h="123">
                    <a:moveTo>
                      <a:pt x="93" y="0"/>
                    </a:moveTo>
                    <a:lnTo>
                      <a:pt x="661" y="0"/>
                    </a:lnTo>
                    <a:lnTo>
                      <a:pt x="694" y="123"/>
                    </a:lnTo>
                    <a:lnTo>
                      <a:pt x="0" y="12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" name="Freeform 94">
                <a:extLst>
                  <a:ext uri="{FF2B5EF4-FFF2-40B4-BE49-F238E27FC236}">
                    <a16:creationId xmlns:a16="http://schemas.microsoft.com/office/drawing/2014/main" id="{FB397147-1C84-483E-AC1E-02DFFD4A6A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" y="3005"/>
                <a:ext cx="209" cy="123"/>
              </a:xfrm>
              <a:custGeom>
                <a:avLst/>
                <a:gdLst>
                  <a:gd name="T0" fmla="*/ 0 w 209"/>
                  <a:gd name="T1" fmla="*/ 0 h 123"/>
                  <a:gd name="T2" fmla="*/ 124 w 209"/>
                  <a:gd name="T3" fmla="*/ 0 h 123"/>
                  <a:gd name="T4" fmla="*/ 209 w 209"/>
                  <a:gd name="T5" fmla="*/ 123 h 123"/>
                  <a:gd name="T6" fmla="*/ 38 w 209"/>
                  <a:gd name="T7" fmla="*/ 123 h 123"/>
                  <a:gd name="T8" fmla="*/ 0 w 209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9" h="123">
                    <a:moveTo>
                      <a:pt x="0" y="0"/>
                    </a:moveTo>
                    <a:lnTo>
                      <a:pt x="124" y="0"/>
                    </a:lnTo>
                    <a:lnTo>
                      <a:pt x="209" y="123"/>
                    </a:lnTo>
                    <a:lnTo>
                      <a:pt x="38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50" name="Rectangle 95">
              <a:extLst>
                <a:ext uri="{FF2B5EF4-FFF2-40B4-BE49-F238E27FC236}">
                  <a16:creationId xmlns:a16="http://schemas.microsoft.com/office/drawing/2014/main" id="{73F1659E-0F41-4272-8221-7C8342464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3360"/>
              <a:ext cx="574" cy="4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1" name="Rectangle 96">
              <a:extLst>
                <a:ext uri="{FF2B5EF4-FFF2-40B4-BE49-F238E27FC236}">
                  <a16:creationId xmlns:a16="http://schemas.microsoft.com/office/drawing/2014/main" id="{8ADC0073-A724-4223-AB74-DD2AEE161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3773"/>
              <a:ext cx="52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2" name="Rectangle 97">
              <a:extLst>
                <a:ext uri="{FF2B5EF4-FFF2-40B4-BE49-F238E27FC236}">
                  <a16:creationId xmlns:a16="http://schemas.microsoft.com/office/drawing/2014/main" id="{DE408038-4D5F-430D-A272-62CE37F82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3424"/>
              <a:ext cx="416" cy="323"/>
            </a:xfrm>
            <a:prstGeom prst="rect">
              <a:avLst/>
            </a:prstGeom>
            <a:solidFill>
              <a:srgbClr val="5B7BB5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sp>
        <p:nvSpPr>
          <p:cNvPr id="56" name="Rectangle 91">
            <a:extLst>
              <a:ext uri="{FF2B5EF4-FFF2-40B4-BE49-F238E27FC236}">
                <a16:creationId xmlns:a16="http://schemas.microsoft.com/office/drawing/2014/main" id="{94D6D82A-0093-41CE-8902-574DDE512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8351" y="1659363"/>
            <a:ext cx="6746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 dirty="0"/>
              <a:t>pc2</a:t>
            </a:r>
            <a:endParaRPr lang="it-IT" altLang="it-IT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/>
      <p:bldP spid="9231" grpId="0"/>
      <p:bldP spid="9233" grpId="0"/>
      <p:bldP spid="9241" grpId="0"/>
      <p:bldP spid="9242" grpId="0"/>
      <p:bldP spid="9243" grpId="0"/>
      <p:bldP spid="9244" grpId="0"/>
      <p:bldP spid="9245" grpId="0"/>
      <p:bldP spid="9246" grpId="0"/>
      <p:bldP spid="9247" grpId="0" animBg="1"/>
      <p:bldP spid="9248" grpId="0" animBg="1"/>
      <p:bldP spid="9249" grpId="0" animBg="1"/>
      <p:bldP spid="9250" grpId="0" animBg="1"/>
      <p:bldP spid="9251" grpId="0" animBg="1"/>
      <p:bldP spid="9252" grpId="0" animBg="1"/>
      <p:bldP spid="9253" grpId="0" animBg="1"/>
      <p:bldP spid="9254" grpId="0" animBg="1"/>
      <p:bldP spid="92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8CE3D728-9D3A-456D-95AC-73C3995A7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2 – The lab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BB19CF4D-BC4B-4086-B3F5-58B8F627F7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lab directory </a:t>
            </a:r>
            <a:r>
              <a:rPr lang="it-IT" altLang="it-IT" dirty="0" err="1"/>
              <a:t>hierarchy</a:t>
            </a:r>
            <a:endParaRPr lang="it-IT" altLang="it-IT" dirty="0"/>
          </a:p>
          <a:p>
            <a:pPr lvl="1" eaLnBrk="1" hangingPunct="1"/>
            <a:r>
              <a:rPr lang="it-IT" altLang="it-IT" dirty="0" err="1"/>
              <a:t>lab.conf</a:t>
            </a:r>
            <a:endParaRPr lang="it-IT" altLang="it-IT" dirty="0"/>
          </a:p>
          <a:p>
            <a:pPr lvl="1" eaLnBrk="1" hangingPunct="1"/>
            <a:r>
              <a:rPr lang="it-IT" altLang="it-IT" dirty="0"/>
              <a:t>pc1.startup</a:t>
            </a:r>
          </a:p>
          <a:p>
            <a:pPr lvl="1" eaLnBrk="1" hangingPunct="1"/>
            <a:r>
              <a:rPr lang="it-IT" altLang="it-IT" dirty="0"/>
              <a:t>pc2.startup</a:t>
            </a:r>
          </a:p>
          <a:p>
            <a:pPr lvl="1" eaLnBrk="1" hangingPunct="1"/>
            <a:r>
              <a:rPr lang="it-IT" altLang="it-IT" dirty="0"/>
              <a:t>r1.startup</a:t>
            </a:r>
          </a:p>
          <a:p>
            <a:pPr lvl="1" eaLnBrk="1" hangingPunct="1"/>
            <a:r>
              <a:rPr lang="it-IT" altLang="it-IT" dirty="0"/>
              <a:t>r2.startup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5569CA-C4C5-4DD5-A14D-3479A4CA2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A4E69A-4766-4FFA-B7A2-55A729ED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id="{CACA95F7-59B7-431D-B0D9-6E9B73A48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2 – The lab</a:t>
            </a:r>
          </a:p>
        </p:txBody>
      </p:sp>
      <p:sp>
        <p:nvSpPr>
          <p:cNvPr id="15" name="Segnaposto data 2">
            <a:extLst>
              <a:ext uri="{FF2B5EF4-FFF2-40B4-BE49-F238E27FC236}">
                <a16:creationId xmlns:a16="http://schemas.microsoft.com/office/drawing/2014/main" id="{A0E633DA-7678-4528-A4AB-C5283BE3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16" name="Segnaposto piè di pagina 3">
            <a:extLst>
              <a:ext uri="{FF2B5EF4-FFF2-40B4-BE49-F238E27FC236}">
                <a16:creationId xmlns:a16="http://schemas.microsoft.com/office/drawing/2014/main" id="{43E4181D-5E39-488B-91B3-E297B304B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11269" name="Group 15">
            <a:extLst>
              <a:ext uri="{FF2B5EF4-FFF2-40B4-BE49-F238E27FC236}">
                <a16:creationId xmlns:a16="http://schemas.microsoft.com/office/drawing/2014/main" id="{A97BA1FE-5F59-4D62-8EC6-6FBEB61794C0}"/>
              </a:ext>
            </a:extLst>
          </p:cNvPr>
          <p:cNvGrpSpPr>
            <a:grpSpLocks/>
          </p:cNvGrpSpPr>
          <p:nvPr/>
        </p:nvGrpSpPr>
        <p:grpSpPr bwMode="auto">
          <a:xfrm>
            <a:off x="695400" y="4003676"/>
            <a:ext cx="4936184" cy="938213"/>
            <a:chOff x="126" y="2432"/>
            <a:chExt cx="5907" cy="591"/>
          </a:xfrm>
        </p:grpSpPr>
        <p:sp>
          <p:nvSpPr>
            <p:cNvPr id="11279" name="AutoShape 5">
              <a:extLst>
                <a:ext uri="{FF2B5EF4-FFF2-40B4-BE49-F238E27FC236}">
                  <a16:creationId xmlns:a16="http://schemas.microsoft.com/office/drawing/2014/main" id="{FA03A4B0-4B4F-4D2A-841F-BB5EF7F82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907" cy="40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None/>
              </a:pPr>
              <a:r>
                <a:rPr lang="en-US" altLang="it-IT" sz="1600" b="1" dirty="0" err="1">
                  <a:latin typeface="Courier New" panose="02070309020205020404" pitchFamily="49" charset="0"/>
                </a:rPr>
                <a:t>ip</a:t>
              </a:r>
              <a:r>
                <a:rPr lang="en-US" altLang="it-IT" sz="1600" b="1" dirty="0">
                  <a:latin typeface="Courier New" panose="02070309020205020404" pitchFamily="49" charset="0"/>
                </a:rPr>
                <a:t> address add 195.11.14.5/24 dev eth0</a:t>
              </a:r>
            </a:p>
          </p:txBody>
        </p:sp>
        <p:sp>
          <p:nvSpPr>
            <p:cNvPr id="11280" name="AutoShape 9">
              <a:extLst>
                <a:ext uri="{FF2B5EF4-FFF2-40B4-BE49-F238E27FC236}">
                  <a16:creationId xmlns:a16="http://schemas.microsoft.com/office/drawing/2014/main" id="{B7FDF940-4A19-4AF6-BF03-EABC55175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2051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pc1.startup</a:t>
              </a:r>
            </a:p>
          </p:txBody>
        </p:sp>
      </p:grpSp>
      <p:grpSp>
        <p:nvGrpSpPr>
          <p:cNvPr id="11270" name="Group 14">
            <a:extLst>
              <a:ext uri="{FF2B5EF4-FFF2-40B4-BE49-F238E27FC236}">
                <a16:creationId xmlns:a16="http://schemas.microsoft.com/office/drawing/2014/main" id="{5BA5F067-ACEE-4E59-9B20-257543493424}"/>
              </a:ext>
            </a:extLst>
          </p:cNvPr>
          <p:cNvGrpSpPr>
            <a:grpSpLocks/>
          </p:cNvGrpSpPr>
          <p:nvPr/>
        </p:nvGrpSpPr>
        <p:grpSpPr bwMode="auto">
          <a:xfrm>
            <a:off x="695399" y="5229226"/>
            <a:ext cx="4936183" cy="936625"/>
            <a:chOff x="126" y="2931"/>
            <a:chExt cx="5907" cy="590"/>
          </a:xfrm>
        </p:grpSpPr>
        <p:sp>
          <p:nvSpPr>
            <p:cNvPr id="11277" name="AutoShape 6">
              <a:extLst>
                <a:ext uri="{FF2B5EF4-FFF2-40B4-BE49-F238E27FC236}">
                  <a16:creationId xmlns:a16="http://schemas.microsoft.com/office/drawing/2014/main" id="{F1810B3A-905B-49E5-9C0E-B50481FD1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3112"/>
              <a:ext cx="5907" cy="40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urier New" panose="02070309020205020404" pitchFamily="49" charset="0"/>
                </a:rPr>
                <a:t>ip</a:t>
              </a:r>
              <a:r>
                <a:rPr lang="en-US" altLang="it-IT" sz="1600" b="1" dirty="0">
                  <a:latin typeface="Courier New" panose="02070309020205020404" pitchFamily="49" charset="0"/>
                </a:rPr>
                <a:t> address add 200.1.1.7/24 dev eth0</a:t>
              </a:r>
            </a:p>
          </p:txBody>
        </p:sp>
        <p:sp>
          <p:nvSpPr>
            <p:cNvPr id="11278" name="AutoShape 10">
              <a:extLst>
                <a:ext uri="{FF2B5EF4-FFF2-40B4-BE49-F238E27FC236}">
                  <a16:creationId xmlns:a16="http://schemas.microsoft.com/office/drawing/2014/main" id="{61FC3390-72AE-4B39-A2D4-43AFFD057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931"/>
              <a:ext cx="2051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pc2.startup</a:t>
              </a:r>
            </a:p>
          </p:txBody>
        </p:sp>
      </p:grpSp>
      <p:grpSp>
        <p:nvGrpSpPr>
          <p:cNvPr id="11271" name="Group 19">
            <a:extLst>
              <a:ext uri="{FF2B5EF4-FFF2-40B4-BE49-F238E27FC236}">
                <a16:creationId xmlns:a16="http://schemas.microsoft.com/office/drawing/2014/main" id="{CAC54588-9DCA-4D29-A435-52C8552C9DBE}"/>
              </a:ext>
            </a:extLst>
          </p:cNvPr>
          <p:cNvGrpSpPr>
            <a:grpSpLocks/>
          </p:cNvGrpSpPr>
          <p:nvPr/>
        </p:nvGrpSpPr>
        <p:grpSpPr bwMode="auto">
          <a:xfrm>
            <a:off x="4440239" y="1341439"/>
            <a:ext cx="1728787" cy="2447925"/>
            <a:chOff x="2576" y="845"/>
            <a:chExt cx="1089" cy="1542"/>
          </a:xfrm>
        </p:grpSpPr>
        <p:sp>
          <p:nvSpPr>
            <p:cNvPr id="11275" name="AutoShape 4">
              <a:extLst>
                <a:ext uri="{FF2B5EF4-FFF2-40B4-BE49-F238E27FC236}">
                  <a16:creationId xmlns:a16="http://schemas.microsoft.com/office/drawing/2014/main" id="{7E23D185-7BB2-40F5-BA5D-E8BD81F3E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1027"/>
              <a:ext cx="1089" cy="13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r1[0]=A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r1[1]=B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 dirty="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r2[0]=C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r2[1]=B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 dirty="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pc1[0]=A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pc2[0]=C</a:t>
              </a:r>
              <a:endParaRPr lang="it-IT" altLang="it-IT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1276" name="AutoShape 13">
              <a:extLst>
                <a:ext uri="{FF2B5EF4-FFF2-40B4-BE49-F238E27FC236}">
                  <a16:creationId xmlns:a16="http://schemas.microsoft.com/office/drawing/2014/main" id="{BECABD2E-897E-4C9A-BC12-8F63054E1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845"/>
              <a:ext cx="953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urier New" panose="02070309020205020404" pitchFamily="49" charset="0"/>
                </a:rPr>
                <a:t>lab.conf</a:t>
              </a:r>
            </a:p>
          </p:txBody>
        </p:sp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id="{3D3BC079-B910-46C8-8F24-7723D0E5B952}"/>
              </a:ext>
            </a:extLst>
          </p:cNvPr>
          <p:cNvGrpSpPr>
            <a:grpSpLocks/>
          </p:cNvGrpSpPr>
          <p:nvPr/>
        </p:nvGrpSpPr>
        <p:grpSpPr bwMode="auto">
          <a:xfrm>
            <a:off x="6528048" y="4007823"/>
            <a:ext cx="4930948" cy="934243"/>
            <a:chOff x="126" y="3370"/>
            <a:chExt cx="5907" cy="778"/>
          </a:xfrm>
        </p:grpSpPr>
        <p:sp>
          <p:nvSpPr>
            <p:cNvPr id="18" name="AutoShape 13">
              <a:extLst>
                <a:ext uri="{FF2B5EF4-FFF2-40B4-BE49-F238E27FC236}">
                  <a16:creationId xmlns:a16="http://schemas.microsoft.com/office/drawing/2014/main" id="{5424E33E-07E2-44B0-BCC3-C7A1FDCDD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3629"/>
              <a:ext cx="5907" cy="51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urier New" panose="02070309020205020404" pitchFamily="49" charset="0"/>
                </a:rPr>
                <a:t>ip</a:t>
              </a:r>
              <a:r>
                <a:rPr lang="en-US" altLang="it-IT" sz="1600" b="1" dirty="0">
                  <a:latin typeface="Courier New" panose="02070309020205020404" pitchFamily="49" charset="0"/>
                </a:rPr>
                <a:t> address add 195.11.14.1/24 dev eth0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urier New" panose="02070309020205020404" pitchFamily="49" charset="0"/>
                </a:rPr>
                <a:t>ip</a:t>
              </a:r>
              <a:r>
                <a:rPr lang="en-US" altLang="it-IT" sz="1600" b="1" dirty="0">
                  <a:latin typeface="Courier New" panose="02070309020205020404" pitchFamily="49" charset="0"/>
                </a:rPr>
                <a:t> address add 100.0.0.9/30 dev eth1</a:t>
              </a:r>
            </a:p>
          </p:txBody>
        </p:sp>
        <p:sp>
          <p:nvSpPr>
            <p:cNvPr id="19" name="AutoShape 14">
              <a:extLst>
                <a:ext uri="{FF2B5EF4-FFF2-40B4-BE49-F238E27FC236}">
                  <a16:creationId xmlns:a16="http://schemas.microsoft.com/office/drawing/2014/main" id="{8C670B64-5853-4EDE-9848-4491FEC2B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3370"/>
              <a:ext cx="1858" cy="300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r1.startup</a:t>
              </a:r>
            </a:p>
          </p:txBody>
        </p:sp>
      </p:grpSp>
      <p:grpSp>
        <p:nvGrpSpPr>
          <p:cNvPr id="20" name="Group 15">
            <a:extLst>
              <a:ext uri="{FF2B5EF4-FFF2-40B4-BE49-F238E27FC236}">
                <a16:creationId xmlns:a16="http://schemas.microsoft.com/office/drawing/2014/main" id="{EEBA8B86-EF24-4EDC-B035-FC6F591BA76E}"/>
              </a:ext>
            </a:extLst>
          </p:cNvPr>
          <p:cNvGrpSpPr>
            <a:grpSpLocks/>
          </p:cNvGrpSpPr>
          <p:nvPr/>
        </p:nvGrpSpPr>
        <p:grpSpPr bwMode="auto">
          <a:xfrm>
            <a:off x="6528047" y="5229226"/>
            <a:ext cx="4930947" cy="1055688"/>
            <a:chOff x="126" y="4156"/>
            <a:chExt cx="5907" cy="665"/>
          </a:xfrm>
        </p:grpSpPr>
        <p:sp>
          <p:nvSpPr>
            <p:cNvPr id="21" name="AutoShape 16">
              <a:extLst>
                <a:ext uri="{FF2B5EF4-FFF2-40B4-BE49-F238E27FC236}">
                  <a16:creationId xmlns:a16="http://schemas.microsoft.com/office/drawing/2014/main" id="{4F14A8A7-D258-4F04-BF29-B6C0BDEA6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4354"/>
              <a:ext cx="5907" cy="467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urier New" panose="02070309020205020404" pitchFamily="49" charset="0"/>
                </a:rPr>
                <a:t>ip</a:t>
              </a:r>
              <a:r>
                <a:rPr lang="en-US" altLang="it-IT" sz="1600" b="1" dirty="0">
                  <a:latin typeface="Courier New" panose="02070309020205020404" pitchFamily="49" charset="0"/>
                </a:rPr>
                <a:t> address add 200.1.1.1/24 dev eth0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urier New" panose="02070309020205020404" pitchFamily="49" charset="0"/>
                </a:rPr>
                <a:t>ip</a:t>
              </a:r>
              <a:r>
                <a:rPr lang="en-US" altLang="it-IT" sz="1600" b="1" dirty="0">
                  <a:latin typeface="Courier New" panose="02070309020205020404" pitchFamily="49" charset="0"/>
                </a:rPr>
                <a:t> address add 100.0.0.10/30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i="1" dirty="0">
                <a:latin typeface="Courier New" panose="02070309020205020404" pitchFamily="49" charset="0"/>
              </a:endParaRPr>
            </a:p>
          </p:txBody>
        </p:sp>
        <p:sp>
          <p:nvSpPr>
            <p:cNvPr id="22" name="AutoShape 17">
              <a:extLst>
                <a:ext uri="{FF2B5EF4-FFF2-40B4-BE49-F238E27FC236}">
                  <a16:creationId xmlns:a16="http://schemas.microsoft.com/office/drawing/2014/main" id="{FEDEEFD6-2645-4F4F-B843-3431BFCEB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4156"/>
              <a:ext cx="205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r2.startup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40">
            <a:extLst>
              <a:ext uri="{FF2B5EF4-FFF2-40B4-BE49-F238E27FC236}">
                <a16:creationId xmlns:a16="http://schemas.microsoft.com/office/drawing/2014/main" id="{2808444B-25C1-4FF5-8F3A-93D9B5112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60496" y="3922913"/>
            <a:ext cx="0" cy="687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4" name="Line 142">
            <a:extLst>
              <a:ext uri="{FF2B5EF4-FFF2-40B4-BE49-F238E27FC236}">
                <a16:creationId xmlns:a16="http://schemas.microsoft.com/office/drawing/2014/main" id="{F0763A0C-834C-406B-AE03-C172C70B9C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7488" y="3993588"/>
            <a:ext cx="0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16" name="Rectangle 98">
            <a:extLst>
              <a:ext uri="{FF2B5EF4-FFF2-40B4-BE49-F238E27FC236}">
                <a16:creationId xmlns:a16="http://schemas.microsoft.com/office/drawing/2014/main" id="{BF58E8B1-911C-4745-BF23-6C0C20627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3 – Testing </a:t>
            </a:r>
            <a:r>
              <a:rPr lang="it-IT" altLang="it-IT" dirty="0" err="1"/>
              <a:t>connectivity</a:t>
            </a:r>
            <a:endParaRPr lang="it-IT" altLang="it-IT" dirty="0"/>
          </a:p>
        </p:txBody>
      </p:sp>
      <p:sp>
        <p:nvSpPr>
          <p:cNvPr id="61" name="Segnaposto data 2">
            <a:extLst>
              <a:ext uri="{FF2B5EF4-FFF2-40B4-BE49-F238E27FC236}">
                <a16:creationId xmlns:a16="http://schemas.microsoft.com/office/drawing/2014/main" id="{08380078-ED07-41E8-8AF8-66638E6E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62" name="Segnaposto piè di pagina 3">
            <a:extLst>
              <a:ext uri="{FF2B5EF4-FFF2-40B4-BE49-F238E27FC236}">
                <a16:creationId xmlns:a16="http://schemas.microsoft.com/office/drawing/2014/main" id="{7577B3C3-13E9-467E-B62D-A94B4E74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13318" name="Rectangle 72">
            <a:extLst>
              <a:ext uri="{FF2B5EF4-FFF2-40B4-BE49-F238E27FC236}">
                <a16:creationId xmlns:a16="http://schemas.microsoft.com/office/drawing/2014/main" id="{78221BCA-68AF-4D9E-B943-9FC587028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352" y="5784751"/>
            <a:ext cx="8048625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  <p:sp>
        <p:nvSpPr>
          <p:cNvPr id="13324" name="Line 140">
            <a:extLst>
              <a:ext uri="{FF2B5EF4-FFF2-40B4-BE49-F238E27FC236}">
                <a16:creationId xmlns:a16="http://schemas.microsoft.com/office/drawing/2014/main" id="{4CBB6EE6-5467-4DBB-904C-1F3B0CC62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2002" y="4632227"/>
            <a:ext cx="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5" name="Line 141">
            <a:extLst>
              <a:ext uri="{FF2B5EF4-FFF2-40B4-BE49-F238E27FC236}">
                <a16:creationId xmlns:a16="http://schemas.microsoft.com/office/drawing/2014/main" id="{43012B27-6012-43C8-822A-BC5F524C0F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277" y="5675215"/>
            <a:ext cx="2976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6" name="Line 142">
            <a:extLst>
              <a:ext uri="{FF2B5EF4-FFF2-40B4-BE49-F238E27FC236}">
                <a16:creationId xmlns:a16="http://schemas.microsoft.com/office/drawing/2014/main" id="{ED7DE932-3627-49C7-A136-6A6EC6E17F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852" y="4632227"/>
            <a:ext cx="0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7" name="Rectangle 143">
            <a:extLst>
              <a:ext uri="{FF2B5EF4-FFF2-40B4-BE49-F238E27FC236}">
                <a16:creationId xmlns:a16="http://schemas.microsoft.com/office/drawing/2014/main" id="{94332B4E-08D9-4280-84A4-28126D1FB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490" y="5389465"/>
            <a:ext cx="635000" cy="571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b="1"/>
              <a:t>r1</a:t>
            </a:r>
            <a:endParaRPr lang="it-IT" altLang="it-IT" sz="2000"/>
          </a:p>
        </p:txBody>
      </p:sp>
      <p:sp>
        <p:nvSpPr>
          <p:cNvPr id="13328" name="Rectangle 144">
            <a:extLst>
              <a:ext uri="{FF2B5EF4-FFF2-40B4-BE49-F238E27FC236}">
                <a16:creationId xmlns:a16="http://schemas.microsoft.com/office/drawing/2014/main" id="{74998E92-5B6F-4A48-91B8-0BDEA0CC2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4340" y="5403752"/>
            <a:ext cx="636588" cy="557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b="1"/>
              <a:t>r2</a:t>
            </a:r>
            <a:endParaRPr lang="it-IT" altLang="it-IT" sz="2000"/>
          </a:p>
        </p:txBody>
      </p:sp>
      <p:pic>
        <p:nvPicPr>
          <p:cNvPr id="13329" name="Picture 145" descr="scheda-su">
            <a:extLst>
              <a:ext uri="{FF2B5EF4-FFF2-40B4-BE49-F238E27FC236}">
                <a16:creationId xmlns:a16="http://schemas.microsoft.com/office/drawing/2014/main" id="{CEA639EC-0553-469C-BAB4-0968249DE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877" y="4919565"/>
            <a:ext cx="346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0" name="Picture 146" descr="scheda-su">
            <a:extLst>
              <a:ext uri="{FF2B5EF4-FFF2-40B4-BE49-F238E27FC236}">
                <a16:creationId xmlns:a16="http://schemas.microsoft.com/office/drawing/2014/main" id="{0402269B-6BD7-4C38-A6E2-2C200ABBF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02" y="4848127"/>
            <a:ext cx="360363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1" name="Line 147">
            <a:extLst>
              <a:ext uri="{FF2B5EF4-FFF2-40B4-BE49-F238E27FC236}">
                <a16:creationId xmlns:a16="http://schemas.microsoft.com/office/drawing/2014/main" id="{1C25566F-A01A-4A7C-9C8D-AE9C6ACEAC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3432" y="4610000"/>
            <a:ext cx="3155058" cy="206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3332" name="Picture 148" descr="scheda-right">
            <a:extLst>
              <a:ext uri="{FF2B5EF4-FFF2-40B4-BE49-F238E27FC236}">
                <a16:creationId xmlns:a16="http://schemas.microsoft.com/office/drawing/2014/main" id="{0A529757-19B5-41E0-9BB0-D9D7483A1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52" y="5487890"/>
            <a:ext cx="622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3" name="Line 149">
            <a:extLst>
              <a:ext uri="{FF2B5EF4-FFF2-40B4-BE49-F238E27FC236}">
                <a16:creationId xmlns:a16="http://schemas.microsoft.com/office/drawing/2014/main" id="{DDCD8E0D-19CC-4373-8CE7-E283056726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53509" y="4586190"/>
            <a:ext cx="3659111" cy="199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3334" name="Picture 150" descr="scheda">
            <a:extLst>
              <a:ext uri="{FF2B5EF4-FFF2-40B4-BE49-F238E27FC236}">
                <a16:creationId xmlns:a16="http://schemas.microsoft.com/office/drawing/2014/main" id="{D1E0E443-CF41-4FDB-81C9-7F17ABC39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540" y="5487890"/>
            <a:ext cx="619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5" name="Rectangle 151">
            <a:extLst>
              <a:ext uri="{FF2B5EF4-FFF2-40B4-BE49-F238E27FC236}">
                <a16:creationId xmlns:a16="http://schemas.microsoft.com/office/drawing/2014/main" id="{12A63A90-7D71-4B94-82A2-E276CE6DD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135" y="2924944"/>
            <a:ext cx="703263" cy="63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b="1"/>
              <a:t>pc1</a:t>
            </a:r>
            <a:endParaRPr lang="it-IT" altLang="it-IT" sz="2000"/>
          </a:p>
        </p:txBody>
      </p:sp>
      <p:pic>
        <p:nvPicPr>
          <p:cNvPr id="13336" name="Picture 152" descr="scheda-giu">
            <a:extLst>
              <a:ext uri="{FF2B5EF4-FFF2-40B4-BE49-F238E27FC236}">
                <a16:creationId xmlns:a16="http://schemas.microsoft.com/office/drawing/2014/main" id="{27C6C4C3-EF59-42AB-9970-0F4B1C258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623" y="3494857"/>
            <a:ext cx="346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7" name="Text Box 153">
            <a:extLst>
              <a:ext uri="{FF2B5EF4-FFF2-40B4-BE49-F238E27FC236}">
                <a16:creationId xmlns:a16="http://schemas.microsoft.com/office/drawing/2014/main" id="{9E64879A-A032-463D-82C8-E267D6723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773" y="3628207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eth0</a:t>
            </a:r>
          </a:p>
        </p:txBody>
      </p:sp>
      <p:sp>
        <p:nvSpPr>
          <p:cNvPr id="13338" name="Text Box 154">
            <a:extLst>
              <a:ext uri="{FF2B5EF4-FFF2-40B4-BE49-F238E27FC236}">
                <a16:creationId xmlns:a16="http://schemas.microsoft.com/office/drawing/2014/main" id="{549923ED-E92A-4D06-9925-70827097D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0145" y="3556199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eth0</a:t>
            </a:r>
          </a:p>
        </p:txBody>
      </p:sp>
      <p:sp>
        <p:nvSpPr>
          <p:cNvPr id="13339" name="Text Box 155">
            <a:extLst>
              <a:ext uri="{FF2B5EF4-FFF2-40B4-BE49-F238E27FC236}">
                <a16:creationId xmlns:a16="http://schemas.microsoft.com/office/drawing/2014/main" id="{C67C66DE-9D63-4901-AD70-5AE238540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540" y="5078511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dirty="0"/>
              <a:t>eth0</a:t>
            </a:r>
          </a:p>
        </p:txBody>
      </p:sp>
      <p:sp>
        <p:nvSpPr>
          <p:cNvPr id="13340" name="Text Box 156">
            <a:extLst>
              <a:ext uri="{FF2B5EF4-FFF2-40B4-BE49-F238E27FC236}">
                <a16:creationId xmlns:a16="http://schemas.microsoft.com/office/drawing/2014/main" id="{A526B0B5-B02F-478B-BCED-828822417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252" y="5818090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eth1</a:t>
            </a:r>
          </a:p>
        </p:txBody>
      </p:sp>
      <p:sp>
        <p:nvSpPr>
          <p:cNvPr id="13341" name="Text Box 157">
            <a:extLst>
              <a:ext uri="{FF2B5EF4-FFF2-40B4-BE49-F238E27FC236}">
                <a16:creationId xmlns:a16="http://schemas.microsoft.com/office/drawing/2014/main" id="{51FAD9FC-987D-4201-9B14-5DD615C29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7065" y="5849840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eth1</a:t>
            </a:r>
          </a:p>
        </p:txBody>
      </p:sp>
      <p:sp>
        <p:nvSpPr>
          <p:cNvPr id="13342" name="Text Box 158">
            <a:extLst>
              <a:ext uri="{FF2B5EF4-FFF2-40B4-BE49-F238E27FC236}">
                <a16:creationId xmlns:a16="http://schemas.microsoft.com/office/drawing/2014/main" id="{BC362E7D-48DF-45B6-83F7-941E0BF68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465" y="4991002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eth0</a:t>
            </a:r>
          </a:p>
        </p:txBody>
      </p:sp>
      <p:sp>
        <p:nvSpPr>
          <p:cNvPr id="13343" name="Text Box 159">
            <a:extLst>
              <a:ext uri="{FF2B5EF4-FFF2-40B4-BE49-F238E27FC236}">
                <a16:creationId xmlns:a16="http://schemas.microsoft.com/office/drawing/2014/main" id="{74EB0217-1887-4919-AE15-E58EEE981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3" y="4088160"/>
            <a:ext cx="14065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195.11.14.5</a:t>
            </a:r>
          </a:p>
        </p:txBody>
      </p:sp>
      <p:sp>
        <p:nvSpPr>
          <p:cNvPr id="13344" name="Text Box 160">
            <a:extLst>
              <a:ext uri="{FF2B5EF4-FFF2-40B4-BE49-F238E27FC236}">
                <a16:creationId xmlns:a16="http://schemas.microsoft.com/office/drawing/2014/main" id="{667667BB-DD31-4A51-B1FA-6FB641424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9815" y="5064027"/>
            <a:ext cx="11557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100.0.0.9</a:t>
            </a:r>
          </a:p>
        </p:txBody>
      </p:sp>
      <p:sp>
        <p:nvSpPr>
          <p:cNvPr id="13345" name="Text Box 161">
            <a:extLst>
              <a:ext uri="{FF2B5EF4-FFF2-40B4-BE49-F238E27FC236}">
                <a16:creationId xmlns:a16="http://schemas.microsoft.com/office/drawing/2014/main" id="{51C9C0DB-8CFB-429E-A32B-27C5B30F5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528" y="4713191"/>
            <a:ext cx="14065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195.11.14.1</a:t>
            </a:r>
          </a:p>
        </p:txBody>
      </p:sp>
      <p:sp>
        <p:nvSpPr>
          <p:cNvPr id="13346" name="Text Box 162">
            <a:extLst>
              <a:ext uri="{FF2B5EF4-FFF2-40B4-BE49-F238E27FC236}">
                <a16:creationId xmlns:a16="http://schemas.microsoft.com/office/drawing/2014/main" id="{C210DB7E-2F7B-4E53-A54A-75D9BAF34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80" y="4054672"/>
            <a:ext cx="11557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200.1.1.7</a:t>
            </a:r>
          </a:p>
        </p:txBody>
      </p:sp>
      <p:sp>
        <p:nvSpPr>
          <p:cNvPr id="13347" name="Text Box 163">
            <a:extLst>
              <a:ext uri="{FF2B5EF4-FFF2-40B4-BE49-F238E27FC236}">
                <a16:creationId xmlns:a16="http://schemas.microsoft.com/office/drawing/2014/main" id="{C7249ED8-820F-4C1D-8735-740FB80D8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0990" y="5037040"/>
            <a:ext cx="11557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200.1.1.1</a:t>
            </a:r>
          </a:p>
        </p:txBody>
      </p:sp>
      <p:sp>
        <p:nvSpPr>
          <p:cNvPr id="13348" name="Text Box 164">
            <a:extLst>
              <a:ext uri="{FF2B5EF4-FFF2-40B4-BE49-F238E27FC236}">
                <a16:creationId xmlns:a16="http://schemas.microsoft.com/office/drawing/2014/main" id="{8282D68E-3CE9-4196-A8D8-760D18EB8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265" y="5064027"/>
            <a:ext cx="1281113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100.0.0.10</a:t>
            </a:r>
          </a:p>
        </p:txBody>
      </p:sp>
      <p:sp>
        <p:nvSpPr>
          <p:cNvPr id="13349" name="Rectangle 166">
            <a:extLst>
              <a:ext uri="{FF2B5EF4-FFF2-40B4-BE49-F238E27FC236}">
                <a16:creationId xmlns:a16="http://schemas.microsoft.com/office/drawing/2014/main" id="{03F6B3A1-F629-4E64-88C0-B085165B9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1345" y="2852936"/>
            <a:ext cx="703263" cy="63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b="1"/>
              <a:t>pc2</a:t>
            </a:r>
            <a:endParaRPr lang="it-IT" altLang="it-IT" sz="2000"/>
          </a:p>
        </p:txBody>
      </p:sp>
      <p:pic>
        <p:nvPicPr>
          <p:cNvPr id="13350" name="Picture 167" descr="scheda-giu">
            <a:extLst>
              <a:ext uri="{FF2B5EF4-FFF2-40B4-BE49-F238E27FC236}">
                <a16:creationId xmlns:a16="http://schemas.microsoft.com/office/drawing/2014/main" id="{F47790BE-C32F-41DC-BEBA-5A754C991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832" y="3422849"/>
            <a:ext cx="346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Line 171">
            <a:extLst>
              <a:ext uri="{FF2B5EF4-FFF2-40B4-BE49-F238E27FC236}">
                <a16:creationId xmlns:a16="http://schemas.microsoft.com/office/drawing/2014/main" id="{B5CF028D-C559-4D1E-94A4-975727AC4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6237" y="4111063"/>
            <a:ext cx="1877889" cy="121761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lg" len="lg"/>
            <a:tailEnd type="triangle" w="lg" len="lg"/>
          </a:ln>
          <a:effectLst>
            <a:outerShdw dist="63500" dir="318780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DBA5EA9-DD01-46FE-9904-152C053C695C}"/>
              </a:ext>
            </a:extLst>
          </p:cNvPr>
          <p:cNvGrpSpPr/>
          <p:nvPr/>
        </p:nvGrpSpPr>
        <p:grpSpPr>
          <a:xfrm>
            <a:off x="2039933" y="1347406"/>
            <a:ext cx="8035145" cy="2646182"/>
            <a:chOff x="2039933" y="1347406"/>
            <a:chExt cx="8035145" cy="264618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1B2CEF5-BE05-4F4F-8826-C816545B0ACA}"/>
                </a:ext>
              </a:extLst>
            </p:cNvPr>
            <p:cNvGrpSpPr/>
            <p:nvPr/>
          </p:nvGrpSpPr>
          <p:grpSpPr>
            <a:xfrm>
              <a:off x="2039933" y="1347406"/>
              <a:ext cx="8035145" cy="2646182"/>
              <a:chOff x="2116183" y="1995487"/>
              <a:chExt cx="6661106" cy="2646182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9CE729D-52DA-4B67-B9E2-8A3B96DC9163}"/>
                  </a:ext>
                </a:extLst>
              </p:cNvPr>
              <p:cNvSpPr/>
              <p:nvPr/>
            </p:nvSpPr>
            <p:spPr>
              <a:xfrm>
                <a:off x="2116184" y="2203269"/>
                <a:ext cx="6661105" cy="2438400"/>
              </a:xfrm>
              <a:prstGeom prst="rect">
                <a:avLst/>
              </a:prstGeom>
              <a:solidFill>
                <a:sysClr val="windowText" lastClr="000000"/>
              </a:solidFill>
              <a:ln w="57150" cap="flat" cmpd="sng" algn="ctr">
                <a:solidFill>
                  <a:srgbClr val="4472C4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t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root@pc1:~$ </a:t>
                </a:r>
                <a:r>
                  <a:rPr lang="it-IT" b="1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ping</a:t>
                </a:r>
                <a:r>
                  <a:rPr lang="it-IT" b="1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195.11.14.1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PING 195.11.14.1 (195.11.14.1) 56(84) bytes of data.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64 bytes from 195.11.14.1: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icmp_seq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=1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ttl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=64 time=3.17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ms</a:t>
                </a:r>
                <a:endParaRPr lang="it-IT" kern="0" dirty="0">
                  <a:solidFill>
                    <a:prstClr val="white"/>
                  </a:solidFill>
                  <a:latin typeface="Consolas" panose="020B0609020204030204" pitchFamily="49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64 bytes from 195.11.14.1: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icmp_seq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=2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ttl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=64 time=0.371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ms</a:t>
                </a:r>
                <a:endParaRPr lang="it-IT" kern="0" dirty="0">
                  <a:solidFill>
                    <a:prstClr val="white"/>
                  </a:solidFill>
                  <a:latin typeface="Consolas" panose="020B0609020204030204" pitchFamily="49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kern="0" dirty="0">
                  <a:solidFill>
                    <a:prstClr val="white"/>
                  </a:solidFill>
                  <a:latin typeface="Consolas" panose="020B0609020204030204" pitchFamily="49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--- 195.11.14.1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ping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statistics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---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2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packets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transmitted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, 2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received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, 0%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packet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loss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, time 2019ms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rtt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min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/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avg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/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max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/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mdev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= 0.308/1.285/3.176/1.337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ms</a:t>
                </a:r>
                <a:endParaRPr lang="it-IT" kern="0" dirty="0">
                  <a:solidFill>
                    <a:prstClr val="white"/>
                  </a:solidFill>
                  <a:latin typeface="Consolas" panose="020B0609020204030204" pitchFamily="49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A46110C-3353-43AF-9DE1-9AEAD682BA89}"/>
                  </a:ext>
                </a:extLst>
              </p:cNvPr>
              <p:cNvSpPr/>
              <p:nvPr/>
            </p:nvSpPr>
            <p:spPr>
              <a:xfrm>
                <a:off x="2116183" y="1995487"/>
                <a:ext cx="6661105" cy="207781"/>
              </a:xfrm>
              <a:prstGeom prst="rect">
                <a:avLst/>
              </a:prstGeom>
              <a:solidFill>
                <a:srgbClr val="4472C4"/>
              </a:solidFill>
              <a:ln w="57150" cap="flat" cmpd="sng" algn="ctr">
                <a:solidFill>
                  <a:srgbClr val="4472C4"/>
                </a:solidFill>
                <a:prstDash val="solid"/>
                <a:miter lim="800000"/>
              </a:ln>
              <a:effectLst>
                <a:outerShdw blurRad="50800" dist="25400" algn="l" rotWithShape="0">
                  <a:prstClr val="black">
                    <a:alpha val="32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2A6CB2E-2F09-47C4-9E4B-8952A23047ED}"/>
                </a:ext>
              </a:extLst>
            </p:cNvPr>
            <p:cNvGrpSpPr/>
            <p:nvPr/>
          </p:nvGrpSpPr>
          <p:grpSpPr>
            <a:xfrm>
              <a:off x="9409698" y="1388178"/>
              <a:ext cx="581348" cy="126235"/>
              <a:chOff x="8092857" y="2035375"/>
              <a:chExt cx="581348" cy="126235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6068CEA-3E27-476D-AE40-C9341C814B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035610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7244585-2426-46DD-882A-1A91843ABD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9B08450-DDE8-41F7-AE62-CCCBD7869C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59E33300-9DBD-4831-BBA6-F63522E7B5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3 – Testing </a:t>
            </a:r>
            <a:r>
              <a:rPr lang="it-IT" altLang="it-IT" dirty="0" err="1"/>
              <a:t>connectivity</a:t>
            </a:r>
            <a:endParaRPr lang="it-IT" altLang="it-IT" dirty="0"/>
          </a:p>
        </p:txBody>
      </p:sp>
      <p:sp>
        <p:nvSpPr>
          <p:cNvPr id="61" name="Segnaposto data 2">
            <a:extLst>
              <a:ext uri="{FF2B5EF4-FFF2-40B4-BE49-F238E27FC236}">
                <a16:creationId xmlns:a16="http://schemas.microsoft.com/office/drawing/2014/main" id="{31B8A89C-2994-423E-9FE8-05099BCC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62" name="Segnaposto piè di pagina 3">
            <a:extLst>
              <a:ext uri="{FF2B5EF4-FFF2-40B4-BE49-F238E27FC236}">
                <a16:creationId xmlns:a16="http://schemas.microsoft.com/office/drawing/2014/main" id="{D959F8BD-0215-4184-9FF1-A774F54B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14342" name="Group 29">
            <a:extLst>
              <a:ext uri="{FF2B5EF4-FFF2-40B4-BE49-F238E27FC236}">
                <a16:creationId xmlns:a16="http://schemas.microsoft.com/office/drawing/2014/main" id="{15136AD2-A513-4354-B6AF-5C6B1814FC93}"/>
              </a:ext>
            </a:extLst>
          </p:cNvPr>
          <p:cNvGrpSpPr>
            <a:grpSpLocks/>
          </p:cNvGrpSpPr>
          <p:nvPr/>
        </p:nvGrpSpPr>
        <p:grpSpPr bwMode="auto">
          <a:xfrm>
            <a:off x="695400" y="3356992"/>
            <a:ext cx="8462963" cy="3025775"/>
            <a:chOff x="420" y="2386"/>
            <a:chExt cx="5331" cy="1906"/>
          </a:xfrm>
        </p:grpSpPr>
        <p:sp>
          <p:nvSpPr>
            <p:cNvPr id="14370" name="Line 30">
              <a:extLst>
                <a:ext uri="{FF2B5EF4-FFF2-40B4-BE49-F238E27FC236}">
                  <a16:creationId xmlns:a16="http://schemas.microsoft.com/office/drawing/2014/main" id="{3A949C26-0B10-4797-92EB-DBA253DEB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5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1" name="Line 31">
              <a:extLst>
                <a:ext uri="{FF2B5EF4-FFF2-40B4-BE49-F238E27FC236}">
                  <a16:creationId xmlns:a16="http://schemas.microsoft.com/office/drawing/2014/main" id="{013AE811-2CF8-48ED-B6EE-D045982AB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9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2" name="Line 32">
              <a:extLst>
                <a:ext uri="{FF2B5EF4-FFF2-40B4-BE49-F238E27FC236}">
                  <a16:creationId xmlns:a16="http://schemas.microsoft.com/office/drawing/2014/main" id="{CCE3387D-986B-4D04-8036-1EA724A27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6" y="3294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3" name="Line 33">
              <a:extLst>
                <a:ext uri="{FF2B5EF4-FFF2-40B4-BE49-F238E27FC236}">
                  <a16:creationId xmlns:a16="http://schemas.microsoft.com/office/drawing/2014/main" id="{AC13175C-454C-45CD-B471-F035411D7C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2" y="3951"/>
              <a:ext cx="18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4" name="Line 34">
              <a:extLst>
                <a:ext uri="{FF2B5EF4-FFF2-40B4-BE49-F238E27FC236}">
                  <a16:creationId xmlns:a16="http://schemas.microsoft.com/office/drawing/2014/main" id="{C11E0999-27AD-4C34-9BB6-1EF54DE0A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0" y="3294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5" name="Rectangle 35">
              <a:extLst>
                <a:ext uri="{FF2B5EF4-FFF2-40B4-BE49-F238E27FC236}">
                  <a16:creationId xmlns:a16="http://schemas.microsoft.com/office/drawing/2014/main" id="{FF192A54-50A4-4C46-AF39-1C90B36CE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" y="3771"/>
              <a:ext cx="400" cy="3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r1</a:t>
              </a:r>
              <a:endParaRPr lang="it-IT" altLang="it-IT" sz="2000"/>
            </a:p>
          </p:txBody>
        </p:sp>
        <p:sp>
          <p:nvSpPr>
            <p:cNvPr id="14376" name="Rectangle 36">
              <a:extLst>
                <a:ext uri="{FF2B5EF4-FFF2-40B4-BE49-F238E27FC236}">
                  <a16:creationId xmlns:a16="http://schemas.microsoft.com/office/drawing/2014/main" id="{FA02EB15-B9D7-4A98-8D54-E1B4C4963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3780"/>
              <a:ext cx="401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r2</a:t>
              </a:r>
              <a:endParaRPr lang="it-IT" altLang="it-IT" sz="2000"/>
            </a:p>
          </p:txBody>
        </p:sp>
        <p:pic>
          <p:nvPicPr>
            <p:cNvPr id="14377" name="Picture 37" descr="scheda-su">
              <a:extLst>
                <a:ext uri="{FF2B5EF4-FFF2-40B4-BE49-F238E27FC236}">
                  <a16:creationId xmlns:a16="http://schemas.microsoft.com/office/drawing/2014/main" id="{E5A5C24A-B07B-4187-8190-A3C109814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6" y="3475"/>
              <a:ext cx="21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78" name="Picture 38" descr="scheda-su">
              <a:extLst>
                <a:ext uri="{FF2B5EF4-FFF2-40B4-BE49-F238E27FC236}">
                  <a16:creationId xmlns:a16="http://schemas.microsoft.com/office/drawing/2014/main" id="{12244988-C367-4D2E-8228-E9BBEE6336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0" y="3430"/>
              <a:ext cx="227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79" name="Line 39">
              <a:extLst>
                <a:ext uri="{FF2B5EF4-FFF2-40B4-BE49-F238E27FC236}">
                  <a16:creationId xmlns:a16="http://schemas.microsoft.com/office/drawing/2014/main" id="{A2068EA5-5710-4C49-BF98-3BB6A1600C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3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4380" name="Picture 40" descr="scheda-right">
              <a:extLst>
                <a:ext uri="{FF2B5EF4-FFF2-40B4-BE49-F238E27FC236}">
                  <a16:creationId xmlns:a16="http://schemas.microsoft.com/office/drawing/2014/main" id="{200D469F-3C5D-4808-B223-0922968359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" y="3833"/>
              <a:ext cx="39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81" name="Line 41">
              <a:extLst>
                <a:ext uri="{FF2B5EF4-FFF2-40B4-BE49-F238E27FC236}">
                  <a16:creationId xmlns:a16="http://schemas.microsoft.com/office/drawing/2014/main" id="{86F4023E-25B0-495C-AA35-221DB4B1E8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49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4382" name="Picture 42" descr="scheda">
              <a:extLst>
                <a:ext uri="{FF2B5EF4-FFF2-40B4-BE49-F238E27FC236}">
                  <a16:creationId xmlns:a16="http://schemas.microsoft.com/office/drawing/2014/main" id="{CD245388-A579-4099-A12F-84C530C0DC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" y="3833"/>
              <a:ext cx="39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83" name="Rectangle 43">
              <a:extLst>
                <a:ext uri="{FF2B5EF4-FFF2-40B4-BE49-F238E27FC236}">
                  <a16:creationId xmlns:a16="http://schemas.microsoft.com/office/drawing/2014/main" id="{3A43438F-A42D-4F2C-B529-F54DBCCAC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pc1</a:t>
              </a:r>
              <a:endParaRPr lang="it-IT" altLang="it-IT" sz="2000"/>
            </a:p>
          </p:txBody>
        </p:sp>
        <p:pic>
          <p:nvPicPr>
            <p:cNvPr id="14384" name="Picture 44" descr="scheda-giu">
              <a:extLst>
                <a:ext uri="{FF2B5EF4-FFF2-40B4-BE49-F238E27FC236}">
                  <a16:creationId xmlns:a16="http://schemas.microsoft.com/office/drawing/2014/main" id="{A3A8D518-FEAE-47AD-BB7F-373163F047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7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85" name="Text Box 45">
              <a:extLst>
                <a:ext uri="{FF2B5EF4-FFF2-40B4-BE49-F238E27FC236}">
                  <a16:creationId xmlns:a16="http://schemas.microsoft.com/office/drawing/2014/main" id="{FE956608-7974-4FAF-98D6-51F402E839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4386" name="Text Box 46">
              <a:extLst>
                <a:ext uri="{FF2B5EF4-FFF2-40B4-BE49-F238E27FC236}">
                  <a16:creationId xmlns:a16="http://schemas.microsoft.com/office/drawing/2014/main" id="{895649CC-0D93-4B36-BF4F-A659F0B36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5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4387" name="Text Box 47">
              <a:extLst>
                <a:ext uri="{FF2B5EF4-FFF2-40B4-BE49-F238E27FC236}">
                  <a16:creationId xmlns:a16="http://schemas.microsoft.com/office/drawing/2014/main" id="{350226F1-8E55-4D56-B9B7-038D2956C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4388" name="Text Box 48">
              <a:extLst>
                <a:ext uri="{FF2B5EF4-FFF2-40B4-BE49-F238E27FC236}">
                  <a16:creationId xmlns:a16="http://schemas.microsoft.com/office/drawing/2014/main" id="{DF310FEE-6225-448C-9372-1FC365FE3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" y="404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4389" name="Text Box 49">
              <a:extLst>
                <a:ext uri="{FF2B5EF4-FFF2-40B4-BE49-F238E27FC236}">
                  <a16:creationId xmlns:a16="http://schemas.microsoft.com/office/drawing/2014/main" id="{5F7142F7-4D7C-4ACE-95BA-FDFF57DBF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406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4390" name="Text Box 50">
              <a:extLst>
                <a:ext uri="{FF2B5EF4-FFF2-40B4-BE49-F238E27FC236}">
                  <a16:creationId xmlns:a16="http://schemas.microsoft.com/office/drawing/2014/main" id="{FDA3E8CF-5F47-49F0-81F1-BFFCB5C51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7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4391" name="Text Box 51">
              <a:extLst>
                <a:ext uri="{FF2B5EF4-FFF2-40B4-BE49-F238E27FC236}">
                  <a16:creationId xmlns:a16="http://schemas.microsoft.com/office/drawing/2014/main" id="{62094FA7-A67A-4705-8F77-63BD97AE6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" y="283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195.11.14.5</a:t>
              </a:r>
            </a:p>
          </p:txBody>
        </p:sp>
        <p:sp>
          <p:nvSpPr>
            <p:cNvPr id="14392" name="Text Box 52">
              <a:extLst>
                <a:ext uri="{FF2B5EF4-FFF2-40B4-BE49-F238E27FC236}">
                  <a16:creationId xmlns:a16="http://schemas.microsoft.com/office/drawing/2014/main" id="{C9C0E391-0929-4445-8658-39552FB36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3566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100.0.0.9</a:t>
              </a:r>
            </a:p>
          </p:txBody>
        </p:sp>
        <p:sp>
          <p:nvSpPr>
            <p:cNvPr id="14393" name="Text Box 53">
              <a:extLst>
                <a:ext uri="{FF2B5EF4-FFF2-40B4-BE49-F238E27FC236}">
                  <a16:creationId xmlns:a16="http://schemas.microsoft.com/office/drawing/2014/main" id="{1E2F5785-200E-4F0E-8B84-C0379CD3B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54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195.11.14.1</a:t>
              </a:r>
            </a:p>
          </p:txBody>
        </p:sp>
        <p:sp>
          <p:nvSpPr>
            <p:cNvPr id="14394" name="Text Box 54">
              <a:extLst>
                <a:ext uri="{FF2B5EF4-FFF2-40B4-BE49-F238E27FC236}">
                  <a16:creationId xmlns:a16="http://schemas.microsoft.com/office/drawing/2014/main" id="{A2F6501A-9E4E-4F45-BED1-A8E1E5FAA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5" y="2740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200.1.1.7</a:t>
              </a:r>
            </a:p>
          </p:txBody>
        </p:sp>
        <p:sp>
          <p:nvSpPr>
            <p:cNvPr id="14395" name="Text Box 55">
              <a:extLst>
                <a:ext uri="{FF2B5EF4-FFF2-40B4-BE49-F238E27FC236}">
                  <a16:creationId xmlns:a16="http://schemas.microsoft.com/office/drawing/2014/main" id="{312B8F14-2E8E-41A2-AD81-379BCF5A7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3549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200.1.1.1</a:t>
              </a:r>
            </a:p>
          </p:txBody>
        </p:sp>
        <p:sp>
          <p:nvSpPr>
            <p:cNvPr id="14396" name="Text Box 56">
              <a:extLst>
                <a:ext uri="{FF2B5EF4-FFF2-40B4-BE49-F238E27FC236}">
                  <a16:creationId xmlns:a16="http://schemas.microsoft.com/office/drawing/2014/main" id="{C045C5E6-877B-4C33-9B6A-D7EF1FE5C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9" y="3566"/>
              <a:ext cx="807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100.0.0.10</a:t>
              </a:r>
            </a:p>
          </p:txBody>
        </p:sp>
        <p:sp>
          <p:nvSpPr>
            <p:cNvPr id="14397" name="Rectangle 57">
              <a:extLst>
                <a:ext uri="{FF2B5EF4-FFF2-40B4-BE49-F238E27FC236}">
                  <a16:creationId xmlns:a16="http://schemas.microsoft.com/office/drawing/2014/main" id="{2B8DA425-BCA3-4A27-8EE5-3C7CD0639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pc2</a:t>
              </a:r>
              <a:endParaRPr lang="it-IT" altLang="it-IT" sz="2000"/>
            </a:p>
          </p:txBody>
        </p:sp>
        <p:pic>
          <p:nvPicPr>
            <p:cNvPr id="14398" name="Picture 58" descr="scheda-giu">
              <a:extLst>
                <a:ext uri="{FF2B5EF4-FFF2-40B4-BE49-F238E27FC236}">
                  <a16:creationId xmlns:a16="http://schemas.microsoft.com/office/drawing/2014/main" id="{69D84ECC-F50E-4534-8D79-5E1866040F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4" name="AutoShape 59">
            <a:extLst>
              <a:ext uri="{FF2B5EF4-FFF2-40B4-BE49-F238E27FC236}">
                <a16:creationId xmlns:a16="http://schemas.microsoft.com/office/drawing/2014/main" id="{350A780A-0828-4120-AAA6-6D40F2691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551" y="1494946"/>
            <a:ext cx="3529013" cy="2087562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 dirty="0" err="1"/>
              <a:t>interfaces</a:t>
            </a:r>
            <a:r>
              <a:rPr lang="it-IT" altLang="it-IT" sz="2400" dirty="0"/>
              <a:t> on </a:t>
            </a:r>
            <a:r>
              <a:rPr lang="it-IT" altLang="it-IT" sz="2400" dirty="0" err="1"/>
              <a:t>different</a:t>
            </a:r>
            <a:r>
              <a:rPr lang="it-IT" altLang="it-IT" sz="2400" dirty="0"/>
              <a:t> domains </a:t>
            </a:r>
            <a:r>
              <a:rPr lang="it-IT" altLang="it-IT" sz="2400" dirty="0" err="1"/>
              <a:t>cannot</a:t>
            </a:r>
            <a:r>
              <a:rPr lang="it-IT" altLang="it-IT" sz="2400" dirty="0"/>
              <a:t> be </a:t>
            </a:r>
            <a:r>
              <a:rPr lang="it-IT" altLang="it-IT" sz="2400" dirty="0" err="1"/>
              <a:t>reached</a:t>
            </a:r>
            <a:endParaRPr lang="it-IT" altLang="it-IT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it-IT" altLang="it-IT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 dirty="0"/>
              <a:t>can </a:t>
            </a:r>
            <a:r>
              <a:rPr lang="it-IT" altLang="it-IT" sz="2400" dirty="0" err="1"/>
              <a:t>you</a:t>
            </a:r>
            <a:r>
              <a:rPr lang="it-IT" altLang="it-IT" sz="2400" dirty="0"/>
              <a:t> </a:t>
            </a:r>
            <a:r>
              <a:rPr lang="it-IT" altLang="it-IT" sz="2400" dirty="0" err="1"/>
              <a:t>tell</a:t>
            </a:r>
            <a:r>
              <a:rPr lang="it-IT" altLang="it-IT" sz="2400" dirty="0"/>
              <a:t> </a:t>
            </a:r>
            <a:r>
              <a:rPr lang="it-IT" altLang="it-IT" sz="2400" dirty="0" err="1"/>
              <a:t>why</a:t>
            </a:r>
            <a:r>
              <a:rPr lang="it-IT" altLang="it-IT" sz="2400" dirty="0"/>
              <a:t>?</a:t>
            </a:r>
          </a:p>
        </p:txBody>
      </p:sp>
      <p:sp>
        <p:nvSpPr>
          <p:cNvPr id="14345" name="Freeform 63">
            <a:extLst>
              <a:ext uri="{FF2B5EF4-FFF2-40B4-BE49-F238E27FC236}">
                <a16:creationId xmlns:a16="http://schemas.microsoft.com/office/drawing/2014/main" id="{66AE477D-9458-4F3A-8A37-8D2FBDF7B4BD}"/>
              </a:ext>
            </a:extLst>
          </p:cNvPr>
          <p:cNvSpPr>
            <a:spLocks/>
          </p:cNvSpPr>
          <p:nvPr/>
        </p:nvSpPr>
        <p:spPr bwMode="auto">
          <a:xfrm>
            <a:off x="3159200" y="4507929"/>
            <a:ext cx="238125" cy="1065212"/>
          </a:xfrm>
          <a:custGeom>
            <a:avLst/>
            <a:gdLst>
              <a:gd name="T0" fmla="*/ 148690013 w 150"/>
              <a:gd name="T1" fmla="*/ 0 h 671"/>
              <a:gd name="T2" fmla="*/ 37803138 w 150"/>
              <a:gd name="T3" fmla="*/ 869452704 h 671"/>
              <a:gd name="T4" fmla="*/ 378023438 w 150"/>
              <a:gd name="T5" fmla="*/ 1691023256 h 6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0" h="671">
                <a:moveTo>
                  <a:pt x="59" y="0"/>
                </a:moveTo>
                <a:cubicBezTo>
                  <a:pt x="52" y="57"/>
                  <a:pt x="0" y="233"/>
                  <a:pt x="15" y="345"/>
                </a:cubicBezTo>
                <a:cubicBezTo>
                  <a:pt x="30" y="457"/>
                  <a:pt x="122" y="603"/>
                  <a:pt x="150" y="671"/>
                </a:cubicBezTo>
              </a:path>
            </a:pathLst>
          </a:custGeom>
          <a:noFill/>
          <a:ln w="57150">
            <a:solidFill>
              <a:schemeClr val="tx2"/>
            </a:solidFill>
            <a:round/>
            <a:headEnd type="triangle" w="lg" len="lg"/>
            <a:tailEnd type="triangle" w="lg" len="lg"/>
          </a:ln>
          <a:effectLst>
            <a:outerShdw dist="63500" dir="318780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7DBB24-E296-4E23-9A99-DBFB5C3A30E9}"/>
              </a:ext>
            </a:extLst>
          </p:cNvPr>
          <p:cNvGrpSpPr/>
          <p:nvPr/>
        </p:nvGrpSpPr>
        <p:grpSpPr>
          <a:xfrm>
            <a:off x="2039933" y="1347407"/>
            <a:ext cx="5280202" cy="1741297"/>
            <a:chOff x="2039933" y="1347407"/>
            <a:chExt cx="5280202" cy="174129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1ADBCF1-F082-4733-8493-8A2A82703C75}"/>
                </a:ext>
              </a:extLst>
            </p:cNvPr>
            <p:cNvSpPr/>
            <p:nvPr/>
          </p:nvSpPr>
          <p:spPr>
            <a:xfrm>
              <a:off x="2039934" y="1555188"/>
              <a:ext cx="5280201" cy="1533516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root@pc1:~$ </a:t>
              </a:r>
              <a:r>
                <a:rPr lang="it-IT" b="1" kern="0" dirty="0" err="1">
                  <a:solidFill>
                    <a:prstClr val="whit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ping</a:t>
              </a:r>
              <a:r>
                <a:rPr lang="it-IT" b="1" kern="0" dirty="0">
                  <a:solidFill>
                    <a:prstClr val="whit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100.0.0.9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connect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: Network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unreachable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86B45F0-B1E4-4A46-B95D-0816A68C0A0E}"/>
                </a:ext>
              </a:extLst>
            </p:cNvPr>
            <p:cNvSpPr/>
            <p:nvPr/>
          </p:nvSpPr>
          <p:spPr>
            <a:xfrm>
              <a:off x="2039933" y="1347407"/>
              <a:ext cx="5280201" cy="182382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22A8510-A9ED-498B-B523-5C53FEE01AA8}"/>
                </a:ext>
              </a:extLst>
            </p:cNvPr>
            <p:cNvGrpSpPr/>
            <p:nvPr/>
          </p:nvGrpSpPr>
          <p:grpSpPr>
            <a:xfrm>
              <a:off x="6659154" y="1396923"/>
              <a:ext cx="581348" cy="126235"/>
              <a:chOff x="8092857" y="2035375"/>
              <a:chExt cx="581348" cy="126235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FB00550-1A39-4217-A2F9-0594F91DEA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035610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0B474BB-5EAF-48AA-8445-84881EED33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B860D8B-4F2D-4E68-A280-2591230871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 animBg="1"/>
      <p:bldP spid="143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032">
            <a:extLst>
              <a:ext uri="{FF2B5EF4-FFF2-40B4-BE49-F238E27FC236}">
                <a16:creationId xmlns:a16="http://schemas.microsoft.com/office/drawing/2014/main" id="{7C869B92-D285-4F4F-BED4-7C5633F336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3 – </a:t>
            </a:r>
            <a:r>
              <a:rPr lang="it-IT" altLang="it-IT" dirty="0" err="1"/>
              <a:t>Inspecting</a:t>
            </a:r>
            <a:r>
              <a:rPr lang="it-IT" altLang="it-IT" dirty="0"/>
              <a:t> </a:t>
            </a:r>
            <a:r>
              <a:rPr lang="it-IT" altLang="it-IT" dirty="0" err="1"/>
              <a:t>routing</a:t>
            </a:r>
            <a:r>
              <a:rPr lang="it-IT" altLang="it-IT" dirty="0"/>
              <a:t> </a:t>
            </a:r>
            <a:r>
              <a:rPr lang="it-IT" altLang="it-IT" dirty="0" err="1"/>
              <a:t>tables</a:t>
            </a:r>
            <a:endParaRPr lang="it-IT" altLang="it-IT" dirty="0"/>
          </a:p>
        </p:txBody>
      </p:sp>
      <p:sp>
        <p:nvSpPr>
          <p:cNvPr id="15365" name="Rectangle 1033">
            <a:extLst>
              <a:ext uri="{FF2B5EF4-FFF2-40B4-BE49-F238E27FC236}">
                <a16:creationId xmlns:a16="http://schemas.microsoft.com/office/drawing/2014/main" id="{68DE46FF-8638-478D-805F-6077EEA2F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800" dirty="0" err="1"/>
              <a:t>Both</a:t>
            </a:r>
            <a:r>
              <a:rPr lang="it-IT" altLang="it-IT" sz="2800" dirty="0"/>
              <a:t> routers and </a:t>
            </a:r>
            <a:r>
              <a:rPr lang="it-IT" altLang="it-IT" sz="2800" dirty="0" err="1"/>
              <a:t>PCs</a:t>
            </a:r>
            <a:r>
              <a:rPr lang="it-IT" altLang="it-IT" sz="2800" dirty="0"/>
              <a:t> </a:t>
            </a:r>
            <a:r>
              <a:rPr lang="it-IT" altLang="it-IT" sz="2800" dirty="0" err="1"/>
              <a:t>don’t</a:t>
            </a:r>
            <a:r>
              <a:rPr lang="it-IT" altLang="it-IT" sz="2800" dirty="0"/>
              <a:t> know </a:t>
            </a:r>
            <a:r>
              <a:rPr lang="it-IT" altLang="it-IT" sz="2800" dirty="0" err="1"/>
              <a:t>how</a:t>
            </a:r>
            <a:r>
              <a:rPr lang="it-IT" altLang="it-IT" sz="2800" dirty="0"/>
              <a:t> to </a:t>
            </a:r>
            <a:r>
              <a:rPr lang="it-IT" altLang="it-IT" sz="2800" dirty="0" err="1"/>
              <a:t>reach</a:t>
            </a:r>
            <a:r>
              <a:rPr lang="it-IT" altLang="it-IT" sz="2800" dirty="0"/>
              <a:t> networks </a:t>
            </a:r>
            <a:r>
              <a:rPr lang="it-IT" altLang="it-IT" sz="2800" dirty="0" err="1"/>
              <a:t>that</a:t>
            </a:r>
            <a:r>
              <a:rPr lang="it-IT" altLang="it-IT" sz="2800" dirty="0"/>
              <a:t> are </a:t>
            </a:r>
            <a:r>
              <a:rPr lang="it-IT" altLang="it-IT" sz="2800" dirty="0" err="1"/>
              <a:t>not</a:t>
            </a:r>
            <a:r>
              <a:rPr lang="it-IT" altLang="it-IT" sz="2800" dirty="0"/>
              <a:t> </a:t>
            </a:r>
            <a:r>
              <a:rPr lang="it-IT" altLang="it-IT" sz="2800" dirty="0" err="1"/>
              <a:t>directly</a:t>
            </a:r>
            <a:r>
              <a:rPr lang="it-IT" altLang="it-IT" sz="2800" dirty="0"/>
              <a:t> </a:t>
            </a:r>
            <a:r>
              <a:rPr lang="it-IT" altLang="it-IT" sz="2800" dirty="0" err="1"/>
              <a:t>connected</a:t>
            </a:r>
            <a:r>
              <a:rPr lang="it-IT" altLang="it-IT" sz="2800" dirty="0"/>
              <a:t> to </a:t>
            </a:r>
            <a:r>
              <a:rPr lang="it-IT" altLang="it-IT" sz="2800" dirty="0" err="1"/>
              <a:t>them</a:t>
            </a:r>
            <a:endParaRPr lang="it-IT" altLang="it-IT" sz="28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it-IT" altLang="it-IT" sz="2800" dirty="0"/>
          </a:p>
          <a:p>
            <a:pPr>
              <a:lnSpc>
                <a:spcPct val="80000"/>
              </a:lnSpc>
            </a:pPr>
            <a:r>
              <a:rPr lang="en-US" altLang="it-IT" sz="2800" dirty="0"/>
              <a:t>Directly connected networks are automatically inserted into the routing table when the corresponding interface is brought up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sz="2800" dirty="0"/>
              <a:t>This is a common behavior of all IP devices (even real-world routers!)</a:t>
            </a:r>
            <a:endParaRPr lang="it-IT" altLang="it-IT" sz="2800" dirty="0"/>
          </a:p>
        </p:txBody>
      </p:sp>
      <p:sp>
        <p:nvSpPr>
          <p:cNvPr id="54" name="Segnaposto data 3">
            <a:extLst>
              <a:ext uri="{FF2B5EF4-FFF2-40B4-BE49-F238E27FC236}">
                <a16:creationId xmlns:a16="http://schemas.microsoft.com/office/drawing/2014/main" id="{820E8D7F-CE5B-4CC8-A830-2ECC0295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55" name="Segnaposto piè di pagina 4">
            <a:extLst>
              <a:ext uri="{FF2B5EF4-FFF2-40B4-BE49-F238E27FC236}">
                <a16:creationId xmlns:a16="http://schemas.microsoft.com/office/drawing/2014/main" id="{5D00AF7E-17ED-4AD6-9B44-31073853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30BD04-2B73-4B12-A18E-3AD05FF680A7}"/>
              </a:ext>
            </a:extLst>
          </p:cNvPr>
          <p:cNvGrpSpPr/>
          <p:nvPr/>
        </p:nvGrpSpPr>
        <p:grpSpPr>
          <a:xfrm>
            <a:off x="607480" y="2305054"/>
            <a:ext cx="10972802" cy="2132058"/>
            <a:chOff x="607480" y="2305054"/>
            <a:chExt cx="10972802" cy="213205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1425D8F-A953-443C-89AD-2B83A955A469}"/>
                </a:ext>
              </a:extLst>
            </p:cNvPr>
            <p:cNvSpPr/>
            <p:nvPr/>
          </p:nvSpPr>
          <p:spPr>
            <a:xfrm>
              <a:off x="607481" y="2632079"/>
              <a:ext cx="10972801" cy="1805033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 </a:t>
              </a:r>
              <a:r>
                <a:rPr lang="it-IT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ip</a:t>
              </a:r>
              <a:r>
                <a:rPr lang="it-IT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 </a:t>
              </a:r>
              <a:r>
                <a:rPr lang="it-IT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route</a:t>
              </a:r>
              <a:endParaRPr lang="it-IT" kern="0" dirty="0">
                <a:solidFill>
                  <a:prstClr val="white"/>
                </a:solidFill>
                <a:latin typeface="Consolas" panose="020B0609020204030204" pitchFamily="49" charset="0"/>
              </a:endParaRP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100.0.0.8/30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eth1 proto kernel scope link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100.0.0.9 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195.11.14.0/24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eth0 proto kernel scope link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195.11.14.1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0824DF6-F02D-45EC-90BF-11C9B6670CDB}"/>
                </a:ext>
              </a:extLst>
            </p:cNvPr>
            <p:cNvSpPr/>
            <p:nvPr/>
          </p:nvSpPr>
          <p:spPr>
            <a:xfrm>
              <a:off x="607480" y="2305054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DD5C8E3-30F1-4474-B08F-17D513DC949F}"/>
                </a:ext>
              </a:extLst>
            </p:cNvPr>
            <p:cNvGrpSpPr/>
            <p:nvPr/>
          </p:nvGrpSpPr>
          <p:grpSpPr>
            <a:xfrm>
              <a:off x="10920536" y="2386396"/>
              <a:ext cx="581348" cy="126235"/>
              <a:chOff x="8092857" y="2035375"/>
              <a:chExt cx="581348" cy="12623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1AED0E7-79DF-4A87-8DDA-B1CD802155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035610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C3C2D6E-4B2B-4A06-8B3C-FFCD6440F6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B6D6025-E810-48E9-BCB2-065F4E3FCC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1">
            <a:extLst>
              <a:ext uri="{FF2B5EF4-FFF2-40B4-BE49-F238E27FC236}">
                <a16:creationId xmlns:a16="http://schemas.microsoft.com/office/drawing/2014/main" id="{7A4F52B9-DF06-4BC1-B044-E885054374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4 – Default </a:t>
            </a:r>
            <a:r>
              <a:rPr lang="it-IT" altLang="it-IT" dirty="0" err="1"/>
              <a:t>routes</a:t>
            </a:r>
            <a:r>
              <a:rPr lang="it-IT" altLang="it-IT" dirty="0"/>
              <a:t> on </a:t>
            </a:r>
            <a:r>
              <a:rPr lang="it-IT" altLang="it-IT" dirty="0" err="1"/>
              <a:t>PCs</a:t>
            </a:r>
            <a:endParaRPr lang="it-IT" altLang="it-IT" dirty="0"/>
          </a:p>
        </p:txBody>
      </p:sp>
      <p:sp>
        <p:nvSpPr>
          <p:cNvPr id="16389" name="Rectangle 22">
            <a:extLst>
              <a:ext uri="{FF2B5EF4-FFF2-40B4-BE49-F238E27FC236}">
                <a16:creationId xmlns:a16="http://schemas.microsoft.com/office/drawing/2014/main" id="{5D6AAF14-38B8-4400-B45E-6B9A305228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t-IT" sz="2800" dirty="0"/>
              <a:t>To fix the problem we could specify the default route on the pcs: “through this gateway (IP number) you can reach all the other networks”</a:t>
            </a:r>
            <a:endParaRPr lang="it-IT" altLang="it-IT" sz="2800" dirty="0"/>
          </a:p>
        </p:txBody>
      </p:sp>
      <p:sp>
        <p:nvSpPr>
          <p:cNvPr id="54" name="Segnaposto data 3">
            <a:extLst>
              <a:ext uri="{FF2B5EF4-FFF2-40B4-BE49-F238E27FC236}">
                <a16:creationId xmlns:a16="http://schemas.microsoft.com/office/drawing/2014/main" id="{D3079ECD-CF36-422C-BFF1-C4538F6B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55" name="Segnaposto piè di pagina 4">
            <a:extLst>
              <a:ext uri="{FF2B5EF4-FFF2-40B4-BE49-F238E27FC236}">
                <a16:creationId xmlns:a16="http://schemas.microsoft.com/office/drawing/2014/main" id="{B1C25AD3-D257-403A-BB6B-D227938C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7FD593B-DDF8-4C8C-964A-7930D22481FE}"/>
              </a:ext>
            </a:extLst>
          </p:cNvPr>
          <p:cNvGrpSpPr/>
          <p:nvPr/>
        </p:nvGrpSpPr>
        <p:grpSpPr>
          <a:xfrm>
            <a:off x="479376" y="2954909"/>
            <a:ext cx="10972802" cy="2058267"/>
            <a:chOff x="607480" y="2378845"/>
            <a:chExt cx="10972802" cy="205826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05DD4D-F53F-4A2F-BCDA-D406727E2BBB}"/>
                </a:ext>
              </a:extLst>
            </p:cNvPr>
            <p:cNvSpPr/>
            <p:nvPr/>
          </p:nvSpPr>
          <p:spPr>
            <a:xfrm>
              <a:off x="607481" y="2632079"/>
              <a:ext cx="10972801" cy="1805033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ip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route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add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default via 195.11.14.1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ip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oute</a:t>
              </a:r>
              <a:endParaRPr lang="it-IT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default via 195.11.14.1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eth0 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195.11.14.0/24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eth0 proto kernel scope link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195.11.14.5 </a:t>
              </a:r>
              <a:endParaRPr kumimoji="0" lang="it-IT" sz="18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26DBCD8-95EF-49C4-8D88-1E5F03E358B1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3E22566-C07E-4238-8E77-28F96EDDD10D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07D680B-AC66-4DF9-95D8-B21FEC6D62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B164FF6-BD76-461D-9387-FD9111A94F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F002ADD-DB07-4753-8A14-01AEA8D786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A57A8743-A8A9-764F-A11E-756F8260ADDF}" vid="{039FA2A0-2943-A842-BC1C-5D9203B6B29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</Template>
  <TotalTime>5701</TotalTime>
  <Words>1654</Words>
  <Application>Microsoft Macintosh PowerPoint</Application>
  <PresentationFormat>Widescreen</PresentationFormat>
  <Paragraphs>284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Consolas</vt:lpstr>
      <vt:lpstr>Courier New</vt:lpstr>
      <vt:lpstr>Lucida Console</vt:lpstr>
      <vt:lpstr>Tahoma</vt:lpstr>
      <vt:lpstr>Times New Roman</vt:lpstr>
      <vt:lpstr>Wingdings</vt:lpstr>
      <vt:lpstr>slides-template</vt:lpstr>
      <vt:lpstr>kathara lab</vt:lpstr>
      <vt:lpstr>Copyright notice</vt:lpstr>
      <vt:lpstr>Step 1 – Network topology</vt:lpstr>
      <vt:lpstr>Step 2 – The lab</vt:lpstr>
      <vt:lpstr>Step 2 – The lab</vt:lpstr>
      <vt:lpstr>Step 3 – Testing connectivity</vt:lpstr>
      <vt:lpstr>Step 3 – Testing connectivity</vt:lpstr>
      <vt:lpstr>Step 3 – Inspecting routing tables</vt:lpstr>
      <vt:lpstr>Step 4 – Default routes on PCs</vt:lpstr>
      <vt:lpstr>Step 4 – Default routes on PCs: test</vt:lpstr>
      <vt:lpstr>Step 4 – Default routes on PCs: test</vt:lpstr>
      <vt:lpstr>Step 4 – Let’s inspect the network</vt:lpstr>
      <vt:lpstr>Step 4 – r2’s routing table</vt:lpstr>
      <vt:lpstr>Step 5 – Configuring a static route</vt:lpstr>
      <vt:lpstr>Step 5 – Configuring a static route</vt:lpstr>
      <vt:lpstr>Step 5 – Testing static routes</vt:lpstr>
      <vt:lpstr>Proposed exercises</vt:lpstr>
      <vt:lpstr>Proposed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Netkit lab - static-routing</dc:title>
  <dc:subject>An example of static routing configuration</dc:subject>
  <dc:creator>G. Di Battista, M. Patrignani, M. Pizzonia, F. Ricci, M. Rimondini</dc:creator>
  <cp:keywords>Netkit, static routing</cp:keywords>
  <cp:lastModifiedBy>Lorenzo Ariemma</cp:lastModifiedBy>
  <cp:revision>291</cp:revision>
  <cp:lastPrinted>2001-12-19T21:14:42Z</cp:lastPrinted>
  <dcterms:created xsi:type="dcterms:W3CDTF">2000-11-11T21:58:48Z</dcterms:created>
  <dcterms:modified xsi:type="dcterms:W3CDTF">2023-10-13T16:49:34Z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80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patrigna@dia.uniroma3.it</vt:lpwstr>
  </property>
  <property fmtid="{D5CDD505-2E9C-101B-9397-08002B2CF9AE}" pid="8" name="HomePage">
    <vt:lpwstr>http://www.dia.uniroma3.it/~patrigna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C:\titto\teaching\ie</vt:lpwstr>
  </property>
</Properties>
</file>