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  <p:sldMasterId id="2147483686" r:id="rId2"/>
  </p:sldMasterIdLst>
  <p:notesMasterIdLst>
    <p:notesMasterId r:id="rId74"/>
  </p:notesMasterIdLst>
  <p:handoutMasterIdLst>
    <p:handoutMasterId r:id="rId75"/>
  </p:handoutMasterIdLst>
  <p:sldIdLst>
    <p:sldId id="300" r:id="rId3"/>
    <p:sldId id="265" r:id="rId4"/>
    <p:sldId id="376" r:id="rId5"/>
    <p:sldId id="383" r:id="rId6"/>
    <p:sldId id="342" r:id="rId7"/>
    <p:sldId id="377" r:id="rId8"/>
    <p:sldId id="344" r:id="rId9"/>
    <p:sldId id="346" r:id="rId10"/>
    <p:sldId id="347" r:id="rId11"/>
    <p:sldId id="427" r:id="rId12"/>
    <p:sldId id="349" r:id="rId13"/>
    <p:sldId id="348" r:id="rId14"/>
    <p:sldId id="359" r:id="rId15"/>
    <p:sldId id="360" r:id="rId16"/>
    <p:sldId id="362" r:id="rId17"/>
    <p:sldId id="370" r:id="rId18"/>
    <p:sldId id="441" r:id="rId19"/>
    <p:sldId id="399" r:id="rId20"/>
    <p:sldId id="372" r:id="rId21"/>
    <p:sldId id="374" r:id="rId22"/>
    <p:sldId id="373" r:id="rId23"/>
    <p:sldId id="401" r:id="rId24"/>
    <p:sldId id="369" r:id="rId25"/>
    <p:sldId id="438" r:id="rId26"/>
    <p:sldId id="405" r:id="rId27"/>
    <p:sldId id="442" r:id="rId28"/>
    <p:sldId id="443" r:id="rId29"/>
    <p:sldId id="406" r:id="rId30"/>
    <p:sldId id="407" r:id="rId31"/>
    <p:sldId id="419" r:id="rId32"/>
    <p:sldId id="461" r:id="rId33"/>
    <p:sldId id="464" r:id="rId34"/>
    <p:sldId id="473" r:id="rId35"/>
    <p:sldId id="465" r:id="rId36"/>
    <p:sldId id="467" r:id="rId37"/>
    <p:sldId id="466" r:id="rId38"/>
    <p:sldId id="463" r:id="rId39"/>
    <p:sldId id="469" r:id="rId40"/>
    <p:sldId id="409" r:id="rId41"/>
    <p:sldId id="410" r:id="rId42"/>
    <p:sldId id="412" r:id="rId43"/>
    <p:sldId id="444" r:id="rId44"/>
    <p:sldId id="411" r:id="rId45"/>
    <p:sldId id="403" r:id="rId46"/>
    <p:sldId id="378" r:id="rId47"/>
    <p:sldId id="382" r:id="rId48"/>
    <p:sldId id="379" r:id="rId49"/>
    <p:sldId id="380" r:id="rId50"/>
    <p:sldId id="384" r:id="rId51"/>
    <p:sldId id="385" r:id="rId52"/>
    <p:sldId id="402" r:id="rId53"/>
    <p:sldId id="445" r:id="rId54"/>
    <p:sldId id="471" r:id="rId55"/>
    <p:sldId id="448" r:id="rId56"/>
    <p:sldId id="459" r:id="rId57"/>
    <p:sldId id="472" r:id="rId58"/>
    <p:sldId id="450" r:id="rId59"/>
    <p:sldId id="451" r:id="rId60"/>
    <p:sldId id="452" r:id="rId61"/>
    <p:sldId id="458" r:id="rId62"/>
    <p:sldId id="456" r:id="rId63"/>
    <p:sldId id="455" r:id="rId64"/>
    <p:sldId id="457" r:id="rId65"/>
    <p:sldId id="470" r:id="rId66"/>
    <p:sldId id="387" r:id="rId67"/>
    <p:sldId id="368" r:id="rId68"/>
    <p:sldId id="474" r:id="rId69"/>
    <p:sldId id="390" r:id="rId70"/>
    <p:sldId id="447" r:id="rId71"/>
    <p:sldId id="446" r:id="rId72"/>
    <p:sldId id="439" r:id="rId73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4" pos="7310" userDrawn="1">
          <p15:clr>
            <a:srgbClr val="A4A3A4"/>
          </p15:clr>
        </p15:guide>
        <p15:guide id="5" orient="horz" pos="1003" userDrawn="1">
          <p15:clr>
            <a:srgbClr val="A4A3A4"/>
          </p15:clr>
        </p15:guide>
        <p15:guide id="6" pos="384" userDrawn="1">
          <p15:clr>
            <a:srgbClr val="A4A3A4"/>
          </p15:clr>
        </p15:guide>
        <p15:guide id="7" orient="horz" pos="390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732EF"/>
    <a:srgbClr val="0066FF"/>
    <a:srgbClr val="663300"/>
    <a:srgbClr val="996600"/>
    <a:srgbClr val="CCCC00"/>
    <a:srgbClr val="FF9900"/>
    <a:srgbClr val="FFCCCC"/>
    <a:srgbClr val="996633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F3D91-7DEB-4E82-ABDD-6D7DB7EBE192}" v="266" dt="2022-12-21T22:15:25.381"/>
    <p1510:client id="{B7086759-65AE-4857-8EC6-9EB847B97786}" v="1187" dt="2022-12-21T10:53:26.158"/>
    <p1510:client id="{E3E75DDE-9678-B74F-A860-46CD1ABEB370}" v="2907" dt="2022-12-22T06:45:20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72"/>
    <p:restoredTop sz="94662"/>
  </p:normalViewPr>
  <p:slideViewPr>
    <p:cSldViewPr snapToGrid="0" showGuides="1">
      <p:cViewPr varScale="1">
        <p:scale>
          <a:sx n="221" d="100"/>
          <a:sy n="221" d="100"/>
        </p:scale>
        <p:origin x="168" y="168"/>
      </p:cViewPr>
      <p:guideLst>
        <p:guide orient="horz" pos="2160"/>
        <p:guide pos="3840"/>
        <p:guide pos="7310"/>
        <p:guide orient="horz" pos="1003"/>
        <p:guide pos="384"/>
        <p:guide orient="horz" pos="390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-5772"/>
    </p:cViewPr>
  </p:sorterViewPr>
  <p:notesViewPr>
    <p:cSldViewPr snapToGrid="0" showGuides="1">
      <p:cViewPr varScale="1">
        <p:scale>
          <a:sx n="66" d="100"/>
          <a:sy n="66" d="100"/>
        </p:scale>
        <p:origin x="0" y="0"/>
      </p:cViewPr>
      <p:guideLst>
        <p:guide orient="horz" pos="3024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notesMaster" Target="notesMasters/notesMaster1.xml"/><Relationship Id="rId79" Type="http://schemas.openxmlformats.org/officeDocument/2006/relationships/tableStyles" Target="tableStyle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presProps" Target="pres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C65CC615-A48C-B213-4338-677C794A041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397000" y="533400"/>
            <a:ext cx="4470400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700"/>
            </a:lvl1pPr>
          </a:lstStyle>
          <a:p>
            <a:r>
              <a:rPr lang="en-US" altLang="it-IT"/>
              <a:t>039-dht-06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58F471BD-BF47-4E30-2D57-B7C69E853F2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3F9CF192-ADC7-4FC1-B19F-17EF1AAC6161}" type="datetimeFigureOut">
              <a:rPr lang="en-US" altLang="it-IT"/>
              <a:pPr/>
              <a:t>12/21/23</a:t>
            </a:fld>
            <a:endParaRPr lang="en-US" altLang="it-IT"/>
          </a:p>
        </p:txBody>
      </p:sp>
      <p:sp>
        <p:nvSpPr>
          <p:cNvPr id="59396" name="Rectangle 4">
            <a:extLst>
              <a:ext uri="{FF2B5EF4-FFF2-40B4-BE49-F238E27FC236}">
                <a16:creationId xmlns:a16="http://schemas.microsoft.com/office/drawing/2014/main" id="{BCEBAD64-17E7-7B8B-7226-EC5F8DBBA7C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59397" name="Rectangle 5">
            <a:extLst>
              <a:ext uri="{FF2B5EF4-FFF2-40B4-BE49-F238E27FC236}">
                <a16:creationId xmlns:a16="http://schemas.microsoft.com/office/drawing/2014/main" id="{B9BAEF20-81C0-0DD7-A8B5-277EAFA669D7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44638" y="8640763"/>
            <a:ext cx="4549775" cy="481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700"/>
            </a:lvl1pPr>
          </a:lstStyle>
          <a:p>
            <a:fld id="{E3D32A34-E545-444B-97D2-A903681B9323}" type="slidenum">
              <a:rPr lang="en-US" altLang="it-IT"/>
              <a:pPr/>
              <a:t>‹#›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106F36B-539B-517C-2053-4D063C5BF55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r>
              <a:rPr lang="en-US" altLang="it-IT"/>
              <a:t>039-dht-06537-dht-03.ppt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F1A8C8-CF7F-6555-FD74-6F6734ECEC3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06979D8C-C40B-4750-9CD4-4E61283F77CC}" type="datetimeFigureOut">
              <a:rPr lang="en-US" altLang="it-IT"/>
              <a:pPr/>
              <a:t>12/21/23</a:t>
            </a:fld>
            <a:endParaRPr lang="en-US" altLang="it-IT"/>
          </a:p>
        </p:txBody>
      </p:sp>
      <p:sp>
        <p:nvSpPr>
          <p:cNvPr id="52228" name="Rectangle 4">
            <a:extLst>
              <a:ext uri="{FF2B5EF4-FFF2-40B4-BE49-F238E27FC236}">
                <a16:creationId xmlns:a16="http://schemas.microsoft.com/office/drawing/2014/main" id="{A6ACAAA5-E535-4F23-92B1-160167FE828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77472CD-F18E-CA2F-EC6C-F83EDD0C570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601FB2FD-B94C-7FDE-FD3C-53D746D7B00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spcBef>
                <a:spcPct val="0"/>
              </a:spcBef>
              <a:defRPr sz="1300"/>
            </a:lvl1pPr>
          </a:lstStyle>
          <a:p>
            <a:endParaRPr lang="en-US" altLang="it-IT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06AE1444-BF4A-158F-7306-4BD395090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spcBef>
                <a:spcPct val="0"/>
              </a:spcBef>
              <a:defRPr sz="1300"/>
            </a:lvl1pPr>
          </a:lstStyle>
          <a:p>
            <a:fld id="{D83145EB-FB6E-4963-8A81-34F86828D003}" type="slidenum">
              <a:rPr lang="en-US" altLang="it-IT"/>
              <a:pPr/>
              <a:t>‹#›</a:t>
            </a:fld>
            <a:endParaRPr lang="en-US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961379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70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73570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18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1775930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22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3371878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24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932524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46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78005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47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33339753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51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0090216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53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16225025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r>
              <a:rPr lang="en-US" altLang="it-IT"/>
              <a:t>039-dht-06537-dht-03.ppt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3145EB-FB6E-4963-8A81-34F86828D003}" type="slidenum">
              <a:rPr lang="en-US" altLang="it-IT" smtClean="0"/>
              <a:pPr/>
              <a:t>68</a:t>
            </a:fld>
            <a:endParaRPr lang="en-US" altLang="it-IT"/>
          </a:p>
        </p:txBody>
      </p:sp>
    </p:spTree>
    <p:extLst>
      <p:ext uri="{BB962C8B-B14F-4D97-AF65-F5344CB8AC3E}">
        <p14:creationId xmlns:p14="http://schemas.microsoft.com/office/powerpoint/2010/main" val="2145537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9F79B3-FA6A-4D4C-8B22-54EE57D9F4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576" y="322974"/>
            <a:ext cx="2376264" cy="1219692"/>
          </a:xfrm>
          <a:prstGeom prst="rect">
            <a:avLst/>
          </a:prstGeom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F48521B5-EF4B-4AA9-A186-D237E00E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3872" y="332656"/>
            <a:ext cx="512140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Università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degli</a:t>
            </a:r>
            <a:r>
              <a:rPr lang="en-US" altLang="it-IT" sz="2400">
                <a:latin typeface="Tahoma" panose="020B0604030504040204" pitchFamily="34" charset="0"/>
              </a:rPr>
              <a:t> </a:t>
            </a:r>
            <a:r>
              <a:rPr lang="en-US" altLang="it-IT" sz="2400" err="1">
                <a:latin typeface="Tahoma" panose="020B0604030504040204" pitchFamily="34" charset="0"/>
              </a:rPr>
              <a:t>Studi</a:t>
            </a:r>
            <a:r>
              <a:rPr lang="en-US" altLang="it-IT" sz="2400">
                <a:latin typeface="Tahoma" panose="020B0604030504040204" pitchFamily="34" charset="0"/>
              </a:rPr>
              <a:t> Roma Tre</a:t>
            </a:r>
          </a:p>
          <a:p>
            <a:pPr eaLnBrk="1" hangingPunct="1"/>
            <a:r>
              <a:rPr lang="en-US" altLang="it-IT" sz="2400" err="1">
                <a:latin typeface="Tahoma" panose="020B0604030504040204" pitchFamily="34" charset="0"/>
              </a:rPr>
              <a:t>Dipartimento</a:t>
            </a:r>
            <a:r>
              <a:rPr lang="en-US" altLang="it-IT" sz="2400">
                <a:latin typeface="Tahoma" panose="020B0604030504040204" pitchFamily="34" charset="0"/>
              </a:rPr>
              <a:t> di </a:t>
            </a:r>
            <a:r>
              <a:rPr lang="en-US" altLang="it-IT" sz="2400" err="1">
                <a:latin typeface="Tahoma" panose="020B0604030504040204" pitchFamily="34" charset="0"/>
              </a:rPr>
              <a:t>Ingegneria</a:t>
            </a:r>
            <a:endParaRPr lang="en-US" altLang="it-IT" sz="2400">
              <a:latin typeface="Tahoma" panose="020B0604030504040204" pitchFamily="34" charset="0"/>
            </a:endParaRPr>
          </a:p>
          <a:p>
            <a:pPr eaLnBrk="1" hangingPunct="1"/>
            <a:r>
              <a:rPr lang="en-US" altLang="it-IT" sz="2400">
                <a:latin typeface="Tahoma" panose="020B0604030504040204" pitchFamily="34" charset="0"/>
              </a:rPr>
              <a:t>Computer Networks Research Group</a:t>
            </a:r>
            <a:endParaRPr lang="en-US" altLang="it-IT" sz="2400">
              <a:latin typeface="Tahoma" panose="020B0604030504040204" pitchFamily="34" charset="0"/>
              <a:cs typeface="Arial" panose="020B0604020202020204" pitchFamily="34" charset="0"/>
            </a:endParaRPr>
          </a:p>
        </p:txBody>
      </p:sp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93013-B607-C3C4-39CB-6F82F1B7A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854604-3C50-BE7A-3DA2-690917929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64174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87570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913316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13946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 la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988840"/>
            <a:ext cx="10363200" cy="866775"/>
          </a:xfrm>
        </p:spPr>
        <p:txBody>
          <a:bodyPr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2996952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2400"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B150B1F-FA08-F63A-3429-F7F8A760D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88" y="150788"/>
            <a:ext cx="4234565" cy="94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35145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 dirty="0"/>
              <a:t>copyright </a:t>
            </a:r>
            <a:r>
              <a:rPr lang="it-IT" altLang="it-IT" dirty="0" err="1"/>
              <a:t>notice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412876"/>
            <a:ext cx="10972800" cy="4713288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GB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GB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GB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GB" altLang="it-IT" sz="1800"/>
              <a:t>Fifth level</a:t>
            </a:r>
            <a:endParaRPr lang="it-IT" altLang="it-IT" sz="1800" dirty="0"/>
          </a:p>
        </p:txBody>
      </p:sp>
    </p:spTree>
    <p:extLst>
      <p:ext uri="{BB962C8B-B14F-4D97-AF65-F5344CB8AC3E}">
        <p14:creationId xmlns:p14="http://schemas.microsoft.com/office/powerpoint/2010/main" val="1862495531"/>
      </p:ext>
    </p:extLst>
  </p:cSld>
  <p:clrMapOvr>
    <a:masterClrMapping/>
  </p:clrMapOvr>
  <p:hf sldNum="0"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it-IT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GB"/>
              <a:t>Click to edit Master subtitle style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52703353"/>
      </p:ext>
    </p:extLst>
  </p:cSld>
  <p:clrMapOvr>
    <a:masterClrMapping/>
  </p:clrMapOvr>
  <p:hf sldNum="0"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469949"/>
      </p:ext>
    </p:extLst>
  </p:cSld>
  <p:clrMapOvr>
    <a:masterClrMapping/>
  </p:clrMapOvr>
  <p:hf sldNum="0"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412875"/>
            <a:ext cx="5392615" cy="47132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859030"/>
      </p:ext>
    </p:extLst>
  </p:cSld>
  <p:clrMapOvr>
    <a:masterClrMapping/>
  </p:clrMapOvr>
  <p:hf sldNum="0"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06950"/>
      </p:ext>
    </p:extLst>
  </p:cSld>
  <p:clrMapOvr>
    <a:masterClrMapping/>
  </p:clrMapOvr>
  <p:hf sldNum="0"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692256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pyrigh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59400-AFF6-4FC9-8E2F-F363C6F66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altLang="it-IT"/>
              <a:t>copyright </a:t>
            </a:r>
            <a:r>
              <a:rPr lang="it-IT" altLang="it-IT" err="1"/>
              <a:t>notice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5E1F6-EE88-4027-874C-C2A60CB40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B42B5-5FDC-4B42-887A-B68A97D00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9C412A2-966A-4BF2-921A-CFBA729795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</p:spPr>
        <p:txBody>
          <a:bodyPr/>
          <a:lstStyle/>
          <a:p>
            <a:pPr lvl="0" eaLnBrk="1" hangingPunct="1">
              <a:lnSpc>
                <a:spcPct val="80000"/>
              </a:lnSpc>
            </a:pPr>
            <a:r>
              <a:rPr lang="en-US" altLang="it-IT" sz="1800"/>
              <a:t>Click to edit Master text styles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it-IT" sz="1800"/>
              <a:t>Second level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it-IT" sz="1800"/>
              <a:t>Third level</a:t>
            </a:r>
          </a:p>
          <a:p>
            <a:pPr lvl="3" eaLnBrk="1" hangingPunct="1">
              <a:lnSpc>
                <a:spcPct val="80000"/>
              </a:lnSpc>
            </a:pPr>
            <a:r>
              <a:rPr lang="en-US" altLang="it-IT" sz="1800"/>
              <a:t>Fourth level</a:t>
            </a:r>
          </a:p>
          <a:p>
            <a:pPr lvl="4" eaLnBrk="1" hangingPunct="1">
              <a:lnSpc>
                <a:spcPct val="80000"/>
              </a:lnSpc>
            </a:pPr>
            <a:r>
              <a:rPr lang="en-US" altLang="it-IT" sz="1800"/>
              <a:t>Fifth level</a:t>
            </a:r>
            <a:endParaRPr lang="it-IT" altLang="it-IT" sz="1800"/>
          </a:p>
        </p:txBody>
      </p:sp>
    </p:spTree>
    <p:extLst>
      <p:ext uri="{BB962C8B-B14F-4D97-AF65-F5344CB8AC3E}">
        <p14:creationId xmlns:p14="http://schemas.microsoft.com/office/powerpoint/2010/main" val="3719126147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47320"/>
      </p:ext>
    </p:extLst>
  </p:cSld>
  <p:clrMapOvr>
    <a:masterClrMapping/>
  </p:clrMapOvr>
  <p:hf sldNum="0"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89554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554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2" indent="0">
              <a:buNone/>
              <a:defRPr sz="2800"/>
            </a:lvl2pPr>
            <a:lvl3pPr marL="914423" indent="0">
              <a:buNone/>
              <a:defRPr sz="2400"/>
            </a:lvl3pPr>
            <a:lvl4pPr marL="1371634" indent="0">
              <a:buNone/>
              <a:defRPr sz="2000"/>
            </a:lvl4pPr>
            <a:lvl5pPr marL="1828846" indent="0">
              <a:buNone/>
              <a:defRPr sz="2000"/>
            </a:lvl5pPr>
            <a:lvl6pPr marL="2286057" indent="0">
              <a:buNone/>
              <a:defRPr sz="2000"/>
            </a:lvl6pPr>
            <a:lvl7pPr marL="2743269" indent="0">
              <a:buNone/>
              <a:defRPr sz="2000"/>
            </a:lvl7pPr>
            <a:lvl8pPr marL="3200480" indent="0">
              <a:buNone/>
              <a:defRPr sz="2000"/>
            </a:lvl8pPr>
            <a:lvl9pPr marL="3657691" indent="0">
              <a:buNone/>
              <a:defRPr sz="2000"/>
            </a:lvl9pPr>
          </a:lstStyle>
          <a:p>
            <a:pPr lvl="0"/>
            <a:r>
              <a:rPr lang="en-GB" noProof="0"/>
              <a:t>Click icon to add picture</a:t>
            </a:r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2389554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58AB6D-2A9D-4F16-A910-0B79968AB2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A098BE-69C9-4538-89C8-C00B289910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314979"/>
      </p:ext>
    </p:extLst>
  </p:cSld>
  <p:clrMapOvr>
    <a:masterClrMapping/>
  </p:clrMapOvr>
  <p:hf sldNum="0"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486F16B-0B58-45B6-9061-CA60B6CB76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D754CCF-D619-4891-8E0C-E8A44AB624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309837"/>
      </p:ext>
    </p:extLst>
  </p:cSld>
  <p:clrMapOvr>
    <a:masterClrMapping/>
  </p:clrMapOvr>
  <p:hf sldNum="0"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1" y="274641"/>
            <a:ext cx="8042031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6ABEC1F-57AF-4AF1-B41E-3F8C581060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AC44205-C96E-4D3D-B0E4-CEBDE5B2D6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173280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C402-67A5-4652-B395-80C3CFCC7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286000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2A33B8-9C12-4DD4-B7A2-462DBDF9F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054AC4-794D-4989-9E00-3CA5380BB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BE93C49-2746-445A-8FEE-BFD8EDF009A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28800" y="3645024"/>
            <a:ext cx="8534400" cy="69532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09543932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1B5F34A-3762-4DC4-8521-3CCFBDBBB5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AD2D072-E423-4081-B786-4B5AABE6E9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96843"/>
      </p:ext>
    </p:extLst>
  </p:cSld>
  <p:clrMapOvr>
    <a:masterClrMapping/>
  </p:clrMapOvr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9786" y="1600203"/>
            <a:ext cx="5392615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D3FD9D-035D-4317-87B9-2E07DC513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6CC62-4927-46CE-8071-12D4280A82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745710"/>
      </p:ext>
    </p:extLst>
  </p:cSld>
  <p:clrMapOvr>
    <a:masterClrMapping/>
  </p:clrMapOvr>
  <p:hf sldNum="0"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754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754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694" y="1535113"/>
            <a:ext cx="538870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2" indent="0">
              <a:buNone/>
              <a:defRPr sz="2000" b="1"/>
            </a:lvl2pPr>
            <a:lvl3pPr marL="914423" indent="0">
              <a:buNone/>
              <a:defRPr sz="1800" b="1"/>
            </a:lvl3pPr>
            <a:lvl4pPr marL="1371634" indent="0">
              <a:buNone/>
              <a:defRPr sz="1600" b="1"/>
            </a:lvl4pPr>
            <a:lvl5pPr marL="1828846" indent="0">
              <a:buNone/>
              <a:defRPr sz="1600" b="1"/>
            </a:lvl5pPr>
            <a:lvl6pPr marL="2286057" indent="0">
              <a:buNone/>
              <a:defRPr sz="1600" b="1"/>
            </a:lvl6pPr>
            <a:lvl7pPr marL="2743269" indent="0">
              <a:buNone/>
              <a:defRPr sz="1600" b="1"/>
            </a:lvl7pPr>
            <a:lvl8pPr marL="3200480" indent="0">
              <a:buNone/>
              <a:defRPr sz="1600" b="1"/>
            </a:lvl8pPr>
            <a:lvl9pPr marL="3657691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694" y="2174875"/>
            <a:ext cx="538870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162FD7C9-33FA-4567-92E1-5709B74F7BD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B5C0F4D-D9F2-43D0-AB84-9597AD32B0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464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09E61840-3800-42E1-8104-908EC2290A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BDBC235-FCC8-44F7-AF2D-D19BB003DF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16043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8210B621-DDDB-4969-8052-9E481273EF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DF427022-EF7C-4DDD-9245-E8A971AB8D5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680368"/>
      </p:ext>
    </p:extLst>
  </p:cSld>
  <p:clrMapOvr>
    <a:masterClrMapping/>
  </p:clrMapOvr>
  <p:hf sldNum="0"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247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7386" y="273053"/>
            <a:ext cx="6815015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609601" y="1435103"/>
            <a:ext cx="4011247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2" indent="0">
              <a:buNone/>
              <a:defRPr sz="1200"/>
            </a:lvl2pPr>
            <a:lvl3pPr marL="914423" indent="0">
              <a:buNone/>
              <a:defRPr sz="1000"/>
            </a:lvl3pPr>
            <a:lvl4pPr marL="1371634" indent="0">
              <a:buNone/>
              <a:defRPr sz="900"/>
            </a:lvl4pPr>
            <a:lvl5pPr marL="1828846" indent="0">
              <a:buNone/>
              <a:defRPr sz="900"/>
            </a:lvl5pPr>
            <a:lvl6pPr marL="2286057" indent="0">
              <a:buNone/>
              <a:defRPr sz="900"/>
            </a:lvl6pPr>
            <a:lvl7pPr marL="2743269" indent="0">
              <a:buNone/>
              <a:defRPr sz="900"/>
            </a:lvl7pPr>
            <a:lvl8pPr marL="3200480" indent="0">
              <a:buNone/>
              <a:defRPr sz="900"/>
            </a:lvl8pPr>
            <a:lvl9pPr marL="3657691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462A-E94B-4E5C-AF83-8E8FA72FC5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A9AC3-825F-4AAC-8B76-9EC322D8ACC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0295" y="6453191"/>
            <a:ext cx="5951415" cy="33337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2423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5" y="6453191"/>
            <a:ext cx="2112108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</a:t>
            </a:r>
          </a:p>
        </p:txBody>
      </p:sp>
    </p:spTree>
    <p:extLst>
      <p:ext uri="{BB962C8B-B14F-4D97-AF65-F5344CB8AC3E}">
        <p14:creationId xmlns:p14="http://schemas.microsoft.com/office/powerpoint/2010/main" val="717356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44DAC59-5E6E-45D0-8524-3E061722C9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16632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lo stile del titolo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F11B519-1465-43CA-9B06-0B1C84B88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412777"/>
            <a:ext cx="10972800" cy="47133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 dirty="0"/>
              <a:t>Fare clic per modificare gli stili del testo dello schema</a:t>
            </a:r>
          </a:p>
          <a:p>
            <a:pPr lvl="1"/>
            <a:r>
              <a:rPr lang="it-IT" altLang="it-IT" dirty="0"/>
              <a:t>Secondo livello</a:t>
            </a:r>
          </a:p>
          <a:p>
            <a:pPr lvl="2"/>
            <a:r>
              <a:rPr lang="it-IT" altLang="it-IT" dirty="0"/>
              <a:t>Terzo livello</a:t>
            </a:r>
          </a:p>
          <a:p>
            <a:pPr lvl="3"/>
            <a:r>
              <a:rPr lang="it-IT" altLang="it-IT" dirty="0"/>
              <a:t>Quarto livello</a:t>
            </a:r>
          </a:p>
          <a:p>
            <a:pPr lvl="4"/>
            <a:r>
              <a:rPr lang="it-IT" altLang="it-IT" dirty="0"/>
              <a:t>Quinto livello</a:t>
            </a:r>
          </a:p>
        </p:txBody>
      </p:sp>
      <p:sp>
        <p:nvSpPr>
          <p:cNvPr id="303108" name="Rectangle 4">
            <a:extLst>
              <a:ext uri="{FF2B5EF4-FFF2-40B4-BE49-F238E27FC236}">
                <a16:creationId xmlns:a16="http://schemas.microsoft.com/office/drawing/2014/main" id="{9F6A8ACC-B973-483A-9EBB-30DD75AA7EB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265138" y="6453191"/>
            <a:ext cx="2782277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dirty="0">
                <a:latin typeface="+mn-lt"/>
              </a:defRPr>
            </a:lvl1pPr>
          </a:lstStyle>
          <a:p>
            <a:fld id="{C764DE79-268F-4C1A-8933-263129D2AF90}" type="datetimeFigureOut">
              <a:rPr lang="en-US" smtClean="0"/>
              <a:t>12/21/23</a:t>
            </a:fld>
            <a:endParaRPr lang="en-US"/>
          </a:p>
        </p:txBody>
      </p:sp>
      <p:sp>
        <p:nvSpPr>
          <p:cNvPr id="303109" name="Rectangle 5">
            <a:extLst>
              <a:ext uri="{FF2B5EF4-FFF2-40B4-BE49-F238E27FC236}">
                <a16:creationId xmlns:a16="http://schemas.microsoft.com/office/drawing/2014/main" id="{6276769E-8AF7-4AB3-B25A-CA8C5C6A001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0295" y="6453191"/>
            <a:ext cx="5951415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dirty="0" err="1">
                <a:latin typeface="+mn-lt"/>
              </a:defRPr>
            </a:lvl1pPr>
          </a:lstStyle>
          <a:p>
            <a:pPr>
              <a:defRPr/>
            </a:pPr>
            <a:r>
              <a:rPr lang="it-IT"/>
              <a:t>Footer</a:t>
            </a:r>
            <a:endParaRPr lang="it-IT" dirty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053844C4-97BD-413F-90CB-BB662D34AA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584" y="6453191"/>
            <a:ext cx="2279007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it-IT" sz="900" dirty="0">
                <a:solidFill>
                  <a:schemeClr val="bg2"/>
                </a:solidFill>
                <a:cs typeface="Arial" panose="020B0604020202020204" pitchFamily="34" charset="0"/>
              </a:rPr>
              <a:t>© Computer Networks Research Group Roma Tre University</a:t>
            </a:r>
          </a:p>
        </p:txBody>
      </p:sp>
      <p:pic>
        <p:nvPicPr>
          <p:cNvPr id="3" name="Picture 2" descr="A group of cubes with different colors&#10;&#10;Description automatically generated">
            <a:extLst>
              <a:ext uri="{FF2B5EF4-FFF2-40B4-BE49-F238E27FC236}">
                <a16:creationId xmlns:a16="http://schemas.microsoft.com/office/drawing/2014/main" id="{04BC26E2-2780-755F-DAB8-E568CC768E7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58" y="200174"/>
            <a:ext cx="1264030" cy="85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044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</p:sldLayoutIdLst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5pPr>
      <a:lvl6pPr marL="457212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6pPr>
      <a:lvl7pPr marL="914423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7pPr>
      <a:lvl8pPr marL="1371634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8pPr>
      <a:lvl9pPr marL="1828846" algn="ctr" rtl="0" eaLnBrk="1" fontAlgn="base" hangingPunct="1">
        <a:spcBef>
          <a:spcPct val="0"/>
        </a:spcBef>
        <a:spcAft>
          <a:spcPct val="0"/>
        </a:spcAft>
        <a:defRPr sz="4401">
          <a:solidFill>
            <a:schemeClr val="tx2"/>
          </a:solidFill>
          <a:latin typeface="Tahoma" pitchFamily="34" charset="0"/>
        </a:defRPr>
      </a:lvl9pPr>
    </p:titleStyle>
    <p:bodyStyle>
      <a:lvl1pPr marL="342908" indent="-342908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69" indent="-285757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28" indent="-228606" algn="l" rtl="0" eaLnBrk="1" fontAlgn="base" hangingPunct="1">
        <a:spcBef>
          <a:spcPct val="20000"/>
        </a:spcBef>
        <a:spcAft>
          <a:spcPct val="0"/>
        </a:spcAft>
        <a:buClr>
          <a:srgbClr val="66CC00"/>
        </a:buClr>
        <a:buSzPct val="7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40" indent="-228606" algn="l" rtl="0" eaLnBrk="1" fontAlgn="base" hangingPunct="1">
        <a:spcBef>
          <a:spcPct val="20000"/>
        </a:spcBef>
        <a:spcAft>
          <a:spcPct val="0"/>
        </a:spcAft>
        <a:buSzPct val="7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52" indent="-22860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</a:defRPr>
      </a:lvl5pPr>
      <a:lvl6pPr marL="2514663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6pPr>
      <a:lvl7pPr marL="2971874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7pPr>
      <a:lvl8pPr marL="3429086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8pPr>
      <a:lvl9pPr marL="3886297" indent="-228606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2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3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4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6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7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80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91" algn="l" defTabSz="91442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9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.bernat.ch/en/blog/2017-vxlan-linux" TargetMode="External"/><Relationship Id="rId2" Type="http://schemas.openxmlformats.org/officeDocument/2006/relationships/hyperlink" Target="https://vincent.bernat.ch/en/blog/2017-vxlan-bgp-evpn" TargetMode="Externa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6">
            <a:extLst>
              <a:ext uri="{FF2B5EF4-FFF2-40B4-BE49-F238E27FC236}">
                <a16:creationId xmlns:a16="http://schemas.microsoft.com/office/drawing/2014/main" id="{90B38D1E-4B67-FAB1-116F-56C58C1F2B6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14400" y="1905000"/>
            <a:ext cx="10363200" cy="1821160"/>
          </a:xfrm>
        </p:spPr>
        <p:txBody>
          <a:bodyPr/>
          <a:lstStyle/>
          <a:p>
            <a:pPr eaLnBrk="1" hangingPunct="1"/>
            <a:r>
              <a:rPr lang="it-IT" altLang="it-IT" sz="5400" dirty="0"/>
              <a:t>data centers and VXLAN</a:t>
            </a:r>
            <a:endParaRPr lang="it-IT" altLang="it-IT" dirty="0"/>
          </a:p>
        </p:txBody>
      </p:sp>
      <p:graphicFrame>
        <p:nvGraphicFramePr>
          <p:cNvPr id="49160" name="Group 8">
            <a:extLst>
              <a:ext uri="{FF2B5EF4-FFF2-40B4-BE49-F238E27FC236}">
                <a16:creationId xmlns:a16="http://schemas.microsoft.com/office/drawing/2014/main" id="{745900FA-F785-4011-8708-567EADF72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115655"/>
              </p:ext>
            </p:extLst>
          </p:nvPr>
        </p:nvGraphicFramePr>
        <p:xfrm>
          <a:off x="2651125" y="4149725"/>
          <a:ext cx="6891338" cy="2306638"/>
        </p:xfrm>
        <a:graphic>
          <a:graphicData uri="http://schemas.openxmlformats.org/drawingml/2006/table">
            <a:tbl>
              <a:tblPr/>
              <a:tblGrid>
                <a:gridCol w="2024063">
                  <a:extLst>
                    <a:ext uri="{9D8B030D-6E8A-4147-A177-3AD203B41FA5}">
                      <a16:colId xmlns:a16="http://schemas.microsoft.com/office/drawing/2014/main" val="606260314"/>
                    </a:ext>
                  </a:extLst>
                </a:gridCol>
                <a:gridCol w="4867275">
                  <a:extLst>
                    <a:ext uri="{9D8B030D-6E8A-4147-A177-3AD203B41FA5}">
                      <a16:colId xmlns:a16="http://schemas.microsoft.com/office/drawing/2014/main" val="3571621189"/>
                    </a:ext>
                  </a:extLst>
                </a:gridCol>
              </a:tblGrid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Version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3.1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56921"/>
                  </a:ext>
                </a:extLst>
              </a:tr>
              <a:tr h="67166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Author(s)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L. Ariemma, G. Di Battista,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Patrignani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M.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Scazzariello</a:t>
                      </a: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, T. </a:t>
                      </a:r>
                      <a:r>
                        <a:rPr kumimoji="0" lang="en-US" altLang="it-IT" sz="16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Caiazzi</a:t>
                      </a:r>
                      <a:endParaRPr kumimoji="0" lang="en-US" altLang="it-IT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292861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E-mail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contact@kathara.org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3247906"/>
                  </a:ext>
                </a:extLst>
              </a:tr>
              <a:tr h="33751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Web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http://www.kathara.org/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4428156"/>
                  </a:ext>
                </a:extLst>
              </a:tr>
              <a:tr h="622436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it-IT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Description</a:t>
                      </a:r>
                    </a:p>
                  </a:txBody>
                  <a:tcPr marL="90000" marR="90000" marT="46810" marB="4681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rgbClr val="66CC00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panose="020B0604020202020204" pitchFamily="34" charset="0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it-IT" altLang="it-IT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</a:rPr>
                        <a:t>Data Centers’ Routing: BGP and VXLAN</a:t>
                      </a:r>
                    </a:p>
                  </a:txBody>
                  <a:tcPr marL="90000" marR="90000" marT="46810" marB="4681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7271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consequence</a:t>
            </a:r>
            <a:r>
              <a:rPr lang="it-IT"/>
              <a:t> of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server, </a:t>
            </a:r>
            <a:r>
              <a:rPr lang="it-IT" err="1"/>
              <a:t>orchestration</a:t>
            </a:r>
            <a:r>
              <a:rPr lang="it-IT"/>
              <a:t>, and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requirements</a:t>
            </a:r>
            <a:r>
              <a:rPr lang="it-IT"/>
              <a:t> </a:t>
            </a:r>
            <a:r>
              <a:rPr lang="it-IT" err="1"/>
              <a:t>have</a:t>
            </a:r>
            <a:r>
              <a:rPr lang="it-IT"/>
              <a:t> a </a:t>
            </a:r>
            <a:r>
              <a:rPr lang="it-IT" err="1"/>
              <a:t>consequence</a:t>
            </a:r>
            <a:endParaRPr lang="it-IT"/>
          </a:p>
          <a:p>
            <a:pPr lvl="1"/>
            <a:r>
              <a:rPr lang="it-IT" err="1"/>
              <a:t>usage</a:t>
            </a:r>
            <a:r>
              <a:rPr lang="it-IT"/>
              <a:t> of </a:t>
            </a:r>
            <a:r>
              <a:rPr lang="it-IT" err="1"/>
              <a:t>tunnels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064052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83C1B-3E99-3E85-0FD1-E56D80D9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tunneling</a:t>
            </a:r>
            <a:r>
              <a:rPr lang="en-IT"/>
              <a:t> </a:t>
            </a:r>
            <a:r>
              <a:rPr lang="it-IT" err="1"/>
              <a:t>protocol</a:t>
            </a:r>
            <a:r>
              <a:rPr lang="it-IT"/>
              <a:t> </a:t>
            </a:r>
            <a:r>
              <a:rPr lang="en-IT"/>
              <a:t>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623B0-8748-EBF9-4F3A-032FAAC8F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minimal configuration</a:t>
            </a:r>
          </a:p>
          <a:p>
            <a:r>
              <a:rPr lang="en-IT"/>
              <a:t>encapsulate the traffic of each tenant</a:t>
            </a:r>
            <a:endParaRPr lang="it-IT"/>
          </a:p>
          <a:p>
            <a:pPr lvl="1"/>
            <a:r>
              <a:rPr lang="en-IT"/>
              <a:t>an identifier</a:t>
            </a:r>
            <a:r>
              <a:rPr lang="it-IT"/>
              <a:t> of the </a:t>
            </a:r>
            <a:r>
              <a:rPr lang="it-IT" err="1"/>
              <a:t>tenant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needed</a:t>
            </a:r>
            <a:endParaRPr lang="en-IT"/>
          </a:p>
          <a:p>
            <a:r>
              <a:rPr lang="en-IT"/>
              <a:t>encapsulation in Layer-4 </a:t>
            </a:r>
            <a:endParaRPr lang="it-IT"/>
          </a:p>
          <a:p>
            <a:pPr lvl="1"/>
            <a:r>
              <a:rPr lang="en-IT"/>
              <a:t>to fully exploit </a:t>
            </a:r>
            <a:r>
              <a:rPr lang="it-IT"/>
              <a:t>IP </a:t>
            </a:r>
            <a:r>
              <a:rPr lang="en-IT"/>
              <a:t>Multi-Path</a:t>
            </a:r>
          </a:p>
          <a:p>
            <a:pPr lvl="1"/>
            <a:r>
              <a:rPr lang="it-IT"/>
              <a:t>to </a:t>
            </a:r>
            <a:r>
              <a:rPr lang="en-IT"/>
              <a:t>traverse routers</a:t>
            </a:r>
          </a:p>
          <a:p>
            <a:pPr lvl="2"/>
            <a:r>
              <a:rPr lang="en-IT"/>
              <a:t>data center fabric is Layer-3</a:t>
            </a:r>
          </a:p>
          <a:p>
            <a:pPr lvl="1"/>
            <a:r>
              <a:rPr lang="it-IT"/>
              <a:t>to </a:t>
            </a:r>
            <a:r>
              <a:rPr lang="en-IT"/>
              <a:t>traverse Internet</a:t>
            </a:r>
          </a:p>
          <a:p>
            <a:pPr lvl="2"/>
            <a:r>
              <a:rPr lang="en-IT"/>
              <a:t>different data centers must interconnect via Internet transparently (to create the so called </a:t>
            </a:r>
            <a:r>
              <a:rPr lang="en-IT" i="1"/>
              <a:t>regions</a:t>
            </a:r>
            <a:r>
              <a:rPr lang="en-IT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309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245A7-4677-1AAE-B257-961208AD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possible</a:t>
            </a:r>
            <a:r>
              <a:rPr lang="it-IT"/>
              <a:t> </a:t>
            </a:r>
            <a:r>
              <a:rPr lang="it-IT" err="1"/>
              <a:t>choices</a:t>
            </a:r>
            <a:r>
              <a:rPr lang="it-IT"/>
              <a:t> for </a:t>
            </a:r>
            <a:r>
              <a:rPr lang="en-IT"/>
              <a:t>tunneling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F9AA1-9545-7D80-49E3-28AC9FF86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VLAN</a:t>
            </a:r>
          </a:p>
          <a:p>
            <a:pPr lvl="1"/>
            <a:r>
              <a:rPr lang="en-IT"/>
              <a:t>can be used only in L2, the data</a:t>
            </a:r>
            <a:r>
              <a:rPr lang="it-IT"/>
              <a:t> </a:t>
            </a:r>
            <a:r>
              <a:rPr lang="en-IT"/>
              <a:t>center is L3</a:t>
            </a:r>
          </a:p>
          <a:p>
            <a:r>
              <a:rPr lang="en-IT"/>
              <a:t>MPLS</a:t>
            </a:r>
          </a:p>
          <a:p>
            <a:pPr lvl="1"/>
            <a:r>
              <a:rPr lang="en-IT"/>
              <a:t>each router must be configured for each new tenant</a:t>
            </a:r>
          </a:p>
          <a:p>
            <a:pPr lvl="1"/>
            <a:r>
              <a:rPr lang="en-IT"/>
              <a:t>traversing Internet requires ISP to configure intermediate routers</a:t>
            </a:r>
          </a:p>
          <a:p>
            <a:r>
              <a:rPr lang="en-IT"/>
              <a:t>VXLAN</a:t>
            </a:r>
          </a:p>
          <a:p>
            <a:pPr lvl="1"/>
            <a:r>
              <a:rPr lang="en-IT"/>
              <a:t>created ad-hoc </a:t>
            </a:r>
            <a:r>
              <a:rPr lang="en-IT">
                <a:sym typeface="Wingdings" pitchFamily="2" charset="2"/>
              </a:rPr>
              <a:t>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530336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B04C-9D9E-D07D-3983-835CCB393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C005B-D9C6-2BF4-D196-9757AB69B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Virtual </a:t>
            </a:r>
            <a:r>
              <a:rPr lang="en-GB" err="1"/>
              <a:t>eXtensible</a:t>
            </a:r>
            <a:r>
              <a:rPr lang="en-GB"/>
              <a:t> Local Area Network (RFC-7348)</a:t>
            </a:r>
          </a:p>
          <a:p>
            <a:r>
              <a:rPr lang="en-GB"/>
              <a:t>designed to address the need for overlay networks within virtualized data </a:t>
            </a:r>
            <a:r>
              <a:rPr lang="en-GB" err="1"/>
              <a:t>centers</a:t>
            </a:r>
            <a:r>
              <a:rPr lang="en-GB"/>
              <a:t> accommodating multiple tenants</a:t>
            </a:r>
          </a:p>
          <a:p>
            <a:r>
              <a:rPr lang="en-GB"/>
              <a:t>encapsulates Layer-2 frames into UDP packets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8882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D679D-5AFA-932F-DD42-C822210C8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A8E52-8B95-619B-BF05-38E111CB5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VNI: VXLAN Network Identifier</a:t>
            </a:r>
          </a:p>
          <a:p>
            <a:pPr lvl="1"/>
            <a:r>
              <a:rPr lang="en-GB"/>
              <a:t>identifier of a specific VXLAN tunnel</a:t>
            </a:r>
          </a:p>
          <a:p>
            <a:pPr lvl="1"/>
            <a:r>
              <a:rPr lang="en-GB"/>
              <a:t>similar to the VLAN ID</a:t>
            </a:r>
          </a:p>
          <a:p>
            <a:pPr lvl="1"/>
            <a:r>
              <a:rPr lang="en-GB"/>
              <a:t>24 bit address space, more than 16M possible VNIs</a:t>
            </a:r>
          </a:p>
          <a:p>
            <a:r>
              <a:rPr lang="en-GB"/>
              <a:t>VTEP: VXLAN Tunnel End Point</a:t>
            </a:r>
          </a:p>
          <a:p>
            <a:pPr lvl="1"/>
            <a:r>
              <a:rPr lang="en-GB"/>
              <a:t>device (physical or virtual) that encapsulates and decapsulates VXLAN packets</a:t>
            </a:r>
          </a:p>
        </p:txBody>
      </p:sp>
    </p:spTree>
    <p:extLst>
      <p:ext uri="{BB962C8B-B14F-4D97-AF65-F5344CB8AC3E}">
        <p14:creationId xmlns:p14="http://schemas.microsoft.com/office/powerpoint/2010/main" val="284047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1386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hosted in each VTEP</a:t>
            </a:r>
          </a:p>
          <a:p>
            <a:r>
              <a:rPr lang="en-GB"/>
              <a:t>similar to the switch forwarding table</a:t>
            </a:r>
          </a:p>
          <a:p>
            <a:r>
              <a:rPr lang="en-GB"/>
              <a:t>for each VNI the VTEP keeps a table of pairs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mac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ip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, that associates MAC Addresses and destination VTEP IPs</a:t>
            </a:r>
          </a:p>
          <a:p>
            <a:r>
              <a:rPr lang="en-GB"/>
              <a:t>each physical (or VLAN) L2 interface of a VTEP is assigned to a VNI </a:t>
            </a:r>
          </a:p>
          <a:p>
            <a:pPr lvl="1"/>
            <a:r>
              <a:rPr lang="en-GB"/>
              <a:t>the MAC addresses learned on such interfaces are </a:t>
            </a:r>
            <a:r>
              <a:rPr lang="en-GB" i="1"/>
              <a:t>local,</a:t>
            </a:r>
            <a:r>
              <a:rPr lang="en-GB"/>
              <a:t> and the IPs of their pairs is replaced by the word </a:t>
            </a:r>
            <a:r>
              <a:rPr lang="en-GB" i="1"/>
              <a:t>local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97302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MAC-to-VTEP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477C0-0DFE-0FCA-128C-C0A257075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when a VTEP receives a frame destinated to a MAC Address </a:t>
            </a:r>
            <a:r>
              <a:rPr lang="en-GB" i="1">
                <a:latin typeface="Consolas" panose="020B0609020204030204" pitchFamily="49" charset="0"/>
              </a:rPr>
              <a:t>m</a:t>
            </a:r>
            <a:r>
              <a:rPr lang="en-GB"/>
              <a:t> from a local interface belonging to a certain VNI, it checks for the existence (in the VNI) of a pair </a:t>
            </a:r>
            <a:r>
              <a:rPr lang="en-GB">
                <a:latin typeface="Consolas" panose="020B0609020204030204" pitchFamily="49" charset="0"/>
              </a:rPr>
              <a:t>&lt;</a:t>
            </a:r>
            <a:r>
              <a:rPr lang="en-GB" i="1" err="1">
                <a:latin typeface="Consolas" panose="020B0609020204030204" pitchFamily="49" charset="0"/>
              </a:rPr>
              <a:t>m</a:t>
            </a:r>
            <a:r>
              <a:rPr lang="en-GB" err="1">
                <a:latin typeface="Consolas" panose="020B0609020204030204" pitchFamily="49" charset="0"/>
              </a:rPr>
              <a:t>,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r>
              <a:rPr lang="en-GB">
                <a:latin typeface="Consolas" panose="020B0609020204030204" pitchFamily="49" charset="0"/>
              </a:rPr>
              <a:t>&gt;</a:t>
            </a:r>
            <a:r>
              <a:rPr lang="en-GB"/>
              <a:t> containing </a:t>
            </a:r>
            <a:r>
              <a:rPr lang="en-GB" i="1">
                <a:latin typeface="Consolas" panose="020B0609020204030204" pitchFamily="49" charset="0"/>
              </a:rPr>
              <a:t>m</a:t>
            </a:r>
          </a:p>
          <a:p>
            <a:pPr lvl="1"/>
            <a:r>
              <a:rPr lang="en-GB"/>
              <a:t>if the pair exists, the VTEP encapsulates the frame, and sends the resulting packet to the destination VTEP IP </a:t>
            </a:r>
            <a:r>
              <a:rPr lang="en-GB" i="1" err="1">
                <a:latin typeface="Consolas" panose="020B0609020204030204" pitchFamily="49" charset="0"/>
              </a:rPr>
              <a:t>i</a:t>
            </a:r>
            <a:endParaRPr lang="en-GB" i="1">
              <a:latin typeface="Consolas" panose="020B0609020204030204" pitchFamily="49" charset="0"/>
            </a:endParaRPr>
          </a:p>
          <a:p>
            <a:pPr lvl="1"/>
            <a:r>
              <a:rPr lang="en-GB"/>
              <a:t>if not, the frame is sent to all the other VTEPs (encapsulated) and to all the local ports of that VNI 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5608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  <a:stCxn id="66" idx="2"/>
            <a:endCxn id="16" idx="4"/>
          </p:cNvCxnSpPr>
          <p:nvPr/>
        </p:nvCxnSpPr>
        <p:spPr bwMode="auto">
          <a:xfrm flipH="1" flipV="1">
            <a:off x="3779878" y="3043993"/>
            <a:ext cx="4443336" cy="16709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  <a:stCxn id="16" idx="2"/>
            <a:endCxn id="102" idx="3"/>
          </p:cNvCxnSpPr>
          <p:nvPr/>
        </p:nvCxnSpPr>
        <p:spPr bwMode="auto">
          <a:xfrm flipH="1">
            <a:off x="1113212" y="3043993"/>
            <a:ext cx="1857264" cy="835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  <a:stCxn id="105" idx="1"/>
            <a:endCxn id="66" idx="4"/>
          </p:cNvCxnSpPr>
          <p:nvPr/>
        </p:nvCxnSpPr>
        <p:spPr bwMode="auto">
          <a:xfrm flipH="1">
            <a:off x="9032616" y="3052347"/>
            <a:ext cx="2132649" cy="835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  <a:endCxn id="16" idx="3"/>
          </p:cNvCxnSpPr>
          <p:nvPr/>
        </p:nvCxnSpPr>
        <p:spPr>
          <a:xfrm flipH="1" flipV="1">
            <a:off x="3375177" y="3275518"/>
            <a:ext cx="5039" cy="12188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2974092" y="4494321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  <a:endCxn id="66" idx="3"/>
          </p:cNvCxnSpPr>
          <p:nvPr/>
        </p:nvCxnSpPr>
        <p:spPr>
          <a:xfrm flipH="1" flipV="1">
            <a:off x="8627915" y="3292227"/>
            <a:ext cx="1423" cy="1197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23214" y="4490132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  <a:endCxn id="102" idx="2"/>
          </p:cNvCxnSpPr>
          <p:nvPr/>
        </p:nvCxnSpPr>
        <p:spPr>
          <a:xfrm flipV="1">
            <a:off x="821351" y="3315710"/>
            <a:ext cx="535" cy="1184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4500432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  <a:endCxn id="105" idx="2"/>
          </p:cNvCxnSpPr>
          <p:nvPr/>
        </p:nvCxnSpPr>
        <p:spPr>
          <a:xfrm flipV="1">
            <a:off x="11456591" y="3315710"/>
            <a:ext cx="1" cy="11681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85091" y="4483897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2607451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444065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4692" y="305619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31362" y="2046480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695380" y="2072055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48" name="Left-right Arrow 47">
            <a:extLst>
              <a:ext uri="{FF2B5EF4-FFF2-40B4-BE49-F238E27FC236}">
                <a16:creationId xmlns:a16="http://schemas.microsoft.com/office/drawing/2014/main" id="{D1AED138-0D07-D7A2-7DD4-E421F88FEC1A}"/>
              </a:ext>
            </a:extLst>
          </p:cNvPr>
          <p:cNvSpPr/>
          <p:nvPr/>
        </p:nvSpPr>
        <p:spPr>
          <a:xfrm>
            <a:off x="821350" y="5068591"/>
            <a:ext cx="2594489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49" name="Left-right Arrow 48">
            <a:extLst>
              <a:ext uri="{FF2B5EF4-FFF2-40B4-BE49-F238E27FC236}">
                <a16:creationId xmlns:a16="http://schemas.microsoft.com/office/drawing/2014/main" id="{D9AD722E-B602-5E13-FB7B-0088636FF6E0}"/>
              </a:ext>
            </a:extLst>
          </p:cNvPr>
          <p:cNvSpPr/>
          <p:nvPr/>
        </p:nvSpPr>
        <p:spPr>
          <a:xfrm>
            <a:off x="3415837" y="5068591"/>
            <a:ext cx="5199363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VXLAN Packets, VNI 100</a:t>
            </a:r>
          </a:p>
        </p:txBody>
      </p:sp>
      <p:sp>
        <p:nvSpPr>
          <p:cNvPr id="50" name="Left-right Arrow 49">
            <a:extLst>
              <a:ext uri="{FF2B5EF4-FFF2-40B4-BE49-F238E27FC236}">
                <a16:creationId xmlns:a16="http://schemas.microsoft.com/office/drawing/2014/main" id="{7027DB9B-6F87-1B51-103E-3E7B79457D7E}"/>
              </a:ext>
            </a:extLst>
          </p:cNvPr>
          <p:cNvSpPr/>
          <p:nvPr/>
        </p:nvSpPr>
        <p:spPr>
          <a:xfrm>
            <a:off x="8615200" y="5068591"/>
            <a:ext cx="2775925" cy="762000"/>
          </a:xfrm>
          <a:prstGeom prst="leftRight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L2 Packets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113211" y="1338295"/>
            <a:ext cx="10052054" cy="1714020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776978" y="1010628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  <a:endCxn id="16" idx="1"/>
          </p:cNvCxnSpPr>
          <p:nvPr/>
        </p:nvCxnSpPr>
        <p:spPr>
          <a:xfrm>
            <a:off x="2052725" y="1595403"/>
            <a:ext cx="1322452" cy="12170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863530" y="1010634"/>
            <a:ext cx="255149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  <a:endCxn id="66" idx="1"/>
          </p:cNvCxnSpPr>
          <p:nvPr/>
        </p:nvCxnSpPr>
        <p:spPr>
          <a:xfrm flipH="1">
            <a:off x="8627915" y="1595409"/>
            <a:ext cx="1511362" cy="1233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22">
            <a:extLst>
              <a:ext uri="{FF2B5EF4-FFF2-40B4-BE49-F238E27FC236}">
                <a16:creationId xmlns:a16="http://schemas.microsoft.com/office/drawing/2014/main" id="{E5BE3BB5-8222-252A-BAAD-98CD09484418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10" name="Group 93">
              <a:extLst>
                <a:ext uri="{FF2B5EF4-FFF2-40B4-BE49-F238E27FC236}">
                  <a16:creationId xmlns:a16="http://schemas.microsoft.com/office/drawing/2014/main" id="{5585CDC0-18E4-C042-79CA-AD536D97E2F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3" name="Group 94">
                <a:extLst>
                  <a:ext uri="{FF2B5EF4-FFF2-40B4-BE49-F238E27FC236}">
                    <a16:creationId xmlns:a16="http://schemas.microsoft.com/office/drawing/2014/main" id="{0A4518C0-E185-4A61-79AB-527DDB2E66ED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6" name="AutoShape 95">
                  <a:extLst>
                    <a:ext uri="{FF2B5EF4-FFF2-40B4-BE49-F238E27FC236}">
                      <a16:creationId xmlns:a16="http://schemas.microsoft.com/office/drawing/2014/main" id="{2360ED03-7F5F-E0A5-F4FC-D7AD9AFFBE6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9" name="Group 96">
                  <a:extLst>
                    <a:ext uri="{FF2B5EF4-FFF2-40B4-BE49-F238E27FC236}">
                      <a16:creationId xmlns:a16="http://schemas.microsoft.com/office/drawing/2014/main" id="{51F9659E-6A11-6258-18EB-1C73E7B15D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20" name="Group 97">
                    <a:extLst>
                      <a:ext uri="{FF2B5EF4-FFF2-40B4-BE49-F238E27FC236}">
                        <a16:creationId xmlns:a16="http://schemas.microsoft.com/office/drawing/2014/main" id="{A3E95AC9-1DA7-CA46-B202-AFEE39C3FF0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9" name="Freeform 98">
                      <a:extLst>
                        <a:ext uri="{FF2B5EF4-FFF2-40B4-BE49-F238E27FC236}">
                          <a16:creationId xmlns:a16="http://schemas.microsoft.com/office/drawing/2014/main" id="{C3D689BB-C7D6-9ECB-29F6-FC8ABB1FD81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" name="Freeform 99">
                      <a:extLst>
                        <a:ext uri="{FF2B5EF4-FFF2-40B4-BE49-F238E27FC236}">
                          <a16:creationId xmlns:a16="http://schemas.microsoft.com/office/drawing/2014/main" id="{ECCFDBA2-A0E5-3877-17AF-42A32EE2877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" name="Freeform 100">
                      <a:extLst>
                        <a:ext uri="{FF2B5EF4-FFF2-40B4-BE49-F238E27FC236}">
                          <a16:creationId xmlns:a16="http://schemas.microsoft.com/office/drawing/2014/main" id="{DC7EF45C-32CF-B6B6-3C89-DCA35497E1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1">
                      <a:extLst>
                        <a:ext uri="{FF2B5EF4-FFF2-40B4-BE49-F238E27FC236}">
                          <a16:creationId xmlns:a16="http://schemas.microsoft.com/office/drawing/2014/main" id="{68FFF5AD-995B-154D-1FA0-12F4C21131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2">
                      <a:extLst>
                        <a:ext uri="{FF2B5EF4-FFF2-40B4-BE49-F238E27FC236}">
                          <a16:creationId xmlns:a16="http://schemas.microsoft.com/office/drawing/2014/main" id="{C0B7EE59-3919-15D5-3320-7AF43291DF1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03">
                      <a:extLst>
                        <a:ext uri="{FF2B5EF4-FFF2-40B4-BE49-F238E27FC236}">
                          <a16:creationId xmlns:a16="http://schemas.microsoft.com/office/drawing/2014/main" id="{551E7683-7D02-5DB0-6753-C5B042EF53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04">
                      <a:extLst>
                        <a:ext uri="{FF2B5EF4-FFF2-40B4-BE49-F238E27FC236}">
                          <a16:creationId xmlns:a16="http://schemas.microsoft.com/office/drawing/2014/main" id="{DEFC06E2-D6C3-30EB-60C4-14BC76031D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5">
                      <a:extLst>
                        <a:ext uri="{FF2B5EF4-FFF2-40B4-BE49-F238E27FC236}">
                          <a16:creationId xmlns:a16="http://schemas.microsoft.com/office/drawing/2014/main" id="{8E6AA4A8-BCE9-093E-DE5D-F286AABFE3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21" name="Group 106">
                    <a:extLst>
                      <a:ext uri="{FF2B5EF4-FFF2-40B4-BE49-F238E27FC236}">
                        <a16:creationId xmlns:a16="http://schemas.microsoft.com/office/drawing/2014/main" id="{F0F2B73E-B22C-F769-4B86-C8C47056617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22" name="Freeform 107">
                      <a:extLst>
                        <a:ext uri="{FF2B5EF4-FFF2-40B4-BE49-F238E27FC236}">
                          <a16:creationId xmlns:a16="http://schemas.microsoft.com/office/drawing/2014/main" id="{8D610949-A1A5-67D9-5428-2D54C521D2E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3" name="Freeform 108">
                      <a:extLst>
                        <a:ext uri="{FF2B5EF4-FFF2-40B4-BE49-F238E27FC236}">
                          <a16:creationId xmlns:a16="http://schemas.microsoft.com/office/drawing/2014/main" id="{7D360D86-540D-B553-E1D0-B1B9ECDB1F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4" name="Freeform 109">
                      <a:extLst>
                        <a:ext uri="{FF2B5EF4-FFF2-40B4-BE49-F238E27FC236}">
                          <a16:creationId xmlns:a16="http://schemas.microsoft.com/office/drawing/2014/main" id="{B8A10E0F-93DE-C7C8-7116-4DAC5C4623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25" name="Freeform 110">
                      <a:extLst>
                        <a:ext uri="{FF2B5EF4-FFF2-40B4-BE49-F238E27FC236}">
                          <a16:creationId xmlns:a16="http://schemas.microsoft.com/office/drawing/2014/main" id="{4E8DF5A9-2819-28A2-4240-F65CAC63935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0" name="Freeform 111">
                      <a:extLst>
                        <a:ext uri="{FF2B5EF4-FFF2-40B4-BE49-F238E27FC236}">
                          <a16:creationId xmlns:a16="http://schemas.microsoft.com/office/drawing/2014/main" id="{37D357F2-4AAB-4BF2-A397-F197518C2E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1" name="Freeform 112">
                      <a:extLst>
                        <a:ext uri="{FF2B5EF4-FFF2-40B4-BE49-F238E27FC236}">
                          <a16:creationId xmlns:a16="http://schemas.microsoft.com/office/drawing/2014/main" id="{F72C591E-DE2B-7815-17F6-9451600DF5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2" name="Freeform 113">
                      <a:extLst>
                        <a:ext uri="{FF2B5EF4-FFF2-40B4-BE49-F238E27FC236}">
                          <a16:creationId xmlns:a16="http://schemas.microsoft.com/office/drawing/2014/main" id="{CF3107F0-DAF6-500C-27C5-66F7D2D2C3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" name="Freeform 114">
                      <a:extLst>
                        <a:ext uri="{FF2B5EF4-FFF2-40B4-BE49-F238E27FC236}">
                          <a16:creationId xmlns:a16="http://schemas.microsoft.com/office/drawing/2014/main" id="{8262A210-6A7D-DA80-03D3-09FE7FA58C9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5" name="WordArt 115">
                <a:extLst>
                  <a:ext uri="{FF2B5EF4-FFF2-40B4-BE49-F238E27FC236}">
                    <a16:creationId xmlns:a16="http://schemas.microsoft.com/office/drawing/2014/main" id="{FDAB944B-99AC-A322-12C5-0AAF4E786B7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" name="WordArt 68">
              <a:extLst>
                <a:ext uri="{FF2B5EF4-FFF2-40B4-BE49-F238E27FC236}">
                  <a16:creationId xmlns:a16="http://schemas.microsoft.com/office/drawing/2014/main" id="{3D561FFC-F427-DEDB-B71A-FF6F8906CB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1" name="Group 22">
            <a:extLst>
              <a:ext uri="{FF2B5EF4-FFF2-40B4-BE49-F238E27FC236}">
                <a16:creationId xmlns:a16="http://schemas.microsoft.com/office/drawing/2014/main" id="{F02F3BFC-5510-4DFC-E625-1F1FBB8962C0}"/>
              </a:ext>
            </a:extLst>
          </p:cNvPr>
          <p:cNvGrpSpPr/>
          <p:nvPr/>
        </p:nvGrpSpPr>
        <p:grpSpPr>
          <a:xfrm>
            <a:off x="8223214" y="2829176"/>
            <a:ext cx="809402" cy="463051"/>
            <a:chOff x="967835" y="2541918"/>
            <a:chExt cx="1426054" cy="463051"/>
          </a:xfrm>
        </p:grpSpPr>
        <p:grpSp>
          <p:nvGrpSpPr>
            <p:cNvPr id="62" name="Group 93">
              <a:extLst>
                <a:ext uri="{FF2B5EF4-FFF2-40B4-BE49-F238E27FC236}">
                  <a16:creationId xmlns:a16="http://schemas.microsoft.com/office/drawing/2014/main" id="{0CFB1D20-30DD-3818-D232-07FADBC6098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64" name="Group 94">
                <a:extLst>
                  <a:ext uri="{FF2B5EF4-FFF2-40B4-BE49-F238E27FC236}">
                    <a16:creationId xmlns:a16="http://schemas.microsoft.com/office/drawing/2014/main" id="{6F8B976D-E258-82D5-EAD2-8902E006737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66" name="AutoShape 95">
                  <a:extLst>
                    <a:ext uri="{FF2B5EF4-FFF2-40B4-BE49-F238E27FC236}">
                      <a16:creationId xmlns:a16="http://schemas.microsoft.com/office/drawing/2014/main" id="{F80D408D-FB2B-9CB1-4A09-32260B6B124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67" name="Group 96">
                  <a:extLst>
                    <a:ext uri="{FF2B5EF4-FFF2-40B4-BE49-F238E27FC236}">
                      <a16:creationId xmlns:a16="http://schemas.microsoft.com/office/drawing/2014/main" id="{81F431D6-8303-89E0-EAED-F9CFEDCA7F2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68" name="Group 97">
                    <a:extLst>
                      <a:ext uri="{FF2B5EF4-FFF2-40B4-BE49-F238E27FC236}">
                        <a16:creationId xmlns:a16="http://schemas.microsoft.com/office/drawing/2014/main" id="{545A2EE0-6DAD-06EF-AE62-D8F7043CB59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78" name="Freeform 98">
                      <a:extLst>
                        <a:ext uri="{FF2B5EF4-FFF2-40B4-BE49-F238E27FC236}">
                          <a16:creationId xmlns:a16="http://schemas.microsoft.com/office/drawing/2014/main" id="{4D44F01D-428F-365A-AD88-7CB1D5B3AD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99">
                      <a:extLst>
                        <a:ext uri="{FF2B5EF4-FFF2-40B4-BE49-F238E27FC236}">
                          <a16:creationId xmlns:a16="http://schemas.microsoft.com/office/drawing/2014/main" id="{789E2586-4B3A-3BDE-284C-8D3DF4A8B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00">
                      <a:extLst>
                        <a:ext uri="{FF2B5EF4-FFF2-40B4-BE49-F238E27FC236}">
                          <a16:creationId xmlns:a16="http://schemas.microsoft.com/office/drawing/2014/main" id="{668B2E48-15C4-3444-6848-3E3FD27ABE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01">
                      <a:extLst>
                        <a:ext uri="{FF2B5EF4-FFF2-40B4-BE49-F238E27FC236}">
                          <a16:creationId xmlns:a16="http://schemas.microsoft.com/office/drawing/2014/main" id="{5B672D33-B878-AD86-0304-2B7A0BEEE93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02">
                      <a:extLst>
                        <a:ext uri="{FF2B5EF4-FFF2-40B4-BE49-F238E27FC236}">
                          <a16:creationId xmlns:a16="http://schemas.microsoft.com/office/drawing/2014/main" id="{E3C869A7-BA4F-379B-D7CE-0DBF338F9E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03">
                      <a:extLst>
                        <a:ext uri="{FF2B5EF4-FFF2-40B4-BE49-F238E27FC236}">
                          <a16:creationId xmlns:a16="http://schemas.microsoft.com/office/drawing/2014/main" id="{3BFAA04B-F9A1-F52F-D93F-6ECF8BC04E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04">
                      <a:extLst>
                        <a:ext uri="{FF2B5EF4-FFF2-40B4-BE49-F238E27FC236}">
                          <a16:creationId xmlns:a16="http://schemas.microsoft.com/office/drawing/2014/main" id="{9DD75234-9E92-52A3-559E-6497EEAE36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5" name="Freeform 105">
                      <a:extLst>
                        <a:ext uri="{FF2B5EF4-FFF2-40B4-BE49-F238E27FC236}">
                          <a16:creationId xmlns:a16="http://schemas.microsoft.com/office/drawing/2014/main" id="{0B93FB49-2080-CFCD-5DEF-17E908F6EA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69" name="Group 106">
                    <a:extLst>
                      <a:ext uri="{FF2B5EF4-FFF2-40B4-BE49-F238E27FC236}">
                        <a16:creationId xmlns:a16="http://schemas.microsoft.com/office/drawing/2014/main" id="{1A2481ED-5253-9695-418A-D32D615230C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0" name="Freeform 107">
                      <a:extLst>
                        <a:ext uri="{FF2B5EF4-FFF2-40B4-BE49-F238E27FC236}">
                          <a16:creationId xmlns:a16="http://schemas.microsoft.com/office/drawing/2014/main" id="{CE1AE9A2-84D4-55D2-A7B6-C5D11B670E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1" name="Freeform 108">
                      <a:extLst>
                        <a:ext uri="{FF2B5EF4-FFF2-40B4-BE49-F238E27FC236}">
                          <a16:creationId xmlns:a16="http://schemas.microsoft.com/office/drawing/2014/main" id="{AB52F853-36A5-D5ED-B28B-49EA62EABA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2" name="Freeform 109">
                      <a:extLst>
                        <a:ext uri="{FF2B5EF4-FFF2-40B4-BE49-F238E27FC236}">
                          <a16:creationId xmlns:a16="http://schemas.microsoft.com/office/drawing/2014/main" id="{27669CCB-44D5-D7BA-74FC-71ADF5A73CB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3" name="Freeform 110">
                      <a:extLst>
                        <a:ext uri="{FF2B5EF4-FFF2-40B4-BE49-F238E27FC236}">
                          <a16:creationId xmlns:a16="http://schemas.microsoft.com/office/drawing/2014/main" id="{6165820D-CEE8-2EE4-7E91-DABB53255CD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4" name="Freeform 111">
                      <a:extLst>
                        <a:ext uri="{FF2B5EF4-FFF2-40B4-BE49-F238E27FC236}">
                          <a16:creationId xmlns:a16="http://schemas.microsoft.com/office/drawing/2014/main" id="{1C15AB34-B1C7-ADAA-697C-5134347C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5" name="Freeform 112">
                      <a:extLst>
                        <a:ext uri="{FF2B5EF4-FFF2-40B4-BE49-F238E27FC236}">
                          <a16:creationId xmlns:a16="http://schemas.microsoft.com/office/drawing/2014/main" id="{65D37AF6-D54F-5E79-5ACF-8EE60398E5F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6" name="Freeform 113">
                      <a:extLst>
                        <a:ext uri="{FF2B5EF4-FFF2-40B4-BE49-F238E27FC236}">
                          <a16:creationId xmlns:a16="http://schemas.microsoft.com/office/drawing/2014/main" id="{DC193EDC-B4FE-805A-7F49-2A6DE3DEAB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7" name="Freeform 114">
                      <a:extLst>
                        <a:ext uri="{FF2B5EF4-FFF2-40B4-BE49-F238E27FC236}">
                          <a16:creationId xmlns:a16="http://schemas.microsoft.com/office/drawing/2014/main" id="{6FF5DB68-6DF5-0EF8-DFA8-3F833A7AD4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65" name="WordArt 115">
                <a:extLst>
                  <a:ext uri="{FF2B5EF4-FFF2-40B4-BE49-F238E27FC236}">
                    <a16:creationId xmlns:a16="http://schemas.microsoft.com/office/drawing/2014/main" id="{276867E0-F858-9E76-56F8-5CB29B1EE897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63" name="WordArt 68">
              <a:extLst>
                <a:ext uri="{FF2B5EF4-FFF2-40B4-BE49-F238E27FC236}">
                  <a16:creationId xmlns:a16="http://schemas.microsoft.com/office/drawing/2014/main" id="{0CF177A6-5982-5AE8-9C47-F1492FF0334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pic>
        <p:nvPicPr>
          <p:cNvPr id="102" name="Picture 105">
            <a:extLst>
              <a:ext uri="{FF2B5EF4-FFF2-40B4-BE49-F238E27FC236}">
                <a16:creationId xmlns:a16="http://schemas.microsoft.com/office/drawing/2014/main" id="{2143FCE9-BEA9-AE28-F5EF-A0A7A9BADC8C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59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5" name="Picture 105">
            <a:extLst>
              <a:ext uri="{FF2B5EF4-FFF2-40B4-BE49-F238E27FC236}">
                <a16:creationId xmlns:a16="http://schemas.microsoft.com/office/drawing/2014/main" id="{49AF203F-47E8-06B4-B34C-82A46212B8A4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5265" y="27889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35">
            <a:extLst>
              <a:ext uri="{FF2B5EF4-FFF2-40B4-BE49-F238E27FC236}">
                <a16:creationId xmlns:a16="http://schemas.microsoft.com/office/drawing/2014/main" id="{DBD09B97-D555-0B67-4469-3CF47D6C205C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9FEA89EF-DADB-EB63-2F79-C6EC5608E124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154097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44" grpId="0"/>
      <p:bldP spid="45" grpId="0"/>
      <p:bldP spid="46" grpId="0" animBg="1"/>
      <p:bldP spid="47" grpId="0" animBg="1"/>
      <p:bldP spid="48" grpId="0" animBg="1"/>
      <p:bldP spid="49" grpId="0" animBg="1"/>
      <p:bldP spid="50" grpId="0" animBg="1"/>
      <p:bldP spid="52" grpId="0" animBg="1"/>
      <p:bldP spid="53" grpId="0" animBg="1"/>
      <p:bldP spid="57" grpId="0" animBg="1"/>
      <p:bldP spid="3" grpId="0" animBg="1"/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D5C0-5629-02EA-79B5-ACF142EE2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broadcast traffic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39226-3BB0-0B05-CFA6-CE7187E4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two types of broadcast must be handled</a:t>
            </a:r>
          </a:p>
          <a:p>
            <a:pPr lvl="1"/>
            <a:r>
              <a:rPr lang="en-GB"/>
              <a:t>traffic directed to the MAC broadcast address</a:t>
            </a:r>
          </a:p>
          <a:p>
            <a:pPr lvl="2"/>
            <a:r>
              <a:rPr lang="en-GB"/>
              <a:t>e.g., ARP traffic</a:t>
            </a:r>
          </a:p>
          <a:p>
            <a:pPr lvl="1"/>
            <a:r>
              <a:rPr lang="en-GB"/>
              <a:t>traffic directed to a MAC address that has not been learned</a:t>
            </a:r>
          </a:p>
          <a:p>
            <a:r>
              <a:rPr lang="en-GB"/>
              <a:t>IP multicast groups are used by default</a:t>
            </a:r>
          </a:p>
          <a:p>
            <a:pPr lvl="1"/>
            <a:r>
              <a:rPr lang="en-GB"/>
              <a:t>each VNI is assigned to an IP multicast group of the underlay network and each VTEP subscribes itself to each group of its VNIs</a:t>
            </a:r>
          </a:p>
          <a:p>
            <a:pPr lvl="1"/>
            <a:r>
              <a:rPr lang="en-GB"/>
              <a:t>the multicast group of a VNI is used only to send the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2267047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>
            <a:extLst>
              <a:ext uri="{FF2B5EF4-FFF2-40B4-BE49-F238E27FC236}">
                <a16:creationId xmlns:a16="http://schemas.microsoft.com/office/drawing/2014/main" id="{22833FF8-EA01-3F9D-9542-340EA9BFC4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copyright notice</a:t>
            </a:r>
            <a:endParaRPr lang="en-US" altLang="it-IT"/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id="{7FF80209-2213-1E6A-0362-D6FA3C1AAF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it-IT" altLang="it-IT" sz="2400" err="1"/>
              <a:t>all</a:t>
            </a:r>
            <a:r>
              <a:rPr lang="it-IT" altLang="it-IT" sz="2400"/>
              <a:t> the pages/slides in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presentation</a:t>
            </a:r>
            <a:r>
              <a:rPr lang="it-IT" altLang="it-IT" sz="2400"/>
              <a:t>, </a:t>
            </a:r>
            <a:r>
              <a:rPr lang="it-IT" altLang="it-IT" sz="2400" err="1"/>
              <a:t>including</a:t>
            </a:r>
            <a:r>
              <a:rPr lang="it-IT" altLang="it-IT" sz="2400"/>
              <a:t> </a:t>
            </a:r>
            <a:r>
              <a:rPr lang="it-IT" altLang="it-IT" sz="2400" err="1"/>
              <a:t>but</a:t>
            </a:r>
            <a:r>
              <a:rPr lang="it-IT" altLang="it-IT" sz="2400"/>
              <a:t> </a:t>
            </a:r>
            <a:r>
              <a:rPr lang="it-IT" altLang="it-IT" sz="2400" err="1"/>
              <a:t>not</a:t>
            </a:r>
            <a:r>
              <a:rPr lang="it-IT" altLang="it-IT" sz="2400"/>
              <a:t> limited to, images, </a:t>
            </a:r>
            <a:r>
              <a:rPr lang="it-IT" altLang="it-IT" sz="2400" err="1"/>
              <a:t>photos</a:t>
            </a:r>
            <a:r>
              <a:rPr lang="it-IT" altLang="it-IT" sz="2400"/>
              <a:t>, </a:t>
            </a:r>
            <a:r>
              <a:rPr lang="it-IT" altLang="it-IT" sz="2400" err="1"/>
              <a:t>animations</a:t>
            </a:r>
            <a:r>
              <a:rPr lang="it-IT" altLang="it-IT" sz="2400"/>
              <a:t>, </a:t>
            </a:r>
            <a:r>
              <a:rPr lang="it-IT" altLang="it-IT" sz="2400" err="1"/>
              <a:t>videos</a:t>
            </a:r>
            <a:r>
              <a:rPr lang="it-IT" altLang="it-IT" sz="2400"/>
              <a:t>, sounds, music, and text (</a:t>
            </a:r>
            <a:r>
              <a:rPr lang="it-IT" altLang="it-IT" sz="2400" err="1"/>
              <a:t>hereby</a:t>
            </a:r>
            <a:r>
              <a:rPr lang="it-IT" altLang="it-IT" sz="2400"/>
              <a:t> </a:t>
            </a:r>
            <a:r>
              <a:rPr lang="it-IT" altLang="it-IT" sz="2400" err="1"/>
              <a:t>referred</a:t>
            </a:r>
            <a:r>
              <a:rPr lang="it-IT" altLang="it-IT" sz="2400"/>
              <a:t> to </a:t>
            </a:r>
            <a:r>
              <a:rPr lang="it-IT" altLang="it-IT" sz="2400" err="1"/>
              <a:t>as</a:t>
            </a:r>
            <a:r>
              <a:rPr lang="it-IT" altLang="it-IT" sz="2400"/>
              <a:t> “</a:t>
            </a:r>
            <a:r>
              <a:rPr lang="it-IT" altLang="it-IT" sz="2400" err="1"/>
              <a:t>material</a:t>
            </a:r>
            <a:r>
              <a:rPr lang="it-IT" altLang="it-IT" sz="2400"/>
              <a:t>”) are </a:t>
            </a:r>
            <a:r>
              <a:rPr lang="it-IT" altLang="it-IT" sz="2400" err="1"/>
              <a:t>protected</a:t>
            </a:r>
            <a:r>
              <a:rPr lang="it-IT" altLang="it-IT" sz="2400"/>
              <a:t> by copyright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with the </a:t>
            </a:r>
            <a:r>
              <a:rPr lang="it-IT" altLang="it-IT" sz="2400" err="1"/>
              <a:t>exception</a:t>
            </a:r>
            <a:r>
              <a:rPr lang="it-IT" altLang="it-IT" sz="2400"/>
              <a:t> of some multimedia </a:t>
            </a:r>
            <a:r>
              <a:rPr lang="it-IT" altLang="it-IT" sz="2400" err="1"/>
              <a:t>elements</a:t>
            </a:r>
            <a:r>
              <a:rPr lang="it-IT" altLang="it-IT" sz="2400"/>
              <a:t> </a:t>
            </a:r>
            <a:r>
              <a:rPr lang="it-IT" altLang="it-IT" sz="2400" err="1"/>
              <a:t>licensed</a:t>
            </a:r>
            <a:r>
              <a:rPr lang="it-IT" altLang="it-IT" sz="2400"/>
              <a:t> by </a:t>
            </a:r>
            <a:r>
              <a:rPr lang="it-IT" altLang="it-IT" sz="2400" err="1"/>
              <a:t>other</a:t>
            </a:r>
            <a:r>
              <a:rPr lang="it-IT" altLang="it-IT" sz="2400"/>
              <a:t> </a:t>
            </a:r>
            <a:r>
              <a:rPr lang="it-IT" altLang="it-IT" sz="2400" err="1"/>
              <a:t>organizations</a:t>
            </a:r>
            <a:r>
              <a:rPr lang="it-IT" altLang="it-IT" sz="2400"/>
              <a:t>,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property</a:t>
            </a:r>
            <a:r>
              <a:rPr lang="it-IT" altLang="it-IT" sz="2400"/>
              <a:t> of the </a:t>
            </a:r>
            <a:r>
              <a:rPr lang="it-IT" altLang="it-IT" sz="2400" err="1"/>
              <a:t>authors</a:t>
            </a:r>
            <a:r>
              <a:rPr lang="it-IT" altLang="it-IT" sz="2400"/>
              <a:t> and/or </a:t>
            </a:r>
            <a:r>
              <a:rPr lang="it-IT" altLang="it-IT" sz="2400" err="1"/>
              <a:t>organizations</a:t>
            </a:r>
            <a:r>
              <a:rPr lang="it-IT" altLang="it-IT" sz="2400"/>
              <a:t> </a:t>
            </a:r>
            <a:r>
              <a:rPr lang="it-IT" altLang="it-IT" sz="2400" err="1"/>
              <a:t>appearing</a:t>
            </a:r>
            <a:r>
              <a:rPr lang="it-IT" altLang="it-IT" sz="2400"/>
              <a:t> in the first slide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parts, can be </a:t>
            </a:r>
            <a:r>
              <a:rPr lang="it-IT" altLang="it-IT" sz="2400" err="1"/>
              <a:t>reproduced</a:t>
            </a:r>
            <a:r>
              <a:rPr lang="it-IT" altLang="it-IT" sz="2400"/>
              <a:t> and </a:t>
            </a:r>
            <a:r>
              <a:rPr lang="it-IT" altLang="it-IT" sz="2400" err="1"/>
              <a:t>used</a:t>
            </a:r>
            <a:r>
              <a:rPr lang="it-IT" altLang="it-IT" sz="2400"/>
              <a:t> for </a:t>
            </a:r>
            <a:r>
              <a:rPr lang="it-IT" altLang="it-IT" sz="2400" err="1"/>
              <a:t>didactical</a:t>
            </a:r>
            <a:r>
              <a:rPr lang="it-IT" altLang="it-IT" sz="2400"/>
              <a:t> </a:t>
            </a:r>
            <a:r>
              <a:rPr lang="it-IT" altLang="it-IT" sz="2400" err="1"/>
              <a:t>purposes</a:t>
            </a:r>
            <a:r>
              <a:rPr lang="it-IT" altLang="it-IT" sz="2400"/>
              <a:t> </a:t>
            </a:r>
            <a:r>
              <a:rPr lang="it-IT" altLang="it-IT" sz="2400" err="1"/>
              <a:t>within</a:t>
            </a:r>
            <a:r>
              <a:rPr lang="it-IT" altLang="it-IT" sz="2400"/>
              <a:t> </a:t>
            </a:r>
            <a:r>
              <a:rPr lang="it-IT" altLang="it-IT" sz="2400" err="1"/>
              <a:t>universities</a:t>
            </a:r>
            <a:r>
              <a:rPr lang="it-IT" altLang="it-IT" sz="2400"/>
              <a:t> and schools, </a:t>
            </a:r>
            <a:r>
              <a:rPr lang="it-IT" altLang="it-IT" sz="2400" err="1"/>
              <a:t>provided</a:t>
            </a:r>
            <a:r>
              <a:rPr lang="it-IT" altLang="it-IT" sz="2400"/>
              <a:t> </a:t>
            </a:r>
            <a:r>
              <a:rPr lang="it-IT" altLang="it-IT" sz="2400" err="1"/>
              <a:t>that</a:t>
            </a:r>
            <a:r>
              <a:rPr lang="it-IT" altLang="it-IT" sz="2400"/>
              <a:t> </a:t>
            </a:r>
            <a:r>
              <a:rPr lang="it-IT" altLang="it-IT" sz="2400" err="1"/>
              <a:t>this</a:t>
            </a:r>
            <a:r>
              <a:rPr lang="it-IT" altLang="it-IT" sz="2400"/>
              <a:t> </a:t>
            </a:r>
            <a:r>
              <a:rPr lang="it-IT" altLang="it-IT" sz="2400" err="1"/>
              <a:t>happens</a:t>
            </a:r>
            <a:r>
              <a:rPr lang="it-IT" altLang="it-IT" sz="2400"/>
              <a:t> for non-profit </a:t>
            </a:r>
            <a:r>
              <a:rPr lang="it-IT" altLang="it-IT" sz="2400" err="1"/>
              <a:t>purposes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 err="1"/>
              <a:t>any</a:t>
            </a:r>
            <a:r>
              <a:rPr lang="it-IT" altLang="it-IT" sz="2400"/>
              <a:t> </a:t>
            </a:r>
            <a:r>
              <a:rPr lang="it-IT" altLang="it-IT" sz="2400" err="1"/>
              <a:t>other</a:t>
            </a:r>
            <a:r>
              <a:rPr lang="it-IT" altLang="it-IT" sz="2400"/>
              <a:t> use </a:t>
            </a:r>
            <a:r>
              <a:rPr lang="it-IT" altLang="it-IT" sz="2400" err="1"/>
              <a:t>is</a:t>
            </a:r>
            <a:r>
              <a:rPr lang="it-IT" altLang="it-IT" sz="2400"/>
              <a:t> </a:t>
            </a:r>
            <a:r>
              <a:rPr lang="it-IT" altLang="it-IT" sz="2400" err="1"/>
              <a:t>prohibited</a:t>
            </a:r>
            <a:r>
              <a:rPr lang="it-IT" altLang="it-IT" sz="2400"/>
              <a:t>, </a:t>
            </a:r>
            <a:r>
              <a:rPr lang="it-IT" altLang="it-IT" sz="2400" err="1"/>
              <a:t>unless</a:t>
            </a:r>
            <a:r>
              <a:rPr lang="it-IT" altLang="it-IT" sz="2400"/>
              <a:t> </a:t>
            </a:r>
            <a:r>
              <a:rPr lang="it-IT" altLang="it-IT" sz="2400" err="1"/>
              <a:t>explicitly</a:t>
            </a:r>
            <a:r>
              <a:rPr lang="it-IT" altLang="it-IT" sz="2400"/>
              <a:t> </a:t>
            </a:r>
            <a:r>
              <a:rPr lang="it-IT" altLang="it-IT" sz="2400" err="1"/>
              <a:t>authorized</a:t>
            </a:r>
            <a:r>
              <a:rPr lang="it-IT" altLang="it-IT" sz="2400"/>
              <a:t> by the </a:t>
            </a:r>
            <a:r>
              <a:rPr lang="it-IT" altLang="it-IT" sz="2400" err="1"/>
              <a:t>authors</a:t>
            </a:r>
            <a:r>
              <a:rPr lang="it-IT" altLang="it-IT" sz="2400"/>
              <a:t> on the </a:t>
            </a:r>
            <a:r>
              <a:rPr lang="it-IT" altLang="it-IT" sz="2400" err="1"/>
              <a:t>basis</a:t>
            </a:r>
            <a:r>
              <a:rPr lang="it-IT" altLang="it-IT" sz="2400"/>
              <a:t> of an explicit agreement</a:t>
            </a:r>
          </a:p>
          <a:p>
            <a:pPr>
              <a:lnSpc>
                <a:spcPct val="90000"/>
              </a:lnSpc>
            </a:pPr>
            <a:r>
              <a:rPr lang="it-IT" altLang="it-IT" sz="2400" err="1"/>
              <a:t>this</a:t>
            </a:r>
            <a:r>
              <a:rPr lang="it-IT" altLang="it-IT" sz="2400"/>
              <a:t> copyright </a:t>
            </a:r>
            <a:r>
              <a:rPr lang="it-IT" altLang="it-IT" sz="2400" err="1"/>
              <a:t>notice</a:t>
            </a:r>
            <a:r>
              <a:rPr lang="it-IT" altLang="it-IT" sz="2400"/>
              <a:t> must </a:t>
            </a:r>
            <a:r>
              <a:rPr lang="it-IT" altLang="it-IT" sz="2400" err="1"/>
              <a:t>always</a:t>
            </a:r>
            <a:r>
              <a:rPr lang="it-IT" altLang="it-IT" sz="2400"/>
              <a:t> be </a:t>
            </a:r>
            <a:r>
              <a:rPr lang="it-IT" altLang="it-IT" sz="2400" err="1"/>
              <a:t>redistributed</a:t>
            </a:r>
            <a:r>
              <a:rPr lang="it-IT" altLang="it-IT" sz="2400"/>
              <a:t> </a:t>
            </a:r>
            <a:r>
              <a:rPr lang="it-IT" altLang="it-IT" sz="2400" err="1"/>
              <a:t>together</a:t>
            </a:r>
            <a:r>
              <a:rPr lang="it-IT" altLang="it-IT" sz="2400"/>
              <a:t> with the </a:t>
            </a:r>
            <a:r>
              <a:rPr lang="it-IT" altLang="it-IT" sz="2400" err="1"/>
              <a:t>material</a:t>
            </a:r>
            <a:r>
              <a:rPr lang="it-IT" altLang="it-IT" sz="2400"/>
              <a:t>, or </a:t>
            </a:r>
            <a:r>
              <a:rPr lang="it-IT" altLang="it-IT" sz="2400" err="1"/>
              <a:t>its</a:t>
            </a:r>
            <a:r>
              <a:rPr lang="it-IT" altLang="it-IT" sz="2400"/>
              <a:t> </a:t>
            </a:r>
            <a:r>
              <a:rPr lang="it-IT" altLang="it-IT" sz="2400" err="1"/>
              <a:t>portions</a:t>
            </a:r>
            <a:endParaRPr lang="en-US" altLang="it-IT" sz="2400"/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it-IT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F5A25-AC81-65CC-86E1-5DB163F4A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disadvantages of multicast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8752F-8DED-6CE9-3CA8-695E80E2A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multicast must be enabled in the underlay network</a:t>
            </a:r>
          </a:p>
          <a:p>
            <a:pPr lvl="1"/>
            <a:r>
              <a:rPr lang="en-GB"/>
              <a:t>it may require to deploy several protocols</a:t>
            </a:r>
          </a:p>
          <a:p>
            <a:pPr lvl="2"/>
            <a:r>
              <a:rPr lang="en-GB"/>
              <a:t>e.g., IGMP, IGMP Snooping, PIM, ….</a:t>
            </a:r>
          </a:p>
          <a:p>
            <a:pPr lvl="1"/>
            <a:r>
              <a:rPr lang="en-GB"/>
              <a:t>complex configuration</a:t>
            </a:r>
          </a:p>
          <a:p>
            <a:r>
              <a:rPr lang="en-GB"/>
              <a:t>if multicast is not enabled, broadcast frames are duplicated and sent unicast to all the VTEPs of the VNI</a:t>
            </a:r>
          </a:p>
          <a:p>
            <a:r>
              <a:rPr lang="en-GB"/>
              <a:t>proxy ARP techniques can be used to mitigate broadcast traffic</a:t>
            </a:r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39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4A83-FFBF-5A1D-C98F-DD8C7B1D4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3BC7F-0B52-8679-D21A-AC6DC1098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Ethernet VPN (RFC-7432 and RFC-8365)</a:t>
            </a:r>
          </a:p>
          <a:p>
            <a:r>
              <a:rPr lang="en-GB"/>
              <a:t>uses MP-BGP with specific AFI/SAFI</a:t>
            </a:r>
          </a:p>
          <a:p>
            <a:pPr lvl="1"/>
            <a:r>
              <a:rPr lang="en-GB"/>
              <a:t>Address Family Identifier/Subsequent AFI</a:t>
            </a:r>
          </a:p>
          <a:p>
            <a:pPr lvl="1"/>
            <a:r>
              <a:rPr lang="en-GB"/>
              <a:t>AFI=25 (L2VPN) – SAFI=70 (EVPN)</a:t>
            </a:r>
          </a:p>
          <a:p>
            <a:r>
              <a:rPr lang="en-GB"/>
              <a:t>advertises MAC Addresses of VNIs using BGP updates</a:t>
            </a:r>
          </a:p>
          <a:p>
            <a:r>
              <a:rPr lang="en-GB"/>
              <a:t>a VTEP automatically learns local MAC Addresses and advertises them to all other VTEPs (of the same VNI)</a:t>
            </a:r>
          </a:p>
          <a:p>
            <a:r>
              <a:rPr lang="en-GB"/>
              <a:t>VTEP proxies ARP requests to limit broadcast traffic</a:t>
            </a:r>
          </a:p>
        </p:txBody>
      </p:sp>
    </p:spTree>
    <p:extLst>
      <p:ext uri="{BB962C8B-B14F-4D97-AF65-F5344CB8AC3E}">
        <p14:creationId xmlns:p14="http://schemas.microsoft.com/office/powerpoint/2010/main" val="11126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27CC8FF-097F-7CA4-4A44-5E6F7E104D5B}"/>
              </a:ext>
            </a:extLst>
          </p:cNvPr>
          <p:cNvSpPr txBox="1"/>
          <p:nvPr/>
        </p:nvSpPr>
        <p:spPr>
          <a:xfrm>
            <a:off x="898153" y="1702800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transport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991865"/>
            <a:ext cx="4730199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AutoShape 40">
            <a:extLst>
              <a:ext uri="{FF2B5EF4-FFF2-40B4-BE49-F238E27FC236}">
                <a16:creationId xmlns:a16="http://schemas.microsoft.com/office/drawing/2014/main" id="{E7A78272-B154-145C-B2C7-E47ABE9C697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1029474" y="3989135"/>
            <a:ext cx="2150403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989135"/>
            <a:ext cx="2308601" cy="273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6128CB9-D7CE-4FBB-E4B6-34F2F4B7A348}"/>
              </a:ext>
            </a:extLst>
          </p:cNvPr>
          <p:cNvCxnSpPr>
            <a:cxnSpLocks/>
            <a:stCxn id="18" idx="0"/>
          </p:cNvCxnSpPr>
          <p:nvPr/>
        </p:nvCxnSpPr>
        <p:spPr>
          <a:xfrm flipV="1">
            <a:off x="3415839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224472-FF40-1154-9649-FCEBDD594269}"/>
              </a:ext>
            </a:extLst>
          </p:cNvPr>
          <p:cNvSpPr txBox="1"/>
          <p:nvPr/>
        </p:nvSpPr>
        <p:spPr>
          <a:xfrm>
            <a:off x="3009715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ECEE641-CD11-0768-A963-D70CEEA6722A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8615201" y="4227827"/>
            <a:ext cx="0" cy="9832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B42CA07-7182-CF97-983B-4ECE36F9B286}"/>
              </a:ext>
            </a:extLst>
          </p:cNvPr>
          <p:cNvSpPr txBox="1"/>
          <p:nvPr/>
        </p:nvSpPr>
        <p:spPr>
          <a:xfrm>
            <a:off x="8209077" y="5211067"/>
            <a:ext cx="812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VTEP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1D9261D-1873-B56F-290F-FC7AE329F6DE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821351" y="4342247"/>
            <a:ext cx="0" cy="10946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F6827FC-CFBF-FE94-0521-0BCC3F68FAED}"/>
              </a:ext>
            </a:extLst>
          </p:cNvPr>
          <p:cNvSpPr txBox="1"/>
          <p:nvPr/>
        </p:nvSpPr>
        <p:spPr>
          <a:xfrm>
            <a:off x="249851" y="5436935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051B0AE-2A3C-681F-0AB0-BA8CDF900A05}"/>
              </a:ext>
            </a:extLst>
          </p:cNvPr>
          <p:cNvCxnSpPr>
            <a:cxnSpLocks/>
            <a:stCxn id="34" idx="0"/>
          </p:cNvCxnSpPr>
          <p:nvPr/>
        </p:nvCxnSpPr>
        <p:spPr>
          <a:xfrm flipV="1">
            <a:off x="11391125" y="4446335"/>
            <a:ext cx="0" cy="99060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8997937-70D2-398C-0B3B-B0E3DA69B769}"/>
              </a:ext>
            </a:extLst>
          </p:cNvPr>
          <p:cNvSpPr txBox="1"/>
          <p:nvPr/>
        </p:nvSpPr>
        <p:spPr>
          <a:xfrm>
            <a:off x="10819625" y="5436936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Host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78C28D-D054-B7B0-533F-4E4572CB4A12}"/>
              </a:ext>
            </a:extLst>
          </p:cNvPr>
          <p:cNvSpPr txBox="1"/>
          <p:nvPr/>
        </p:nvSpPr>
        <p:spPr>
          <a:xfrm>
            <a:off x="5181604" y="3543954"/>
            <a:ext cx="1828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193.204.0.0/15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B37A29E-EA58-A367-21F5-F26D8274D126}"/>
              </a:ext>
            </a:extLst>
          </p:cNvPr>
          <p:cNvSpPr txBox="1"/>
          <p:nvPr/>
        </p:nvSpPr>
        <p:spPr>
          <a:xfrm>
            <a:off x="3857038" y="35871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B0359A-9B86-6778-A8F1-1EF02DD1BE41}"/>
              </a:ext>
            </a:extLst>
          </p:cNvPr>
          <p:cNvSpPr txBox="1"/>
          <p:nvPr/>
        </p:nvSpPr>
        <p:spPr>
          <a:xfrm>
            <a:off x="7754227" y="355631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74E9BD4-A8CC-024B-C5CF-61CA18966DEE}"/>
              </a:ext>
            </a:extLst>
          </p:cNvPr>
          <p:cNvSpPr txBox="1"/>
          <p:nvPr/>
        </p:nvSpPr>
        <p:spPr>
          <a:xfrm>
            <a:off x="1349454" y="398913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AF7B281-8C51-7D08-BF35-583415167D16}"/>
              </a:ext>
            </a:extLst>
          </p:cNvPr>
          <p:cNvSpPr txBox="1"/>
          <p:nvPr/>
        </p:nvSpPr>
        <p:spPr>
          <a:xfrm>
            <a:off x="9381490" y="3972915"/>
            <a:ext cx="13615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/>
              <a:t>10.0.0.0/24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078965" y="2853683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  <a:p>
            <a:r>
              <a:rPr lang="it-IT"/>
              <a:t>0:A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75791" y="2848680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  <a:p>
            <a:r>
              <a:rPr lang="it-IT"/>
              <a:t>0:B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2274797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67B4D6-B6B0-0400-6EA9-C8367E5D4606}"/>
              </a:ext>
            </a:extLst>
          </p:cNvPr>
          <p:cNvSpPr txBox="1"/>
          <p:nvPr/>
        </p:nvSpPr>
        <p:spPr>
          <a:xfrm>
            <a:off x="898153" y="1696149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193.204.0.2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9FF2D1D1-10E6-F15D-4844-947615DC8577}"/>
              </a:ext>
            </a:extLst>
          </p:cNvPr>
          <p:cNvCxnSpPr>
            <a:cxnSpLocks/>
            <a:stCxn id="53" idx="2"/>
          </p:cNvCxnSpPr>
          <p:nvPr/>
        </p:nvCxnSpPr>
        <p:spPr>
          <a:xfrm>
            <a:off x="2206672" y="2279349"/>
            <a:ext cx="1209167" cy="14765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3A09B8B0-E9D6-6A3B-E20E-EF8E87268DF7}"/>
              </a:ext>
            </a:extLst>
          </p:cNvPr>
          <p:cNvSpPr txBox="1"/>
          <p:nvPr/>
        </p:nvSpPr>
        <p:spPr>
          <a:xfrm>
            <a:off x="8670711" y="170742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0:B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B89B74F-A2F8-B57E-861A-A23320882EA8}"/>
              </a:ext>
            </a:extLst>
          </p:cNvPr>
          <p:cNvCxnSpPr>
            <a:cxnSpLocks/>
            <a:stCxn id="57" idx="2"/>
          </p:cNvCxnSpPr>
          <p:nvPr/>
        </p:nvCxnSpPr>
        <p:spPr>
          <a:xfrm flipH="1">
            <a:off x="8617962" y="2292204"/>
            <a:ext cx="1361268" cy="14636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>
            <a:extLst>
              <a:ext uri="{FF2B5EF4-FFF2-40B4-BE49-F238E27FC236}">
                <a16:creationId xmlns:a16="http://schemas.microsoft.com/office/drawing/2014/main" id="{307B078C-EA28-466F-50B5-8215901A6B1C}"/>
              </a:ext>
            </a:extLst>
          </p:cNvPr>
          <p:cNvSpPr/>
          <p:nvPr/>
        </p:nvSpPr>
        <p:spPr>
          <a:xfrm>
            <a:off x="3423895" y="4370487"/>
            <a:ext cx="5199363" cy="762000"/>
          </a:xfrm>
          <a:prstGeom prst="leftRightArrow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en-IT"/>
              <a:t>eBGP multihop peering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D5E3ED-6A24-5E69-7ADF-724CCD48E039}"/>
              </a:ext>
            </a:extLst>
          </p:cNvPr>
          <p:cNvSpPr txBox="1"/>
          <p:nvPr/>
        </p:nvSpPr>
        <p:spPr>
          <a:xfrm>
            <a:off x="8676809" y="1709003"/>
            <a:ext cx="2617038" cy="5832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1558AB-283B-2B89-960E-15C9FDD1DBFF}"/>
              </a:ext>
            </a:extLst>
          </p:cNvPr>
          <p:cNvSpPr txBox="1"/>
          <p:nvPr/>
        </p:nvSpPr>
        <p:spPr>
          <a:xfrm>
            <a:off x="898153" y="1697899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</a:t>
            </a:r>
            <a:r>
              <a:rPr lang="it-IT" sz="1600" err="1">
                <a:latin typeface="Consolas" panose="020B0609020204030204" pitchFamily="49" charset="0"/>
                <a:cs typeface="Consolas" panose="020B0609020204030204" pitchFamily="49" charset="0"/>
              </a:rPr>
              <a:t>local</a:t>
            </a:r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8F3115FF-19E2-ABED-F3C3-654AD1C0B53F}"/>
              </a:ext>
            </a:extLst>
          </p:cNvPr>
          <p:cNvSpPr/>
          <p:nvPr/>
        </p:nvSpPr>
        <p:spPr>
          <a:xfrm>
            <a:off x="3423895" y="5806267"/>
            <a:ext cx="5191305" cy="4421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0:A 100 193.204.0.1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6FF8AF-3CC7-06FE-616A-B43E4A9EA3D9}"/>
              </a:ext>
            </a:extLst>
          </p:cNvPr>
          <p:cNvSpPr txBox="1"/>
          <p:nvPr/>
        </p:nvSpPr>
        <p:spPr>
          <a:xfrm>
            <a:off x="8676809" y="1707428"/>
            <a:ext cx="2617038" cy="5847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 sz="1600">
                <a:latin typeface="Consolas" panose="020B0609020204030204" pitchFamily="49" charset="0"/>
                <a:cs typeface="Consolas" panose="020B0609020204030204" pitchFamily="49" charset="0"/>
              </a:rPr>
              <a:t>0:A  100  193.204.0.1</a:t>
            </a:r>
          </a:p>
          <a:p>
            <a:endParaRPr lang="it-IT" sz="160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Left Arrow 24">
            <a:extLst>
              <a:ext uri="{FF2B5EF4-FFF2-40B4-BE49-F238E27FC236}">
                <a16:creationId xmlns:a16="http://schemas.microsoft.com/office/drawing/2014/main" id="{BC8308F3-F5E3-5869-D43D-4DCC760A1DD6}"/>
              </a:ext>
            </a:extLst>
          </p:cNvPr>
          <p:cNvSpPr/>
          <p:nvPr/>
        </p:nvSpPr>
        <p:spPr>
          <a:xfrm>
            <a:off x="3407781" y="5806267"/>
            <a:ext cx="5207419" cy="44213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/>
              <a:t>0:B 100 193.204.0.2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3572DB-7B70-6189-277E-90A2618961C9}"/>
              </a:ext>
            </a:extLst>
          </p:cNvPr>
          <p:cNvSpPr txBox="1"/>
          <p:nvPr/>
        </p:nvSpPr>
        <p:spPr>
          <a:xfrm>
            <a:off x="10576281" y="2849224"/>
            <a:ext cx="5283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0:B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2890AF-C87A-A4C4-F3E5-5DC31B45B73B}"/>
              </a:ext>
            </a:extLst>
          </p:cNvPr>
          <p:cNvSpPr txBox="1"/>
          <p:nvPr/>
        </p:nvSpPr>
        <p:spPr>
          <a:xfrm>
            <a:off x="1070909" y="2860334"/>
            <a:ext cx="57446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it-IT"/>
          </a:p>
          <a:p>
            <a:r>
              <a:rPr lang="it-IT"/>
              <a:t>0:A</a:t>
            </a:r>
          </a:p>
        </p:txBody>
      </p:sp>
      <p:sp>
        <p:nvSpPr>
          <p:cNvPr id="19" name="TextBox 17">
            <a:extLst>
              <a:ext uri="{FF2B5EF4-FFF2-40B4-BE49-F238E27FC236}">
                <a16:creationId xmlns:a16="http://schemas.microsoft.com/office/drawing/2014/main" id="{14A9CBC3-3FA3-9E0A-068A-589F67F30401}"/>
              </a:ext>
            </a:extLst>
          </p:cNvPr>
          <p:cNvSpPr txBox="1"/>
          <p:nvPr/>
        </p:nvSpPr>
        <p:spPr>
          <a:xfrm>
            <a:off x="2257723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:a16="http://schemas.microsoft.com/office/drawing/2014/main" id="{57ADF433-CAA5-A2E6-E87A-5B6DFE89E2AC}"/>
              </a:ext>
            </a:extLst>
          </p:cNvPr>
          <p:cNvSpPr txBox="1"/>
          <p:nvPr/>
        </p:nvSpPr>
        <p:spPr>
          <a:xfrm>
            <a:off x="7449028" y="5474313"/>
            <a:ext cx="233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/>
              <a:t>(+ BGP Router)</a:t>
            </a:r>
          </a:p>
        </p:txBody>
      </p:sp>
      <p:pic>
        <p:nvPicPr>
          <p:cNvPr id="15" name="Picture 105">
            <a:extLst>
              <a:ext uri="{FF2B5EF4-FFF2-40B4-BE49-F238E27FC236}">
                <a16:creationId xmlns:a16="http://schemas.microsoft.com/office/drawing/2014/main" id="{983AD4F3-5CC4-A32D-78B1-4E0218A41DA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024" y="3758253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05">
            <a:extLst>
              <a:ext uri="{FF2B5EF4-FFF2-40B4-BE49-F238E27FC236}">
                <a16:creationId xmlns:a16="http://schemas.microsoft.com/office/drawing/2014/main" id="{2D656C73-580C-1CF5-EED6-A6224CF4ADE2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060" y="3754284"/>
            <a:ext cx="582653" cy="526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Group 22">
            <a:extLst>
              <a:ext uri="{FF2B5EF4-FFF2-40B4-BE49-F238E27FC236}">
                <a16:creationId xmlns:a16="http://schemas.microsoft.com/office/drawing/2014/main" id="{0E137F86-4C5D-8956-AFB4-1489274D7BC0}"/>
              </a:ext>
            </a:extLst>
          </p:cNvPr>
          <p:cNvGrpSpPr/>
          <p:nvPr/>
        </p:nvGrpSpPr>
        <p:grpSpPr>
          <a:xfrm>
            <a:off x="3011137" y="3754284"/>
            <a:ext cx="809402" cy="463051"/>
            <a:chOff x="967835" y="2541918"/>
            <a:chExt cx="1426054" cy="463051"/>
          </a:xfrm>
        </p:grpSpPr>
        <p:grpSp>
          <p:nvGrpSpPr>
            <p:cNvPr id="22" name="Group 93">
              <a:extLst>
                <a:ext uri="{FF2B5EF4-FFF2-40B4-BE49-F238E27FC236}">
                  <a16:creationId xmlns:a16="http://schemas.microsoft.com/office/drawing/2014/main" id="{8ADB8A74-24CF-0BF4-E375-5B01A6A659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0CCF5B7B-7C09-F2B4-4791-28354438228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8" name="AutoShape 95">
                  <a:extLst>
                    <a:ext uri="{FF2B5EF4-FFF2-40B4-BE49-F238E27FC236}">
                      <a16:creationId xmlns:a16="http://schemas.microsoft.com/office/drawing/2014/main" id="{A5EBCFAE-24A8-1FB9-8B60-31913F1C05F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" name="Group 96">
                  <a:extLst>
                    <a:ext uri="{FF2B5EF4-FFF2-40B4-BE49-F238E27FC236}">
                      <a16:creationId xmlns:a16="http://schemas.microsoft.com/office/drawing/2014/main" id="{4904E108-6FA5-C350-A6BA-468576BF3F73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1" name="Group 97">
                    <a:extLst>
                      <a:ext uri="{FF2B5EF4-FFF2-40B4-BE49-F238E27FC236}">
                        <a16:creationId xmlns:a16="http://schemas.microsoft.com/office/drawing/2014/main" id="{D8072FCE-987A-73E1-7850-B6EEAE973EA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60" name="Freeform 98">
                      <a:extLst>
                        <a:ext uri="{FF2B5EF4-FFF2-40B4-BE49-F238E27FC236}">
                          <a16:creationId xmlns:a16="http://schemas.microsoft.com/office/drawing/2014/main" id="{3FB3029B-0BA7-0D21-D2EF-6BE334BE6C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99">
                      <a:extLst>
                        <a:ext uri="{FF2B5EF4-FFF2-40B4-BE49-F238E27FC236}">
                          <a16:creationId xmlns:a16="http://schemas.microsoft.com/office/drawing/2014/main" id="{EFC3993C-AE05-000F-D97F-382B21DA8B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2" name="Freeform 100">
                      <a:extLst>
                        <a:ext uri="{FF2B5EF4-FFF2-40B4-BE49-F238E27FC236}">
                          <a16:creationId xmlns:a16="http://schemas.microsoft.com/office/drawing/2014/main" id="{059A874E-47AF-6057-8CF3-FA05FB1E0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3" name="Freeform 101">
                      <a:extLst>
                        <a:ext uri="{FF2B5EF4-FFF2-40B4-BE49-F238E27FC236}">
                          <a16:creationId xmlns:a16="http://schemas.microsoft.com/office/drawing/2014/main" id="{6CC403E6-C1FC-ACD6-6CB2-827AECFFD1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4" name="Freeform 102">
                      <a:extLst>
                        <a:ext uri="{FF2B5EF4-FFF2-40B4-BE49-F238E27FC236}">
                          <a16:creationId xmlns:a16="http://schemas.microsoft.com/office/drawing/2014/main" id="{F89DC7B5-EE4C-3610-E96E-351326539B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5" name="Freeform 103">
                      <a:extLst>
                        <a:ext uri="{FF2B5EF4-FFF2-40B4-BE49-F238E27FC236}">
                          <a16:creationId xmlns:a16="http://schemas.microsoft.com/office/drawing/2014/main" id="{7A9A7909-F28F-E2ED-6DEF-64F6E03FA5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6" name="Freeform 104">
                      <a:extLst>
                        <a:ext uri="{FF2B5EF4-FFF2-40B4-BE49-F238E27FC236}">
                          <a16:creationId xmlns:a16="http://schemas.microsoft.com/office/drawing/2014/main" id="{8B97BAC3-EA4F-52B6-7484-D5868DCF194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7" name="Freeform 105">
                      <a:extLst>
                        <a:ext uri="{FF2B5EF4-FFF2-40B4-BE49-F238E27FC236}">
                          <a16:creationId xmlns:a16="http://schemas.microsoft.com/office/drawing/2014/main" id="{6079D87E-3593-830B-0BC8-CE0626F222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" name="Group 106">
                    <a:extLst>
                      <a:ext uri="{FF2B5EF4-FFF2-40B4-BE49-F238E27FC236}">
                        <a16:creationId xmlns:a16="http://schemas.microsoft.com/office/drawing/2014/main" id="{03D482B4-9FE0-6EA0-8A99-338E0135FBD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3" name="Freeform 107">
                      <a:extLst>
                        <a:ext uri="{FF2B5EF4-FFF2-40B4-BE49-F238E27FC236}">
                          <a16:creationId xmlns:a16="http://schemas.microsoft.com/office/drawing/2014/main" id="{AC43926F-748F-2AB9-8966-2FBE95EF53D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08">
                      <a:extLst>
                        <a:ext uri="{FF2B5EF4-FFF2-40B4-BE49-F238E27FC236}">
                          <a16:creationId xmlns:a16="http://schemas.microsoft.com/office/drawing/2014/main" id="{F634FFED-7EB8-4634-02A9-F91E48EBD6C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09">
                      <a:extLst>
                        <a:ext uri="{FF2B5EF4-FFF2-40B4-BE49-F238E27FC236}">
                          <a16:creationId xmlns:a16="http://schemas.microsoft.com/office/drawing/2014/main" id="{0DFC58D8-9BC8-A0E6-D90A-2098147A427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0">
                      <a:extLst>
                        <a:ext uri="{FF2B5EF4-FFF2-40B4-BE49-F238E27FC236}">
                          <a16:creationId xmlns:a16="http://schemas.microsoft.com/office/drawing/2014/main" id="{7E60E71D-F791-63B9-2E90-0D18A515159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1">
                      <a:extLst>
                        <a:ext uri="{FF2B5EF4-FFF2-40B4-BE49-F238E27FC236}">
                          <a16:creationId xmlns:a16="http://schemas.microsoft.com/office/drawing/2014/main" id="{6AA8113C-C891-2C4C-8899-CC077C88AD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112">
                      <a:extLst>
                        <a:ext uri="{FF2B5EF4-FFF2-40B4-BE49-F238E27FC236}">
                          <a16:creationId xmlns:a16="http://schemas.microsoft.com/office/drawing/2014/main" id="{7D4933A7-19BF-4F4D-5468-03EE889D10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13">
                      <a:extLst>
                        <a:ext uri="{FF2B5EF4-FFF2-40B4-BE49-F238E27FC236}">
                          <a16:creationId xmlns:a16="http://schemas.microsoft.com/office/drawing/2014/main" id="{3440E0FB-947A-0E45-1945-062518B340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14">
                      <a:extLst>
                        <a:ext uri="{FF2B5EF4-FFF2-40B4-BE49-F238E27FC236}">
                          <a16:creationId xmlns:a16="http://schemas.microsoft.com/office/drawing/2014/main" id="{976E74C8-B381-8251-3F65-375BE3DD29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2970B048-AE66-9A13-2042-7B023F22F732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4" name="WordArt 68">
              <a:extLst>
                <a:ext uri="{FF2B5EF4-FFF2-40B4-BE49-F238E27FC236}">
                  <a16:creationId xmlns:a16="http://schemas.microsoft.com/office/drawing/2014/main" id="{9EE7B703-D154-0EB3-214A-CAA4593DF53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68" name="Group 22">
            <a:extLst>
              <a:ext uri="{FF2B5EF4-FFF2-40B4-BE49-F238E27FC236}">
                <a16:creationId xmlns:a16="http://schemas.microsoft.com/office/drawing/2014/main" id="{91CE751A-25A9-3E3E-11E4-6F2026C65720}"/>
              </a:ext>
            </a:extLst>
          </p:cNvPr>
          <p:cNvGrpSpPr/>
          <p:nvPr/>
        </p:nvGrpSpPr>
        <p:grpSpPr>
          <a:xfrm>
            <a:off x="8244112" y="3754284"/>
            <a:ext cx="809402" cy="463051"/>
            <a:chOff x="967835" y="2541918"/>
            <a:chExt cx="1426054" cy="463051"/>
          </a:xfrm>
        </p:grpSpPr>
        <p:grpSp>
          <p:nvGrpSpPr>
            <p:cNvPr id="69" name="Group 93">
              <a:extLst>
                <a:ext uri="{FF2B5EF4-FFF2-40B4-BE49-F238E27FC236}">
                  <a16:creationId xmlns:a16="http://schemas.microsoft.com/office/drawing/2014/main" id="{BC007FD5-7842-9643-0025-D21A6DDCA0C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71" name="Group 94">
                <a:extLst>
                  <a:ext uri="{FF2B5EF4-FFF2-40B4-BE49-F238E27FC236}">
                    <a16:creationId xmlns:a16="http://schemas.microsoft.com/office/drawing/2014/main" id="{27FF34FB-F2F3-8C1A-6FF7-A750FF16BC2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73" name="AutoShape 95">
                  <a:extLst>
                    <a:ext uri="{FF2B5EF4-FFF2-40B4-BE49-F238E27FC236}">
                      <a16:creationId xmlns:a16="http://schemas.microsoft.com/office/drawing/2014/main" id="{CD647414-B991-346C-DF18-46D7BBEA22E1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74" name="Group 96">
                  <a:extLst>
                    <a:ext uri="{FF2B5EF4-FFF2-40B4-BE49-F238E27FC236}">
                      <a16:creationId xmlns:a16="http://schemas.microsoft.com/office/drawing/2014/main" id="{0D290DF3-C0C3-C01E-7779-DEAAAE6B13EA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75" name="Group 97">
                    <a:extLst>
                      <a:ext uri="{FF2B5EF4-FFF2-40B4-BE49-F238E27FC236}">
                        <a16:creationId xmlns:a16="http://schemas.microsoft.com/office/drawing/2014/main" id="{D83FAD67-0363-0BC9-BE07-E91F88D7E016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85" name="Freeform 98">
                      <a:extLst>
                        <a:ext uri="{FF2B5EF4-FFF2-40B4-BE49-F238E27FC236}">
                          <a16:creationId xmlns:a16="http://schemas.microsoft.com/office/drawing/2014/main" id="{13CE1E6B-364D-9C5B-5918-5C6C8BF70D3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6" name="Freeform 99">
                      <a:extLst>
                        <a:ext uri="{FF2B5EF4-FFF2-40B4-BE49-F238E27FC236}">
                          <a16:creationId xmlns:a16="http://schemas.microsoft.com/office/drawing/2014/main" id="{01D8BB96-89F1-5B38-4CAE-AE8F6DF4E98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7" name="Freeform 100">
                      <a:extLst>
                        <a:ext uri="{FF2B5EF4-FFF2-40B4-BE49-F238E27FC236}">
                          <a16:creationId xmlns:a16="http://schemas.microsoft.com/office/drawing/2014/main" id="{0961D11A-A743-6530-62D7-134DAEC806A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8" name="Freeform 101">
                      <a:extLst>
                        <a:ext uri="{FF2B5EF4-FFF2-40B4-BE49-F238E27FC236}">
                          <a16:creationId xmlns:a16="http://schemas.microsoft.com/office/drawing/2014/main" id="{7F713DE1-C749-690F-84B3-B80E59DAA3D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9" name="Freeform 102">
                      <a:extLst>
                        <a:ext uri="{FF2B5EF4-FFF2-40B4-BE49-F238E27FC236}">
                          <a16:creationId xmlns:a16="http://schemas.microsoft.com/office/drawing/2014/main" id="{D9923224-9D2B-A69B-232A-3AB1E27A13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0" name="Freeform 103">
                      <a:extLst>
                        <a:ext uri="{FF2B5EF4-FFF2-40B4-BE49-F238E27FC236}">
                          <a16:creationId xmlns:a16="http://schemas.microsoft.com/office/drawing/2014/main" id="{0D722DFE-2C50-95E5-A649-1AD5A3509A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1" name="Freeform 104">
                      <a:extLst>
                        <a:ext uri="{FF2B5EF4-FFF2-40B4-BE49-F238E27FC236}">
                          <a16:creationId xmlns:a16="http://schemas.microsoft.com/office/drawing/2014/main" id="{CF67BA7A-C9A9-F133-BD77-B37CDCA8FE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2" name="Freeform 105">
                      <a:extLst>
                        <a:ext uri="{FF2B5EF4-FFF2-40B4-BE49-F238E27FC236}">
                          <a16:creationId xmlns:a16="http://schemas.microsoft.com/office/drawing/2014/main" id="{E0D82786-077D-70C7-F448-389A1DBA37B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76" name="Group 106">
                    <a:extLst>
                      <a:ext uri="{FF2B5EF4-FFF2-40B4-BE49-F238E27FC236}">
                        <a16:creationId xmlns:a16="http://schemas.microsoft.com/office/drawing/2014/main" id="{162AD71B-FC2A-16D8-0BCA-047CFC91217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77" name="Freeform 107">
                      <a:extLst>
                        <a:ext uri="{FF2B5EF4-FFF2-40B4-BE49-F238E27FC236}">
                          <a16:creationId xmlns:a16="http://schemas.microsoft.com/office/drawing/2014/main" id="{77180215-DF58-36B3-5398-005A91576D4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8" name="Freeform 108">
                      <a:extLst>
                        <a:ext uri="{FF2B5EF4-FFF2-40B4-BE49-F238E27FC236}">
                          <a16:creationId xmlns:a16="http://schemas.microsoft.com/office/drawing/2014/main" id="{59232915-DBEA-C516-BEA2-7FBB92D4FB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79" name="Freeform 109">
                      <a:extLst>
                        <a:ext uri="{FF2B5EF4-FFF2-40B4-BE49-F238E27FC236}">
                          <a16:creationId xmlns:a16="http://schemas.microsoft.com/office/drawing/2014/main" id="{FFE37BB1-3AE4-0EC1-2E73-6867845329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0" name="Freeform 110">
                      <a:extLst>
                        <a:ext uri="{FF2B5EF4-FFF2-40B4-BE49-F238E27FC236}">
                          <a16:creationId xmlns:a16="http://schemas.microsoft.com/office/drawing/2014/main" id="{99C6C31E-3F34-BB79-A64B-3ABF08C1B7E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1" name="Freeform 111">
                      <a:extLst>
                        <a:ext uri="{FF2B5EF4-FFF2-40B4-BE49-F238E27FC236}">
                          <a16:creationId xmlns:a16="http://schemas.microsoft.com/office/drawing/2014/main" id="{95424BA1-04AE-EFD6-4BE3-C31F2B5A2EF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2" name="Freeform 112">
                      <a:extLst>
                        <a:ext uri="{FF2B5EF4-FFF2-40B4-BE49-F238E27FC236}">
                          <a16:creationId xmlns:a16="http://schemas.microsoft.com/office/drawing/2014/main" id="{CA1094B0-238F-7190-884A-BCB8936D64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3" name="Freeform 113">
                      <a:extLst>
                        <a:ext uri="{FF2B5EF4-FFF2-40B4-BE49-F238E27FC236}">
                          <a16:creationId xmlns:a16="http://schemas.microsoft.com/office/drawing/2014/main" id="{D7500B3C-6119-127C-3157-A8068AF07B5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84" name="Freeform 114">
                      <a:extLst>
                        <a:ext uri="{FF2B5EF4-FFF2-40B4-BE49-F238E27FC236}">
                          <a16:creationId xmlns:a16="http://schemas.microsoft.com/office/drawing/2014/main" id="{F178ACC1-8DAB-EA89-D2A7-4FAAE33A28F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72" name="WordArt 115">
                <a:extLst>
                  <a:ext uri="{FF2B5EF4-FFF2-40B4-BE49-F238E27FC236}">
                    <a16:creationId xmlns:a16="http://schemas.microsoft.com/office/drawing/2014/main" id="{03BF7E80-D436-E108-E06C-9D822E3AD291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70" name="WordArt 68">
              <a:extLst>
                <a:ext uri="{FF2B5EF4-FFF2-40B4-BE49-F238E27FC236}">
                  <a16:creationId xmlns:a16="http://schemas.microsoft.com/office/drawing/2014/main" id="{B558473E-8373-50B7-6AD6-7AAA0439019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endParaRPr lang="en-US" sz="1400" kern="10">
                <a:ln w="9525">
                  <a:solidFill>
                    <a:srgbClr val="FFFFFF"/>
                  </a:solidFill>
                  <a:round/>
                  <a:headEnd/>
                  <a:tailEnd/>
                </a:ln>
                <a:solidFill>
                  <a:srgbClr val="FFFF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4686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8" grpId="0"/>
      <p:bldP spid="27" grpId="0"/>
      <p:bldP spid="29" grpId="0"/>
      <p:bldP spid="34" grpId="0"/>
      <p:bldP spid="35" grpId="0"/>
      <p:bldP spid="36" grpId="0" animBg="1"/>
      <p:bldP spid="37" grpId="0" animBg="1"/>
      <p:bldP spid="44" grpId="0"/>
      <p:bldP spid="45" grpId="0"/>
      <p:bldP spid="46" grpId="0" animBg="1"/>
      <p:bldP spid="47" grpId="0" animBg="1"/>
      <p:bldP spid="52" grpId="0" animBg="1"/>
      <p:bldP spid="53" grpId="0" animBg="1"/>
      <p:bldP spid="57" grpId="0" animBg="1"/>
      <p:bldP spid="6" grpId="0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23" grpId="0" animBg="1"/>
      <p:bldP spid="23" grpId="1" animBg="1"/>
      <p:bldP spid="25" grpId="0" animBg="1"/>
      <p:bldP spid="25" grpId="1" animBg="1"/>
      <p:bldP spid="32" grpId="0" animBg="1"/>
      <p:bldP spid="32" grpId="1" animBg="1"/>
      <p:bldP spid="39" grpId="0" animBg="1"/>
      <p:bldP spid="39" grpId="1" animBg="1"/>
      <p:bldP spid="19" grpId="0"/>
      <p:bldP spid="2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and EVPN-BGP Lab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time to use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617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Line 66">
            <a:extLst>
              <a:ext uri="{FF2B5EF4-FFF2-40B4-BE49-F238E27FC236}">
                <a16:creationId xmlns:a16="http://schemas.microsoft.com/office/drawing/2014/main" id="{1ABA25B0-2A89-4DC6-7B3C-2988CF25E2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0058400" y="3134988"/>
            <a:ext cx="0" cy="541661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4" name="Line 66">
            <a:extLst>
              <a:ext uri="{FF2B5EF4-FFF2-40B4-BE49-F238E27FC236}">
                <a16:creationId xmlns:a16="http://schemas.microsoft.com/office/drawing/2014/main" id="{08382317-D726-CA47-25D6-5FB23263FA4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43" name="Line 66">
            <a:extLst>
              <a:ext uri="{FF2B5EF4-FFF2-40B4-BE49-F238E27FC236}">
                <a16:creationId xmlns:a16="http://schemas.microsoft.com/office/drawing/2014/main" id="{17D1D392-878C-12C2-AB21-EF4B777345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23259" y="3163561"/>
            <a:ext cx="0" cy="54166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AA881-5937-8DE2-AE9B-6297B1D60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topology</a:t>
            </a:r>
          </a:p>
        </p:txBody>
      </p:sp>
      <p:cxnSp>
        <p:nvCxnSpPr>
          <p:cNvPr id="8" name="AutoShape 40">
            <a:extLst>
              <a:ext uri="{FF2B5EF4-FFF2-40B4-BE49-F238E27FC236}">
                <a16:creationId xmlns:a16="http://schemas.microsoft.com/office/drawing/2014/main" id="{360DFA95-73D9-4F45-BC9D-E3B9313F8C5C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651801" y="3055362"/>
            <a:ext cx="4730199" cy="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AutoShape 40">
            <a:extLst>
              <a:ext uri="{FF2B5EF4-FFF2-40B4-BE49-F238E27FC236}">
                <a16:creationId xmlns:a16="http://schemas.microsoft.com/office/drawing/2014/main" id="{1C288CE7-CF14-CCA9-BACA-312AB9D855C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853924" y="3052632"/>
            <a:ext cx="2308601" cy="2730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4F2C6DE-9C7F-888C-7A90-034E7C701C96}"/>
              </a:ext>
            </a:extLst>
          </p:cNvPr>
          <p:cNvSpPr txBox="1"/>
          <p:nvPr/>
        </p:nvSpPr>
        <p:spPr>
          <a:xfrm>
            <a:off x="1154705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97A8810-E67D-C104-153E-1D96F169499E}"/>
              </a:ext>
            </a:extLst>
          </p:cNvPr>
          <p:cNvSpPr txBox="1"/>
          <p:nvPr/>
        </p:nvSpPr>
        <p:spPr>
          <a:xfrm>
            <a:off x="10549393" y="2249520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1A31841B-21D5-5358-0E74-FEBE8B86A8D3}"/>
              </a:ext>
            </a:extLst>
          </p:cNvPr>
          <p:cNvSpPr/>
          <p:nvPr/>
        </p:nvSpPr>
        <p:spPr>
          <a:xfrm>
            <a:off x="1029457" y="1338294"/>
            <a:ext cx="10125012" cy="1707687"/>
          </a:xfrm>
          <a:custGeom>
            <a:avLst/>
            <a:gdLst>
              <a:gd name="connsiteX0" fmla="*/ 0 w 10125012"/>
              <a:gd name="connsiteY0" fmla="*/ 1701632 h 1707687"/>
              <a:gd name="connsiteX1" fmla="*/ 5074617 w 10125012"/>
              <a:gd name="connsiteY1" fmla="*/ 0 h 1707687"/>
              <a:gd name="connsiteX2" fmla="*/ 10125012 w 10125012"/>
              <a:gd name="connsiteY2" fmla="*/ 1707687 h 17076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125012" h="1707687">
                <a:moveTo>
                  <a:pt x="0" y="1701632"/>
                </a:moveTo>
                <a:cubicBezTo>
                  <a:pt x="1693557" y="850311"/>
                  <a:pt x="3387115" y="-1009"/>
                  <a:pt x="5074617" y="0"/>
                </a:cubicBezTo>
                <a:cubicBezTo>
                  <a:pt x="6762119" y="1009"/>
                  <a:pt x="9338790" y="1360498"/>
                  <a:pt x="10125012" y="1707687"/>
                </a:cubicBezTo>
              </a:path>
            </a:pathLst>
          </a:cu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grpSp>
        <p:nvGrpSpPr>
          <p:cNvPr id="12" name="Gruppo 599">
            <a:extLst>
              <a:ext uri="{FF2B5EF4-FFF2-40B4-BE49-F238E27FC236}">
                <a16:creationId xmlns:a16="http://schemas.microsoft.com/office/drawing/2014/main" id="{D5A3B13E-8329-FB1D-FA90-EDEC31CAFAF1}"/>
              </a:ext>
            </a:extLst>
          </p:cNvPr>
          <p:cNvGrpSpPr/>
          <p:nvPr/>
        </p:nvGrpSpPr>
        <p:grpSpPr>
          <a:xfrm>
            <a:off x="-188577" y="2763683"/>
            <a:ext cx="1640338" cy="912825"/>
            <a:chOff x="10393605" y="4306849"/>
            <a:chExt cx="907197" cy="504843"/>
          </a:xfrm>
        </p:grpSpPr>
        <p:sp>
          <p:nvSpPr>
            <p:cNvPr id="13" name="Text Box 169">
              <a:extLst>
                <a:ext uri="{FF2B5EF4-FFF2-40B4-BE49-F238E27FC236}">
                  <a16:creationId xmlns:a16="http://schemas.microsoft.com/office/drawing/2014/main" id="{CEE0D74B-E3BD-EAE5-D68B-337BEE1732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s1</a:t>
              </a:r>
              <a:endParaRPr lang="en-US" altLang="it-IT" sz="1000" b="1"/>
            </a:p>
          </p:txBody>
        </p:sp>
        <p:sp>
          <p:nvSpPr>
            <p:cNvPr id="15" name="AutoShape 171">
              <a:extLst>
                <a:ext uri="{FF2B5EF4-FFF2-40B4-BE49-F238E27FC236}">
                  <a16:creationId xmlns:a16="http://schemas.microsoft.com/office/drawing/2014/main" id="{1F583BC2-8889-DC74-3489-F355676B10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6" name="mainfrm">
              <a:extLst>
                <a:ext uri="{FF2B5EF4-FFF2-40B4-BE49-F238E27FC236}">
                  <a16:creationId xmlns:a16="http://schemas.microsoft.com/office/drawing/2014/main" id="{7A575A74-7CD8-9119-7467-7A41F58E6C14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cxnSp>
        <p:nvCxnSpPr>
          <p:cNvPr id="19" name="AutoShape 32">
            <a:extLst>
              <a:ext uri="{FF2B5EF4-FFF2-40B4-BE49-F238E27FC236}">
                <a16:creationId xmlns:a16="http://schemas.microsoft.com/office/drawing/2014/main" id="{7A86F92D-6D48-739D-A6A9-FDC847783855}"/>
              </a:ext>
            </a:extLst>
          </p:cNvPr>
          <p:cNvCxnSpPr>
            <a:cxnSpLocks noChangeShapeType="1"/>
            <a:stCxn id="32" idx="2"/>
            <a:endCxn id="15" idx="5"/>
          </p:cNvCxnSpPr>
          <p:nvPr/>
        </p:nvCxnSpPr>
        <p:spPr bwMode="auto">
          <a:xfrm flipH="1" flipV="1">
            <a:off x="1035128" y="3032624"/>
            <a:ext cx="1935348" cy="11369"/>
          </a:xfrm>
          <a:prstGeom prst="straightConnector1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Oval 152">
            <a:extLst>
              <a:ext uri="{FF2B5EF4-FFF2-40B4-BE49-F238E27FC236}">
                <a16:creationId xmlns:a16="http://schemas.microsoft.com/office/drawing/2014/main" id="{BF8B5073-B97C-CD33-E89B-6620FFB47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426" y="2913054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3976437-56B9-3C5F-65B2-4E67A8082184}"/>
              </a:ext>
            </a:extLst>
          </p:cNvPr>
          <p:cNvGrpSpPr/>
          <p:nvPr/>
        </p:nvGrpSpPr>
        <p:grpSpPr>
          <a:xfrm>
            <a:off x="2970476" y="2812467"/>
            <a:ext cx="809402" cy="463051"/>
            <a:chOff x="967835" y="2541918"/>
            <a:chExt cx="1426054" cy="463051"/>
          </a:xfrm>
        </p:grpSpPr>
        <p:grpSp>
          <p:nvGrpSpPr>
            <p:cNvPr id="24" name="Group 93">
              <a:extLst>
                <a:ext uri="{FF2B5EF4-FFF2-40B4-BE49-F238E27FC236}">
                  <a16:creationId xmlns:a16="http://schemas.microsoft.com/office/drawing/2014/main" id="{62ECC010-2537-D517-04F3-8A653FBAF6A8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0" name="Group 94">
                <a:extLst>
                  <a:ext uri="{FF2B5EF4-FFF2-40B4-BE49-F238E27FC236}">
                    <a16:creationId xmlns:a16="http://schemas.microsoft.com/office/drawing/2014/main" id="{408A167B-5EAB-2D76-E657-FE3867E3748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2" name="AutoShape 95">
                  <a:extLst>
                    <a:ext uri="{FF2B5EF4-FFF2-40B4-BE49-F238E27FC236}">
                      <a16:creationId xmlns:a16="http://schemas.microsoft.com/office/drawing/2014/main" id="{73676433-83B5-8A4A-FA92-B6DEC1F6992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8" name="Group 96">
                  <a:extLst>
                    <a:ext uri="{FF2B5EF4-FFF2-40B4-BE49-F238E27FC236}">
                      <a16:creationId xmlns:a16="http://schemas.microsoft.com/office/drawing/2014/main" id="{D3B5565C-A024-7A98-5F5E-ECDFED4366F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9" name="Group 97">
                    <a:extLst>
                      <a:ext uri="{FF2B5EF4-FFF2-40B4-BE49-F238E27FC236}">
                        <a16:creationId xmlns:a16="http://schemas.microsoft.com/office/drawing/2014/main" id="{A1AD6888-34F9-1844-3235-892ABD645391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4" name="Freeform 98">
                      <a:extLst>
                        <a:ext uri="{FF2B5EF4-FFF2-40B4-BE49-F238E27FC236}">
                          <a16:creationId xmlns:a16="http://schemas.microsoft.com/office/drawing/2014/main" id="{A8821EBC-746A-F474-5276-0EE1E2278B5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" name="Freeform 99">
                      <a:extLst>
                        <a:ext uri="{FF2B5EF4-FFF2-40B4-BE49-F238E27FC236}">
                          <a16:creationId xmlns:a16="http://schemas.microsoft.com/office/drawing/2014/main" id="{85A67D87-92BF-D770-C3CD-C92E80C33D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" name="Freeform 100">
                      <a:extLst>
                        <a:ext uri="{FF2B5EF4-FFF2-40B4-BE49-F238E27FC236}">
                          <a16:creationId xmlns:a16="http://schemas.microsoft.com/office/drawing/2014/main" id="{29464440-06D6-C5F7-6F63-A3B05C4312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" name="Freeform 101">
                      <a:extLst>
                        <a:ext uri="{FF2B5EF4-FFF2-40B4-BE49-F238E27FC236}">
                          <a16:creationId xmlns:a16="http://schemas.microsoft.com/office/drawing/2014/main" id="{CC585AC8-14F2-1EA6-014D-08BF419A105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" name="Freeform 102">
                      <a:extLst>
                        <a:ext uri="{FF2B5EF4-FFF2-40B4-BE49-F238E27FC236}">
                          <a16:creationId xmlns:a16="http://schemas.microsoft.com/office/drawing/2014/main" id="{EB6248A4-E320-D687-6C84-C398B4111D4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" name="Freeform 103">
                      <a:extLst>
                        <a:ext uri="{FF2B5EF4-FFF2-40B4-BE49-F238E27FC236}">
                          <a16:creationId xmlns:a16="http://schemas.microsoft.com/office/drawing/2014/main" id="{63B93606-8DA4-D25E-D164-22F9F8DB544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0" name="Freeform 104">
                      <a:extLst>
                        <a:ext uri="{FF2B5EF4-FFF2-40B4-BE49-F238E27FC236}">
                          <a16:creationId xmlns:a16="http://schemas.microsoft.com/office/drawing/2014/main" id="{28EF8938-86E6-E9A3-C7B4-C4E4AE11E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61" name="Freeform 105">
                      <a:extLst>
                        <a:ext uri="{FF2B5EF4-FFF2-40B4-BE49-F238E27FC236}">
                          <a16:creationId xmlns:a16="http://schemas.microsoft.com/office/drawing/2014/main" id="{44E68E53-2F1F-FC17-D692-9DA026F47B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" name="Group 106">
                    <a:extLst>
                      <a:ext uri="{FF2B5EF4-FFF2-40B4-BE49-F238E27FC236}">
                        <a16:creationId xmlns:a16="http://schemas.microsoft.com/office/drawing/2014/main" id="{2147F134-DF35-B6DB-3854-C06ECD8A9E7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1" name="Freeform 107">
                      <a:extLst>
                        <a:ext uri="{FF2B5EF4-FFF2-40B4-BE49-F238E27FC236}">
                          <a16:creationId xmlns:a16="http://schemas.microsoft.com/office/drawing/2014/main" id="{2713B641-1E23-AEA4-C763-E68284B1B2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" name="Freeform 108">
                      <a:extLst>
                        <a:ext uri="{FF2B5EF4-FFF2-40B4-BE49-F238E27FC236}">
                          <a16:creationId xmlns:a16="http://schemas.microsoft.com/office/drawing/2014/main" id="{68F5628D-D122-56BD-ED7D-1CA53809F4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" name="Freeform 109">
                      <a:extLst>
                        <a:ext uri="{FF2B5EF4-FFF2-40B4-BE49-F238E27FC236}">
                          <a16:creationId xmlns:a16="http://schemas.microsoft.com/office/drawing/2014/main" id="{57BA79FE-D029-0AB5-F559-F468A7DDA5F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" name="Freeform 110">
                      <a:extLst>
                        <a:ext uri="{FF2B5EF4-FFF2-40B4-BE49-F238E27FC236}">
                          <a16:creationId xmlns:a16="http://schemas.microsoft.com/office/drawing/2014/main" id="{D00AFD86-302B-0CD1-A7C9-256386DE19D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" name="Freeform 111">
                      <a:extLst>
                        <a:ext uri="{FF2B5EF4-FFF2-40B4-BE49-F238E27FC236}">
                          <a16:creationId xmlns:a16="http://schemas.microsoft.com/office/drawing/2014/main" id="{FA320F68-07A7-088B-6C1C-1123FEF2CEB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" name="Freeform 112">
                      <a:extLst>
                        <a:ext uri="{FF2B5EF4-FFF2-40B4-BE49-F238E27FC236}">
                          <a16:creationId xmlns:a16="http://schemas.microsoft.com/office/drawing/2014/main" id="{862C78BA-F31E-31BE-205F-44677644F7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" name="Freeform 113">
                      <a:extLst>
                        <a:ext uri="{FF2B5EF4-FFF2-40B4-BE49-F238E27FC236}">
                          <a16:creationId xmlns:a16="http://schemas.microsoft.com/office/drawing/2014/main" id="{DF79B9FD-3957-15DD-25B7-05AA2A41CEE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" name="Freeform 114">
                      <a:extLst>
                        <a:ext uri="{FF2B5EF4-FFF2-40B4-BE49-F238E27FC236}">
                          <a16:creationId xmlns:a16="http://schemas.microsoft.com/office/drawing/2014/main" id="{11CEA7C8-DEBE-1898-BF3E-F7440291A2C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1" name="WordArt 115">
                <a:extLst>
                  <a:ext uri="{FF2B5EF4-FFF2-40B4-BE49-F238E27FC236}">
                    <a16:creationId xmlns:a16="http://schemas.microsoft.com/office/drawing/2014/main" id="{0C1D4FF3-F5C2-2C39-A006-6BCD4F6DA6A9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25" name="WordArt 68">
              <a:extLst>
                <a:ext uri="{FF2B5EF4-FFF2-40B4-BE49-F238E27FC236}">
                  <a16:creationId xmlns:a16="http://schemas.microsoft.com/office/drawing/2014/main" id="{B73251E0-21F0-B5AA-C295-5AFA2092634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vtep1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CBD33C62-0918-2934-6F59-865240F36A92}"/>
              </a:ext>
            </a:extLst>
          </p:cNvPr>
          <p:cNvGrpSpPr/>
          <p:nvPr/>
        </p:nvGrpSpPr>
        <p:grpSpPr>
          <a:xfrm>
            <a:off x="8185423" y="2794309"/>
            <a:ext cx="809402" cy="463051"/>
            <a:chOff x="967835" y="2541918"/>
            <a:chExt cx="1426054" cy="463051"/>
          </a:xfrm>
        </p:grpSpPr>
        <p:grpSp>
          <p:nvGrpSpPr>
            <p:cNvPr id="89" name="Group 93">
              <a:extLst>
                <a:ext uri="{FF2B5EF4-FFF2-40B4-BE49-F238E27FC236}">
                  <a16:creationId xmlns:a16="http://schemas.microsoft.com/office/drawing/2014/main" id="{227AC146-B43A-145A-44F5-FA5C80FD8487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91" name="Group 94">
                <a:extLst>
                  <a:ext uri="{FF2B5EF4-FFF2-40B4-BE49-F238E27FC236}">
                    <a16:creationId xmlns:a16="http://schemas.microsoft.com/office/drawing/2014/main" id="{D3561EA4-E2AC-3F58-FDBC-DAD16FF304D5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93" name="AutoShape 95">
                  <a:extLst>
                    <a:ext uri="{FF2B5EF4-FFF2-40B4-BE49-F238E27FC236}">
                      <a16:creationId xmlns:a16="http://schemas.microsoft.com/office/drawing/2014/main" id="{13E2CF22-6B3B-8237-9689-893AE73E141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94" name="Group 96">
                  <a:extLst>
                    <a:ext uri="{FF2B5EF4-FFF2-40B4-BE49-F238E27FC236}">
                      <a16:creationId xmlns:a16="http://schemas.microsoft.com/office/drawing/2014/main" id="{5A8DFBAC-0B57-B384-1D1F-83D40593EEE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95" name="Group 97">
                    <a:extLst>
                      <a:ext uri="{FF2B5EF4-FFF2-40B4-BE49-F238E27FC236}">
                        <a16:creationId xmlns:a16="http://schemas.microsoft.com/office/drawing/2014/main" id="{46697531-E6EC-FF9C-DF7D-62BD7BF8A7D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05" name="Freeform 98">
                      <a:extLst>
                        <a:ext uri="{FF2B5EF4-FFF2-40B4-BE49-F238E27FC236}">
                          <a16:creationId xmlns:a16="http://schemas.microsoft.com/office/drawing/2014/main" id="{DA20E120-64C6-015D-23C3-A374C02DBE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6" name="Freeform 99">
                      <a:extLst>
                        <a:ext uri="{FF2B5EF4-FFF2-40B4-BE49-F238E27FC236}">
                          <a16:creationId xmlns:a16="http://schemas.microsoft.com/office/drawing/2014/main" id="{0BAF3671-92C9-0075-CEBA-BE3173A4A2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7" name="Freeform 100">
                      <a:extLst>
                        <a:ext uri="{FF2B5EF4-FFF2-40B4-BE49-F238E27FC236}">
                          <a16:creationId xmlns:a16="http://schemas.microsoft.com/office/drawing/2014/main" id="{970CBDB2-0142-325B-4131-6AE9CBBD688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8" name="Freeform 101">
                      <a:extLst>
                        <a:ext uri="{FF2B5EF4-FFF2-40B4-BE49-F238E27FC236}">
                          <a16:creationId xmlns:a16="http://schemas.microsoft.com/office/drawing/2014/main" id="{7B9245DA-3C2A-C1D3-2A52-727B6D3EBF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9" name="Freeform 102">
                      <a:extLst>
                        <a:ext uri="{FF2B5EF4-FFF2-40B4-BE49-F238E27FC236}">
                          <a16:creationId xmlns:a16="http://schemas.microsoft.com/office/drawing/2014/main" id="{C19946C9-0F62-1B45-38DB-66EF9AB1802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0" name="Freeform 103">
                      <a:extLst>
                        <a:ext uri="{FF2B5EF4-FFF2-40B4-BE49-F238E27FC236}">
                          <a16:creationId xmlns:a16="http://schemas.microsoft.com/office/drawing/2014/main" id="{6E169B6D-5941-D8DD-3AFA-664CBB981A8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1" name="Freeform 104">
                      <a:extLst>
                        <a:ext uri="{FF2B5EF4-FFF2-40B4-BE49-F238E27FC236}">
                          <a16:creationId xmlns:a16="http://schemas.microsoft.com/office/drawing/2014/main" id="{1529FFBC-0FAB-7DD2-05C1-BFD63044240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12" name="Freeform 105">
                      <a:extLst>
                        <a:ext uri="{FF2B5EF4-FFF2-40B4-BE49-F238E27FC236}">
                          <a16:creationId xmlns:a16="http://schemas.microsoft.com/office/drawing/2014/main" id="{CBE4D13B-F1DD-06C4-F9C1-A0BA74C2423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96" name="Group 106">
                    <a:extLst>
                      <a:ext uri="{FF2B5EF4-FFF2-40B4-BE49-F238E27FC236}">
                        <a16:creationId xmlns:a16="http://schemas.microsoft.com/office/drawing/2014/main" id="{2A4E9A1A-5CDC-73BE-6772-252F261ED02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97" name="Freeform 107">
                      <a:extLst>
                        <a:ext uri="{FF2B5EF4-FFF2-40B4-BE49-F238E27FC236}">
                          <a16:creationId xmlns:a16="http://schemas.microsoft.com/office/drawing/2014/main" id="{E6937C65-2837-8596-C9DF-8C82660D1EE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8" name="Freeform 108">
                      <a:extLst>
                        <a:ext uri="{FF2B5EF4-FFF2-40B4-BE49-F238E27FC236}">
                          <a16:creationId xmlns:a16="http://schemas.microsoft.com/office/drawing/2014/main" id="{22CE85BA-FD05-E470-16A0-C0EF6556D7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99" name="Freeform 109">
                      <a:extLst>
                        <a:ext uri="{FF2B5EF4-FFF2-40B4-BE49-F238E27FC236}">
                          <a16:creationId xmlns:a16="http://schemas.microsoft.com/office/drawing/2014/main" id="{1B23A505-B5B1-7B67-D378-E395F2796A6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0" name="Freeform 110">
                      <a:extLst>
                        <a:ext uri="{FF2B5EF4-FFF2-40B4-BE49-F238E27FC236}">
                          <a16:creationId xmlns:a16="http://schemas.microsoft.com/office/drawing/2014/main" id="{B2D1F4FC-D5FE-C271-DDC9-231F5E5AF5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1" name="Freeform 111">
                      <a:extLst>
                        <a:ext uri="{FF2B5EF4-FFF2-40B4-BE49-F238E27FC236}">
                          <a16:creationId xmlns:a16="http://schemas.microsoft.com/office/drawing/2014/main" id="{84A20C28-A27F-19E7-E69D-1785EEED86F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2" name="Freeform 112">
                      <a:extLst>
                        <a:ext uri="{FF2B5EF4-FFF2-40B4-BE49-F238E27FC236}">
                          <a16:creationId xmlns:a16="http://schemas.microsoft.com/office/drawing/2014/main" id="{8EBBDB6C-2F5D-FDC4-1EB8-E093143296A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3" name="Freeform 113">
                      <a:extLst>
                        <a:ext uri="{FF2B5EF4-FFF2-40B4-BE49-F238E27FC236}">
                          <a16:creationId xmlns:a16="http://schemas.microsoft.com/office/drawing/2014/main" id="{615F8F5A-24C5-B125-8203-266A22F0406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04" name="Freeform 114">
                      <a:extLst>
                        <a:ext uri="{FF2B5EF4-FFF2-40B4-BE49-F238E27FC236}">
                          <a16:creationId xmlns:a16="http://schemas.microsoft.com/office/drawing/2014/main" id="{0735D18F-EFAC-0C25-B99F-0D424844C6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92" name="WordArt 115">
                <a:extLst>
                  <a:ext uri="{FF2B5EF4-FFF2-40B4-BE49-F238E27FC236}">
                    <a16:creationId xmlns:a16="http://schemas.microsoft.com/office/drawing/2014/main" id="{BE3B8431-410F-6A15-B7C0-2A58587F9AE4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90" name="WordArt 68">
              <a:extLst>
                <a:ext uri="{FF2B5EF4-FFF2-40B4-BE49-F238E27FC236}">
                  <a16:creationId xmlns:a16="http://schemas.microsoft.com/office/drawing/2014/main" id="{9108975D-00F9-524F-62B8-F7428B820F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vtep2</a:t>
              </a:r>
            </a:p>
          </p:txBody>
        </p:sp>
      </p:grpSp>
      <p:sp>
        <p:nvSpPr>
          <p:cNvPr id="138" name="Oval 152">
            <a:extLst>
              <a:ext uri="{FF2B5EF4-FFF2-40B4-BE49-F238E27FC236}">
                <a16:creationId xmlns:a16="http://schemas.microsoft.com/office/drawing/2014/main" id="{1FEA0916-37A2-B1DF-B0D1-9F5FF36132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0098" y="2940937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139" name="Oval 152">
            <a:extLst>
              <a:ext uri="{FF2B5EF4-FFF2-40B4-BE49-F238E27FC236}">
                <a16:creationId xmlns:a16="http://schemas.microsoft.com/office/drawing/2014/main" id="{E7ED3C29-E65C-9E1F-1D24-ED22B8683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2782" y="2931725"/>
            <a:ext cx="283730" cy="27915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40" name="Text Box 136">
            <a:extLst>
              <a:ext uri="{FF2B5EF4-FFF2-40B4-BE49-F238E27FC236}">
                <a16:creationId xmlns:a16="http://schemas.microsoft.com/office/drawing/2014/main" id="{A1E49346-40A3-A973-4E8C-684D924E76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4467" y="3665792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sp>
        <p:nvSpPr>
          <p:cNvPr id="141" name="Text Box 136">
            <a:extLst>
              <a:ext uri="{FF2B5EF4-FFF2-40B4-BE49-F238E27FC236}">
                <a16:creationId xmlns:a16="http://schemas.microsoft.com/office/drawing/2014/main" id="{0C32489F-7DF1-ACA1-C8D1-6B43000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943" y="3666060"/>
            <a:ext cx="1988353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193.204.0.0/30</a:t>
            </a:r>
          </a:p>
        </p:txBody>
      </p:sp>
      <p:sp>
        <p:nvSpPr>
          <p:cNvPr id="142" name="Text Box 136">
            <a:extLst>
              <a:ext uri="{FF2B5EF4-FFF2-40B4-BE49-F238E27FC236}">
                <a16:creationId xmlns:a16="http://schemas.microsoft.com/office/drawing/2014/main" id="{EB150C9D-7014-ACC5-79DE-410123A4A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84454" y="3676518"/>
            <a:ext cx="1607648" cy="338554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600" b="1">
                <a:latin typeface="Courier New" panose="02070309020205020404" pitchFamily="49" charset="0"/>
              </a:rPr>
              <a:t>10.0.0.0/24</a:t>
            </a:r>
          </a:p>
        </p:txBody>
      </p:sp>
      <p:grpSp>
        <p:nvGrpSpPr>
          <p:cNvPr id="146" name="Gruppo 599">
            <a:extLst>
              <a:ext uri="{FF2B5EF4-FFF2-40B4-BE49-F238E27FC236}">
                <a16:creationId xmlns:a16="http://schemas.microsoft.com/office/drawing/2014/main" id="{6C4FE3C6-F48A-470E-1611-02B3604FF2C1}"/>
              </a:ext>
            </a:extLst>
          </p:cNvPr>
          <p:cNvGrpSpPr/>
          <p:nvPr/>
        </p:nvGrpSpPr>
        <p:grpSpPr>
          <a:xfrm>
            <a:off x="10626381" y="2684046"/>
            <a:ext cx="1640339" cy="912825"/>
            <a:chOff x="10393605" y="4306849"/>
            <a:chExt cx="907197" cy="504843"/>
          </a:xfrm>
        </p:grpSpPr>
        <p:sp>
          <p:nvSpPr>
            <p:cNvPr id="147" name="Text Box 169">
              <a:extLst>
                <a:ext uri="{FF2B5EF4-FFF2-40B4-BE49-F238E27FC236}">
                  <a16:creationId xmlns:a16="http://schemas.microsoft.com/office/drawing/2014/main" id="{72B57BE8-7D2B-CB8B-90CE-55715A526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93605" y="4657290"/>
              <a:ext cx="907197" cy="1544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200" b="1"/>
                <a:t>s2</a:t>
              </a:r>
              <a:endParaRPr lang="en-US" altLang="it-IT" sz="1000" b="1"/>
            </a:p>
          </p:txBody>
        </p:sp>
        <p:sp>
          <p:nvSpPr>
            <p:cNvPr id="148" name="AutoShape 171">
              <a:extLst>
                <a:ext uri="{FF2B5EF4-FFF2-40B4-BE49-F238E27FC236}">
                  <a16:creationId xmlns:a16="http://schemas.microsoft.com/office/drawing/2014/main" id="{CD690CDE-4075-1B76-3013-168C8BF09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149" name="mainfrm">
              <a:extLst>
                <a:ext uri="{FF2B5EF4-FFF2-40B4-BE49-F238E27FC236}">
                  <a16:creationId xmlns:a16="http://schemas.microsoft.com/office/drawing/2014/main" id="{A5B9E551-1CBE-936A-0C4B-838E38C717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3" name="TextBox 35">
            <a:extLst>
              <a:ext uri="{FF2B5EF4-FFF2-40B4-BE49-F238E27FC236}">
                <a16:creationId xmlns:a16="http://schemas.microsoft.com/office/drawing/2014/main" id="{E22056FA-EB68-2D5C-D132-3E7BBAF3AACA}"/>
              </a:ext>
            </a:extLst>
          </p:cNvPr>
          <p:cNvSpPr txBox="1"/>
          <p:nvPr/>
        </p:nvSpPr>
        <p:spPr>
          <a:xfrm>
            <a:off x="3807074" y="2589987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.1</a:t>
            </a:r>
          </a:p>
        </p:txBody>
      </p:sp>
      <p:sp>
        <p:nvSpPr>
          <p:cNvPr id="4" name="TextBox 36">
            <a:extLst>
              <a:ext uri="{FF2B5EF4-FFF2-40B4-BE49-F238E27FC236}">
                <a16:creationId xmlns:a16="http://schemas.microsoft.com/office/drawing/2014/main" id="{1A50A722-A12D-7F07-C02A-B5177A2C9DB3}"/>
              </a:ext>
            </a:extLst>
          </p:cNvPr>
          <p:cNvSpPr txBox="1"/>
          <p:nvPr/>
        </p:nvSpPr>
        <p:spPr>
          <a:xfrm>
            <a:off x="7706309" y="2609256"/>
            <a:ext cx="41624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it-IT"/>
              <a:t>.2</a:t>
            </a:r>
          </a:p>
        </p:txBody>
      </p:sp>
    </p:spTree>
    <p:extLst>
      <p:ext uri="{BB962C8B-B14F-4D97-AF65-F5344CB8AC3E}">
        <p14:creationId xmlns:p14="http://schemas.microsoft.com/office/powerpoint/2010/main" val="2602847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D943D-B228-81B2-7150-E84E8C257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lab base config – topology, s1, and s2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0AEBE58E-2274-5BE9-B0AC-E857D8C45975}"/>
              </a:ext>
            </a:extLst>
          </p:cNvPr>
          <p:cNvGrpSpPr>
            <a:grpSpLocks/>
          </p:cNvGrpSpPr>
          <p:nvPr/>
        </p:nvGrpSpPr>
        <p:grpSpPr bwMode="auto">
          <a:xfrm>
            <a:off x="688960" y="4669620"/>
            <a:ext cx="4464942" cy="1101726"/>
            <a:chOff x="126" y="2432"/>
            <a:chExt cx="5907" cy="694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BB132C3C-DAF4-96B5-9780-ABD3F9C406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10.0.0.1/24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7EA2377-CB6A-B073-6612-E03EF6093C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s1.startup</a:t>
              </a: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6D17757D-E4F0-9394-EAD0-D346807EFA6C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671208"/>
            <a:ext cx="4464942" cy="1100138"/>
            <a:chOff x="126" y="2931"/>
            <a:chExt cx="5907" cy="693"/>
          </a:xfrm>
        </p:grpSpPr>
        <p:sp>
          <p:nvSpPr>
            <p:cNvPr id="9" name="AutoShape 6">
              <a:extLst>
                <a:ext uri="{FF2B5EF4-FFF2-40B4-BE49-F238E27FC236}">
                  <a16:creationId xmlns:a16="http://schemas.microsoft.com/office/drawing/2014/main" id="{01AFED1B-80B8-820B-B953-B0FB065C0C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3112"/>
              <a:ext cx="5907" cy="51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 add 10.0.0.2/24 dev eth0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mtu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1450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apache2</a:t>
              </a:r>
            </a:p>
          </p:txBody>
        </p:sp>
        <p:sp>
          <p:nvSpPr>
            <p:cNvPr id="10" name="AutoShape 10">
              <a:extLst>
                <a:ext uri="{FF2B5EF4-FFF2-40B4-BE49-F238E27FC236}">
                  <a16:creationId xmlns:a16="http://schemas.microsoft.com/office/drawing/2014/main" id="{2C829E69-6796-12ED-70A6-613E1F4181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931"/>
              <a:ext cx="2051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urier New" panose="02070309020205020404" pitchFamily="49" charset="0"/>
                </a:rPr>
                <a:t>s2.startup</a:t>
              </a:r>
            </a:p>
          </p:txBody>
        </p:sp>
      </p:grpSp>
      <p:grpSp>
        <p:nvGrpSpPr>
          <p:cNvPr id="11" name="Group 19">
            <a:extLst>
              <a:ext uri="{FF2B5EF4-FFF2-40B4-BE49-F238E27FC236}">
                <a16:creationId xmlns:a16="http://schemas.microsoft.com/office/drawing/2014/main" id="{78D49E39-3028-3650-534E-8C725A514E8C}"/>
              </a:ext>
            </a:extLst>
          </p:cNvPr>
          <p:cNvGrpSpPr>
            <a:grpSpLocks/>
          </p:cNvGrpSpPr>
          <p:nvPr/>
        </p:nvGrpSpPr>
        <p:grpSpPr bwMode="auto">
          <a:xfrm>
            <a:off x="4614104" y="1631214"/>
            <a:ext cx="1728787" cy="2662237"/>
            <a:chOff x="2576" y="845"/>
            <a:chExt cx="1089" cy="1542"/>
          </a:xfrm>
        </p:grpSpPr>
        <p:sp>
          <p:nvSpPr>
            <p:cNvPr id="12" name="AutoShape 4">
              <a:extLst>
                <a:ext uri="{FF2B5EF4-FFF2-40B4-BE49-F238E27FC236}">
                  <a16:creationId xmlns:a16="http://schemas.microsoft.com/office/drawing/2014/main" id="{7526E898-A167-E922-96B4-58C25E6951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6" y="1027"/>
              <a:ext cx="1089" cy="1360"/>
            </a:xfrm>
            <a:prstGeom prst="foldedCorner">
              <a:avLst>
                <a:gd name="adj" fmla="val 1250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vtep1[0]=A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vtep1[1]=B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vtep2[0]=C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vtep2[1]=</a:t>
              </a:r>
              <a:r>
                <a:rPr lang="pt-BR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</a:t>
              </a: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pt-BR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pt-BR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s2[0]=C</a:t>
              </a:r>
              <a:endParaRPr lang="it-IT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3" name="AutoShape 13">
              <a:extLst>
                <a:ext uri="{FF2B5EF4-FFF2-40B4-BE49-F238E27FC236}">
                  <a16:creationId xmlns:a16="http://schemas.microsoft.com/office/drawing/2014/main" id="{A48A2F68-C816-8047-BC4D-BD60FC5D1B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1" y="845"/>
              <a:ext cx="953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lab.conf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4667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AD1947-1074-D368-9A2D-15F99D9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MTU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03E5741-18A9-9085-5A11-0BD61971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need to set manual MTU of each device’s interface associated to a VNI</a:t>
            </a:r>
          </a:p>
          <a:p>
            <a:r>
              <a:rPr lang="en-US"/>
              <a:t>when a frame is encapsulated by a VTEP, if its size is greater than 1450 (LAN MTU – VXLAN overhead)</a:t>
            </a:r>
          </a:p>
          <a:p>
            <a:pPr lvl="1"/>
            <a:r>
              <a:rPr lang="en-US"/>
              <a:t>the frame is dropped</a:t>
            </a:r>
          </a:p>
          <a:p>
            <a:pPr lvl="1"/>
            <a:r>
              <a:rPr lang="en-US"/>
              <a:t>an ICMP “packet too big” message is sent back</a:t>
            </a:r>
          </a:p>
        </p:txBody>
      </p:sp>
    </p:spTree>
    <p:extLst>
      <p:ext uri="{BB962C8B-B14F-4D97-AF65-F5344CB8AC3E}">
        <p14:creationId xmlns:p14="http://schemas.microsoft.com/office/powerpoint/2010/main" val="26424273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83C2B75-0BE9-709E-2756-7818E4A8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configuring</a:t>
            </a:r>
            <a:r>
              <a:rPr lang="it-IT"/>
              <a:t> a bridge/router with </a:t>
            </a:r>
            <a:r>
              <a:rPr lang="it-IT" err="1"/>
              <a:t>VTEPs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F249D5-A1F5-D682-783E-F9D37CA3AF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err="1"/>
              <a:t>we</a:t>
            </a:r>
            <a:r>
              <a:rPr lang="it-IT"/>
              <a:t> </a:t>
            </a:r>
            <a:r>
              <a:rPr lang="it-IT" err="1"/>
              <a:t>need</a:t>
            </a:r>
            <a:r>
              <a:rPr lang="it-IT"/>
              <a:t> to </a:t>
            </a:r>
            <a:r>
              <a:rPr lang="it-IT" err="1"/>
              <a:t>configure</a:t>
            </a:r>
            <a:r>
              <a:rPr lang="it-IT"/>
              <a:t> a </a:t>
            </a:r>
            <a:r>
              <a:rPr lang="it-IT" err="1"/>
              <a:t>Kathara</a:t>
            </a:r>
            <a:r>
              <a:rPr lang="it-IT"/>
              <a:t> device </a:t>
            </a:r>
            <a:r>
              <a:rPr lang="it-IT" err="1"/>
              <a:t>that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</a:t>
            </a:r>
            <a:r>
              <a:rPr lang="it-IT" err="1"/>
              <a:t>able</a:t>
            </a:r>
            <a:r>
              <a:rPr lang="it-IT"/>
              <a:t> to: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bridge on L2 ports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perform</a:t>
            </a:r>
            <a:r>
              <a:rPr lang="it-IT"/>
              <a:t> L2 learning</a:t>
            </a:r>
          </a:p>
          <a:p>
            <a:pPr lvl="1"/>
            <a:r>
              <a:rPr lang="it-IT"/>
              <a:t>act </a:t>
            </a:r>
            <a:r>
              <a:rPr lang="it-IT" err="1"/>
              <a:t>as</a:t>
            </a:r>
            <a:r>
              <a:rPr lang="it-IT"/>
              <a:t> a router on the ports on the </a:t>
            </a:r>
            <a:r>
              <a:rPr lang="it-IT" err="1"/>
              <a:t>underlay</a:t>
            </a:r>
            <a:r>
              <a:rPr lang="it-IT"/>
              <a:t> networks</a:t>
            </a:r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establish</a:t>
            </a:r>
            <a:r>
              <a:rPr lang="it-IT"/>
              <a:t> BGP </a:t>
            </a:r>
            <a:r>
              <a:rPr lang="it-IT" err="1"/>
              <a:t>peerings</a:t>
            </a:r>
            <a:endParaRPr lang="it-IT"/>
          </a:p>
          <a:p>
            <a:pPr lvl="2"/>
            <a:r>
              <a:rPr lang="it-IT" err="1"/>
              <a:t>able</a:t>
            </a:r>
            <a:r>
              <a:rPr lang="it-IT"/>
              <a:t> to </a:t>
            </a:r>
            <a:r>
              <a:rPr lang="it-IT" err="1"/>
              <a:t>encapsulate</a:t>
            </a:r>
            <a:r>
              <a:rPr lang="it-IT"/>
              <a:t>/</a:t>
            </a:r>
            <a:r>
              <a:rPr lang="it-IT" err="1"/>
              <a:t>decapsulate</a:t>
            </a:r>
            <a:r>
              <a:rPr lang="it-IT"/>
              <a:t> VXLAN </a:t>
            </a:r>
            <a:r>
              <a:rPr lang="it-IT" err="1"/>
              <a:t>traffic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60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7D83-6B31-B500-0BEC-53FC58B36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9FACD-29B6-C140-DEC9-DA22880BD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create bridge facilities (aka companion bridges)</a:t>
            </a:r>
          </a:p>
          <a:p>
            <a:pPr lvl="1"/>
            <a:r>
              <a:rPr lang="en-GB"/>
              <a:t>one virtual bridge with ports assigned to VLANs corresponding to VNIs</a:t>
            </a:r>
          </a:p>
          <a:p>
            <a:r>
              <a:rPr lang="en-GB"/>
              <a:t>attach the collision domains associated to a VNI to the companion bridge of that VNI</a:t>
            </a:r>
          </a:p>
          <a:p>
            <a:r>
              <a:rPr lang="en-GB"/>
              <a:t>configure the base BGP </a:t>
            </a:r>
            <a:r>
              <a:rPr lang="en-GB" err="1"/>
              <a:t>peerings</a:t>
            </a:r>
            <a:endParaRPr lang="en-GB"/>
          </a:p>
          <a:p>
            <a:pPr lvl="1"/>
            <a:r>
              <a:rPr lang="en-GB"/>
              <a:t>enable the AFI/SAFI of EVPN</a:t>
            </a:r>
          </a:p>
          <a:p>
            <a:r>
              <a:rPr lang="en-GB"/>
              <a:t>configure VXLAN</a:t>
            </a:r>
          </a:p>
        </p:txBody>
      </p:sp>
    </p:spTree>
    <p:extLst>
      <p:ext uri="{BB962C8B-B14F-4D97-AF65-F5344CB8AC3E}">
        <p14:creationId xmlns:p14="http://schemas.microsoft.com/office/powerpoint/2010/main" val="1782125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DA3BC-9188-D257-203D-5F859A0DB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vtep</a:t>
            </a:r>
            <a:r>
              <a:rPr lang="en-GB"/>
              <a:t> e-BGP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96E81E9A-953D-67CB-67F4-F055A9B320DD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728787"/>
            <a:ext cx="5257853" cy="2843214"/>
            <a:chOff x="126" y="2432"/>
            <a:chExt cx="6956" cy="1791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FFEFB64-3CCA-3BA2-1006-B2A77EA2F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193.204.0.2 remote-as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193.204.0.2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45531338-6402-B662-CF6A-BC238C67E7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grpSp>
        <p:nvGrpSpPr>
          <p:cNvPr id="9" name="Group 15">
            <a:extLst>
              <a:ext uri="{FF2B5EF4-FFF2-40B4-BE49-F238E27FC236}">
                <a16:creationId xmlns:a16="http://schemas.microsoft.com/office/drawing/2014/main" id="{7DE52DE9-41AA-6B87-8F2F-E35CF85360F4}"/>
              </a:ext>
            </a:extLst>
          </p:cNvPr>
          <p:cNvGrpSpPr>
            <a:grpSpLocks/>
          </p:cNvGrpSpPr>
          <p:nvPr/>
        </p:nvGrpSpPr>
        <p:grpSpPr bwMode="auto">
          <a:xfrm>
            <a:off x="6214333" y="1728787"/>
            <a:ext cx="5257853" cy="2843214"/>
            <a:chOff x="126" y="2432"/>
            <a:chExt cx="6956" cy="1791"/>
          </a:xfrm>
        </p:grpSpPr>
        <p:sp>
          <p:nvSpPr>
            <p:cNvPr id="10" name="AutoShape 5">
              <a:extLst>
                <a:ext uri="{FF2B5EF4-FFF2-40B4-BE49-F238E27FC236}">
                  <a16:creationId xmlns:a16="http://schemas.microsoft.com/office/drawing/2014/main" id="{3B214BD4-AE48-B164-11B1-24AE8D6FD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6956" cy="1609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neighbor 193.204.0.1 remote-as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neighbor 193.204.0.1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AutoShape 9">
              <a:extLst>
                <a:ext uri="{FF2B5EF4-FFF2-40B4-BE49-F238E27FC236}">
                  <a16:creationId xmlns:a16="http://schemas.microsoft.com/office/drawing/2014/main" id="{7526E0CC-AF72-136A-320E-D4228CC94D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etc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/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AD5EA54-8348-56E2-31B8-532D555486C2}"/>
              </a:ext>
            </a:extLst>
          </p:cNvPr>
          <p:cNvSpPr txBox="1"/>
          <p:nvPr/>
        </p:nvSpPr>
        <p:spPr>
          <a:xfrm>
            <a:off x="2438400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address-family on the peering with specific </a:t>
            </a:r>
            <a:r>
              <a:rPr lang="en-GB" err="1"/>
              <a:t>neighbor</a:t>
            </a:r>
            <a:endParaRPr lang="en-GB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73DC6E-B357-2C10-03AA-C091D835569D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4241610" y="3500438"/>
            <a:ext cx="1" cy="16716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5FF26C9-F681-939F-44D4-8AEECB303057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4241611" y="3429000"/>
            <a:ext cx="2463989" cy="1743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D3BDFB5-42F6-BC7F-F4EA-AD2AF953C196}"/>
              </a:ext>
            </a:extLst>
          </p:cNvPr>
          <p:cNvSpPr txBox="1"/>
          <p:nvPr/>
        </p:nvSpPr>
        <p:spPr>
          <a:xfrm>
            <a:off x="6147181" y="5172075"/>
            <a:ext cx="360642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 on the </a:t>
            </a:r>
            <a:r>
              <a:rPr lang="en-GB" err="1"/>
              <a:t>peerings</a:t>
            </a:r>
            <a:r>
              <a:rPr lang="en-GB"/>
              <a:t> all the VNIs configured in the VTEP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6A90E61-016A-1C43-B7E0-8C37D7355189}"/>
              </a:ext>
            </a:extLst>
          </p:cNvPr>
          <p:cNvCxnSpPr>
            <a:cxnSpLocks/>
            <a:stCxn id="22" idx="0"/>
          </p:cNvCxnSpPr>
          <p:nvPr/>
        </p:nvCxnSpPr>
        <p:spPr>
          <a:xfrm flipV="1">
            <a:off x="7950392" y="3733800"/>
            <a:ext cx="660208" cy="14382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59DF1B-562B-A456-8BDC-0DDCD2E89A36}"/>
              </a:ext>
            </a:extLst>
          </p:cNvPr>
          <p:cNvCxnSpPr>
            <a:cxnSpLocks/>
            <a:stCxn id="22" idx="0"/>
          </p:cNvCxnSpPr>
          <p:nvPr/>
        </p:nvCxnSpPr>
        <p:spPr>
          <a:xfrm flipH="1" flipV="1">
            <a:off x="3124200" y="3657600"/>
            <a:ext cx="4826192" cy="15144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607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dirty="0"/>
              <a:t>a </a:t>
            </a:r>
            <a:r>
              <a:rPr lang="it-IT" altLang="it-IT" dirty="0" err="1"/>
              <a:t>Fat-Tree</a:t>
            </a:r>
            <a:r>
              <a:rPr lang="it-IT" altLang="it-IT" dirty="0"/>
              <a:t> with BGP </a:t>
            </a:r>
            <a:r>
              <a:rPr lang="it-IT" altLang="it-IT" dirty="0" err="1"/>
              <a:t>routing</a:t>
            </a:r>
            <a:endParaRPr lang="en-US" altLang="it-IT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>
            <a:cxnSpLocks/>
            <a:stCxn id="211985" idx="3"/>
            <a:endCxn id="62" idx="1"/>
          </p:cNvCxnSpPr>
          <p:nvPr/>
        </p:nvCxnSpPr>
        <p:spPr>
          <a:xfrm>
            <a:off x="2760337" y="5813615"/>
            <a:ext cx="975417" cy="2061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928508" y="5521227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5E78A8-99A5-7ECD-5F1C-79C085542CAB}"/>
              </a:ext>
            </a:extLst>
          </p:cNvPr>
          <p:cNvCxnSpPr>
            <a:cxnSpLocks/>
            <a:stCxn id="51" idx="2"/>
            <a:endCxn id="35" idx="1"/>
          </p:cNvCxnSpPr>
          <p:nvPr/>
        </p:nvCxnSpPr>
        <p:spPr>
          <a:xfrm>
            <a:off x="1631928" y="5098157"/>
            <a:ext cx="2318785" cy="46444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B63C93-F1DF-AA36-BE11-6A8B50D352FE}"/>
              </a:ext>
            </a:extLst>
          </p:cNvPr>
          <p:cNvSpPr txBox="1"/>
          <p:nvPr/>
        </p:nvSpPr>
        <p:spPr>
          <a:xfrm>
            <a:off x="500745" y="4174827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 err="1"/>
              <a:t>Prefixes</a:t>
            </a:r>
            <a:r>
              <a:rPr lang="it-IT" dirty="0"/>
              <a:t> are </a:t>
            </a:r>
            <a:r>
              <a:rPr lang="it-IT" dirty="0" err="1"/>
              <a:t>assigned</a:t>
            </a:r>
            <a:r>
              <a:rPr lang="it-IT" dirty="0"/>
              <a:t> </a:t>
            </a:r>
            <a:r>
              <a:rPr lang="it-IT" dirty="0" err="1"/>
              <a:t>directly</a:t>
            </a:r>
            <a:r>
              <a:rPr lang="it-IT" dirty="0"/>
              <a:t> to the servers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B95842E-92B2-788A-0BD0-2835D3BEE892}"/>
              </a:ext>
            </a:extLst>
          </p:cNvPr>
          <p:cNvCxnSpPr>
            <a:cxnSpLocks/>
            <a:stCxn id="60" idx="2"/>
            <a:endCxn id="25" idx="2"/>
          </p:cNvCxnSpPr>
          <p:nvPr/>
        </p:nvCxnSpPr>
        <p:spPr>
          <a:xfrm>
            <a:off x="1664583" y="3577344"/>
            <a:ext cx="2356918" cy="1183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1109D74-D1A4-A292-334B-2A10780AB720}"/>
              </a:ext>
            </a:extLst>
          </p:cNvPr>
          <p:cNvSpPr txBox="1"/>
          <p:nvPr/>
        </p:nvSpPr>
        <p:spPr>
          <a:xfrm>
            <a:off x="533400" y="2654014"/>
            <a:ext cx="22623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err="1"/>
              <a:t>each</a:t>
            </a:r>
            <a:r>
              <a:rPr lang="it-IT"/>
              <a:t> </a:t>
            </a:r>
            <a:r>
              <a:rPr lang="it-IT" err="1"/>
              <a:t>Leaf</a:t>
            </a:r>
            <a:r>
              <a:rPr lang="it-IT"/>
              <a:t> </a:t>
            </a:r>
            <a:r>
              <a:rPr lang="it-IT" err="1"/>
              <a:t>announces</a:t>
            </a:r>
            <a:r>
              <a:rPr lang="it-IT"/>
              <a:t> </a:t>
            </a:r>
            <a:r>
              <a:rPr lang="it-IT" err="1"/>
              <a:t>its</a:t>
            </a:r>
            <a:r>
              <a:rPr lang="it-IT"/>
              <a:t> </a:t>
            </a:r>
            <a:r>
              <a:rPr lang="it-IT" err="1"/>
              <a:t>server’s</a:t>
            </a:r>
            <a:r>
              <a:rPr lang="it-IT"/>
              <a:t> </a:t>
            </a:r>
            <a:r>
              <a:rPr lang="it-IT" err="1"/>
              <a:t>prefix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316644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26E6D-1E9A-A9EC-B757-C659E5ABE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companion</a:t>
            </a:r>
            <a:r>
              <a:rPr lang="it-IT"/>
              <a:t>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D2633-68FF-44A5-F8D4-548D6438B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bridge connected to VTEP interfaces</a:t>
            </a:r>
          </a:p>
          <a:p>
            <a:r>
              <a:rPr lang="en-GB"/>
              <a:t>used by the VTEP to perform source address learning of local interfaces</a:t>
            </a:r>
          </a:p>
          <a:p>
            <a:r>
              <a:rPr lang="en-GB"/>
              <a:t>when in combination with EVPN-BGP</a:t>
            </a:r>
          </a:p>
          <a:p>
            <a:pPr lvl="1"/>
            <a:r>
              <a:rPr lang="en-GB"/>
              <a:t>its forwarding table is also populated via updates received from BGP</a:t>
            </a:r>
          </a:p>
          <a:p>
            <a:pPr lvl="1"/>
            <a:r>
              <a:rPr lang="en-GB"/>
              <a:t>the FRR control plane watch to updates of the bridge forwarding table to send updates via BGP</a:t>
            </a:r>
          </a:p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9454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B8F73D6C-A024-A1B5-0272-26D861424E27}"/>
              </a:ext>
            </a:extLst>
          </p:cNvPr>
          <p:cNvSpPr txBox="1"/>
          <p:nvPr/>
        </p:nvSpPr>
        <p:spPr>
          <a:xfrm>
            <a:off x="3192157" y="4622720"/>
            <a:ext cx="22098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interface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227BC4-40AB-CB8F-B521-EB11DE18C585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1913244" y="2401383"/>
            <a:ext cx="2383813" cy="22213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8A8358A-2764-6945-61DE-2BEF236949AD}"/>
              </a:ext>
            </a:extLst>
          </p:cNvPr>
          <p:cNvSpPr txBox="1"/>
          <p:nvPr/>
        </p:nvSpPr>
        <p:spPr>
          <a:xfrm>
            <a:off x="4008748" y="3791723"/>
            <a:ext cx="2362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name of the interface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CBBED-8B38-47BE-6937-EE2CB94D46D0}"/>
              </a:ext>
            </a:extLst>
          </p:cNvPr>
          <p:cNvCxnSpPr>
            <a:cxnSpLocks/>
            <a:stCxn id="13" idx="0"/>
          </p:cNvCxnSpPr>
          <p:nvPr/>
        </p:nvCxnSpPr>
        <p:spPr>
          <a:xfrm flipH="1" flipV="1">
            <a:off x="2838451" y="2401383"/>
            <a:ext cx="2351397" cy="13903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E0007C4-6EDA-7636-018A-18759FC094A9}"/>
              </a:ext>
            </a:extLst>
          </p:cNvPr>
          <p:cNvSpPr txBox="1"/>
          <p:nvPr/>
        </p:nvSpPr>
        <p:spPr>
          <a:xfrm>
            <a:off x="5410202" y="2848109"/>
            <a:ext cx="60959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CEFAF4-8220-6C7B-6957-2E89F2E954A4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4876480" y="2401383"/>
            <a:ext cx="838521" cy="4467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6849A5-734B-CB9D-FB3D-E06902CF26D5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2440080"/>
            <a:ext cx="2061964" cy="172097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167A9C4-E0DB-6A48-D541-19EB5D8D49E6}"/>
              </a:ext>
            </a:extLst>
          </p:cNvPr>
          <p:cNvSpPr txBox="1"/>
          <p:nvPr/>
        </p:nvSpPr>
        <p:spPr>
          <a:xfrm>
            <a:off x="7298713" y="3210470"/>
            <a:ext cx="176908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dst</a:t>
            </a:r>
            <a:r>
              <a:rPr lang="en-GB"/>
              <a:t> port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61491BE-CE7B-9913-5CEE-9C4102D1F8C8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108213" y="2440080"/>
            <a:ext cx="1075044" cy="7703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005913-FC37-9BF1-83E0-32543E8BF981}"/>
              </a:ext>
            </a:extLst>
          </p:cNvPr>
          <p:cNvSpPr txBox="1"/>
          <p:nvPr/>
        </p:nvSpPr>
        <p:spPr>
          <a:xfrm>
            <a:off x="9067799" y="3671457"/>
            <a:ext cx="163830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</a:t>
            </a:r>
            <a:r>
              <a:rPr lang="en-GB" err="1"/>
              <a:t>src</a:t>
            </a:r>
            <a:r>
              <a:rPr lang="en-GB"/>
              <a:t> IP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343F20F-2F15-AAA0-61D9-4D4430EEE1CD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8972554" y="2440080"/>
            <a:ext cx="914397" cy="1231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2EF7BDB-A586-308B-2568-2911C45E1256}"/>
              </a:ext>
            </a:extLst>
          </p:cNvPr>
          <p:cNvSpPr txBox="1"/>
          <p:nvPr/>
        </p:nvSpPr>
        <p:spPr>
          <a:xfrm>
            <a:off x="10134600" y="4318006"/>
            <a:ext cx="179070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disable the </a:t>
            </a:r>
            <a:r>
              <a:rPr lang="en-GB" err="1"/>
              <a:t>mcast</a:t>
            </a:r>
            <a:r>
              <a:rPr lang="en-GB"/>
              <a:t> learning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AE025E-0311-7AB5-AFEC-668494712FB5}"/>
              </a:ext>
            </a:extLst>
          </p:cNvPr>
          <p:cNvCxnSpPr>
            <a:cxnSpLocks/>
            <a:stCxn id="57" idx="0"/>
          </p:cNvCxnSpPr>
          <p:nvPr/>
        </p:nvCxnSpPr>
        <p:spPr>
          <a:xfrm flipH="1" flipV="1">
            <a:off x="10153654" y="2440080"/>
            <a:ext cx="876300" cy="18779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577B43B-23B5-E932-48DA-E78F7F4FEA00}"/>
              </a:ext>
            </a:extLst>
          </p:cNvPr>
          <p:cNvSpPr txBox="1"/>
          <p:nvPr/>
        </p:nvSpPr>
        <p:spPr>
          <a:xfrm>
            <a:off x="7168761" y="4055684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send VXLAN packets via eth1 interface</a:t>
            </a:r>
          </a:p>
        </p:txBody>
      </p:sp>
    </p:spTree>
    <p:extLst>
      <p:ext uri="{BB962C8B-B14F-4D97-AF65-F5344CB8AC3E}">
        <p14:creationId xmlns:p14="http://schemas.microsoft.com/office/powerpoint/2010/main" val="18382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7" grpId="0" animBg="1"/>
      <p:bldP spid="24" grpId="0" animBg="1"/>
      <p:bldP spid="28" grpId="0" animBg="1"/>
      <p:bldP spid="57" grpId="0" animBg="1"/>
      <p:bldP spid="4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6981832" y="2588721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create the companion bridge and name 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091233" y="2911887"/>
            <a:ext cx="2890599" cy="1329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7290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F23604D-0A03-628C-993C-8512E449DAE6}"/>
              </a:ext>
            </a:extLst>
          </p:cNvPr>
          <p:cNvSpPr txBox="1"/>
          <p:nvPr/>
        </p:nvSpPr>
        <p:spPr>
          <a:xfrm>
            <a:off x="7264636" y="3022354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disable IPv6 link-local generation on the bridge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5BDC2C-812A-247F-F5FB-28747B36C20A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4637988" y="3337089"/>
            <a:ext cx="2626648" cy="1469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422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2AC97F6-F78E-3C9B-9D26-E09AB9DB44F7}"/>
              </a:ext>
            </a:extLst>
          </p:cNvPr>
          <p:cNvSpPr txBox="1"/>
          <p:nvPr/>
        </p:nvSpPr>
        <p:spPr>
          <a:xfrm>
            <a:off x="5659612" y="2583369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the VXLAN interface to the bridge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C0346CE-A966-3C84-7DB6-92169EDE44DF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4609707" y="2906535"/>
            <a:ext cx="1049905" cy="98673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5905CDC-4138-0436-8837-4A19C7BA650B}"/>
              </a:ext>
            </a:extLst>
          </p:cNvPr>
          <p:cNvSpPr txBox="1"/>
          <p:nvPr/>
        </p:nvSpPr>
        <p:spPr>
          <a:xfrm>
            <a:off x="8220916" y="3178900"/>
            <a:ext cx="2397738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generate IPv6 link-local addresses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7257CC8-D359-CC6F-F4DE-DA839D768C8F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693031" y="3502066"/>
            <a:ext cx="1527885" cy="5231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8345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2B5B07-66D6-8F85-6CA8-B6C9CFEF4A84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4932239" y="4402318"/>
            <a:ext cx="2327523" cy="83904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C100CB6-CB31-F09A-20D8-EEB005B08492}"/>
              </a:ext>
            </a:extLst>
          </p:cNvPr>
          <p:cNvSpPr txBox="1"/>
          <p:nvPr/>
        </p:nvSpPr>
        <p:spPr>
          <a:xfrm>
            <a:off x="7259762" y="4779694"/>
            <a:ext cx="182283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set the type of vtep100 to </a:t>
            </a:r>
            <a:r>
              <a:rPr lang="en-GB" dirty="0" err="1"/>
              <a:t>bridge_slave</a:t>
            </a:r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E6C2CE-3F50-2F28-34B4-8D426DE89485}"/>
              </a:ext>
            </a:extLst>
          </p:cNvPr>
          <p:cNvCxnSpPr>
            <a:cxnSpLocks/>
          </p:cNvCxnSpPr>
          <p:nvPr/>
        </p:nvCxnSpPr>
        <p:spPr>
          <a:xfrm>
            <a:off x="6757868" y="3226529"/>
            <a:ext cx="0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FD4535-CE2B-8BA1-EF89-00C1115B6F37}"/>
              </a:ext>
            </a:extLst>
          </p:cNvPr>
          <p:cNvSpPr txBox="1"/>
          <p:nvPr/>
        </p:nvSpPr>
        <p:spPr>
          <a:xfrm>
            <a:off x="5598161" y="2560714"/>
            <a:ext cx="235712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suppress </a:t>
            </a:r>
            <a:r>
              <a:rPr lang="en-GB" dirty="0" err="1"/>
              <a:t>neighbor</a:t>
            </a:r>
            <a:r>
              <a:rPr lang="en-GB" dirty="0"/>
              <a:t> discovery (ARP and ND)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4D031A7-A259-8B96-49CE-F05085A4F36D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8333295" y="3226529"/>
            <a:ext cx="1016447" cy="9759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121E09B-755D-3A0F-B768-21F5CB1573C8}"/>
              </a:ext>
            </a:extLst>
          </p:cNvPr>
          <p:cNvSpPr txBox="1"/>
          <p:nvPr/>
        </p:nvSpPr>
        <p:spPr>
          <a:xfrm>
            <a:off x="8171182" y="2580198"/>
            <a:ext cx="235712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do not learn MAC addresses</a:t>
            </a:r>
          </a:p>
        </p:txBody>
      </p:sp>
    </p:spTree>
    <p:extLst>
      <p:ext uri="{BB962C8B-B14F-4D97-AF65-F5344CB8AC3E}">
        <p14:creationId xmlns:p14="http://schemas.microsoft.com/office/powerpoint/2010/main" val="41370738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DFDD4C-F6D4-320C-3307-D9CC0F32513E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4524866" y="4543720"/>
            <a:ext cx="2505321" cy="70986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215D01-F8B2-3CCB-2BA7-7E825F014D27}"/>
              </a:ext>
            </a:extLst>
          </p:cNvPr>
          <p:cNvSpPr txBox="1"/>
          <p:nvPr/>
        </p:nvSpPr>
        <p:spPr>
          <a:xfrm>
            <a:off x="7030187" y="4791918"/>
            <a:ext cx="2397738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attach eth0 (the server s1 collision domain) to the bridge</a:t>
            </a:r>
          </a:p>
        </p:txBody>
      </p:sp>
    </p:spTree>
    <p:extLst>
      <p:ext uri="{BB962C8B-B14F-4D97-AF65-F5344CB8AC3E}">
        <p14:creationId xmlns:p14="http://schemas.microsoft.com/office/powerpoint/2010/main" val="31432998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25E0A5-BAAB-AAC3-A20C-7FD85E67B2C0}"/>
              </a:ext>
            </a:extLst>
          </p:cNvPr>
          <p:cNvSpPr txBox="1"/>
          <p:nvPr/>
        </p:nvSpPr>
        <p:spPr>
          <a:xfrm>
            <a:off x="7286626" y="5119856"/>
            <a:ext cx="22098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the VXLAN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5D65CC6-832C-A6DD-6C06-7CB7E52E9BC4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3733480" y="5250730"/>
            <a:ext cx="3553146" cy="19229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3996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vtep1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6053"/>
            <a:ext cx="10058403" cy="5270502"/>
            <a:chOff x="126" y="2432"/>
            <a:chExt cx="13307" cy="33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193.204.0.1/30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vtep1.startup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80B24C1A-B22A-A20D-99AE-BE76FF273C9D}"/>
              </a:ext>
            </a:extLst>
          </p:cNvPr>
          <p:cNvSpPr txBox="1"/>
          <p:nvPr/>
        </p:nvSpPr>
        <p:spPr>
          <a:xfrm>
            <a:off x="4343578" y="5731947"/>
            <a:ext cx="2397738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bridge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29961C1-F2C1-785F-CA20-336DF26BDE99}"/>
              </a:ext>
            </a:extLst>
          </p:cNvPr>
          <p:cNvCxnSpPr>
            <a:cxnSpLocks/>
            <a:stCxn id="54" idx="1"/>
          </p:cNvCxnSpPr>
          <p:nvPr/>
        </p:nvCxnSpPr>
        <p:spPr>
          <a:xfrm flipH="1" flipV="1">
            <a:off x="3473747" y="5479091"/>
            <a:ext cx="869831" cy="4375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4308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99636-8B7B-7E64-0280-8B7CD4E2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vtep2 bridge configuration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C7B63015-7148-6EE4-DCE5-7A3B7F31450C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124726"/>
            <a:ext cx="10058403" cy="5267327"/>
            <a:chOff x="126" y="2432"/>
            <a:chExt cx="13307" cy="3318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426AEFB7-9B7B-685D-014D-511EC98C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31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</a:rPr>
                <a:t> address add 193.204.0.2/30 dev eth1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100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193.204.0.2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Creating the companion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vtep100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vtep100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b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</a:b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Enabling FRR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7B9B1BBC-5FEF-6151-2523-F81DDB23D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3987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vtep2.startup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8583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9DC04-95E5-0E1F-768E-D5697CAB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drawbacks</a:t>
            </a:r>
            <a:r>
              <a:rPr lang="it-IT" dirty="0"/>
              <a:t> of </a:t>
            </a:r>
            <a:r>
              <a:rPr lang="it-IT" dirty="0" err="1"/>
              <a:t>using</a:t>
            </a:r>
            <a:r>
              <a:rPr lang="it-IT" dirty="0"/>
              <a:t> just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4B1DB-3A6E-AF69-DDBF-15EF2A98D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containers/VMs share the same IP prefix of the server</a:t>
            </a:r>
          </a:p>
          <a:p>
            <a:pPr lvl="1"/>
            <a:r>
              <a:rPr lang="en-GB" dirty="0"/>
              <a:t>no possibility to move containers between servers without IP remapping</a:t>
            </a:r>
          </a:p>
          <a:p>
            <a:r>
              <a:rPr lang="en-GB" dirty="0"/>
              <a:t>tenants must follow the IP plan of the data </a:t>
            </a:r>
            <a:r>
              <a:rPr lang="en-GB" dirty="0" err="1"/>
              <a:t>center</a:t>
            </a:r>
            <a:endParaRPr lang="en-GB" dirty="0"/>
          </a:p>
          <a:p>
            <a:pPr lvl="1"/>
            <a:r>
              <a:rPr lang="en-GB" dirty="0"/>
              <a:t>cannot expose containers with custom IPs</a:t>
            </a:r>
          </a:p>
          <a:p>
            <a:r>
              <a:rPr lang="en-GB" dirty="0"/>
              <a:t>there is no isolation between </a:t>
            </a:r>
          </a:p>
          <a:p>
            <a:pPr lvl="1"/>
            <a:r>
              <a:rPr lang="en-GB" dirty="0"/>
              <a:t>the data </a:t>
            </a:r>
            <a:r>
              <a:rPr lang="en-GB" dirty="0" err="1"/>
              <a:t>center</a:t>
            </a:r>
            <a:r>
              <a:rPr lang="en-GB" dirty="0"/>
              <a:t> traffic and the tenant's traffic</a:t>
            </a:r>
          </a:p>
          <a:p>
            <a:pPr lvl="1"/>
            <a:r>
              <a:rPr lang="en-GB" dirty="0"/>
              <a:t>different tenants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4747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2BEEB-6540-E29E-943C-F06525429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the EVPN-BGP control-plane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6DD28C9-B541-A2E8-8C5D-C0A2F414049E}"/>
              </a:ext>
            </a:extLst>
          </p:cNvPr>
          <p:cNvGrpSpPr/>
          <p:nvPr/>
        </p:nvGrpSpPr>
        <p:grpSpPr>
          <a:xfrm>
            <a:off x="609598" y="2223616"/>
            <a:ext cx="10972802" cy="2729384"/>
            <a:chOff x="607480" y="2378845"/>
            <a:chExt cx="10972802" cy="272938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1DDBA0D-9324-2A7F-5BEE-6AC93629DF82}"/>
                </a:ext>
              </a:extLst>
            </p:cNvPr>
            <p:cNvSpPr/>
            <p:nvPr/>
          </p:nvSpPr>
          <p:spPr>
            <a:xfrm>
              <a:off x="607481" y="2632079"/>
              <a:ext cx="10972801" cy="2476150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vtep1#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all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VNI 100 #MACs (local and remote) 2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a2:6d:75:c7:06:6f remote       193.204.0.2                      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c2:93:31:36:31:b6 local        eth0                                 0/0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142188D-22BB-056D-F84E-21B0C6944E47}"/>
                </a:ext>
              </a:extLst>
            </p:cNvPr>
            <p:cNvSpPr/>
            <p:nvPr/>
          </p:nvSpPr>
          <p:spPr>
            <a:xfrm>
              <a:off x="607480" y="2378845"/>
              <a:ext cx="10972799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EC7429C-5B0A-B2A1-A007-118B00F651E2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79C12F6-7940-050D-866C-F47F057CB25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CC789B1-229B-3EFE-ACF7-770A5F63A31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3D3F76B-3785-6DA6-6A2F-E4008FC2E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390826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53CE-5FEC-7BE3-7B5C-64B6B0B8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BGP update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2173B2-7E00-C4BF-605C-1968D06EE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295400"/>
            <a:ext cx="6705600" cy="5029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A4934B-DDB3-D708-9AA1-1AEDC0E334A9}"/>
              </a:ext>
            </a:extLst>
          </p:cNvPr>
          <p:cNvSpPr txBox="1"/>
          <p:nvPr/>
        </p:nvSpPr>
        <p:spPr>
          <a:xfrm>
            <a:off x="7848032" y="3133189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AFI/SAFI of l2vpn/EVPN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B62A696-CAFE-A3AB-D986-173344779EF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724400" y="3317855"/>
            <a:ext cx="3123632" cy="2765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175DAFB-BA87-D3B7-80AB-88FD8001DEFF}"/>
              </a:ext>
            </a:extLst>
          </p:cNvPr>
          <p:cNvSpPr txBox="1"/>
          <p:nvPr/>
        </p:nvSpPr>
        <p:spPr>
          <a:xfrm>
            <a:off x="7848601" y="2242214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announcement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820415F-5B56-C8B1-F426-2EAB63FE3AED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048000" y="2426880"/>
            <a:ext cx="4800601" cy="55708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BDD69F-D157-AF56-1FBF-6CA5CDEE56B1}"/>
              </a:ext>
            </a:extLst>
          </p:cNvPr>
          <p:cNvSpPr txBox="1"/>
          <p:nvPr/>
        </p:nvSpPr>
        <p:spPr>
          <a:xfrm>
            <a:off x="7848601" y="1137046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from vtep2 to vtep1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7A11C0D-D629-AAD2-7B73-40D3C3FA1425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4876800" y="1321712"/>
            <a:ext cx="2971801" cy="3383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2C1F2F4-DEEE-FEC5-AF19-3236F5A104A1}"/>
              </a:ext>
            </a:extLst>
          </p:cNvPr>
          <p:cNvSpPr txBox="1"/>
          <p:nvPr/>
        </p:nvSpPr>
        <p:spPr>
          <a:xfrm>
            <a:off x="7850876" y="458124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 of s1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771A776-21A2-5486-8D00-3BD7EBCC078A}"/>
              </a:ext>
            </a:extLst>
          </p:cNvPr>
          <p:cNvCxnSpPr>
            <a:cxnSpLocks/>
            <a:stCxn id="20" idx="1"/>
          </p:cNvCxnSpPr>
          <p:nvPr/>
        </p:nvCxnSpPr>
        <p:spPr>
          <a:xfrm flipH="1">
            <a:off x="4800600" y="4765913"/>
            <a:ext cx="3050276" cy="5680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8CF35-5691-7FE0-F4CA-4D3074D8B05F}"/>
              </a:ext>
            </a:extLst>
          </p:cNvPr>
          <p:cNvSpPr txBox="1"/>
          <p:nvPr/>
        </p:nvSpPr>
        <p:spPr>
          <a:xfrm>
            <a:off x="7848601" y="5474977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VNI of s1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9A8D43A-5EBB-56EC-AC39-DCF4588ADA8F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2209800" y="5659643"/>
            <a:ext cx="5638801" cy="10853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697F0EB-7038-E2CC-17B9-8C9C3F6B30EA}"/>
              </a:ext>
            </a:extLst>
          </p:cNvPr>
          <p:cNvSpPr txBox="1"/>
          <p:nvPr/>
        </p:nvSpPr>
        <p:spPr>
          <a:xfrm>
            <a:off x="7848032" y="3844541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VTEP destination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2F669D1-23F2-6D21-C35E-487630678EF9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743200" y="3857218"/>
            <a:ext cx="5104832" cy="1719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55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  <p:bldP spid="20" grpId="0" animBg="1"/>
      <p:bldP spid="23" grpId="0" animBg="1"/>
      <p:bldP spid="3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69966-B2A9-8BBB-726F-1C15E73C1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VXLAN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A7BA4-77C9-36A9-B4CF-0338724934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overhead of 50 bytes</a:t>
            </a:r>
          </a:p>
          <a:p>
            <a:r>
              <a:rPr lang="en-GB"/>
              <a:t>random Source Port to fully exploit Multi-Path</a:t>
            </a:r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2B56512A-B0EA-6D21-3377-29452472D0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0" y="3111500"/>
            <a:ext cx="5791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62321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>
            <a:extLst>
              <a:ext uri="{FF2B5EF4-FFF2-40B4-BE49-F238E27FC236}">
                <a16:creationId xmlns:a16="http://schemas.microsoft.com/office/drawing/2014/main" id="{22E0538D-283F-106C-8BA4-724F67B404AA}"/>
              </a:ext>
            </a:extLst>
          </p:cNvPr>
          <p:cNvSpPr txBox="1"/>
          <p:nvPr/>
        </p:nvSpPr>
        <p:spPr>
          <a:xfrm>
            <a:off x="9138313" y="372061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servers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227A898-23CC-33EA-FAF4-422428BF6E3B}"/>
              </a:ext>
            </a:extLst>
          </p:cNvPr>
          <p:cNvSpPr txBox="1"/>
          <p:nvPr/>
        </p:nvSpPr>
        <p:spPr>
          <a:xfrm>
            <a:off x="9144000" y="2630269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s1 and s2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074065F-2290-BB12-B1A8-E16BA95FA1BD}"/>
              </a:ext>
            </a:extLst>
          </p:cNvPr>
          <p:cNvSpPr txBox="1"/>
          <p:nvPr/>
        </p:nvSpPr>
        <p:spPr>
          <a:xfrm>
            <a:off x="9144000" y="1367966"/>
            <a:ext cx="274320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MAC addresses of vtep1 and vtep2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57AA1-7B97-703B-322A-C77C528F5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 PING packet encapsulated in VXLAN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3C73CF-E572-EDF8-1668-BBF4820ADE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1899390"/>
            <a:ext cx="8077201" cy="3815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F871BE6-4613-0ED5-3BB7-582E364E837C}"/>
              </a:ext>
            </a:extLst>
          </p:cNvPr>
          <p:cNvSpPr txBox="1"/>
          <p:nvPr/>
        </p:nvSpPr>
        <p:spPr>
          <a:xfrm>
            <a:off x="9144000" y="137160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Layer 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C80C0F9-0942-B542-07D1-2D2A968BCA78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6324600" y="1556266"/>
            <a:ext cx="2819400" cy="4249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0F6CF3D-E754-7A13-0798-1B53705A5413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8534400" y="2026721"/>
            <a:ext cx="609600" cy="106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0AF7F02-451A-CF66-BB77-BE9C584242B4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5791200" y="2324324"/>
            <a:ext cx="3352800" cy="1728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984D651-136E-BE09-8BFF-372ED1EF31CC}"/>
              </a:ext>
            </a:extLst>
          </p:cNvPr>
          <p:cNvSpPr txBox="1"/>
          <p:nvPr/>
        </p:nvSpPr>
        <p:spPr>
          <a:xfrm>
            <a:off x="9149687" y="278659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UDP Header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372219C-16EB-2B5A-EE6B-3FBC38CC7D2B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5105400" y="2508990"/>
            <a:ext cx="4044287" cy="4622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33202E3A-8F6C-E575-5539-1414868B19DD}"/>
              </a:ext>
            </a:extLst>
          </p:cNvPr>
          <p:cNvSpPr txBox="1"/>
          <p:nvPr/>
        </p:nvSpPr>
        <p:spPr>
          <a:xfrm>
            <a:off x="9144000" y="325705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VXLAN Header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3D8268-C17D-3729-08BC-74996FE46478}"/>
              </a:ext>
            </a:extLst>
          </p:cNvPr>
          <p:cNvSpPr txBox="1"/>
          <p:nvPr/>
        </p:nvSpPr>
        <p:spPr>
          <a:xfrm>
            <a:off x="9144000" y="372750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169E86-5C94-8C79-21CD-6FEBED2D5799}"/>
              </a:ext>
            </a:extLst>
          </p:cNvPr>
          <p:cNvSpPr txBox="1"/>
          <p:nvPr/>
        </p:nvSpPr>
        <p:spPr>
          <a:xfrm>
            <a:off x="9144000" y="4197963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Layer 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6DFD88-C1DB-F3CB-5A51-A665AF188F07}"/>
              </a:ext>
            </a:extLst>
          </p:cNvPr>
          <p:cNvSpPr txBox="1"/>
          <p:nvPr/>
        </p:nvSpPr>
        <p:spPr>
          <a:xfrm>
            <a:off x="9156510" y="4668418"/>
            <a:ext cx="27432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Original ICMP Packet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023AA6-EA24-68E5-6394-DD1CBF9E72CA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3810000" y="2693139"/>
            <a:ext cx="5334000" cy="7485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ED392C-533A-A4E1-BD3F-50E81F7E17CE}"/>
              </a:ext>
            </a:extLst>
          </p:cNvPr>
          <p:cNvCxnSpPr>
            <a:cxnSpLocks/>
            <a:stCxn id="24" idx="1"/>
          </p:cNvCxnSpPr>
          <p:nvPr/>
        </p:nvCxnSpPr>
        <p:spPr>
          <a:xfrm flipH="1" flipV="1">
            <a:off x="6781800" y="2967631"/>
            <a:ext cx="2362200" cy="9445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28EAB86-248D-FFA6-6EA0-6F35283FD781}"/>
              </a:ext>
            </a:extLst>
          </p:cNvPr>
          <p:cNvCxnSpPr>
            <a:cxnSpLocks/>
            <a:stCxn id="25" idx="1"/>
          </p:cNvCxnSpPr>
          <p:nvPr/>
        </p:nvCxnSpPr>
        <p:spPr>
          <a:xfrm flipH="1" flipV="1">
            <a:off x="5257800" y="3099587"/>
            <a:ext cx="3886200" cy="1283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DC27F5-AA39-E8BF-0360-46FC6A978B70}"/>
              </a:ext>
            </a:extLst>
          </p:cNvPr>
          <p:cNvCxnSpPr>
            <a:cxnSpLocks/>
            <a:stCxn id="26" idx="1"/>
          </p:cNvCxnSpPr>
          <p:nvPr/>
        </p:nvCxnSpPr>
        <p:spPr>
          <a:xfrm flipH="1" flipV="1">
            <a:off x="3429000" y="3260686"/>
            <a:ext cx="5727510" cy="15923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C4483AD-5754-A38B-C97C-040651DFFD0D}"/>
              </a:ext>
            </a:extLst>
          </p:cNvPr>
          <p:cNvCxnSpPr>
            <a:cxnSpLocks/>
            <a:stCxn id="39" idx="1"/>
          </p:cNvCxnSpPr>
          <p:nvPr/>
        </p:nvCxnSpPr>
        <p:spPr>
          <a:xfrm flipH="1" flipV="1">
            <a:off x="8534400" y="2872566"/>
            <a:ext cx="609600" cy="8086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B62DB15-E548-33DC-33F2-A3F1421022C9}"/>
              </a:ext>
            </a:extLst>
          </p:cNvPr>
          <p:cNvCxnSpPr>
            <a:cxnSpLocks/>
            <a:stCxn id="42" idx="1"/>
          </p:cNvCxnSpPr>
          <p:nvPr/>
        </p:nvCxnSpPr>
        <p:spPr>
          <a:xfrm flipH="1">
            <a:off x="8458200" y="1691132"/>
            <a:ext cx="685800" cy="4072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96C7A66-5914-78B1-7C65-0F89B80038EF}"/>
              </a:ext>
            </a:extLst>
          </p:cNvPr>
          <p:cNvSpPr txBox="1"/>
          <p:nvPr/>
        </p:nvSpPr>
        <p:spPr>
          <a:xfrm>
            <a:off x="9144000" y="2145268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IPs of VTEPs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40B1A1-FEE7-269F-56FF-09EA58CBE888}"/>
              </a:ext>
            </a:extLst>
          </p:cNvPr>
          <p:cNvCxnSpPr>
            <a:cxnSpLocks/>
            <a:stCxn id="45" idx="1"/>
          </p:cNvCxnSpPr>
          <p:nvPr/>
        </p:nvCxnSpPr>
        <p:spPr>
          <a:xfrm flipH="1" flipV="1">
            <a:off x="5791200" y="2324324"/>
            <a:ext cx="3352800" cy="56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AE8D87D-BE1B-4972-E051-25D8292F4DFE}"/>
              </a:ext>
            </a:extLst>
          </p:cNvPr>
          <p:cNvCxnSpPr>
            <a:cxnSpLocks/>
            <a:stCxn id="51" idx="1"/>
          </p:cNvCxnSpPr>
          <p:nvPr/>
        </p:nvCxnSpPr>
        <p:spPr>
          <a:xfrm flipH="1" flipV="1">
            <a:off x="5252113" y="3076020"/>
            <a:ext cx="3886200" cy="82926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9A91BFD-8726-C33C-5BEF-EC1ADEC3F9C0}"/>
              </a:ext>
            </a:extLst>
          </p:cNvPr>
          <p:cNvSpPr txBox="1"/>
          <p:nvPr/>
        </p:nvSpPr>
        <p:spPr>
          <a:xfrm>
            <a:off x="9144000" y="1842055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MAC Header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C86AD6-41B6-9229-FED5-04319199FBFB}"/>
              </a:ext>
            </a:extLst>
          </p:cNvPr>
          <p:cNvSpPr txBox="1"/>
          <p:nvPr/>
        </p:nvSpPr>
        <p:spPr>
          <a:xfrm>
            <a:off x="9144000" y="2312510"/>
            <a:ext cx="274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Outer IP Layer</a:t>
            </a:r>
          </a:p>
        </p:txBody>
      </p:sp>
    </p:spTree>
    <p:extLst>
      <p:ext uri="{BB962C8B-B14F-4D97-AF65-F5344CB8AC3E}">
        <p14:creationId xmlns:p14="http://schemas.microsoft.com/office/powerpoint/2010/main" val="68265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1" grpId="1" animBg="1"/>
      <p:bldP spid="39" grpId="0" animBg="1"/>
      <p:bldP spid="39" grpId="1" animBg="1"/>
      <p:bldP spid="42" grpId="0" animBg="1"/>
      <p:bldP spid="42" grpId="1" animBg="1"/>
      <p:bldP spid="6" grpId="0" animBg="1"/>
      <p:bldP spid="6" grpId="1" animBg="1"/>
      <p:bldP spid="16" grpId="0" animBg="1"/>
      <p:bldP spid="16" grpId="1" animBg="1"/>
      <p:bldP spid="20" grpId="0" animBg="1"/>
      <p:bldP spid="20" grpId="1" animBg="1"/>
      <p:bldP spid="24" grpId="0" animBg="1"/>
      <p:bldP spid="24" grpId="1" animBg="1"/>
      <p:bldP spid="25" grpId="0" animBg="1"/>
      <p:bldP spid="25" grpId="1" animBg="1"/>
      <p:bldP spid="26" grpId="0" animBg="1"/>
      <p:bldP spid="26" grpId="1" animBg="1"/>
      <p:bldP spid="45" grpId="0" animBg="1"/>
      <p:bldP spid="45" grpId="1" animBg="1"/>
      <p:bldP spid="9" grpId="0" animBg="1"/>
      <p:bldP spid="9" grpId="1" animBg="1"/>
      <p:bldP spid="13" grpId="0" animBg="1"/>
      <p:bldP spid="13" grpId="1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putting together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91538204-B76D-731B-0D7E-F67615B3F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(EVPN-)BGP </a:t>
            </a:r>
          </a:p>
        </p:txBody>
      </p:sp>
      <p:pic>
        <p:nvPicPr>
          <p:cNvPr id="4" name="Graphic 3" descr="Winking face outline with solid fill">
            <a:extLst>
              <a:ext uri="{FF2B5EF4-FFF2-40B4-BE49-F238E27FC236}">
                <a16:creationId xmlns:a16="http://schemas.microsoft.com/office/drawing/2014/main" id="{03CF15BA-ECEE-647D-C820-7463EF58B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9000" y="3680466"/>
            <a:ext cx="5334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85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containers or VMs of different tenants</a:t>
            </a:r>
          </a:p>
          <a:p>
            <a:r>
              <a:rPr lang="en-GB" altLang="it-IT"/>
              <a:t>where is the VTEP?</a:t>
            </a:r>
          </a:p>
          <a:p>
            <a:r>
              <a:rPr lang="en-GB" altLang="it-IT"/>
              <a:t>the Leaf-server links</a:t>
            </a:r>
          </a:p>
          <a:p>
            <a:r>
              <a:rPr lang="en-GB" altLang="it-IT"/>
              <a:t>inside the servers</a:t>
            </a:r>
          </a:p>
          <a:p>
            <a:r>
              <a:rPr lang="en-GB" altLang="it-IT"/>
              <a:t>dual attached servers</a:t>
            </a:r>
          </a:p>
          <a:p>
            <a:r>
              <a:rPr lang="en-GB" altLang="it-IT"/>
              <a:t>a complete lab experience</a:t>
            </a:r>
          </a:p>
        </p:txBody>
      </p:sp>
    </p:spTree>
    <p:extLst>
      <p:ext uri="{BB962C8B-B14F-4D97-AF65-F5344CB8AC3E}">
        <p14:creationId xmlns:p14="http://schemas.microsoft.com/office/powerpoint/2010/main" val="18291117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 in the </a:t>
            </a:r>
            <a:r>
              <a:rPr lang="it-IT" altLang="it-IT" err="1"/>
              <a:t>fabric</a:t>
            </a:r>
            <a:r>
              <a:rPr lang="it-IT" altLang="it-IT"/>
              <a:t> – </a:t>
            </a:r>
            <a:r>
              <a:rPr lang="it-IT" altLang="it-IT" err="1"/>
              <a:t>recap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84" name="Straight Arrow Connector 211983">
            <a:extLst>
              <a:ext uri="{FF2B5EF4-FFF2-40B4-BE49-F238E27FC236}">
                <a16:creationId xmlns:a16="http://schemas.microsoft.com/office/drawing/2014/main" id="{CB7BC976-3EC2-473E-5C09-F51E9233444D}"/>
              </a:ext>
            </a:extLst>
          </p:cNvPr>
          <p:cNvCxnSpPr/>
          <p:nvPr/>
        </p:nvCxnSpPr>
        <p:spPr>
          <a:xfrm>
            <a:off x="2438400" y="5185976"/>
            <a:ext cx="1219200" cy="60522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85" name="TextBox 211984">
            <a:extLst>
              <a:ext uri="{FF2B5EF4-FFF2-40B4-BE49-F238E27FC236}">
                <a16:creationId xmlns:a16="http://schemas.microsoft.com/office/drawing/2014/main" id="{54092DAA-0892-212C-32B3-1CEA34F5F802}"/>
              </a:ext>
            </a:extLst>
          </p:cNvPr>
          <p:cNvSpPr txBox="1"/>
          <p:nvPr/>
        </p:nvSpPr>
        <p:spPr>
          <a:xfrm>
            <a:off x="1580509" y="4587271"/>
            <a:ext cx="1831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Servers</a:t>
            </a:r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402833A-2C74-22D0-F998-0AAF18576A3A}"/>
              </a:ext>
            </a:extLst>
          </p:cNvPr>
          <p:cNvCxnSpPr>
            <a:cxnSpLocks/>
          </p:cNvCxnSpPr>
          <p:nvPr/>
        </p:nvCxnSpPr>
        <p:spPr>
          <a:xfrm flipH="1">
            <a:off x="8241287" y="5154192"/>
            <a:ext cx="1894372" cy="81378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163FD44D-BFC1-BE88-FB06-34C844388FBD}"/>
              </a:ext>
            </a:extLst>
          </p:cNvPr>
          <p:cNvSpPr txBox="1"/>
          <p:nvPr/>
        </p:nvSpPr>
        <p:spPr>
          <a:xfrm>
            <a:off x="8534400" y="4495800"/>
            <a:ext cx="38286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200"/>
              <a:t>Containers or </a:t>
            </a:r>
            <a:r>
              <a:rPr lang="it-IT" sz="3200" err="1"/>
              <a:t>VMs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298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63" grpId="0" animBg="1"/>
      <p:bldP spid="211968" grpId="0" animBg="1"/>
      <p:bldP spid="211969" grpId="0" animBg="1"/>
      <p:bldP spid="211972" grpId="0" animBg="1"/>
      <p:bldP spid="211973" grpId="0" animBg="1"/>
      <p:bldP spid="211974" grpId="0" animBg="1"/>
      <p:bldP spid="211975" grpId="0" animBg="1"/>
      <p:bldP spid="211985" grpId="0" animBg="1"/>
      <p:bldP spid="211986" grpId="0" animBg="1"/>
      <p:bldP spid="211987" grpId="0" animBg="1"/>
      <p:bldP spid="211988" grpId="0" animBg="1"/>
      <p:bldP spid="211989" grpId="0" animBg="1"/>
      <p:bldP spid="211991" grpId="0" animBg="1"/>
      <p:bldP spid="211995" grpId="0" animBg="1"/>
      <p:bldP spid="211996" grpId="0" animBg="1"/>
      <p:bldP spid="211997" grpId="0" animBg="1"/>
      <p:bldP spid="211999" grpId="0" animBg="1"/>
      <p:bldP spid="212004" grpId="0" animBg="1"/>
      <p:bldP spid="212007" grpId="0" animBg="1"/>
      <p:bldP spid="212009" grpId="0" animBg="1"/>
      <p:bldP spid="212010" grpId="0" animBg="1"/>
      <p:bldP spid="212014" grpId="0" animBg="1"/>
      <p:bldP spid="212016" grpId="0" animBg="1"/>
      <p:bldP spid="212027" grpId="0" animBg="1"/>
      <p:bldP spid="212028" grpId="0" animBg="1"/>
      <p:bldP spid="212030" grpId="0" animBg="1"/>
      <p:bldP spid="64" grpId="0" animBg="1"/>
      <p:bldP spid="65" grpId="0" animBg="1"/>
      <p:bldP spid="68" grpId="0" animBg="1"/>
      <p:bldP spid="70" grpId="0" animBg="1"/>
      <p:bldP spid="71" grpId="0" animBg="1"/>
      <p:bldP spid="73" grpId="0" animBg="1"/>
      <p:bldP spid="74" grpId="0" animBg="1"/>
      <p:bldP spid="75" grpId="0" animBg="1"/>
      <p:bldP spid="76" grpId="0" animBg="1"/>
      <p:bldP spid="78" grpId="0" animBg="1"/>
      <p:bldP spid="82" grpId="0" animBg="1"/>
      <p:bldP spid="83" grpId="0" animBg="1"/>
      <p:bldP spid="84" grpId="0" animBg="1"/>
      <p:bldP spid="85" grpId="0" animBg="1"/>
      <p:bldP spid="8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containers or </a:t>
            </a:r>
            <a:r>
              <a:rPr lang="it-IT" altLang="it-IT" err="1"/>
              <a:t>VMs</a:t>
            </a:r>
            <a:r>
              <a:rPr lang="it-IT" altLang="it-IT"/>
              <a:t> of </a:t>
            </a:r>
            <a:r>
              <a:rPr lang="it-IT" altLang="it-IT" err="1"/>
              <a:t>different</a:t>
            </a:r>
            <a:r>
              <a:rPr lang="it-IT" altLang="it-IT"/>
              <a:t> </a:t>
            </a:r>
            <a:r>
              <a:rPr lang="it-IT" altLang="it-IT" err="1"/>
              <a:t>tenants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4FF9EE-AA83-0A5C-0DA3-989F9AC4F184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8" name="Rectangle 211967">
            <a:extLst>
              <a:ext uri="{FF2B5EF4-FFF2-40B4-BE49-F238E27FC236}">
                <a16:creationId xmlns:a16="http://schemas.microsoft.com/office/drawing/2014/main" id="{F7DDA195-9F18-2729-082A-89B2BB069EBC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2" name="Rectangle 211971">
            <a:extLst>
              <a:ext uri="{FF2B5EF4-FFF2-40B4-BE49-F238E27FC236}">
                <a16:creationId xmlns:a16="http://schemas.microsoft.com/office/drawing/2014/main" id="{BD77F907-C279-6F03-C378-44BF92E57A05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5" name="Rectangle 211974">
            <a:extLst>
              <a:ext uri="{FF2B5EF4-FFF2-40B4-BE49-F238E27FC236}">
                <a16:creationId xmlns:a16="http://schemas.microsoft.com/office/drawing/2014/main" id="{1C3CB7C4-10E6-25C1-6A81-7E1408AA8DC2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6" name="Rectangle 211995">
            <a:extLst>
              <a:ext uri="{FF2B5EF4-FFF2-40B4-BE49-F238E27FC236}">
                <a16:creationId xmlns:a16="http://schemas.microsoft.com/office/drawing/2014/main" id="{E8584580-0985-FF2F-C70D-B3125E2C3D5E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7" name="Rectangle 211996">
            <a:extLst>
              <a:ext uri="{FF2B5EF4-FFF2-40B4-BE49-F238E27FC236}">
                <a16:creationId xmlns:a16="http://schemas.microsoft.com/office/drawing/2014/main" id="{D4128E05-12C5-9EC4-82E7-C30521AC0B4E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9" name="Rectangle 211998">
            <a:extLst>
              <a:ext uri="{FF2B5EF4-FFF2-40B4-BE49-F238E27FC236}">
                <a16:creationId xmlns:a16="http://schemas.microsoft.com/office/drawing/2014/main" id="{2A47CB0F-BB2A-A6E6-DD10-590BBAF98271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4" name="Rectangle 212003">
            <a:extLst>
              <a:ext uri="{FF2B5EF4-FFF2-40B4-BE49-F238E27FC236}">
                <a16:creationId xmlns:a16="http://schemas.microsoft.com/office/drawing/2014/main" id="{66F02E6C-2B48-753E-254F-AD050C25BED4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7" name="Rectangle 212006">
            <a:extLst>
              <a:ext uri="{FF2B5EF4-FFF2-40B4-BE49-F238E27FC236}">
                <a16:creationId xmlns:a16="http://schemas.microsoft.com/office/drawing/2014/main" id="{5B39B63B-4EB6-C291-908A-B92DD56768A7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09" name="Rectangle 212008">
            <a:extLst>
              <a:ext uri="{FF2B5EF4-FFF2-40B4-BE49-F238E27FC236}">
                <a16:creationId xmlns:a16="http://schemas.microsoft.com/office/drawing/2014/main" id="{E963DDE4-EA71-3C6B-7BC5-D0EBA2A4B157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0" name="Rectangle 212009">
            <a:extLst>
              <a:ext uri="{FF2B5EF4-FFF2-40B4-BE49-F238E27FC236}">
                <a16:creationId xmlns:a16="http://schemas.microsoft.com/office/drawing/2014/main" id="{942F1D08-A65D-B0A0-5F7E-77D733189905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4" name="Rectangle 212013">
            <a:extLst>
              <a:ext uri="{FF2B5EF4-FFF2-40B4-BE49-F238E27FC236}">
                <a16:creationId xmlns:a16="http://schemas.microsoft.com/office/drawing/2014/main" id="{F9927070-F1E7-ED44-C0C4-5D8ACA9039FB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FCAC61C-96A4-4E81-F0B9-D6C98A58D6E8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5F255CD-4358-7E73-3F5B-33B94CB3B517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E0C151A-6371-C498-5348-4E98A598B6FD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F3EFCCFA-582C-7F18-6F26-B1310046EB92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E085D2D-6874-4F16-9CE5-B5E4F86E911F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69472DC6-54F2-CDCA-0655-9481BED17105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60ECE39-C627-25EF-D207-1ADF3496D432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F55B8E1-8596-C504-8194-61BE038E0CC0}"/>
              </a:ext>
            </a:extLst>
          </p:cNvPr>
          <p:cNvSpPr txBox="1"/>
          <p:nvPr/>
        </p:nvSpPr>
        <p:spPr>
          <a:xfrm>
            <a:off x="304800" y="3505200"/>
            <a:ext cx="34826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/>
              <a:t>different colours represent different tenants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BD068DF-7332-6A4B-4029-AD6F4B3D4069}"/>
              </a:ext>
            </a:extLst>
          </p:cNvPr>
          <p:cNvCxnSpPr>
            <a:cxnSpLocks/>
            <a:stCxn id="51" idx="2"/>
            <a:endCxn id="62" idx="1"/>
          </p:cNvCxnSpPr>
          <p:nvPr/>
        </p:nvCxnSpPr>
        <p:spPr>
          <a:xfrm>
            <a:off x="2046145" y="4890195"/>
            <a:ext cx="1689609" cy="112960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92798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66835-B88A-E137-59FC-7B42DF48A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EVPN-BGP – </a:t>
            </a:r>
            <a:r>
              <a:rPr lang="it-IT" err="1"/>
              <a:t>where</a:t>
            </a:r>
            <a:r>
              <a:rPr lang="it-IT"/>
              <a:t> </a:t>
            </a:r>
            <a:r>
              <a:rPr lang="it-IT" err="1"/>
              <a:t>is</a:t>
            </a:r>
            <a:r>
              <a:rPr lang="it-IT"/>
              <a:t> the VTEP?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81F9A-65BC-C359-9CD4-FECB4406B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containers must be unaware of </a:t>
            </a:r>
            <a:r>
              <a:rPr lang="en-GB" err="1"/>
              <a:t>tunneling</a:t>
            </a:r>
            <a:endParaRPr lang="en-GB"/>
          </a:p>
          <a:p>
            <a:r>
              <a:rPr lang="en-GB"/>
              <a:t>different choices for positioning the VTEP</a:t>
            </a:r>
          </a:p>
          <a:p>
            <a:pPr lvl="1"/>
            <a:r>
              <a:rPr lang="en-GB"/>
              <a:t>in each server</a:t>
            </a:r>
          </a:p>
          <a:p>
            <a:pPr lvl="2"/>
            <a:r>
              <a:rPr lang="en-GB"/>
              <a:t>the server should have a BGP peering for enabling EVPN-BGP</a:t>
            </a:r>
          </a:p>
          <a:p>
            <a:pPr lvl="2"/>
            <a:r>
              <a:rPr lang="en-GB"/>
              <a:t>the server CPU would be used to route packets</a:t>
            </a:r>
          </a:p>
          <a:p>
            <a:pPr lvl="1"/>
            <a:r>
              <a:rPr lang="en-GB" u="sng"/>
              <a:t>in each Leaf</a:t>
            </a:r>
          </a:p>
          <a:p>
            <a:pPr lvl="2"/>
            <a:r>
              <a:rPr lang="en-GB"/>
              <a:t>a Leaf already has a BGP peering</a:t>
            </a:r>
          </a:p>
          <a:p>
            <a:pPr lvl="2"/>
            <a:r>
              <a:rPr lang="en-GB"/>
              <a:t>a Leaf is a router, so it has dedicated routing hardware</a:t>
            </a:r>
          </a:p>
          <a:p>
            <a:pPr lvl="2"/>
            <a:r>
              <a:rPr lang="en-GB"/>
              <a:t>usage of VLANs in the link connecting a Leaf and a server to distinguish tenants</a:t>
            </a:r>
          </a:p>
        </p:txBody>
      </p:sp>
    </p:spTree>
    <p:extLst>
      <p:ext uri="{BB962C8B-B14F-4D97-AF65-F5344CB8AC3E}">
        <p14:creationId xmlns:p14="http://schemas.microsoft.com/office/powerpoint/2010/main" val="327737943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691C-B819-FC4B-85BC-66DE14408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Leaves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7B016-BA1E-E72B-5B10-E9D0EBE20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VLANs are used</a:t>
            </a:r>
          </a:p>
          <a:p>
            <a:r>
              <a:rPr lang="en-GB"/>
              <a:t>mapping between VNIs and VLAN IDs</a:t>
            </a:r>
          </a:p>
          <a:p>
            <a:pPr lvl="1"/>
            <a:r>
              <a:rPr lang="en-GB"/>
              <a:t>tenants are unaware of the mapping</a:t>
            </a:r>
          </a:p>
          <a:p>
            <a:r>
              <a:rPr lang="en-GB"/>
              <a:t>Leaves decapsulate VXLAN received packets and encapsulate them into VLAN frames, according to the mapping</a:t>
            </a:r>
          </a:p>
          <a:p>
            <a:pPr lvl="1"/>
            <a:r>
              <a:rPr lang="en-GB"/>
              <a:t>and vice-versa</a:t>
            </a:r>
          </a:p>
        </p:txBody>
      </p:sp>
    </p:spTree>
    <p:extLst>
      <p:ext uri="{BB962C8B-B14F-4D97-AF65-F5344CB8AC3E}">
        <p14:creationId xmlns:p14="http://schemas.microsoft.com/office/powerpoint/2010/main" val="1713942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to handle multiple tenants?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again, why (EVPN) BGP?</a:t>
            </a:r>
          </a:p>
        </p:txBody>
      </p:sp>
    </p:spTree>
    <p:extLst>
      <p:ext uri="{BB962C8B-B14F-4D97-AF65-F5344CB8AC3E}">
        <p14:creationId xmlns:p14="http://schemas.microsoft.com/office/powerpoint/2010/main" val="35104365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02EB4-405E-B431-C861-5DAF35359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inside the servers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7BCB-C205-BF78-5C00-8C2E4BAA3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the server uses the VLAN IDs to forward packets to the correct containers/VMs</a:t>
            </a:r>
          </a:p>
          <a:p>
            <a:r>
              <a:rPr lang="en-GB"/>
              <a:t>the server </a:t>
            </a:r>
            <a:r>
              <a:rPr lang="en-GB" err="1"/>
              <a:t>untags</a:t>
            </a:r>
            <a:r>
              <a:rPr lang="en-GB"/>
              <a:t> the packets so that the containers/VMs are unaware of the VLANs</a:t>
            </a:r>
          </a:p>
          <a:p>
            <a:pPr lvl="1"/>
            <a:r>
              <a:rPr lang="en-GB"/>
              <a:t>containers/VMs of the same tenant share the same virtual Layer-2 network</a:t>
            </a:r>
          </a:p>
        </p:txBody>
      </p:sp>
    </p:spTree>
    <p:extLst>
      <p:ext uri="{BB962C8B-B14F-4D97-AF65-F5344CB8AC3E}">
        <p14:creationId xmlns:p14="http://schemas.microsoft.com/office/powerpoint/2010/main" val="26428400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deploying VXLAN</a:t>
            </a:r>
            <a:endParaRPr lang="en-US" altLang="it-IT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250284" y="1600200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11992" idx="2"/>
          </p:cNvCxnSpPr>
          <p:nvPr/>
        </p:nvCxnSpPr>
        <p:spPr>
          <a:xfrm>
            <a:off x="2339642" y="2923639"/>
            <a:ext cx="1681859" cy="183760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A5150DB-A1B0-A496-C40A-EAE46016F497}"/>
              </a:ext>
            </a:extLst>
          </p:cNvPr>
          <p:cNvGrpSpPr/>
          <p:nvPr/>
        </p:nvGrpSpPr>
        <p:grpSpPr>
          <a:xfrm>
            <a:off x="3824866" y="1605064"/>
            <a:ext cx="4542268" cy="3957537"/>
            <a:chOff x="4292600" y="3330499"/>
            <a:chExt cx="3667125" cy="3195052"/>
          </a:xfrm>
        </p:grpSpPr>
        <p:sp>
          <p:nvSpPr>
            <p:cNvPr id="54" name="AutoShape 118">
              <a:extLst>
                <a:ext uri="{FF2B5EF4-FFF2-40B4-BE49-F238E27FC236}">
                  <a16:creationId xmlns:a16="http://schemas.microsoft.com/office/drawing/2014/main" id="{465BA0B7-88CE-81A9-D095-DFF4880C3D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55" name="AutoShape 8">
              <a:extLst>
                <a:ext uri="{FF2B5EF4-FFF2-40B4-BE49-F238E27FC236}">
                  <a16:creationId xmlns:a16="http://schemas.microsoft.com/office/drawing/2014/main" id="{AF653E8B-1C18-6574-BB0A-3212748D01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6" name="AutoShape 9">
              <a:extLst>
                <a:ext uri="{FF2B5EF4-FFF2-40B4-BE49-F238E27FC236}">
                  <a16:creationId xmlns:a16="http://schemas.microsoft.com/office/drawing/2014/main" id="{872DA8E0-53AB-6BEF-085C-7E4439B4F7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7" name="AutoShape 10">
              <a:extLst>
                <a:ext uri="{FF2B5EF4-FFF2-40B4-BE49-F238E27FC236}">
                  <a16:creationId xmlns:a16="http://schemas.microsoft.com/office/drawing/2014/main" id="{5741384D-6BA8-EE34-85ED-0973BD014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8" name="AutoShape 11">
              <a:extLst>
                <a:ext uri="{FF2B5EF4-FFF2-40B4-BE49-F238E27FC236}">
                  <a16:creationId xmlns:a16="http://schemas.microsoft.com/office/drawing/2014/main" id="{1A2AF91F-DDD1-349A-A941-36C8C9554C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59" name="AutoShape 14">
              <a:extLst>
                <a:ext uri="{FF2B5EF4-FFF2-40B4-BE49-F238E27FC236}">
                  <a16:creationId xmlns:a16="http://schemas.microsoft.com/office/drawing/2014/main" id="{CC7535EA-144E-567D-D221-C6189A931D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0" name="AutoShape 15">
              <a:extLst>
                <a:ext uri="{FF2B5EF4-FFF2-40B4-BE49-F238E27FC236}">
                  <a16:creationId xmlns:a16="http://schemas.microsoft.com/office/drawing/2014/main" id="{B9E5CBA5-14C2-3333-2EB1-E644DA8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1" name="Oval 22">
              <a:extLst>
                <a:ext uri="{FF2B5EF4-FFF2-40B4-BE49-F238E27FC236}">
                  <a16:creationId xmlns:a16="http://schemas.microsoft.com/office/drawing/2014/main" id="{12401E34-6D65-5C75-128E-791202B3E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6" name="Oval 24">
              <a:extLst>
                <a:ext uri="{FF2B5EF4-FFF2-40B4-BE49-F238E27FC236}">
                  <a16:creationId xmlns:a16="http://schemas.microsoft.com/office/drawing/2014/main" id="{6FFF6503-6230-96A2-CC9B-4401F3E84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7" name="Oval 25">
              <a:extLst>
                <a:ext uri="{FF2B5EF4-FFF2-40B4-BE49-F238E27FC236}">
                  <a16:creationId xmlns:a16="http://schemas.microsoft.com/office/drawing/2014/main" id="{49F2A39A-4BBA-B2D5-9459-2623A3055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78" name="Oval 26">
              <a:extLst>
                <a:ext uri="{FF2B5EF4-FFF2-40B4-BE49-F238E27FC236}">
                  <a16:creationId xmlns:a16="http://schemas.microsoft.com/office/drawing/2014/main" id="{E0743877-6CB1-FBBF-7983-A36B5E497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79" name="AutoShape 30">
              <a:extLst>
                <a:ext uri="{FF2B5EF4-FFF2-40B4-BE49-F238E27FC236}">
                  <a16:creationId xmlns:a16="http://schemas.microsoft.com/office/drawing/2014/main" id="{73AC1F8B-D77B-1B51-CCF5-3BE5CB38E911}"/>
                </a:ext>
              </a:extLst>
            </p:cNvPr>
            <p:cNvCxnSpPr>
              <a:cxnSpLocks noChangeShapeType="1"/>
              <a:stCxn id="61" idx="4"/>
              <a:endCxn id="211977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0" name="AutoShape 32">
              <a:extLst>
                <a:ext uri="{FF2B5EF4-FFF2-40B4-BE49-F238E27FC236}">
                  <a16:creationId xmlns:a16="http://schemas.microsoft.com/office/drawing/2014/main" id="{9806EEB0-1D26-64F4-A985-763F31A0141E}"/>
                </a:ext>
              </a:extLst>
            </p:cNvPr>
            <p:cNvCxnSpPr>
              <a:cxnSpLocks noChangeShapeType="1"/>
              <a:stCxn id="61" idx="4"/>
              <a:endCxn id="211976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81" name="AutoShape 33">
              <a:extLst>
                <a:ext uri="{FF2B5EF4-FFF2-40B4-BE49-F238E27FC236}">
                  <a16:creationId xmlns:a16="http://schemas.microsoft.com/office/drawing/2014/main" id="{B8326689-869B-5C0C-B0BD-DDAF317E19A1}"/>
                </a:ext>
              </a:extLst>
            </p:cNvPr>
            <p:cNvCxnSpPr>
              <a:cxnSpLocks noChangeShapeType="1"/>
              <a:stCxn id="61" idx="4"/>
              <a:endCxn id="211978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2" name="Oval 38">
              <a:extLst>
                <a:ext uri="{FF2B5EF4-FFF2-40B4-BE49-F238E27FC236}">
                  <a16:creationId xmlns:a16="http://schemas.microsoft.com/office/drawing/2014/main" id="{AC30BD20-230C-8EAD-BE34-80C2C255A5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83" name="AutoShape 40">
              <a:extLst>
                <a:ext uri="{FF2B5EF4-FFF2-40B4-BE49-F238E27FC236}">
                  <a16:creationId xmlns:a16="http://schemas.microsoft.com/office/drawing/2014/main" id="{EEB0BA0E-C689-5A55-0AA1-92410838E4CC}"/>
                </a:ext>
              </a:extLst>
            </p:cNvPr>
            <p:cNvCxnSpPr>
              <a:cxnSpLocks noChangeShapeType="1"/>
              <a:stCxn id="61" idx="4"/>
              <a:endCxn id="211982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1984" name="Oval 43">
              <a:extLst>
                <a:ext uri="{FF2B5EF4-FFF2-40B4-BE49-F238E27FC236}">
                  <a16:creationId xmlns:a16="http://schemas.microsoft.com/office/drawing/2014/main" id="{0FC6F37C-6669-2DAE-3F9D-0C9E10C35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85" name="Oval 44">
              <a:extLst>
                <a:ext uri="{FF2B5EF4-FFF2-40B4-BE49-F238E27FC236}">
                  <a16:creationId xmlns:a16="http://schemas.microsoft.com/office/drawing/2014/main" id="{8CAE3FD6-F108-2972-6326-65FD830FF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0" name="Oval 45">
              <a:extLst>
                <a:ext uri="{FF2B5EF4-FFF2-40B4-BE49-F238E27FC236}">
                  <a16:creationId xmlns:a16="http://schemas.microsoft.com/office/drawing/2014/main" id="{7306588A-F8ED-E2B6-2443-FA2EACE98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11992" name="Oval 49">
              <a:extLst>
                <a:ext uri="{FF2B5EF4-FFF2-40B4-BE49-F238E27FC236}">
                  <a16:creationId xmlns:a16="http://schemas.microsoft.com/office/drawing/2014/main" id="{BCC0E68A-BC99-7B26-B22E-0AADCC2170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1993" name="AutoShape 51">
              <a:extLst>
                <a:ext uri="{FF2B5EF4-FFF2-40B4-BE49-F238E27FC236}">
                  <a16:creationId xmlns:a16="http://schemas.microsoft.com/office/drawing/2014/main" id="{0D9BC359-DD5B-D955-CF41-6463220B55BA}"/>
                </a:ext>
              </a:extLst>
            </p:cNvPr>
            <p:cNvCxnSpPr>
              <a:cxnSpLocks noChangeShapeType="1"/>
              <a:stCxn id="211984" idx="0"/>
              <a:endCxn id="211982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4" name="AutoShape 52">
              <a:extLst>
                <a:ext uri="{FF2B5EF4-FFF2-40B4-BE49-F238E27FC236}">
                  <a16:creationId xmlns:a16="http://schemas.microsoft.com/office/drawing/2014/main" id="{84430243-3564-A96E-91F1-D0EAC7AFEF33}"/>
                </a:ext>
              </a:extLst>
            </p:cNvPr>
            <p:cNvCxnSpPr>
              <a:cxnSpLocks noChangeShapeType="1"/>
              <a:stCxn id="211984" idx="0"/>
              <a:endCxn id="211976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6" name="AutoShape 53">
              <a:extLst>
                <a:ext uri="{FF2B5EF4-FFF2-40B4-BE49-F238E27FC236}">
                  <a16:creationId xmlns:a16="http://schemas.microsoft.com/office/drawing/2014/main" id="{1C41CC21-034E-0434-656A-096E053CBC4A}"/>
                </a:ext>
              </a:extLst>
            </p:cNvPr>
            <p:cNvCxnSpPr>
              <a:cxnSpLocks noChangeShapeType="1"/>
              <a:stCxn id="211992" idx="0"/>
              <a:endCxn id="211982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7" name="AutoShape 54">
              <a:extLst>
                <a:ext uri="{FF2B5EF4-FFF2-40B4-BE49-F238E27FC236}">
                  <a16:creationId xmlns:a16="http://schemas.microsoft.com/office/drawing/2014/main" id="{29B6F6CB-A3B2-521C-F083-96E6FF555106}"/>
                </a:ext>
              </a:extLst>
            </p:cNvPr>
            <p:cNvCxnSpPr>
              <a:cxnSpLocks noChangeShapeType="1"/>
              <a:stCxn id="211992" idx="0"/>
              <a:endCxn id="211976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8" name="AutoShape 55">
              <a:extLst>
                <a:ext uri="{FF2B5EF4-FFF2-40B4-BE49-F238E27FC236}">
                  <a16:creationId xmlns:a16="http://schemas.microsoft.com/office/drawing/2014/main" id="{288AB9AF-2632-716D-EAAD-DA2E4BDC0B92}"/>
                </a:ext>
              </a:extLst>
            </p:cNvPr>
            <p:cNvCxnSpPr>
              <a:cxnSpLocks noChangeShapeType="1"/>
              <a:stCxn id="211990" idx="0"/>
              <a:endCxn id="211977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1999" name="AutoShape 56">
              <a:extLst>
                <a:ext uri="{FF2B5EF4-FFF2-40B4-BE49-F238E27FC236}">
                  <a16:creationId xmlns:a16="http://schemas.microsoft.com/office/drawing/2014/main" id="{C4BC132B-6E0E-3FD1-D153-79EAA4CA2FA5}"/>
                </a:ext>
              </a:extLst>
            </p:cNvPr>
            <p:cNvCxnSpPr>
              <a:cxnSpLocks noChangeShapeType="1"/>
              <a:stCxn id="211990" idx="0"/>
              <a:endCxn id="211978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0" name="AutoShape 57">
              <a:extLst>
                <a:ext uri="{FF2B5EF4-FFF2-40B4-BE49-F238E27FC236}">
                  <a16:creationId xmlns:a16="http://schemas.microsoft.com/office/drawing/2014/main" id="{33D0FD2F-D2D1-3E69-4DBA-C5194BADF7F5}"/>
                </a:ext>
              </a:extLst>
            </p:cNvPr>
            <p:cNvCxnSpPr>
              <a:cxnSpLocks noChangeShapeType="1"/>
              <a:stCxn id="211985" idx="0"/>
              <a:endCxn id="211977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01" name="AutoShape 58">
              <a:extLst>
                <a:ext uri="{FF2B5EF4-FFF2-40B4-BE49-F238E27FC236}">
                  <a16:creationId xmlns:a16="http://schemas.microsoft.com/office/drawing/2014/main" id="{D1FEEEB9-8F52-7DDC-3CAB-F6F68B7F858D}"/>
                </a:ext>
              </a:extLst>
            </p:cNvPr>
            <p:cNvCxnSpPr>
              <a:cxnSpLocks noChangeShapeType="1"/>
              <a:stCxn id="211985" idx="0"/>
              <a:endCxn id="211978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02" name="Line 71">
              <a:extLst>
                <a:ext uri="{FF2B5EF4-FFF2-40B4-BE49-F238E27FC236}">
                  <a16:creationId xmlns:a16="http://schemas.microsoft.com/office/drawing/2014/main" id="{5B639B62-5AAC-7561-B98F-4B74C756262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1250" y="6175876"/>
              <a:ext cx="470748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3" name="Line 72">
              <a:extLst>
                <a:ext uri="{FF2B5EF4-FFF2-40B4-BE49-F238E27FC236}">
                  <a16:creationId xmlns:a16="http://schemas.microsoft.com/office/drawing/2014/main" id="{98130921-2744-50B1-A1C4-664675671E0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4277888" y="6171113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4" name="Line 73">
              <a:extLst>
                <a:ext uri="{FF2B5EF4-FFF2-40B4-BE49-F238E27FC236}">
                  <a16:creationId xmlns:a16="http://schemas.microsoft.com/office/drawing/2014/main" id="{FBB5C48D-6F9A-9C3E-7622-A96CBB84F9C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5516136" y="6161591"/>
              <a:ext cx="470749" cy="2571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5" name="Line 74">
              <a:extLst>
                <a:ext uri="{FF2B5EF4-FFF2-40B4-BE49-F238E27FC236}">
                  <a16:creationId xmlns:a16="http://schemas.microsoft.com/office/drawing/2014/main" id="{B188881A-7DED-42E2-42AA-689003EF16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68488" y="6171114"/>
              <a:ext cx="470749" cy="2381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6" name="Line 75">
              <a:extLst>
                <a:ext uri="{FF2B5EF4-FFF2-40B4-BE49-F238E27FC236}">
                  <a16:creationId xmlns:a16="http://schemas.microsoft.com/office/drawing/2014/main" id="{B53CD132-571E-9877-2005-102EE3D124D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7" name="Line 76">
              <a:extLst>
                <a:ext uri="{FF2B5EF4-FFF2-40B4-BE49-F238E27FC236}">
                  <a16:creationId xmlns:a16="http://schemas.microsoft.com/office/drawing/2014/main" id="{67A6B6F1-F30D-1735-8A16-94B7EDAC31F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6255373" y="6167399"/>
              <a:ext cx="470749" cy="2455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8" name="Line 77">
              <a:extLst>
                <a:ext uri="{FF2B5EF4-FFF2-40B4-BE49-F238E27FC236}">
                  <a16:creationId xmlns:a16="http://schemas.microsoft.com/office/drawing/2014/main" id="{E5B98327-BFCA-AA6D-3F60-902CF13646F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7506861" y="6152065"/>
              <a:ext cx="470749" cy="276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09" name="Line 78">
              <a:extLst>
                <a:ext uri="{FF2B5EF4-FFF2-40B4-BE49-F238E27FC236}">
                  <a16:creationId xmlns:a16="http://schemas.microsoft.com/office/drawing/2014/main" id="{F7401599-E2FF-080D-C056-2D4193C0079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212010" name="Oval 91">
              <a:extLst>
                <a:ext uri="{FF2B5EF4-FFF2-40B4-BE49-F238E27FC236}">
                  <a16:creationId xmlns:a16="http://schemas.microsoft.com/office/drawing/2014/main" id="{35E70EF1-B9CC-2D4C-3D4B-7B31B5FBA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2011" name="AutoShape 93">
              <a:extLst>
                <a:ext uri="{FF2B5EF4-FFF2-40B4-BE49-F238E27FC236}">
                  <a16:creationId xmlns:a16="http://schemas.microsoft.com/office/drawing/2014/main" id="{570A1711-E982-4910-F394-C4B1CA2D8936}"/>
                </a:ext>
              </a:extLst>
            </p:cNvPr>
            <p:cNvCxnSpPr>
              <a:cxnSpLocks noChangeShapeType="1"/>
              <a:stCxn id="212010" idx="4"/>
              <a:endCxn id="211977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2" name="AutoShape 94">
              <a:extLst>
                <a:ext uri="{FF2B5EF4-FFF2-40B4-BE49-F238E27FC236}">
                  <a16:creationId xmlns:a16="http://schemas.microsoft.com/office/drawing/2014/main" id="{F2A19965-F06E-F20F-B0E8-32B4FBC42731}"/>
                </a:ext>
              </a:extLst>
            </p:cNvPr>
            <p:cNvCxnSpPr>
              <a:cxnSpLocks noChangeShapeType="1"/>
              <a:stCxn id="212010" idx="4"/>
              <a:endCxn id="211976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3" name="AutoShape 95">
              <a:extLst>
                <a:ext uri="{FF2B5EF4-FFF2-40B4-BE49-F238E27FC236}">
                  <a16:creationId xmlns:a16="http://schemas.microsoft.com/office/drawing/2014/main" id="{B399A789-E2A8-30F7-E11D-D3AF2BC19038}"/>
                </a:ext>
              </a:extLst>
            </p:cNvPr>
            <p:cNvCxnSpPr>
              <a:cxnSpLocks noChangeShapeType="1"/>
              <a:stCxn id="212010" idx="4"/>
              <a:endCxn id="211978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2014" name="AutoShape 102">
              <a:extLst>
                <a:ext uri="{FF2B5EF4-FFF2-40B4-BE49-F238E27FC236}">
                  <a16:creationId xmlns:a16="http://schemas.microsoft.com/office/drawing/2014/main" id="{6C7ACC37-9339-2C10-05F8-C59D3F02F5AA}"/>
                </a:ext>
              </a:extLst>
            </p:cNvPr>
            <p:cNvCxnSpPr>
              <a:cxnSpLocks noChangeShapeType="1"/>
              <a:stCxn id="212010" idx="4"/>
              <a:endCxn id="211982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2015" name="Rectangle: Rounded Corners 46">
              <a:extLst>
                <a:ext uri="{FF2B5EF4-FFF2-40B4-BE49-F238E27FC236}">
                  <a16:creationId xmlns:a16="http://schemas.microsoft.com/office/drawing/2014/main" id="{C2936F02-08F4-1DC6-D74E-9775EAF0700E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7" name="Rectangle: Rounded Corners 47">
              <a:extLst>
                <a:ext uri="{FF2B5EF4-FFF2-40B4-BE49-F238E27FC236}">
                  <a16:creationId xmlns:a16="http://schemas.microsoft.com/office/drawing/2014/main" id="{2CFCBB39-FF88-F2E9-AC6F-DC66BA5EC1E0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2018" name="Rectangle: Rounded Corners 48">
              <a:extLst>
                <a:ext uri="{FF2B5EF4-FFF2-40B4-BE49-F238E27FC236}">
                  <a16:creationId xmlns:a16="http://schemas.microsoft.com/office/drawing/2014/main" id="{4D4689E5-E75B-1553-A5DC-F28181403922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2019" name="Rectangle 212018">
            <a:extLst>
              <a:ext uri="{FF2B5EF4-FFF2-40B4-BE49-F238E27FC236}">
                <a16:creationId xmlns:a16="http://schemas.microsoft.com/office/drawing/2014/main" id="{B268F197-7874-A5A9-E8C1-3286C703A9C3}"/>
              </a:ext>
            </a:extLst>
          </p:cNvPr>
          <p:cNvSpPr/>
          <p:nvPr/>
        </p:nvSpPr>
        <p:spPr>
          <a:xfrm>
            <a:off x="3735754" y="5562601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0" name="Rectangle 212019">
            <a:extLst>
              <a:ext uri="{FF2B5EF4-FFF2-40B4-BE49-F238E27FC236}">
                <a16:creationId xmlns:a16="http://schemas.microsoft.com/office/drawing/2014/main" id="{1E4417C1-8776-469A-61E1-A6FD4264DB8F}"/>
              </a:ext>
            </a:extLst>
          </p:cNvPr>
          <p:cNvSpPr/>
          <p:nvPr/>
        </p:nvSpPr>
        <p:spPr>
          <a:xfrm>
            <a:off x="4340049" y="5563995"/>
            <a:ext cx="416247" cy="91300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1" name="Rectangle 212020">
            <a:extLst>
              <a:ext uri="{FF2B5EF4-FFF2-40B4-BE49-F238E27FC236}">
                <a16:creationId xmlns:a16="http://schemas.microsoft.com/office/drawing/2014/main" id="{61911E0C-1C74-CB94-BE08-7ED78CA229EA}"/>
              </a:ext>
            </a:extLst>
          </p:cNvPr>
          <p:cNvSpPr/>
          <p:nvPr/>
        </p:nvSpPr>
        <p:spPr>
          <a:xfrm>
            <a:off x="4978797" y="5556251"/>
            <a:ext cx="416247" cy="92074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2" name="Rectangle 212021">
            <a:extLst>
              <a:ext uri="{FF2B5EF4-FFF2-40B4-BE49-F238E27FC236}">
                <a16:creationId xmlns:a16="http://schemas.microsoft.com/office/drawing/2014/main" id="{2AEA2D63-045B-74F7-18CB-4F54EE8E80B8}"/>
              </a:ext>
            </a:extLst>
          </p:cNvPr>
          <p:cNvSpPr/>
          <p:nvPr/>
        </p:nvSpPr>
        <p:spPr>
          <a:xfrm>
            <a:off x="558309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3" name="Rectangle 212022">
            <a:extLst>
              <a:ext uri="{FF2B5EF4-FFF2-40B4-BE49-F238E27FC236}">
                <a16:creationId xmlns:a16="http://schemas.microsoft.com/office/drawing/2014/main" id="{42F6E567-0999-9B7D-8109-7CA613BBA683}"/>
              </a:ext>
            </a:extLst>
          </p:cNvPr>
          <p:cNvSpPr/>
          <p:nvPr/>
        </p:nvSpPr>
        <p:spPr>
          <a:xfrm>
            <a:off x="6187387" y="555625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4" name="Rectangle 212023">
            <a:extLst>
              <a:ext uri="{FF2B5EF4-FFF2-40B4-BE49-F238E27FC236}">
                <a16:creationId xmlns:a16="http://schemas.microsoft.com/office/drawing/2014/main" id="{BBAE2680-13EB-3FFF-A7F9-90AEABD16CE2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5" name="Rectangle 212024">
            <a:extLst>
              <a:ext uri="{FF2B5EF4-FFF2-40B4-BE49-F238E27FC236}">
                <a16:creationId xmlns:a16="http://schemas.microsoft.com/office/drawing/2014/main" id="{58D9C23C-DB94-1A98-BB64-D15A421B1A16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6" name="Rectangle 212025">
            <a:extLst>
              <a:ext uri="{FF2B5EF4-FFF2-40B4-BE49-F238E27FC236}">
                <a16:creationId xmlns:a16="http://schemas.microsoft.com/office/drawing/2014/main" id="{7CC637CE-F4E4-CC13-183A-7B42026C0817}"/>
              </a:ext>
            </a:extLst>
          </p:cNvPr>
          <p:cNvSpPr/>
          <p:nvPr/>
        </p:nvSpPr>
        <p:spPr>
          <a:xfrm>
            <a:off x="8034725" y="555129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9" name="Rectangle 212028">
            <a:extLst>
              <a:ext uri="{FF2B5EF4-FFF2-40B4-BE49-F238E27FC236}">
                <a16:creationId xmlns:a16="http://schemas.microsoft.com/office/drawing/2014/main" id="{F4B89810-4CC3-AFA8-556B-642F7C2760EE}"/>
              </a:ext>
            </a:extLst>
          </p:cNvPr>
          <p:cNvSpPr/>
          <p:nvPr/>
        </p:nvSpPr>
        <p:spPr>
          <a:xfrm>
            <a:off x="3784483" y="6324600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1" name="Rectangle 212030">
            <a:extLst>
              <a:ext uri="{FF2B5EF4-FFF2-40B4-BE49-F238E27FC236}">
                <a16:creationId xmlns:a16="http://schemas.microsoft.com/office/drawing/2014/main" id="{D324DF79-3B6E-EE84-300C-660C68264B9F}"/>
              </a:ext>
            </a:extLst>
          </p:cNvPr>
          <p:cNvSpPr/>
          <p:nvPr/>
        </p:nvSpPr>
        <p:spPr>
          <a:xfrm>
            <a:off x="3972188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262C8F27-48A2-8725-51CA-0DD06407D074}"/>
              </a:ext>
            </a:extLst>
          </p:cNvPr>
          <p:cNvSpPr/>
          <p:nvPr/>
        </p:nvSpPr>
        <p:spPr>
          <a:xfrm>
            <a:off x="378706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B940D9A-94E4-EE59-F196-E15ED3A7A243}"/>
              </a:ext>
            </a:extLst>
          </p:cNvPr>
          <p:cNvSpPr/>
          <p:nvPr/>
        </p:nvSpPr>
        <p:spPr>
          <a:xfrm>
            <a:off x="3974770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2B25A35-03E0-4546-4888-B9959241D1AF}"/>
              </a:ext>
            </a:extLst>
          </p:cNvPr>
          <p:cNvSpPr/>
          <p:nvPr/>
        </p:nvSpPr>
        <p:spPr>
          <a:xfrm>
            <a:off x="3784483" y="5967974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B9F015B-3BB6-48ED-DBF0-0E8A0EC438A9}"/>
              </a:ext>
            </a:extLst>
          </p:cNvPr>
          <p:cNvSpPr/>
          <p:nvPr/>
        </p:nvSpPr>
        <p:spPr>
          <a:xfrm>
            <a:off x="397218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6C71A4F-977C-CAF1-DE38-7751384DDF7B}"/>
              </a:ext>
            </a:extLst>
          </p:cNvPr>
          <p:cNvSpPr/>
          <p:nvPr/>
        </p:nvSpPr>
        <p:spPr>
          <a:xfrm>
            <a:off x="4394137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8E08C89A-E0CD-6EBD-A34F-B328D85BF48D}"/>
              </a:ext>
            </a:extLst>
          </p:cNvPr>
          <p:cNvSpPr/>
          <p:nvPr/>
        </p:nvSpPr>
        <p:spPr>
          <a:xfrm>
            <a:off x="4581842" y="632460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93B255B5-C977-58D9-B0AA-396814791E56}"/>
              </a:ext>
            </a:extLst>
          </p:cNvPr>
          <p:cNvSpPr/>
          <p:nvPr/>
        </p:nvSpPr>
        <p:spPr>
          <a:xfrm>
            <a:off x="4396719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F3F3B1B-7865-C782-6BA6-C9E49FA798F6}"/>
              </a:ext>
            </a:extLst>
          </p:cNvPr>
          <p:cNvSpPr/>
          <p:nvPr/>
        </p:nvSpPr>
        <p:spPr>
          <a:xfrm>
            <a:off x="4581842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1F85E49D-69B5-4C35-6ECB-EFCF49197F1B}"/>
              </a:ext>
            </a:extLst>
          </p:cNvPr>
          <p:cNvSpPr/>
          <p:nvPr/>
        </p:nvSpPr>
        <p:spPr>
          <a:xfrm>
            <a:off x="5221018" y="632460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4BE7D27-E4C1-D8F0-D498-0A46A4450FD4}"/>
              </a:ext>
            </a:extLst>
          </p:cNvPr>
          <p:cNvSpPr/>
          <p:nvPr/>
        </p:nvSpPr>
        <p:spPr>
          <a:xfrm>
            <a:off x="5035895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35E087D-53D3-BE01-F7CA-44CC2B5F9FCF}"/>
              </a:ext>
            </a:extLst>
          </p:cNvPr>
          <p:cNvSpPr/>
          <p:nvPr/>
        </p:nvSpPr>
        <p:spPr>
          <a:xfrm>
            <a:off x="5223600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7B177DF-5EAD-91A7-0815-66C15B4A7322}"/>
              </a:ext>
            </a:extLst>
          </p:cNvPr>
          <p:cNvSpPr/>
          <p:nvPr/>
        </p:nvSpPr>
        <p:spPr>
          <a:xfrm>
            <a:off x="5033313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BB49D00-F522-058C-8726-B6A1748CAFD5}"/>
              </a:ext>
            </a:extLst>
          </p:cNvPr>
          <p:cNvSpPr/>
          <p:nvPr/>
        </p:nvSpPr>
        <p:spPr>
          <a:xfrm>
            <a:off x="5633072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47FEA954-59F3-67F4-1AE9-1A7F6C9F100D}"/>
              </a:ext>
            </a:extLst>
          </p:cNvPr>
          <p:cNvSpPr/>
          <p:nvPr/>
        </p:nvSpPr>
        <p:spPr>
          <a:xfrm>
            <a:off x="5635654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D92770F-40A8-8BAE-32B3-3996CA211262}"/>
              </a:ext>
            </a:extLst>
          </p:cNvPr>
          <p:cNvSpPr/>
          <p:nvPr/>
        </p:nvSpPr>
        <p:spPr>
          <a:xfrm>
            <a:off x="5823359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2EC0040-1E06-BD6E-0ABF-DCDA2F09FA18}"/>
              </a:ext>
            </a:extLst>
          </p:cNvPr>
          <p:cNvSpPr/>
          <p:nvPr/>
        </p:nvSpPr>
        <p:spPr>
          <a:xfrm>
            <a:off x="5820777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C28AA05-7917-206F-B3CC-A3BF50EB5706}"/>
              </a:ext>
            </a:extLst>
          </p:cNvPr>
          <p:cNvSpPr/>
          <p:nvPr/>
        </p:nvSpPr>
        <p:spPr>
          <a:xfrm>
            <a:off x="6423316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1C91D35-9EBF-B614-FE42-D4CD25448631}"/>
              </a:ext>
            </a:extLst>
          </p:cNvPr>
          <p:cNvSpPr/>
          <p:nvPr/>
        </p:nvSpPr>
        <p:spPr>
          <a:xfrm>
            <a:off x="6238193" y="6146287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78CA99F-545F-266E-0919-0761D7A82FC7}"/>
              </a:ext>
            </a:extLst>
          </p:cNvPr>
          <p:cNvSpPr/>
          <p:nvPr/>
        </p:nvSpPr>
        <p:spPr>
          <a:xfrm>
            <a:off x="6423316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87C0C9FE-0A51-EA0F-E40F-EC39DAC5E671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7877073-870B-14B2-14DD-4BBE847F66A8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9ECE2DD-0127-01AB-EA03-4AE61FF907F1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C42E74A-74F8-EB02-DCE6-A4610910FCEA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0E0DA9A-4193-8E0E-EC84-247AEA744458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0AFC73E-194B-918D-FE96-5E0CDA126757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E373A0A-52E2-8D01-47F1-6A02DCE318E2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0DBED3A-21FE-44ED-7CB7-B6CDBC125861}"/>
              </a:ext>
            </a:extLst>
          </p:cNvPr>
          <p:cNvSpPr/>
          <p:nvPr/>
        </p:nvSpPr>
        <p:spPr>
          <a:xfrm>
            <a:off x="826881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09081BB-2E5E-9337-9B64-A02E01321AE2}"/>
              </a:ext>
            </a:extLst>
          </p:cNvPr>
          <p:cNvSpPr/>
          <p:nvPr/>
        </p:nvSpPr>
        <p:spPr>
          <a:xfrm>
            <a:off x="8083690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79352BF1-861F-E8E3-603B-B0B93CA46EE0}"/>
              </a:ext>
            </a:extLst>
          </p:cNvPr>
          <p:cNvSpPr/>
          <p:nvPr/>
        </p:nvSpPr>
        <p:spPr>
          <a:xfrm>
            <a:off x="8271395" y="6146287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19C48EAF-A74F-AB41-5B04-294563292330}"/>
              </a:ext>
            </a:extLst>
          </p:cNvPr>
          <p:cNvSpPr/>
          <p:nvPr/>
        </p:nvSpPr>
        <p:spPr>
          <a:xfrm>
            <a:off x="8081108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5CD5372-8CB0-1D12-3C35-D711067A0D5F}"/>
              </a:ext>
            </a:extLst>
          </p:cNvPr>
          <p:cNvSpPr txBox="1"/>
          <p:nvPr/>
        </p:nvSpPr>
        <p:spPr>
          <a:xfrm>
            <a:off x="182047" y="4018043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DE0EDF5-46CA-571C-D6D9-420B48106225}"/>
              </a:ext>
            </a:extLst>
          </p:cNvPr>
          <p:cNvCxnSpPr>
            <a:cxnSpLocks/>
            <a:stCxn id="2" idx="2"/>
            <a:endCxn id="212019" idx="1"/>
          </p:cNvCxnSpPr>
          <p:nvPr/>
        </p:nvCxnSpPr>
        <p:spPr>
          <a:xfrm>
            <a:off x="1540600" y="5341482"/>
            <a:ext cx="2195154" cy="6783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343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E00F21-2EED-F411-6926-86EF252DB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EVPN-BGP Fat-Tree lab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D0B73E-A645-D839-626B-E013F7AB41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hands on </a:t>
            </a:r>
            <a:r>
              <a:rPr lang="en-GB" err="1"/>
              <a:t>Kathará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5036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192.168.0.4/32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5" name="Text Box 136">
            <a:extLst>
              <a:ext uri="{FF2B5EF4-FFF2-40B4-BE49-F238E27FC236}">
                <a16:creationId xmlns:a16="http://schemas.microsoft.com/office/drawing/2014/main" id="{285B72C7-EA66-D2B8-8F34-155247A6D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689" y="332832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76" name="Line 66">
            <a:extLst>
              <a:ext uri="{FF2B5EF4-FFF2-40B4-BE49-F238E27FC236}">
                <a16:creationId xmlns:a16="http://schemas.microsoft.com/office/drawing/2014/main" id="{0990F863-A1FA-48D8-4F7B-279F73BE120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33684" y="3576268"/>
            <a:ext cx="1253447" cy="41378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77" name="Text Box 136">
            <a:extLst>
              <a:ext uri="{FF2B5EF4-FFF2-40B4-BE49-F238E27FC236}">
                <a16:creationId xmlns:a16="http://schemas.microsoft.com/office/drawing/2014/main" id="{53EE1DD1-121A-6A18-F69E-C4772108EA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4941" y="4358249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 dirty="0">
                <a:latin typeface="Courier New" panose="02070309020205020404" pitchFamily="49" charset="0"/>
              </a:rPr>
              <a:t>lo: 192.168.0.3/32</a:t>
            </a:r>
          </a:p>
        </p:txBody>
      </p:sp>
      <p:sp>
        <p:nvSpPr>
          <p:cNvPr id="78" name="Line 66">
            <a:extLst>
              <a:ext uri="{FF2B5EF4-FFF2-40B4-BE49-F238E27FC236}">
                <a16:creationId xmlns:a16="http://schemas.microsoft.com/office/drawing/2014/main" id="{6AE59809-0720-19AD-31B7-200FE52C703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82985" y="4179542"/>
            <a:ext cx="1306978" cy="182518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64359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configuration example – part 1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20522" y="1389736"/>
            <a:ext cx="10058403" cy="4791077"/>
            <a:chOff x="126" y="2432"/>
            <a:chExt cx="13307" cy="3018"/>
          </a:xfrm>
          <a:effectLst/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3307" cy="2836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Create loopback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address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 add 192.168.0.1/32 dev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Setting up VXLAN interfaces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5010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vtep5020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5020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vtep5030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vxlan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id 5030 dev lo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dstport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4789 local 192.168.0.1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nolearning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it-IT" sz="16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# Creating the companion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add br100 type bridge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ip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link set br100 </a:t>
              </a:r>
              <a:r>
                <a:rPr kumimoji="0" lang="en-US" altLang="it-IT" sz="16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addrgenmode</a:t>
              </a:r>
              <a:r>
                <a:rPr kumimoji="0" lang="en-US" altLang="it-IT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 none</a:t>
              </a:r>
              <a:endParaRPr lang="en-US" altLang="it-IT" sz="11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C435703-E8C0-F680-7165-AC4F2D3ECA43}"/>
              </a:ext>
            </a:extLst>
          </p:cNvPr>
          <p:cNvSpPr txBox="1"/>
          <p:nvPr/>
        </p:nvSpPr>
        <p:spPr>
          <a:xfrm>
            <a:off x="5873484" y="1860307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an IP address on the loopback interface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5D20F2-569A-8AD1-C0E7-FD3784C8785F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911365" y="2111604"/>
            <a:ext cx="962119" cy="210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9DCB5A-5FE3-5502-758E-273345EF15B4}"/>
              </a:ext>
            </a:extLst>
          </p:cNvPr>
          <p:cNvSpPr txBox="1"/>
          <p:nvPr/>
        </p:nvSpPr>
        <p:spPr>
          <a:xfrm>
            <a:off x="9025388" y="1375888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set source IP for the VTEPs to be the loopback IP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816147C-722C-7114-E3A2-634046ABE916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9339532" y="2299218"/>
            <a:ext cx="975475" cy="6660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5296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13" grpId="0" animBg="1"/>
      <p:bldP spid="13" grpI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2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7923817" cy="4913315"/>
            <a:chOff x="126" y="2432"/>
            <a:chExt cx="10483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10483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vtep5010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vtep5020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vtep5030 master br100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addrgenmode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none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vtep5010 type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bridge_slave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neigh_suppress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on learning off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vtep5010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vtep5020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vtep5030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30 dev eth2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2841863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VLANs on the bridge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6400800" y="3165029"/>
            <a:ext cx="2482166" cy="11567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2AF9EFE-8FBD-A78B-3DD6-E6C8CC73025E}"/>
              </a:ext>
            </a:extLst>
          </p:cNvPr>
          <p:cNvSpPr txBox="1"/>
          <p:nvPr/>
        </p:nvSpPr>
        <p:spPr>
          <a:xfrm>
            <a:off x="8882966" y="369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</a:t>
            </a:r>
            <a:r>
              <a:rPr lang="en-GB" dirty="0" err="1"/>
              <a:t>vtep</a:t>
            </a:r>
            <a:r>
              <a:rPr lang="en-GB" dirty="0"/>
              <a:t> ports to receive/send untagged traffic of specific VLANs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6123728-81F7-65A5-561F-152F09C0D0B8}"/>
              </a:ext>
            </a:extLst>
          </p:cNvPr>
          <p:cNvCxnSpPr>
            <a:cxnSpLocks/>
            <a:stCxn id="13" idx="1"/>
          </p:cNvCxnSpPr>
          <p:nvPr/>
        </p:nvCxnSpPr>
        <p:spPr>
          <a:xfrm flipH="1">
            <a:off x="6400800" y="4293136"/>
            <a:ext cx="2482166" cy="5145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A294E42-13E3-0E6D-0A32-71B6D2B1917B}"/>
              </a:ext>
            </a:extLst>
          </p:cNvPr>
          <p:cNvSpPr txBox="1"/>
          <p:nvPr/>
        </p:nvSpPr>
        <p:spPr>
          <a:xfrm>
            <a:off x="8882966" y="5062971"/>
            <a:ext cx="257923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server ports to receive/send VLAN tagged traffic of specific VLANs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2C6F2D6-C79C-9F3D-AA2E-8F201E28D5B9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4374037" y="5401559"/>
            <a:ext cx="4508929" cy="261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2074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leaf configuration example – part 3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9EFB2DEE-BA92-157A-69C6-18D6C45F4664}"/>
              </a:ext>
            </a:extLst>
          </p:cNvPr>
          <p:cNvGrpSpPr>
            <a:grpSpLocks/>
          </p:cNvGrpSpPr>
          <p:nvPr/>
        </p:nvGrpSpPr>
        <p:grpSpPr bwMode="auto">
          <a:xfrm>
            <a:off x="729797" y="1417638"/>
            <a:ext cx="6428700" cy="4913315"/>
            <a:chOff x="126" y="2432"/>
            <a:chExt cx="8505" cy="3095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90DFECA3-1140-AC32-E14B-CEE2A7356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8505" cy="291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# Enable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interfacesns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vtep5020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vtep5030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systemctl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start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frr</a:t>
              </a: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AF3B536F-6609-22D2-DADE-537F76F35F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leaf_1_0_1.startup – part 3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0031390-7BC5-3BBC-B22B-7B73993F5FC6}"/>
              </a:ext>
            </a:extLst>
          </p:cNvPr>
          <p:cNvSpPr txBox="1"/>
          <p:nvPr/>
        </p:nvSpPr>
        <p:spPr>
          <a:xfrm>
            <a:off x="8882966" y="177800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enable all the created interfaces (VTEPs and the bridge)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406B368-FDE5-2493-8462-3E9C15FEE195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967957" y="2239666"/>
            <a:ext cx="4915009" cy="1846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0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leaf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7" y="1395524"/>
            <a:ext cx="4836111" cy="4587877"/>
            <a:chOff x="126" y="2432"/>
            <a:chExt cx="5552" cy="289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70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64512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521C04B-B9E9-3AC0-4749-66ED426DDB5A}"/>
              </a:ext>
            </a:extLst>
          </p:cNvPr>
          <p:cNvGrpSpPr/>
          <p:nvPr/>
        </p:nvGrpSpPr>
        <p:grpSpPr>
          <a:xfrm>
            <a:off x="6204462" y="1395524"/>
            <a:ext cx="5080854" cy="4587878"/>
            <a:chOff x="6094506" y="1239270"/>
            <a:chExt cx="5080854" cy="4587878"/>
          </a:xfrm>
        </p:grpSpPr>
        <p:sp>
          <p:nvSpPr>
            <p:cNvPr id="3" name="AutoShape 5">
              <a:extLst>
                <a:ext uri="{FF2B5EF4-FFF2-40B4-BE49-F238E27FC236}">
                  <a16:creationId xmlns:a16="http://schemas.microsoft.com/office/drawing/2014/main" id="{3F6EC7D3-2D6E-2F18-79B3-1970952A95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4506" y="1528196"/>
              <a:ext cx="5080854" cy="4298952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ipv4 unicast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redistribute connected route-map LOOPBACKS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maximum-paths 64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address-family l2vpn 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neighbor TOR activate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advertise-all-</a:t>
              </a: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exit-address-family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route-map LOOPBACKS permit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 match interface lo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" name="AutoShape 9">
              <a:extLst>
                <a:ext uri="{FF2B5EF4-FFF2-40B4-BE49-F238E27FC236}">
                  <a16:creationId xmlns:a16="http://schemas.microsoft.com/office/drawing/2014/main" id="{A7401E85-7E1E-E14F-F675-49C9D72C5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32234" y="1239270"/>
              <a:ext cx="3692412" cy="360363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2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23092C6-9AE2-8B9C-AA0A-A62A68FFCA6A}"/>
              </a:ext>
            </a:extLst>
          </p:cNvPr>
          <p:cNvSpPr txBox="1"/>
          <p:nvPr/>
        </p:nvSpPr>
        <p:spPr>
          <a:xfrm>
            <a:off x="9300836" y="5124791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route-map to announce the loopback IP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2B5A40B-B306-0F17-C526-00962DBE8FEE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8614279" y="4912511"/>
            <a:ext cx="686557" cy="5354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AAB1FA-F47A-E58D-F492-3E88E3125C7C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9843989" y="2705363"/>
            <a:ext cx="746466" cy="24194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7142719-0188-02FC-D294-9234EAC4B313}"/>
              </a:ext>
            </a:extLst>
          </p:cNvPr>
          <p:cNvSpPr txBox="1"/>
          <p:nvPr/>
        </p:nvSpPr>
        <p:spPr>
          <a:xfrm>
            <a:off x="3795510" y="225021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enable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CBE228-B540-1A1C-5968-67B7C7F82BD3}"/>
              </a:ext>
            </a:extLst>
          </p:cNvPr>
          <p:cNvCxnSpPr>
            <a:cxnSpLocks/>
          </p:cNvCxnSpPr>
          <p:nvPr/>
        </p:nvCxnSpPr>
        <p:spPr>
          <a:xfrm>
            <a:off x="5089109" y="2876773"/>
            <a:ext cx="1153081" cy="55222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2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spine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67"/>
            <a:ext cx="4836111" cy="4819652"/>
            <a:chOff x="126" y="2432"/>
            <a:chExt cx="5552" cy="3036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552" cy="2854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64514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192.168.0.5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neighbor TOR peer-group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remote-as external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advertisement-interval 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TOR timers connect 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eth0 interface peer-group TOR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neighbor eth1 interface peer-group TOR</a:t>
              </a: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5061" y="1707592"/>
            <a:ext cx="4836111" cy="4530727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TOR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789" y="1418667"/>
            <a:ext cx="3692412" cy="360363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F6156C-7593-13F4-FEB0-D6557E5FC88B}"/>
              </a:ext>
            </a:extLst>
          </p:cNvPr>
          <p:cNvSpPr txBox="1"/>
          <p:nvPr/>
        </p:nvSpPr>
        <p:spPr>
          <a:xfrm>
            <a:off x="9439123" y="4109492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AB5785F-1B9F-AE80-7FE9-BD0DFBF313A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860221" y="4432658"/>
            <a:ext cx="578902" cy="7636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66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err="1"/>
              <a:t>ToF</a:t>
            </a:r>
            <a:r>
              <a:rPr lang="en-GB"/>
              <a:t> BGP configuration example</a:t>
            </a:r>
          </a:p>
        </p:txBody>
      </p:sp>
      <p:grpSp>
        <p:nvGrpSpPr>
          <p:cNvPr id="5" name="Group 15">
            <a:extLst>
              <a:ext uri="{FF2B5EF4-FFF2-40B4-BE49-F238E27FC236}">
                <a16:creationId xmlns:a16="http://schemas.microsoft.com/office/drawing/2014/main" id="{53A831A4-727C-9551-90DE-8F7593F78A23}"/>
              </a:ext>
            </a:extLst>
          </p:cNvPr>
          <p:cNvGrpSpPr>
            <a:grpSpLocks/>
          </p:cNvGrpSpPr>
          <p:nvPr/>
        </p:nvGrpSpPr>
        <p:grpSpPr bwMode="auto">
          <a:xfrm>
            <a:off x="714735" y="1418670"/>
            <a:ext cx="5093944" cy="2889252"/>
            <a:chOff x="126" y="2432"/>
            <a:chExt cx="5848" cy="1820"/>
          </a:xfrm>
        </p:grpSpPr>
        <p:sp>
          <p:nvSpPr>
            <p:cNvPr id="6" name="AutoShape 5">
              <a:extLst>
                <a:ext uri="{FF2B5EF4-FFF2-40B4-BE49-F238E27FC236}">
                  <a16:creationId xmlns:a16="http://schemas.microsoft.com/office/drawing/2014/main" id="{F5BCCBAA-FCE9-D483-5173-3F0F82C9C8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14"/>
              <a:ext cx="5848" cy="1638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router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64518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timers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3 9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router-id 192.168.0.13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no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ebgp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-requires-policy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bestpath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as-path multipath-relax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4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AutoShape 9">
              <a:extLst>
                <a:ext uri="{FF2B5EF4-FFF2-40B4-BE49-F238E27FC236}">
                  <a16:creationId xmlns:a16="http://schemas.microsoft.com/office/drawing/2014/main" id="{5C97C4BB-0975-D591-0F01-DE2DFBDDE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err="1">
                  <a:latin typeface="Consolas" panose="020B0609020204030204" pitchFamily="49" charset="0"/>
                  <a:cs typeface="Consolas" panose="020B0609020204030204" pitchFamily="49" charset="0"/>
                </a:rPr>
                <a:t>bgpd.conf</a:t>
              </a: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 - part 1</a:t>
              </a:r>
            </a:p>
          </p:txBody>
        </p:sp>
      </p:grpSp>
      <p:sp>
        <p:nvSpPr>
          <p:cNvPr id="3" name="AutoShape 5">
            <a:extLst>
              <a:ext uri="{FF2B5EF4-FFF2-40B4-BE49-F238E27FC236}">
                <a16:creationId xmlns:a16="http://schemas.microsoft.com/office/drawing/2014/main" id="{3F6EC7D3-2D6E-2F18-79B3-1970952A9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706563"/>
            <a:ext cx="4836111" cy="4224341"/>
          </a:xfrm>
          <a:prstGeom prst="foldedCorner">
            <a:avLst>
              <a:gd name="adj" fmla="val 8278"/>
            </a:avLst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neighbor fabric peer-group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remote-as external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advertisement-interval 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fabric timers connect 10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eth0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eth1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eth2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neighbor eth3 interface peer-group fabric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ipv4 unicast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maximum-paths 64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address-family l2vpn </a:t>
            </a: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evpn</a:t>
            </a:r>
            <a:endParaRPr lang="en-US" altLang="it-IT" sz="1600" b="1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 neighbor fabric activate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exit-address-family</a:t>
            </a:r>
          </a:p>
        </p:txBody>
      </p:sp>
      <p:sp>
        <p:nvSpPr>
          <p:cNvPr id="4" name="AutoShape 9">
            <a:extLst>
              <a:ext uri="{FF2B5EF4-FFF2-40B4-BE49-F238E27FC236}">
                <a16:creationId xmlns:a16="http://schemas.microsoft.com/office/drawing/2014/main" id="{A7401E85-7E1E-E14F-F675-49C9D72C5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3728" y="1417638"/>
            <a:ext cx="3692412" cy="344895"/>
          </a:xfrm>
          <a:prstGeom prst="foldedCorner">
            <a:avLst>
              <a:gd name="adj" fmla="val 8278"/>
            </a:avLst>
          </a:prstGeom>
          <a:solidFill>
            <a:schemeClr val="accent2"/>
          </a:solidFill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66CC00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SzPct val="7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it-IT" sz="1600" b="1" err="1">
                <a:latin typeface="Consolas" panose="020B0609020204030204" pitchFamily="49" charset="0"/>
                <a:cs typeface="Consolas" panose="020B0609020204030204" pitchFamily="49" charset="0"/>
              </a:rPr>
              <a:t>bgpd.conf</a:t>
            </a:r>
            <a:r>
              <a:rPr lang="en-US" altLang="it-IT" sz="1600" b="1">
                <a:latin typeface="Consolas" panose="020B0609020204030204" pitchFamily="49" charset="0"/>
                <a:cs typeface="Consolas" panose="020B0609020204030204" pitchFamily="49" charset="0"/>
              </a:rPr>
              <a:t> - part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5562E2-4277-8E79-51DF-9FD9A2F439BA}"/>
              </a:ext>
            </a:extLst>
          </p:cNvPr>
          <p:cNvSpPr txBox="1"/>
          <p:nvPr/>
        </p:nvSpPr>
        <p:spPr>
          <a:xfrm>
            <a:off x="9401286" y="4574257"/>
            <a:ext cx="2579237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activate the l2vpn </a:t>
            </a:r>
            <a:r>
              <a:rPr lang="en-GB" err="1"/>
              <a:t>evpn</a:t>
            </a:r>
            <a:r>
              <a:rPr lang="en-GB"/>
              <a:t> AFI/SAFI A.F.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595E5E-325C-3DCA-DABB-CE3CEC9C168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973732" y="4897423"/>
            <a:ext cx="427554" cy="3231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04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>
            <a:extLst>
              <a:ext uri="{FF2B5EF4-FFF2-40B4-BE49-F238E27FC236}">
                <a16:creationId xmlns:a16="http://schemas.microsoft.com/office/drawing/2014/main" id="{A279F324-0DF1-69CA-82ED-7575171AD9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overview – multiple tenants</a:t>
            </a:r>
          </a:p>
        </p:txBody>
      </p:sp>
      <p:sp>
        <p:nvSpPr>
          <p:cNvPr id="171011" name="Rectangle 3">
            <a:extLst>
              <a:ext uri="{FF2B5EF4-FFF2-40B4-BE49-F238E27FC236}">
                <a16:creationId xmlns:a16="http://schemas.microsoft.com/office/drawing/2014/main" id="{2A2F9D3C-7863-FC88-61A1-4A684FC0A1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altLang="it-IT"/>
              <a:t>requirements</a:t>
            </a:r>
          </a:p>
          <a:p>
            <a:pPr lvl="1"/>
            <a:r>
              <a:rPr lang="en-GB" altLang="it-IT"/>
              <a:t>servers’ architecture requirements</a:t>
            </a:r>
          </a:p>
          <a:p>
            <a:pPr lvl="1"/>
            <a:r>
              <a:rPr lang="en-GB" altLang="it-IT"/>
              <a:t>orchestration requirements</a:t>
            </a:r>
          </a:p>
          <a:p>
            <a:pPr lvl="1"/>
            <a:r>
              <a:rPr lang="en-GB" altLang="it-IT"/>
              <a:t>tenant requirements</a:t>
            </a:r>
          </a:p>
          <a:p>
            <a:r>
              <a:rPr lang="en-GB" altLang="it-IT" err="1"/>
              <a:t>tunneling</a:t>
            </a:r>
            <a:r>
              <a:rPr lang="en-GB" altLang="it-IT"/>
              <a:t> protocols</a:t>
            </a:r>
          </a:p>
          <a:p>
            <a:r>
              <a:rPr lang="en-GB" altLang="it-IT"/>
              <a:t>VXLAN</a:t>
            </a:r>
          </a:p>
          <a:p>
            <a:r>
              <a:rPr lang="en-GB" altLang="it-IT"/>
              <a:t>EVPN-BGP</a:t>
            </a:r>
          </a:p>
        </p:txBody>
      </p:sp>
    </p:spTree>
    <p:extLst>
      <p:ext uri="{BB962C8B-B14F-4D97-AF65-F5344CB8AC3E}">
        <p14:creationId xmlns:p14="http://schemas.microsoft.com/office/powerpoint/2010/main" val="417739756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server configuration example</a:t>
            </a:r>
          </a:p>
        </p:txBody>
      </p:sp>
      <p:grpSp>
        <p:nvGrpSpPr>
          <p:cNvPr id="3" name="Group 15">
            <a:extLst>
              <a:ext uri="{FF2B5EF4-FFF2-40B4-BE49-F238E27FC236}">
                <a16:creationId xmlns:a16="http://schemas.microsoft.com/office/drawing/2014/main" id="{74EBB03F-1EA9-ABD6-C5A6-0D4ED2618B21}"/>
              </a:ext>
            </a:extLst>
          </p:cNvPr>
          <p:cNvGrpSpPr>
            <a:grpSpLocks/>
          </p:cNvGrpSpPr>
          <p:nvPr/>
        </p:nvGrpSpPr>
        <p:grpSpPr bwMode="auto">
          <a:xfrm>
            <a:off x="722499" y="1401307"/>
            <a:ext cx="5747659" cy="4170363"/>
            <a:chOff x="126" y="2432"/>
            <a:chExt cx="7604" cy="2627"/>
          </a:xfrm>
        </p:grpSpPr>
        <p:sp>
          <p:nvSpPr>
            <p:cNvPr id="4" name="AutoShape 5">
              <a:extLst>
                <a:ext uri="{FF2B5EF4-FFF2-40B4-BE49-F238E27FC236}">
                  <a16:creationId xmlns:a16="http://schemas.microsoft.com/office/drawing/2014/main" id="{D3300390-91E7-1CBA-1096-8794D71E4B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" y="2626"/>
              <a:ext cx="7604" cy="2433"/>
            </a:xfrm>
            <a:prstGeom prst="foldedCorner">
              <a:avLst>
                <a:gd name="adj" fmla="val 8278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Creating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add br100 type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Attach interfaces to the bridge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eth0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eth1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eth2 master br100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it-IT" sz="1600" b="1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None/>
              </a:pPr>
              <a:r>
                <a:rPr lang="en-US" altLang="it-IT" sz="16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# Enable bridge </a:t>
              </a:r>
              <a:r>
                <a:rPr lang="en-US" altLang="it-IT" sz="16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vlans</a:t>
              </a:r>
              <a:endParaRPr lang="en-US" altLang="it-IT" sz="1600" b="1" dirty="0">
                <a:solidFill>
                  <a:srgbClr val="00B050"/>
                </a:solidFill>
                <a:latin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dev br100 type 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vlan_filtering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1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10 dev eth1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bridge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vlan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add vid 20 dev eth2 </a:t>
              </a: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pvid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untagged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lang="en-US" altLang="it-IT" sz="1600" b="1" dirty="0">
                  <a:latin typeface="Consolas" panose="020B0609020204030204" pitchFamily="49" charset="0"/>
                  <a:cs typeface="Consolas" panose="020B0609020204030204" pitchFamily="49" charset="0"/>
                </a:rPr>
                <a:t> link set up dev br100</a:t>
              </a:r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5B3DF734-EE20-B18A-071E-FAB2BBE8A6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" y="2432"/>
              <a:ext cx="4239" cy="227"/>
            </a:xfrm>
            <a:prstGeom prst="foldedCorner">
              <a:avLst>
                <a:gd name="adj" fmla="val 8278"/>
              </a:avLst>
            </a:prstGeom>
            <a:solidFill>
              <a:schemeClr val="accent2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it-IT" sz="1600" b="1">
                  <a:latin typeface="Consolas" panose="020B0609020204030204" pitchFamily="49" charset="0"/>
                  <a:cs typeface="Consolas" panose="020B0609020204030204" pitchFamily="49" charset="0"/>
                </a:rPr>
                <a:t>server_1_1.startup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6A91FA2-FB51-6AD6-CFE8-B1F2C05BEC4A}"/>
              </a:ext>
            </a:extLst>
          </p:cNvPr>
          <p:cNvSpPr txBox="1"/>
          <p:nvPr/>
        </p:nvSpPr>
        <p:spPr>
          <a:xfrm>
            <a:off x="9025388" y="3515331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configure the leaf port of the bridge to receive tagged VLAN packets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B14D2E9-B053-08DB-084D-E74459B9639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477407" y="3976996"/>
            <a:ext cx="4547981" cy="4616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F208B28-98C9-3B85-D80A-E07E5C112812}"/>
              </a:ext>
            </a:extLst>
          </p:cNvPr>
          <p:cNvSpPr txBox="1"/>
          <p:nvPr/>
        </p:nvSpPr>
        <p:spPr>
          <a:xfrm>
            <a:off x="9025388" y="4549549"/>
            <a:ext cx="2579237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/>
              <a:t>configure the container ports to send untagged frames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DDADF2-CFDD-421E-204F-4045D746937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5997203" y="4900326"/>
            <a:ext cx="3028185" cy="1108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154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data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/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root@leaf_1_0_1:/#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route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10.0.0.0/30 dev eth0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10.0.0.4/30 dev eth1 proto kernel scope link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src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10.0.0.5 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192.168.0.1 dev lo scope link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192.168.0.7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nhid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 proto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metric 20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10.0.0.2 dev eth0 weight 1 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  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via 10.0.0.6 dev eth1 weight 1</a:t>
              </a: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438356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BGP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715945"/>
            <a:ext cx="10928433" cy="4285527"/>
            <a:chOff x="651849" y="2378845"/>
            <a:chExt cx="10928433" cy="4285527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4032293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ip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bgp</a:t>
              </a:r>
              <a:endParaRPr kumimoji="0" lang="it-IT" b="1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BGP table version is 2, local router ID is 192.168.0.1,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 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Default local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pref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100, local AS 64512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Status codes:  s suppressed, d damped, h history, * valid, &gt; best, = multipath,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          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internal, r RIB-failure, S Stale, R Removed</a:t>
              </a:r>
            </a:p>
            <a:p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codes: @NNN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nexthop's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vrf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id, &lt; announce-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nh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-self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Origin codes: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- IGP, e - EGP, ? - incomplete</a:t>
              </a:r>
            </a:p>
            <a:p>
              <a:b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</a:b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   Network          Next Hop        Metric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LocPrf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Weight Path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192.168.0.1/32   0.0.0.0              0         32768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*&gt; 192.168.0.7/32   10.0.0.2        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*=                  10.0.0.6                           0 64514 64518 64517 64515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</a:t>
              </a:r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endParaRPr lang="en-GB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125479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40CD76-3182-73C2-43E4-429E35D9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a </a:t>
            </a:r>
            <a:r>
              <a:rPr lang="it-IT" err="1"/>
              <a:t>leaf</a:t>
            </a:r>
            <a:r>
              <a:rPr lang="it-IT"/>
              <a:t> EVPN control </a:t>
            </a:r>
            <a:r>
              <a:rPr lang="it-IT" err="1"/>
              <a:t>plane</a:t>
            </a:r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DA6BE50-479A-FE83-7973-68637A5F96F7}"/>
              </a:ext>
            </a:extLst>
          </p:cNvPr>
          <p:cNvGrpSpPr/>
          <p:nvPr/>
        </p:nvGrpSpPr>
        <p:grpSpPr>
          <a:xfrm>
            <a:off x="653967" y="1993735"/>
            <a:ext cx="10928433" cy="3741516"/>
            <a:chOff x="651849" y="2378845"/>
            <a:chExt cx="10928433" cy="374151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443E39-B3AF-09C6-EF7E-8EDA4B693C1C}"/>
                </a:ext>
              </a:extLst>
            </p:cNvPr>
            <p:cNvSpPr/>
            <p:nvPr/>
          </p:nvSpPr>
          <p:spPr>
            <a:xfrm>
              <a:off x="651852" y="2632079"/>
              <a:ext cx="10928430" cy="3488282"/>
            </a:xfrm>
            <a:prstGeom prst="rect">
              <a:avLst/>
            </a:prstGeom>
            <a:solidFill>
              <a:sysClr val="windowText" lastClr="000000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rtlCol="0" anchor="t"/>
            <a:lstStyle/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it-IT" b="1" kern="0">
                  <a:solidFill>
                    <a:prstClr val="white">
                      <a:lumMod val="65000"/>
                    </a:prst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leaf_1_1_1#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show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evpn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mac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</a:t>
              </a:r>
              <a:r>
                <a:rPr kumimoji="0" lang="it-IT" b="1" i="0" u="none" strike="noStrike" kern="0" cap="none" spc="0" normalizeH="0" baseline="0" noProof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vni</a:t>
              </a:r>
              <a:r>
                <a:rPr kumimoji="0" lang="it-IT" b="1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Consolas" panose="020B0609020204030204" pitchFamily="49" charset="0"/>
                  <a:cs typeface="Consolas" panose="020B0609020204030204" pitchFamily="49" charset="0"/>
                </a:rPr>
                <a:t> 5010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b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Number of MACs (local and remote) known for this VNI: 3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Flags: N=sync-neighs, I=local-inactive, P=peer-active, X=peer-proxy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MAC               Type   Flags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Intf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/Remote ES/VTEP            VLAN  </a:t>
              </a:r>
              <a:r>
                <a:rPr lang="en-GB" err="1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Seq</a:t>
              </a:r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 #'s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8e:cf:26:1f:44:16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d2:23:78:4a:e9:02 local        eth2                           10    0/0</a:t>
              </a:r>
            </a:p>
            <a:p>
              <a:r>
                <a:rPr lang="en-GB">
                  <a:solidFill>
                    <a:schemeClr val="bg1"/>
                  </a:solidFill>
                  <a:effectLst/>
                  <a:latin typeface="Consolas" panose="020B0609020204030204" pitchFamily="49" charset="0"/>
                  <a:cs typeface="Consolas" panose="020B0609020204030204" pitchFamily="49" charset="0"/>
                </a:rPr>
                <a:t>76:76:b2:f0:18:6d remote       192.168.0.7                          0/0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1D7A724-F5C2-5FD6-25C2-C85AF9B19373}"/>
                </a:ext>
              </a:extLst>
            </p:cNvPr>
            <p:cNvSpPr/>
            <p:nvPr/>
          </p:nvSpPr>
          <p:spPr>
            <a:xfrm>
              <a:off x="651849" y="2378845"/>
              <a:ext cx="10928430" cy="286249"/>
            </a:xfrm>
            <a:prstGeom prst="rect">
              <a:avLst/>
            </a:prstGeom>
            <a:solidFill>
              <a:srgbClr val="4472C4"/>
            </a:solidFill>
            <a:ln w="5715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50800" dist="25400" algn="l" rotWithShape="0">
                <a:prstClr val="black">
                  <a:alpha val="3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t-IT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66A631-2E31-49DF-732D-73ED30C10CC3}"/>
                </a:ext>
              </a:extLst>
            </p:cNvPr>
            <p:cNvGrpSpPr/>
            <p:nvPr/>
          </p:nvGrpSpPr>
          <p:grpSpPr>
            <a:xfrm>
              <a:off x="10920536" y="2466851"/>
              <a:ext cx="581348" cy="126235"/>
              <a:chOff x="8092857" y="2115830"/>
              <a:chExt cx="581348" cy="12623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78067CE-5E02-421F-75EB-E2A683F8B68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48205" y="2116065"/>
                <a:ext cx="126000" cy="126000"/>
              </a:xfrm>
              <a:prstGeom prst="rect">
                <a:avLst/>
              </a:prstGeom>
              <a:solidFill>
                <a:srgbClr val="FF0000">
                  <a:alpha val="50196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621E5B5-39A1-CA87-7B8C-34D67308CD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092857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7B70C9D-8BF1-376A-2249-69E4524C878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320531" y="2115830"/>
                <a:ext cx="126235" cy="126235"/>
              </a:xfrm>
              <a:prstGeom prst="rect">
                <a:avLst/>
              </a:prstGeom>
              <a:solidFill>
                <a:srgbClr val="4472C4">
                  <a:lumMod val="60000"/>
                  <a:lumOff val="40000"/>
                </a:srgbClr>
              </a:solidFill>
              <a:ln w="12700" cap="flat" cmpd="sng" algn="ctr">
                <a:solidFill>
                  <a:srgbClr val="4472C4">
                    <a:shade val="50000"/>
                  </a:srgbClr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t-IT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867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EDD7FB87-CBEF-43C4-5E25-E9491F5A2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EVPN-BGP and Bond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5C75E5F-21CE-0848-02CF-0CB0403D7C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708255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C445B-C92C-53CD-3437-19069AE16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the last </a:t>
            </a:r>
            <a:r>
              <a:rPr lang="it-IT" err="1"/>
              <a:t>problem</a:t>
            </a:r>
            <a:r>
              <a:rPr lang="it-IT"/>
              <a:t> to </a:t>
            </a:r>
            <a:r>
              <a:rPr lang="it-IT" err="1"/>
              <a:t>overcome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1731D-0810-CC16-1C2C-A2A85A872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if a Leaf-server link breaks down, the server is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Leaf breaks, all the servers connected to that Leaf are severed off the data </a:t>
            </a:r>
            <a:r>
              <a:rPr lang="en-GB" err="1"/>
              <a:t>center</a:t>
            </a:r>
            <a:endParaRPr lang="en-GB"/>
          </a:p>
          <a:p>
            <a:r>
              <a:rPr lang="en-GB"/>
              <a:t>if a maintenance needs to be done on a Leaf, all the servers connected to that Leaf are temporarily severed off the data </a:t>
            </a:r>
            <a:r>
              <a:rPr lang="en-GB" err="1"/>
              <a:t>center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56582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dual attached servers – bonding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aggregates multiple NICs into a single virtual interface</a:t>
            </a:r>
          </a:p>
          <a:p>
            <a:r>
              <a:rPr lang="en-GB" dirty="0"/>
              <a:t>Layer-2 technology</a:t>
            </a:r>
          </a:p>
          <a:p>
            <a:r>
              <a:rPr lang="en-GB" dirty="0"/>
              <a:t>different policies are possible</a:t>
            </a:r>
          </a:p>
          <a:p>
            <a:pPr lvl="1"/>
            <a:r>
              <a:rPr lang="en-GB" dirty="0"/>
              <a:t>active-backup</a:t>
            </a:r>
          </a:p>
          <a:p>
            <a:pPr lvl="1"/>
            <a:r>
              <a:rPr lang="en-GB" dirty="0"/>
              <a:t>active-active	</a:t>
            </a:r>
          </a:p>
          <a:p>
            <a:pPr lvl="2"/>
            <a:r>
              <a:rPr lang="en-GB" dirty="0"/>
              <a:t>balance-</a:t>
            </a:r>
            <a:r>
              <a:rPr lang="en-GB" dirty="0" err="1"/>
              <a:t>rr</a:t>
            </a:r>
            <a:endParaRPr lang="en-GB" dirty="0"/>
          </a:p>
          <a:p>
            <a:pPr lvl="2"/>
            <a:r>
              <a:rPr lang="en-GB" dirty="0"/>
              <a:t>balance-</a:t>
            </a:r>
            <a:r>
              <a:rPr lang="en-GB" dirty="0" err="1"/>
              <a:t>xor</a:t>
            </a:r>
            <a:endParaRPr lang="en-GB" dirty="0"/>
          </a:p>
          <a:p>
            <a:pPr lvl="2"/>
            <a:r>
              <a:rPr lang="en-GB" dirty="0"/>
              <a:t>802.3ad</a:t>
            </a:r>
          </a:p>
          <a:p>
            <a:pPr lvl="2"/>
            <a:r>
              <a:rPr lang="en-GB" dirty="0"/>
              <a:t>and more…</a:t>
            </a:r>
          </a:p>
        </p:txBody>
      </p:sp>
    </p:spTree>
    <p:extLst>
      <p:ext uri="{BB962C8B-B14F-4D97-AF65-F5344CB8AC3E}">
        <p14:creationId xmlns:p14="http://schemas.microsoft.com/office/powerpoint/2010/main" val="13697150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E0E0B-3BB4-3E3E-3847-323FAEAA9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MLAG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66816-A51F-1EFB-F260-91FAFF31C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MLAG stands for </a:t>
            </a:r>
            <a:r>
              <a:rPr lang="en-GB" dirty="0"/>
              <a:t>Multi-Chassis Link Aggregation</a:t>
            </a:r>
          </a:p>
          <a:p>
            <a:r>
              <a:rPr lang="en-GB" dirty="0"/>
              <a:t>MLAG enables a server or switch with a two-port bond, to connect those ports to different switches and operate as if they are connected to a single, logical switch. This provides greater redundancy and greater system throughput.</a:t>
            </a:r>
          </a:p>
          <a:p>
            <a:r>
              <a:rPr lang="en-GB" dirty="0"/>
              <a:t>classic Linux kernels do not support MLAG</a:t>
            </a:r>
          </a:p>
          <a:p>
            <a:endParaRPr lang="en-GB" dirty="0"/>
          </a:p>
          <a:p>
            <a:endParaRPr lang="en-IT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355ED8-C440-3A44-DDCC-DE668226A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2578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2">
            <a:extLst>
              <a:ext uri="{FF2B5EF4-FFF2-40B4-BE49-F238E27FC236}">
                <a16:creationId xmlns:a16="http://schemas.microsoft.com/office/drawing/2014/main" id="{EDFD10A7-4F6B-B00A-C376-DC850B6EF2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it-IT"/>
              <a:t>the full picture</a:t>
            </a:r>
            <a:endParaRPr lang="en-US" altLang="it-IT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D6ADE8-DE9B-4892-A34E-A74D2653B17F}"/>
              </a:ext>
            </a:extLst>
          </p:cNvPr>
          <p:cNvGrpSpPr/>
          <p:nvPr/>
        </p:nvGrpSpPr>
        <p:grpSpPr>
          <a:xfrm>
            <a:off x="3824866" y="1605064"/>
            <a:ext cx="4542268" cy="3975832"/>
            <a:chOff x="4292600" y="3330499"/>
            <a:chExt cx="3667125" cy="3209822"/>
          </a:xfrm>
        </p:grpSpPr>
        <p:sp>
          <p:nvSpPr>
            <p:cNvPr id="5" name="AutoShape 118">
              <a:extLst>
                <a:ext uri="{FF2B5EF4-FFF2-40B4-BE49-F238E27FC236}">
                  <a16:creationId xmlns:a16="http://schemas.microsoft.com/office/drawing/2014/main" id="{D7D449DF-56C5-E5F2-924A-169C3AF6CD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10200" y="3381149"/>
              <a:ext cx="1508126" cy="540000"/>
            </a:xfrm>
            <a:prstGeom prst="roundRect">
              <a:avLst>
                <a:gd name="adj" fmla="val 31509"/>
              </a:avLst>
            </a:prstGeom>
            <a:solidFill>
              <a:srgbClr val="FFFF00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6" name="AutoShape 8">
              <a:extLst>
                <a:ext uri="{FF2B5EF4-FFF2-40B4-BE49-F238E27FC236}">
                  <a16:creationId xmlns:a16="http://schemas.microsoft.com/office/drawing/2014/main" id="{09648BBD-E46D-2C8C-B0FE-796099FDEF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469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8" name="AutoShape 9">
              <a:extLst>
                <a:ext uri="{FF2B5EF4-FFF2-40B4-BE49-F238E27FC236}">
                  <a16:creationId xmlns:a16="http://schemas.microsoft.com/office/drawing/2014/main" id="{2458A576-75F7-5087-077B-8357E7BD82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563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0066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9" name="AutoShape 10">
              <a:extLst>
                <a:ext uri="{FF2B5EF4-FFF2-40B4-BE49-F238E27FC236}">
                  <a16:creationId xmlns:a16="http://schemas.microsoft.com/office/drawing/2014/main" id="{E76EE2AD-35F7-FBA5-C455-9F6E8B561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57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25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0" name="AutoShape 11">
              <a:extLst>
                <a:ext uri="{FF2B5EF4-FFF2-40B4-BE49-F238E27FC236}">
                  <a16:creationId xmlns:a16="http://schemas.microsoft.com/office/drawing/2014/main" id="{675D7100-E954-49D5-6287-3CBE48C29D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5150" y="5600458"/>
              <a:ext cx="533400" cy="540000"/>
            </a:xfrm>
            <a:prstGeom prst="roundRect">
              <a:avLst>
                <a:gd name="adj" fmla="val 31509"/>
              </a:avLst>
            </a:prstGeom>
            <a:solidFill>
              <a:srgbClr val="006600">
                <a:alpha val="50000"/>
              </a:srgbClr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GB"/>
            </a:p>
          </p:txBody>
        </p:sp>
        <p:sp>
          <p:nvSpPr>
            <p:cNvPr id="11" name="AutoShape 14">
              <a:extLst>
                <a:ext uri="{FF2B5EF4-FFF2-40B4-BE49-F238E27FC236}">
                  <a16:creationId xmlns:a16="http://schemas.microsoft.com/office/drawing/2014/main" id="{0932A2B4-9E35-F6C5-208C-3E1CAFCEA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0475" y="4707630"/>
              <a:ext cx="1517650" cy="540000"/>
            </a:xfrm>
            <a:prstGeom prst="roundRect">
              <a:avLst>
                <a:gd name="adj" fmla="val 31509"/>
              </a:avLst>
            </a:prstGeom>
            <a:solidFill>
              <a:srgbClr val="CCFF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2" name="AutoShape 15">
              <a:extLst>
                <a:ext uri="{FF2B5EF4-FFF2-40B4-BE49-F238E27FC236}">
                  <a16:creationId xmlns:a16="http://schemas.microsoft.com/office/drawing/2014/main" id="{62C4660B-CDA3-BD4B-3BC0-F87193084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88682" y="4694190"/>
              <a:ext cx="1517651" cy="540000"/>
            </a:xfrm>
            <a:prstGeom prst="roundRect">
              <a:avLst>
                <a:gd name="adj" fmla="val 31509"/>
              </a:avLst>
            </a:prstGeom>
            <a:solidFill>
              <a:srgbClr val="CCFF99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GB"/>
            </a:p>
          </p:txBody>
        </p:sp>
        <p:sp>
          <p:nvSpPr>
            <p:cNvPr id="13" name="Oval 22">
              <a:extLst>
                <a:ext uri="{FF2B5EF4-FFF2-40B4-BE49-F238E27FC236}">
                  <a16:creationId xmlns:a16="http://schemas.microsoft.com/office/drawing/2014/main" id="{619A3357-71AC-256F-7AB9-F52597B7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9910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4" name="Oval 24">
              <a:extLst>
                <a:ext uri="{FF2B5EF4-FFF2-40B4-BE49-F238E27FC236}">
                  <a16:creationId xmlns:a16="http://schemas.microsoft.com/office/drawing/2014/main" id="{E783000F-4B83-B411-8D71-FE147FEF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5" name="Oval 25">
              <a:extLst>
                <a:ext uri="{FF2B5EF4-FFF2-40B4-BE49-F238E27FC236}">
                  <a16:creationId xmlns:a16="http://schemas.microsoft.com/office/drawing/2014/main" id="{DEC4D066-653E-3375-6891-0CEFB1D4E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16" name="Oval 26">
              <a:extLst>
                <a:ext uri="{FF2B5EF4-FFF2-40B4-BE49-F238E27FC236}">
                  <a16:creationId xmlns:a16="http://schemas.microsoft.com/office/drawing/2014/main" id="{08C7FCA1-87B7-43F4-E183-5BC0DD7A07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17" name="AutoShape 30">
              <a:extLst>
                <a:ext uri="{FF2B5EF4-FFF2-40B4-BE49-F238E27FC236}">
                  <a16:creationId xmlns:a16="http://schemas.microsoft.com/office/drawing/2014/main" id="{5E1DF708-9878-8CAA-2331-BEAEC4C46D9B}"/>
                </a:ext>
              </a:extLst>
            </p:cNvPr>
            <p:cNvCxnSpPr>
              <a:cxnSpLocks noChangeShapeType="1"/>
              <a:stCxn id="13" idx="4"/>
              <a:endCxn id="15" idx="0"/>
            </p:cNvCxnSpPr>
            <p:nvPr/>
          </p:nvCxnSpPr>
          <p:spPr bwMode="auto">
            <a:xfrm>
              <a:off x="5689600" y="3838350"/>
              <a:ext cx="9334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AutoShape 32">
              <a:extLst>
                <a:ext uri="{FF2B5EF4-FFF2-40B4-BE49-F238E27FC236}">
                  <a16:creationId xmlns:a16="http://schemas.microsoft.com/office/drawing/2014/main" id="{613FBE48-D113-B63D-8D91-4CA6C59A9261}"/>
                </a:ext>
              </a:extLst>
            </p:cNvPr>
            <p:cNvCxnSpPr>
              <a:cxnSpLocks noChangeShapeType="1"/>
              <a:stCxn id="13" idx="4"/>
              <a:endCxn id="14" idx="0"/>
            </p:cNvCxnSpPr>
            <p:nvPr/>
          </p:nvCxnSpPr>
          <p:spPr bwMode="auto">
            <a:xfrm flipH="1">
              <a:off x="5632450" y="3838350"/>
              <a:ext cx="571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AutoShape 33">
              <a:extLst>
                <a:ext uri="{FF2B5EF4-FFF2-40B4-BE49-F238E27FC236}">
                  <a16:creationId xmlns:a16="http://schemas.microsoft.com/office/drawing/2014/main" id="{F55DE2F6-2D85-DEB0-0512-5559DC143EFF}"/>
                </a:ext>
              </a:extLst>
            </p:cNvPr>
            <p:cNvCxnSpPr>
              <a:cxnSpLocks noChangeShapeType="1"/>
              <a:stCxn id="13" idx="4"/>
              <a:endCxn id="16" idx="0"/>
            </p:cNvCxnSpPr>
            <p:nvPr/>
          </p:nvCxnSpPr>
          <p:spPr bwMode="auto">
            <a:xfrm>
              <a:off x="5689600" y="3838350"/>
              <a:ext cx="19240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Oval 38">
              <a:extLst>
                <a:ext uri="{FF2B5EF4-FFF2-40B4-BE49-F238E27FC236}">
                  <a16:creationId xmlns:a16="http://schemas.microsoft.com/office/drawing/2014/main" id="{E11D9AF0-224E-04D0-C7E7-0FCFEBB0B8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47736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1" name="AutoShape 40">
              <a:extLst>
                <a:ext uri="{FF2B5EF4-FFF2-40B4-BE49-F238E27FC236}">
                  <a16:creationId xmlns:a16="http://schemas.microsoft.com/office/drawing/2014/main" id="{3AFF567A-DD0E-B4C4-B635-BE2379556847}"/>
                </a:ext>
              </a:extLst>
            </p:cNvPr>
            <p:cNvCxnSpPr>
              <a:cxnSpLocks noChangeShapeType="1"/>
              <a:stCxn id="13" idx="4"/>
              <a:endCxn id="20" idx="0"/>
            </p:cNvCxnSpPr>
            <p:nvPr/>
          </p:nvCxnSpPr>
          <p:spPr bwMode="auto">
            <a:xfrm flipH="1">
              <a:off x="4641850" y="3838350"/>
              <a:ext cx="104775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" name="Oval 43">
              <a:extLst>
                <a:ext uri="{FF2B5EF4-FFF2-40B4-BE49-F238E27FC236}">
                  <a16:creationId xmlns:a16="http://schemas.microsoft.com/office/drawing/2014/main" id="{CD5F50F8-2142-D995-B746-D126FB931C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419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3" name="Oval 44">
              <a:extLst>
                <a:ext uri="{FF2B5EF4-FFF2-40B4-BE49-F238E27FC236}">
                  <a16:creationId xmlns:a16="http://schemas.microsoft.com/office/drawing/2014/main" id="{7BE6E536-15CE-B27B-EBE7-242237E86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4" name="Oval 45">
              <a:extLst>
                <a:ext uri="{FF2B5EF4-FFF2-40B4-BE49-F238E27FC236}">
                  <a16:creationId xmlns:a16="http://schemas.microsoft.com/office/drawing/2014/main" id="{7B8113F9-5CA2-E459-1272-631319E7EE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231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sp>
          <p:nvSpPr>
            <p:cNvPr id="25" name="Oval 49">
              <a:extLst>
                <a:ext uri="{FF2B5EF4-FFF2-40B4-BE49-F238E27FC236}">
                  <a16:creationId xmlns:a16="http://schemas.microsoft.com/office/drawing/2014/main" id="{C2DE0A48-BD63-80F0-27C5-D38930BD9E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350" y="568809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26" name="AutoShape 51">
              <a:extLst>
                <a:ext uri="{FF2B5EF4-FFF2-40B4-BE49-F238E27FC236}">
                  <a16:creationId xmlns:a16="http://schemas.microsoft.com/office/drawing/2014/main" id="{81589253-EDAE-A282-E8C4-39A59ADD840F}"/>
                </a:ext>
              </a:extLst>
            </p:cNvPr>
            <p:cNvCxnSpPr>
              <a:cxnSpLocks noChangeShapeType="1"/>
              <a:stCxn id="22" idx="0"/>
              <a:endCxn id="20" idx="4"/>
            </p:cNvCxnSpPr>
            <p:nvPr/>
          </p:nvCxnSpPr>
          <p:spPr bwMode="auto">
            <a:xfrm flipH="1"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AutoShape 52">
              <a:extLst>
                <a:ext uri="{FF2B5EF4-FFF2-40B4-BE49-F238E27FC236}">
                  <a16:creationId xmlns:a16="http://schemas.microsoft.com/office/drawing/2014/main" id="{B539F27D-50FD-B2C2-762A-6BC58CD55488}"/>
                </a:ext>
              </a:extLst>
            </p:cNvPr>
            <p:cNvCxnSpPr>
              <a:cxnSpLocks noChangeShapeType="1"/>
              <a:stCxn id="22" idx="0"/>
              <a:endCxn id="14" idx="4"/>
            </p:cNvCxnSpPr>
            <p:nvPr/>
          </p:nvCxnSpPr>
          <p:spPr bwMode="auto">
            <a:xfrm flipV="1">
              <a:off x="56324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AutoShape 53">
              <a:extLst>
                <a:ext uri="{FF2B5EF4-FFF2-40B4-BE49-F238E27FC236}">
                  <a16:creationId xmlns:a16="http://schemas.microsoft.com/office/drawing/2014/main" id="{47C3C89E-435B-737C-8B37-7D9F6E2BFA9F}"/>
                </a:ext>
              </a:extLst>
            </p:cNvPr>
            <p:cNvCxnSpPr>
              <a:cxnSpLocks noChangeShapeType="1"/>
              <a:stCxn id="25" idx="0"/>
              <a:endCxn id="20" idx="4"/>
            </p:cNvCxnSpPr>
            <p:nvPr/>
          </p:nvCxnSpPr>
          <p:spPr bwMode="auto">
            <a:xfrm flipV="1">
              <a:off x="46418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AutoShape 54">
              <a:extLst>
                <a:ext uri="{FF2B5EF4-FFF2-40B4-BE49-F238E27FC236}">
                  <a16:creationId xmlns:a16="http://schemas.microsoft.com/office/drawing/2014/main" id="{C0A7445B-A7AE-F7B2-CC49-77649E9B6109}"/>
                </a:ext>
              </a:extLst>
            </p:cNvPr>
            <p:cNvCxnSpPr>
              <a:cxnSpLocks noChangeShapeType="1"/>
              <a:stCxn id="25" idx="0"/>
              <a:endCxn id="14" idx="4"/>
            </p:cNvCxnSpPr>
            <p:nvPr/>
          </p:nvCxnSpPr>
          <p:spPr bwMode="auto">
            <a:xfrm flipV="1">
              <a:off x="46418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AutoShape 55">
              <a:extLst>
                <a:ext uri="{FF2B5EF4-FFF2-40B4-BE49-F238E27FC236}">
                  <a16:creationId xmlns:a16="http://schemas.microsoft.com/office/drawing/2014/main" id="{DB235A90-E0BA-CF0F-3821-D89D3534A672}"/>
                </a:ext>
              </a:extLst>
            </p:cNvPr>
            <p:cNvCxnSpPr>
              <a:cxnSpLocks noChangeShapeType="1"/>
              <a:stCxn id="24" idx="0"/>
              <a:endCxn id="15" idx="4"/>
            </p:cNvCxnSpPr>
            <p:nvPr/>
          </p:nvCxnSpPr>
          <p:spPr bwMode="auto">
            <a:xfrm flipH="1"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AutoShape 56">
              <a:extLst>
                <a:ext uri="{FF2B5EF4-FFF2-40B4-BE49-F238E27FC236}">
                  <a16:creationId xmlns:a16="http://schemas.microsoft.com/office/drawing/2014/main" id="{BC407E03-1A4A-38A2-DC1E-756BF1882668}"/>
                </a:ext>
              </a:extLst>
            </p:cNvPr>
            <p:cNvCxnSpPr>
              <a:cxnSpLocks noChangeShapeType="1"/>
              <a:stCxn id="24" idx="0"/>
              <a:endCxn id="16" idx="4"/>
            </p:cNvCxnSpPr>
            <p:nvPr/>
          </p:nvCxnSpPr>
          <p:spPr bwMode="auto">
            <a:xfrm flipV="1">
              <a:off x="76136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AutoShape 57">
              <a:extLst>
                <a:ext uri="{FF2B5EF4-FFF2-40B4-BE49-F238E27FC236}">
                  <a16:creationId xmlns:a16="http://schemas.microsoft.com/office/drawing/2014/main" id="{4082E689-9D1B-7424-7CDB-DE3EB75BE54D}"/>
                </a:ext>
              </a:extLst>
            </p:cNvPr>
            <p:cNvCxnSpPr>
              <a:cxnSpLocks noChangeShapeType="1"/>
              <a:stCxn id="23" idx="0"/>
              <a:endCxn id="15" idx="4"/>
            </p:cNvCxnSpPr>
            <p:nvPr/>
          </p:nvCxnSpPr>
          <p:spPr bwMode="auto">
            <a:xfrm flipV="1">
              <a:off x="6623050" y="5154690"/>
              <a:ext cx="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AutoShape 58">
              <a:extLst>
                <a:ext uri="{FF2B5EF4-FFF2-40B4-BE49-F238E27FC236}">
                  <a16:creationId xmlns:a16="http://schemas.microsoft.com/office/drawing/2014/main" id="{92CC4A5D-5BE4-1C67-2CCD-C458A9BDA862}"/>
                </a:ext>
              </a:extLst>
            </p:cNvPr>
            <p:cNvCxnSpPr>
              <a:cxnSpLocks noChangeShapeType="1"/>
              <a:stCxn id="23" idx="0"/>
              <a:endCxn id="16" idx="4"/>
            </p:cNvCxnSpPr>
            <p:nvPr/>
          </p:nvCxnSpPr>
          <p:spPr bwMode="auto">
            <a:xfrm flipV="1">
              <a:off x="6623050" y="5154690"/>
              <a:ext cx="990600" cy="5334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4" name="Line 71">
              <a:extLst>
                <a:ext uri="{FF2B5EF4-FFF2-40B4-BE49-F238E27FC236}">
                  <a16:creationId xmlns:a16="http://schemas.microsoft.com/office/drawing/2014/main" id="{22FE5345-655F-B6CE-A660-EB3EA5F3AC5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794701" y="5892425"/>
              <a:ext cx="460496" cy="7852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5F55C019-9EC5-6E87-D2FB-A6057509E74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4516600" y="6170526"/>
              <a:ext cx="476999" cy="2455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6" name="Line 73">
              <a:extLst>
                <a:ext uri="{FF2B5EF4-FFF2-40B4-BE49-F238E27FC236}">
                  <a16:creationId xmlns:a16="http://schemas.microsoft.com/office/drawing/2014/main" id="{19B9FF10-7D13-2273-297C-4330A40B87C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016443" y="5908816"/>
              <a:ext cx="460492" cy="7524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7" name="Line 74">
              <a:extLst>
                <a:ext uri="{FF2B5EF4-FFF2-40B4-BE49-F238E27FC236}">
                  <a16:creationId xmlns:a16="http://schemas.microsoft.com/office/drawing/2014/main" id="{F2948B9B-26D3-8025-1ABD-54E5D820258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5286384" y="6183886"/>
              <a:ext cx="465624" cy="207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8" name="Line 75">
              <a:extLst>
                <a:ext uri="{FF2B5EF4-FFF2-40B4-BE49-F238E27FC236}">
                  <a16:creationId xmlns:a16="http://schemas.microsoft.com/office/drawing/2014/main" id="{7F0C4CF0-02D2-FA85-59EB-1D53E6564AB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503487" y="6164839"/>
              <a:ext cx="465622" cy="2455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39" name="Line 76">
              <a:extLst>
                <a:ext uri="{FF2B5EF4-FFF2-40B4-BE49-F238E27FC236}">
                  <a16:creationId xmlns:a16="http://schemas.microsoft.com/office/drawing/2014/main" id="{21D9CA23-0577-FFEB-615F-9D02498146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>
              <a:off x="6770814" y="5897512"/>
              <a:ext cx="485519" cy="80009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0" name="Line 77">
              <a:extLst>
                <a:ext uri="{FF2B5EF4-FFF2-40B4-BE49-F238E27FC236}">
                  <a16:creationId xmlns:a16="http://schemas.microsoft.com/office/drawing/2014/main" id="{86028D62-B6CD-B743-1E63-D77B84A1A79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006114" y="5917288"/>
              <a:ext cx="460496" cy="7355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1" name="Line 78">
              <a:extLst>
                <a:ext uri="{FF2B5EF4-FFF2-40B4-BE49-F238E27FC236}">
                  <a16:creationId xmlns:a16="http://schemas.microsoft.com/office/drawing/2014/main" id="{B6704DE3-25EB-C0E2-137D-DB8AB6F39A2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6200000" flipH="1" flipV="1">
              <a:off x="7255500" y="6176926"/>
              <a:ext cx="470749" cy="22650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endParaRPr lang="en-GB"/>
            </a:p>
          </p:txBody>
        </p:sp>
        <p:sp>
          <p:nvSpPr>
            <p:cNvPr id="42" name="Oval 91">
              <a:extLst>
                <a:ext uri="{FF2B5EF4-FFF2-40B4-BE49-F238E27FC236}">
                  <a16:creationId xmlns:a16="http://schemas.microsoft.com/office/drawing/2014/main" id="{5D7CF168-2CA7-EB90-DB8D-1D121706D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2550" y="3457350"/>
              <a:ext cx="381000" cy="381000"/>
            </a:xfrm>
            <a:prstGeom prst="ellipse">
              <a:avLst/>
            </a:prstGeom>
            <a:solidFill>
              <a:srgbClr val="99CCFF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it-IT" altLang="it-IT"/>
            </a:p>
          </p:txBody>
        </p:sp>
        <p:cxnSp>
          <p:nvCxnSpPr>
            <p:cNvPr id="43" name="AutoShape 93">
              <a:extLst>
                <a:ext uri="{FF2B5EF4-FFF2-40B4-BE49-F238E27FC236}">
                  <a16:creationId xmlns:a16="http://schemas.microsoft.com/office/drawing/2014/main" id="{3677A7A7-2A57-9434-5392-5AD2C7BCC8D9}"/>
                </a:ext>
              </a:extLst>
            </p:cNvPr>
            <p:cNvCxnSpPr>
              <a:cxnSpLocks noChangeShapeType="1"/>
              <a:stCxn id="42" idx="4"/>
              <a:endCxn id="15" idx="0"/>
            </p:cNvCxnSpPr>
            <p:nvPr/>
          </p:nvCxnSpPr>
          <p:spPr bwMode="auto">
            <a:xfrm>
              <a:off x="6623050" y="3838350"/>
              <a:ext cx="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AutoShape 94">
              <a:extLst>
                <a:ext uri="{FF2B5EF4-FFF2-40B4-BE49-F238E27FC236}">
                  <a16:creationId xmlns:a16="http://schemas.microsoft.com/office/drawing/2014/main" id="{24CEFEAA-671E-7F22-DB27-6DA899B736A8}"/>
                </a:ext>
              </a:extLst>
            </p:cNvPr>
            <p:cNvCxnSpPr>
              <a:cxnSpLocks noChangeShapeType="1"/>
              <a:stCxn id="42" idx="4"/>
              <a:endCxn id="14" idx="0"/>
            </p:cNvCxnSpPr>
            <p:nvPr/>
          </p:nvCxnSpPr>
          <p:spPr bwMode="auto">
            <a:xfrm flipH="1">
              <a:off x="56324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AutoShape 95">
              <a:extLst>
                <a:ext uri="{FF2B5EF4-FFF2-40B4-BE49-F238E27FC236}">
                  <a16:creationId xmlns:a16="http://schemas.microsoft.com/office/drawing/2014/main" id="{2F987350-782A-E3C6-FDF3-355DA9765382}"/>
                </a:ext>
              </a:extLst>
            </p:cNvPr>
            <p:cNvCxnSpPr>
              <a:cxnSpLocks noChangeShapeType="1"/>
              <a:stCxn id="42" idx="4"/>
              <a:endCxn id="16" idx="0"/>
            </p:cNvCxnSpPr>
            <p:nvPr/>
          </p:nvCxnSpPr>
          <p:spPr bwMode="auto">
            <a:xfrm>
              <a:off x="6623050" y="3838350"/>
              <a:ext cx="9906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6" name="AutoShape 102">
              <a:extLst>
                <a:ext uri="{FF2B5EF4-FFF2-40B4-BE49-F238E27FC236}">
                  <a16:creationId xmlns:a16="http://schemas.microsoft.com/office/drawing/2014/main" id="{F7EA80FC-F9FB-5551-F42D-FAAB249003C2}"/>
                </a:ext>
              </a:extLst>
            </p:cNvPr>
            <p:cNvCxnSpPr>
              <a:cxnSpLocks noChangeShapeType="1"/>
              <a:stCxn id="42" idx="4"/>
              <a:endCxn id="20" idx="0"/>
            </p:cNvCxnSpPr>
            <p:nvPr/>
          </p:nvCxnSpPr>
          <p:spPr bwMode="auto">
            <a:xfrm flipH="1">
              <a:off x="4641850" y="3838350"/>
              <a:ext cx="1981200" cy="93534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BBA931A2-07D5-B9E3-1F1D-81288E2A2813}"/>
                </a:ext>
              </a:extLst>
            </p:cNvPr>
            <p:cNvSpPr/>
            <p:nvPr/>
          </p:nvSpPr>
          <p:spPr>
            <a:xfrm>
              <a:off x="4292600" y="4647608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610962C-88C3-7A38-BF13-29E320B8A7BF}"/>
                </a:ext>
              </a:extLst>
            </p:cNvPr>
            <p:cNvSpPr/>
            <p:nvPr/>
          </p:nvSpPr>
          <p:spPr>
            <a:xfrm>
              <a:off x="6238875" y="4652462"/>
              <a:ext cx="1720850" cy="1573881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0FA8E12A-2642-BD56-E4FE-2D68AD4515D4}"/>
                </a:ext>
              </a:extLst>
            </p:cNvPr>
            <p:cNvSpPr/>
            <p:nvPr/>
          </p:nvSpPr>
          <p:spPr>
            <a:xfrm>
              <a:off x="5286335" y="3330499"/>
              <a:ext cx="1755815" cy="66690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9E867248-1DFD-D9AE-CFDF-76ED05E4BA95}"/>
              </a:ext>
            </a:extLst>
          </p:cNvPr>
          <p:cNvSpPr/>
          <p:nvPr/>
        </p:nvSpPr>
        <p:spPr>
          <a:xfrm>
            <a:off x="4353656" y="5554857"/>
            <a:ext cx="416247" cy="914399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69" name="Rectangle 211968">
            <a:extLst>
              <a:ext uri="{FF2B5EF4-FFF2-40B4-BE49-F238E27FC236}">
                <a16:creationId xmlns:a16="http://schemas.microsoft.com/office/drawing/2014/main" id="{90570671-1ED3-7147-7B17-595CEE538075}"/>
              </a:ext>
            </a:extLst>
          </p:cNvPr>
          <p:cNvSpPr/>
          <p:nvPr/>
        </p:nvSpPr>
        <p:spPr>
          <a:xfrm>
            <a:off x="4993953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3" name="Rectangle 211972">
            <a:extLst>
              <a:ext uri="{FF2B5EF4-FFF2-40B4-BE49-F238E27FC236}">
                <a16:creationId xmlns:a16="http://schemas.microsoft.com/office/drawing/2014/main" id="{70E4C5CD-5AEC-C2CA-84A7-B367D72852F1}"/>
              </a:ext>
            </a:extLst>
          </p:cNvPr>
          <p:cNvSpPr/>
          <p:nvPr/>
        </p:nvSpPr>
        <p:spPr>
          <a:xfrm>
            <a:off x="6791682" y="5557645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74" name="Rectangle 211973">
            <a:extLst>
              <a:ext uri="{FF2B5EF4-FFF2-40B4-BE49-F238E27FC236}">
                <a16:creationId xmlns:a16="http://schemas.microsoft.com/office/drawing/2014/main" id="{8D3560BE-8E28-7C5E-C1A5-9628F06B086C}"/>
              </a:ext>
            </a:extLst>
          </p:cNvPr>
          <p:cNvSpPr/>
          <p:nvPr/>
        </p:nvSpPr>
        <p:spPr>
          <a:xfrm>
            <a:off x="7430430" y="5549901"/>
            <a:ext cx="416247" cy="91935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6" name="Rectangle 211985">
            <a:extLst>
              <a:ext uri="{FF2B5EF4-FFF2-40B4-BE49-F238E27FC236}">
                <a16:creationId xmlns:a16="http://schemas.microsoft.com/office/drawing/2014/main" id="{89A30E44-822E-CA64-B16F-1EA2B088EE28}"/>
              </a:ext>
            </a:extLst>
          </p:cNvPr>
          <p:cNvSpPr/>
          <p:nvPr/>
        </p:nvSpPr>
        <p:spPr>
          <a:xfrm>
            <a:off x="4402385" y="6316856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7" name="Rectangle 211986">
            <a:extLst>
              <a:ext uri="{FF2B5EF4-FFF2-40B4-BE49-F238E27FC236}">
                <a16:creationId xmlns:a16="http://schemas.microsoft.com/office/drawing/2014/main" id="{0D8E4BC0-A1DD-D3F1-79FA-0E6D9029F9AE}"/>
              </a:ext>
            </a:extLst>
          </p:cNvPr>
          <p:cNvSpPr/>
          <p:nvPr/>
        </p:nvSpPr>
        <p:spPr>
          <a:xfrm>
            <a:off x="4590090" y="6316856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8" name="Rectangle 211987">
            <a:extLst>
              <a:ext uri="{FF2B5EF4-FFF2-40B4-BE49-F238E27FC236}">
                <a16:creationId xmlns:a16="http://schemas.microsoft.com/office/drawing/2014/main" id="{55EEC0E9-3533-C6C5-69E4-D82D3CD26FE7}"/>
              </a:ext>
            </a:extLst>
          </p:cNvPr>
          <p:cNvSpPr/>
          <p:nvPr/>
        </p:nvSpPr>
        <p:spPr>
          <a:xfrm>
            <a:off x="4404967" y="6138543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89" name="Rectangle 211988">
            <a:extLst>
              <a:ext uri="{FF2B5EF4-FFF2-40B4-BE49-F238E27FC236}">
                <a16:creationId xmlns:a16="http://schemas.microsoft.com/office/drawing/2014/main" id="{8A0B7FD2-8224-3567-4BF0-DCB952034E5D}"/>
              </a:ext>
            </a:extLst>
          </p:cNvPr>
          <p:cNvSpPr/>
          <p:nvPr/>
        </p:nvSpPr>
        <p:spPr>
          <a:xfrm>
            <a:off x="4592672" y="6138543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1" name="Rectangle 211990">
            <a:extLst>
              <a:ext uri="{FF2B5EF4-FFF2-40B4-BE49-F238E27FC236}">
                <a16:creationId xmlns:a16="http://schemas.microsoft.com/office/drawing/2014/main" id="{7A932691-FA30-4BB8-E153-0E85F0FFDCB1}"/>
              </a:ext>
            </a:extLst>
          </p:cNvPr>
          <p:cNvSpPr/>
          <p:nvPr/>
        </p:nvSpPr>
        <p:spPr>
          <a:xfrm>
            <a:off x="4402385" y="5960230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1995" name="Rectangle 211994">
            <a:extLst>
              <a:ext uri="{FF2B5EF4-FFF2-40B4-BE49-F238E27FC236}">
                <a16:creationId xmlns:a16="http://schemas.microsoft.com/office/drawing/2014/main" id="{7D77E8F9-8685-0B75-E997-35C665E21164}"/>
              </a:ext>
            </a:extLst>
          </p:cNvPr>
          <p:cNvSpPr/>
          <p:nvPr/>
        </p:nvSpPr>
        <p:spPr>
          <a:xfrm>
            <a:off x="4590090" y="5960230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16" name="Rectangle 212015">
            <a:extLst>
              <a:ext uri="{FF2B5EF4-FFF2-40B4-BE49-F238E27FC236}">
                <a16:creationId xmlns:a16="http://schemas.microsoft.com/office/drawing/2014/main" id="{49EA54EE-A6B3-2E43-BE77-B0EA7D6B1137}"/>
              </a:ext>
            </a:extLst>
          </p:cNvPr>
          <p:cNvSpPr/>
          <p:nvPr/>
        </p:nvSpPr>
        <p:spPr>
          <a:xfrm>
            <a:off x="5043933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7" name="Rectangle 212026">
            <a:extLst>
              <a:ext uri="{FF2B5EF4-FFF2-40B4-BE49-F238E27FC236}">
                <a16:creationId xmlns:a16="http://schemas.microsoft.com/office/drawing/2014/main" id="{1EB93666-A479-11FC-104A-73425A1997FE}"/>
              </a:ext>
            </a:extLst>
          </p:cNvPr>
          <p:cNvSpPr/>
          <p:nvPr/>
        </p:nvSpPr>
        <p:spPr>
          <a:xfrm>
            <a:off x="5046515" y="6146287"/>
            <a:ext cx="126000" cy="126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28" name="Rectangle 212027">
            <a:extLst>
              <a:ext uri="{FF2B5EF4-FFF2-40B4-BE49-F238E27FC236}">
                <a16:creationId xmlns:a16="http://schemas.microsoft.com/office/drawing/2014/main" id="{05CCFBB3-10E9-AE99-5CAA-BA89AF934F49}"/>
              </a:ext>
            </a:extLst>
          </p:cNvPr>
          <p:cNvSpPr/>
          <p:nvPr/>
        </p:nvSpPr>
        <p:spPr>
          <a:xfrm>
            <a:off x="5234220" y="6146287"/>
            <a:ext cx="126000" cy="126000"/>
          </a:xfrm>
          <a:prstGeom prst="rect">
            <a:avLst/>
          </a:prstGeom>
          <a:solidFill>
            <a:srgbClr val="996633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12030" name="Rectangle 212029">
            <a:extLst>
              <a:ext uri="{FF2B5EF4-FFF2-40B4-BE49-F238E27FC236}">
                <a16:creationId xmlns:a16="http://schemas.microsoft.com/office/drawing/2014/main" id="{6D49C747-2A68-358C-2924-D810DA4CB456}"/>
              </a:ext>
            </a:extLst>
          </p:cNvPr>
          <p:cNvSpPr/>
          <p:nvPr/>
        </p:nvSpPr>
        <p:spPr>
          <a:xfrm>
            <a:off x="5231638" y="5967974"/>
            <a:ext cx="126000" cy="12600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03E1965-D7B9-5888-9A5A-BD2B70CE0298}"/>
              </a:ext>
            </a:extLst>
          </p:cNvPr>
          <p:cNvSpPr/>
          <p:nvPr/>
        </p:nvSpPr>
        <p:spPr>
          <a:xfrm>
            <a:off x="7031489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C600F331-A38E-0037-B56F-FB192659217B}"/>
              </a:ext>
            </a:extLst>
          </p:cNvPr>
          <p:cNvSpPr/>
          <p:nvPr/>
        </p:nvSpPr>
        <p:spPr>
          <a:xfrm>
            <a:off x="6846366" y="6146287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A29CDA9-9C63-CEB8-7660-0061DF8C3CB6}"/>
              </a:ext>
            </a:extLst>
          </p:cNvPr>
          <p:cNvSpPr/>
          <p:nvPr/>
        </p:nvSpPr>
        <p:spPr>
          <a:xfrm>
            <a:off x="6843784" y="5967974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D4DBEF4C-4CB2-EBEC-78D4-817FE3728DB6}"/>
              </a:ext>
            </a:extLst>
          </p:cNvPr>
          <p:cNvSpPr/>
          <p:nvPr/>
        </p:nvSpPr>
        <p:spPr>
          <a:xfrm>
            <a:off x="7031489" y="5967974"/>
            <a:ext cx="126000" cy="126000"/>
          </a:xfrm>
          <a:prstGeom prst="rect">
            <a:avLst/>
          </a:prstGeom>
          <a:solidFill>
            <a:srgbClr val="7030A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0A4910-F8F3-FD46-BF3B-00DBA7FA1C29}"/>
              </a:ext>
            </a:extLst>
          </p:cNvPr>
          <p:cNvSpPr/>
          <p:nvPr/>
        </p:nvSpPr>
        <p:spPr>
          <a:xfrm>
            <a:off x="7482875" y="6324600"/>
            <a:ext cx="126000" cy="126000"/>
          </a:xfrm>
          <a:prstGeom prst="rect">
            <a:avLst/>
          </a:prstGeom>
          <a:solidFill>
            <a:srgbClr val="FFFF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E6DE86C-B166-AC47-E72A-BD0C96E16823}"/>
              </a:ext>
            </a:extLst>
          </p:cNvPr>
          <p:cNvSpPr/>
          <p:nvPr/>
        </p:nvSpPr>
        <p:spPr>
          <a:xfrm>
            <a:off x="7670580" y="6324600"/>
            <a:ext cx="126000" cy="126000"/>
          </a:xfrm>
          <a:prstGeom prst="rect">
            <a:avLst/>
          </a:prstGeom>
          <a:solidFill>
            <a:srgbClr val="00660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99E689A-3F87-81C2-2D45-C10970DE156A}"/>
              </a:ext>
            </a:extLst>
          </p:cNvPr>
          <p:cNvSpPr/>
          <p:nvPr/>
        </p:nvSpPr>
        <p:spPr>
          <a:xfrm>
            <a:off x="7673162" y="6146287"/>
            <a:ext cx="126000" cy="126000"/>
          </a:xfrm>
          <a:prstGeom prst="rect">
            <a:avLst/>
          </a:prstGeom>
          <a:solidFill>
            <a:srgbClr val="00B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61DD4E4-4F5C-428D-E346-C7D3B63302F2}"/>
              </a:ext>
            </a:extLst>
          </p:cNvPr>
          <p:cNvSpPr/>
          <p:nvPr/>
        </p:nvSpPr>
        <p:spPr>
          <a:xfrm>
            <a:off x="4382123" y="5354944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955CD4F-DAFD-1261-4E3E-207E3790B24A}"/>
              </a:ext>
            </a:extLst>
          </p:cNvPr>
          <p:cNvSpPr/>
          <p:nvPr/>
        </p:nvSpPr>
        <p:spPr>
          <a:xfrm>
            <a:off x="4958040" y="5355003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66B0500-7FC4-B8FB-61A5-5420A6045FA5}"/>
              </a:ext>
            </a:extLst>
          </p:cNvPr>
          <p:cNvSpPr/>
          <p:nvPr/>
        </p:nvSpPr>
        <p:spPr>
          <a:xfrm>
            <a:off x="6849816" y="5351662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B8A72B2-985F-83E4-E475-95E537F7B591}"/>
              </a:ext>
            </a:extLst>
          </p:cNvPr>
          <p:cNvSpPr/>
          <p:nvPr/>
        </p:nvSpPr>
        <p:spPr>
          <a:xfrm>
            <a:off x="7425733" y="5351721"/>
            <a:ext cx="381000" cy="152400"/>
          </a:xfrm>
          <a:prstGeom prst="ellipse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15466F3-BFCF-DAB0-B8BC-79FABAB9EB8F}"/>
              </a:ext>
            </a:extLst>
          </p:cNvPr>
          <p:cNvSpPr txBox="1"/>
          <p:nvPr/>
        </p:nvSpPr>
        <p:spPr>
          <a:xfrm>
            <a:off x="1437717" y="1581336"/>
            <a:ext cx="2178716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 VNI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10     5010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20     5020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CADB38B-13C3-77AC-A506-CC8B14333615}"/>
              </a:ext>
            </a:extLst>
          </p:cNvPr>
          <p:cNvCxnSpPr>
            <a:cxnSpLocks/>
            <a:stCxn id="51" idx="2"/>
            <a:endCxn id="25" idx="2"/>
          </p:cNvCxnSpPr>
          <p:nvPr/>
        </p:nvCxnSpPr>
        <p:spPr>
          <a:xfrm>
            <a:off x="2527075" y="2904775"/>
            <a:ext cx="1494426" cy="18564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CCF09C9-FA8D-5BA6-CB6E-2DF433CC4574}"/>
              </a:ext>
            </a:extLst>
          </p:cNvPr>
          <p:cNvCxnSpPr/>
          <p:nvPr/>
        </p:nvCxnSpPr>
        <p:spPr>
          <a:xfrm>
            <a:off x="0" y="4751173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68" name="TextBox 211967">
            <a:extLst>
              <a:ext uri="{FF2B5EF4-FFF2-40B4-BE49-F238E27FC236}">
                <a16:creationId xmlns:a16="http://schemas.microsoft.com/office/drawing/2014/main" id="{4E0C9479-705E-E18B-8391-5283C50A5CBA}"/>
              </a:ext>
            </a:extLst>
          </p:cNvPr>
          <p:cNvSpPr txBox="1"/>
          <p:nvPr/>
        </p:nvSpPr>
        <p:spPr>
          <a:xfrm>
            <a:off x="10641117" y="439191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VXLAN</a:t>
            </a:r>
          </a:p>
        </p:txBody>
      </p:sp>
      <p:sp>
        <p:nvSpPr>
          <p:cNvPr id="211971" name="TextBox 211970">
            <a:extLst>
              <a:ext uri="{FF2B5EF4-FFF2-40B4-BE49-F238E27FC236}">
                <a16:creationId xmlns:a16="http://schemas.microsoft.com/office/drawing/2014/main" id="{15DE6759-D6E6-61AC-55AC-FF26AA40F46A}"/>
              </a:ext>
            </a:extLst>
          </p:cNvPr>
          <p:cNvSpPr txBox="1"/>
          <p:nvPr/>
        </p:nvSpPr>
        <p:spPr>
          <a:xfrm>
            <a:off x="10641117" y="4761246"/>
            <a:ext cx="941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VLAN</a:t>
            </a:r>
          </a:p>
        </p:txBody>
      </p:sp>
      <p:cxnSp>
        <p:nvCxnSpPr>
          <p:cNvPr id="211972" name="Straight Connector 211971">
            <a:extLst>
              <a:ext uri="{FF2B5EF4-FFF2-40B4-BE49-F238E27FC236}">
                <a16:creationId xmlns:a16="http://schemas.microsoft.com/office/drawing/2014/main" id="{FA2EB6DC-B453-C1E9-78F0-D019AB4057D0}"/>
              </a:ext>
            </a:extLst>
          </p:cNvPr>
          <p:cNvCxnSpPr/>
          <p:nvPr/>
        </p:nvCxnSpPr>
        <p:spPr>
          <a:xfrm>
            <a:off x="0" y="5791200"/>
            <a:ext cx="12192000" cy="10073"/>
          </a:xfrm>
          <a:prstGeom prst="line">
            <a:avLst/>
          </a:prstGeom>
          <a:ln w="1905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975" name="TextBox 211974">
            <a:extLst>
              <a:ext uri="{FF2B5EF4-FFF2-40B4-BE49-F238E27FC236}">
                <a16:creationId xmlns:a16="http://schemas.microsoft.com/office/drawing/2014/main" id="{CCF8228C-5E8D-AE30-B0BC-3806C6E053C6}"/>
              </a:ext>
            </a:extLst>
          </p:cNvPr>
          <p:cNvSpPr txBox="1"/>
          <p:nvPr/>
        </p:nvSpPr>
        <p:spPr>
          <a:xfrm>
            <a:off x="9448800" y="5802868"/>
            <a:ext cx="21335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/>
              <a:t>no encapsulation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CF055C9-3D76-5760-471A-41626116F956}"/>
              </a:ext>
            </a:extLst>
          </p:cNvPr>
          <p:cNvSpPr txBox="1"/>
          <p:nvPr/>
        </p:nvSpPr>
        <p:spPr>
          <a:xfrm>
            <a:off x="172957" y="3807139"/>
            <a:ext cx="2717106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VLAN ID  Container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0732E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       1_1_1</a:t>
            </a:r>
          </a:p>
          <a:p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20       1_1_3</a:t>
            </a:r>
          </a:p>
          <a:p>
            <a:r>
              <a:rPr lang="en-GB" sz="2000">
                <a:solidFill>
                  <a:srgbClr val="996633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GB" sz="2000">
                <a:latin typeface="Consolas" panose="020B0609020204030204" pitchFamily="49" charset="0"/>
                <a:cs typeface="Consolas" panose="020B0609020204030204" pitchFamily="49" charset="0"/>
              </a:rPr>
              <a:t>…       …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A885BCE-3B86-FCAD-0010-A14138B12A46}"/>
              </a:ext>
            </a:extLst>
          </p:cNvPr>
          <p:cNvCxnSpPr>
            <a:cxnSpLocks/>
            <a:stCxn id="53" idx="2"/>
            <a:endCxn id="62" idx="1"/>
          </p:cNvCxnSpPr>
          <p:nvPr/>
        </p:nvCxnSpPr>
        <p:spPr>
          <a:xfrm>
            <a:off x="1531510" y="5130578"/>
            <a:ext cx="2822146" cy="8814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63408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63CC9-F7AB-9DA6-1168-6854B73C6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anycast BGP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C4BF-66C9-057F-9131-AF78A52B1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technique that allows different devices to share the same IP address</a:t>
            </a:r>
          </a:p>
          <a:p>
            <a:r>
              <a:rPr lang="en-GB" dirty="0"/>
              <a:t>often used in the Internet with DNS servers and CDN servers</a:t>
            </a:r>
          </a:p>
          <a:p>
            <a:r>
              <a:rPr lang="en-GB" dirty="0"/>
              <a:t>BGP chooses among the nearest instance of the IP address</a:t>
            </a:r>
          </a:p>
          <a:p>
            <a:r>
              <a:rPr lang="en-GB" dirty="0"/>
              <a:t>in the data </a:t>
            </a:r>
            <a:r>
              <a:rPr lang="en-GB" dirty="0" err="1"/>
              <a:t>center</a:t>
            </a:r>
            <a:r>
              <a:rPr lang="en-GB" dirty="0"/>
              <a:t>, multipath is exploit to balance over multiple instances of the same anycast IPs</a:t>
            </a:r>
          </a:p>
        </p:txBody>
      </p:sp>
    </p:spTree>
    <p:extLst>
      <p:ext uri="{BB962C8B-B14F-4D97-AF65-F5344CB8AC3E}">
        <p14:creationId xmlns:p14="http://schemas.microsoft.com/office/powerpoint/2010/main" val="4158704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/>
              <a:t>servers' </a:t>
            </a:r>
            <a:r>
              <a:rPr lang="it-IT" altLang="it-IT" err="1"/>
              <a:t>architecture</a:t>
            </a:r>
            <a:r>
              <a:rPr lang="it-IT" altLang="it-IT"/>
              <a:t> </a:t>
            </a:r>
            <a:r>
              <a:rPr lang="it-IT" altLang="it-IT" err="1"/>
              <a:t>requirements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dirty="0"/>
              <a:t>having services directly on bare metal is not used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too many physical servers needed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way to scale if more resources are requested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no isolation between different services on the same server</a:t>
            </a:r>
          </a:p>
          <a:p>
            <a:pPr>
              <a:lnSpc>
                <a:spcPct val="90000"/>
              </a:lnSpc>
            </a:pPr>
            <a:r>
              <a:rPr lang="en-US" altLang="it-IT" dirty="0"/>
              <a:t>support a virtual layer of containers or VMs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high-availability guaranteed via orchestration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useful for resource-slicing</a:t>
            </a:r>
          </a:p>
          <a:p>
            <a:pPr lvl="1">
              <a:lnSpc>
                <a:spcPct val="90000"/>
              </a:lnSpc>
            </a:pPr>
            <a:r>
              <a:rPr lang="en-US" altLang="it-IT" dirty="0"/>
              <a:t>complete isolation between different containers or VMs on the same server</a:t>
            </a:r>
          </a:p>
          <a:p>
            <a:pPr lvl="2">
              <a:lnSpc>
                <a:spcPct val="90000"/>
              </a:lnSpc>
            </a:pPr>
            <a:r>
              <a:rPr lang="en-US" altLang="it-IT" dirty="0"/>
              <a:t>possibility to assign containers or VMs to different tenants</a:t>
            </a:r>
          </a:p>
        </p:txBody>
      </p:sp>
    </p:spTree>
    <p:extLst>
      <p:ext uri="{BB962C8B-B14F-4D97-AF65-F5344CB8AC3E}">
        <p14:creationId xmlns:p14="http://schemas.microsoft.com/office/powerpoint/2010/main" val="83378946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Line 72">
            <a:extLst>
              <a:ext uri="{FF2B5EF4-FFF2-40B4-BE49-F238E27FC236}">
                <a16:creationId xmlns:a16="http://schemas.microsoft.com/office/drawing/2014/main" id="{D3A264AB-9464-2933-2ED6-740C349F7BC6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2261527" y="5930935"/>
            <a:ext cx="308907" cy="31273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5" name="Line 72">
            <a:extLst>
              <a:ext uri="{FF2B5EF4-FFF2-40B4-BE49-F238E27FC236}">
                <a16:creationId xmlns:a16="http://schemas.microsoft.com/office/drawing/2014/main" id="{69630293-0DD6-D331-D978-909E12D79185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8048009" y="6021260"/>
            <a:ext cx="284718" cy="15626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4" name="Line 72">
            <a:extLst>
              <a:ext uri="{FF2B5EF4-FFF2-40B4-BE49-F238E27FC236}">
                <a16:creationId xmlns:a16="http://schemas.microsoft.com/office/drawing/2014/main" id="{890FD788-9C87-7BD2-C8CE-E85542825827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9535835" y="6042017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3" name="Line 72">
            <a:extLst>
              <a:ext uri="{FF2B5EF4-FFF2-40B4-BE49-F238E27FC236}">
                <a16:creationId xmlns:a16="http://schemas.microsoft.com/office/drawing/2014/main" id="{210CAC6C-2833-CB0B-A4F2-E9A487D47442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2554282" y="6052345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2" name="Line 72">
            <a:extLst>
              <a:ext uri="{FF2B5EF4-FFF2-40B4-BE49-F238E27FC236}">
                <a16:creationId xmlns:a16="http://schemas.microsoft.com/office/drawing/2014/main" id="{27B9C3D1-972E-119E-4B18-030EB1C28871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238174" y="6028676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1" name="Line 72">
            <a:extLst>
              <a:ext uri="{FF2B5EF4-FFF2-40B4-BE49-F238E27FC236}">
                <a16:creationId xmlns:a16="http://schemas.microsoft.com/office/drawing/2014/main" id="{7C9CF822-B61B-681B-4499-9B417E70FFC8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4738246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60" name="Line 72">
            <a:extLst>
              <a:ext uri="{FF2B5EF4-FFF2-40B4-BE49-F238E27FC236}">
                <a16:creationId xmlns:a16="http://schemas.microsoft.com/office/drawing/2014/main" id="{D8CDC560-28FA-13A2-7DC2-8C9431CC99BB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961981" y="6035233"/>
            <a:ext cx="307110" cy="13139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6" name="Line 72">
            <a:extLst>
              <a:ext uri="{FF2B5EF4-FFF2-40B4-BE49-F238E27FC236}">
                <a16:creationId xmlns:a16="http://schemas.microsoft.com/office/drawing/2014/main" id="{F342F2CA-72A5-BAE4-5304-4882EDAF6931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9400304" y="5630979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7" name="Line 264">
            <a:extLst>
              <a:ext uri="{FF2B5EF4-FFF2-40B4-BE49-F238E27FC236}">
                <a16:creationId xmlns:a16="http://schemas.microsoft.com/office/drawing/2014/main" id="{F0C8E409-86B8-8D47-796E-CF99541EBFE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383126" y="5947375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8" name="Oval 152">
            <a:extLst>
              <a:ext uri="{FF2B5EF4-FFF2-40B4-BE49-F238E27FC236}">
                <a16:creationId xmlns:a16="http://schemas.microsoft.com/office/drawing/2014/main" id="{1808B51A-1475-04C3-E975-322EC0F036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0509" y="5858563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AF</a:t>
            </a:r>
          </a:p>
        </p:txBody>
      </p:sp>
      <p:sp>
        <p:nvSpPr>
          <p:cNvPr id="97" name="Line 72">
            <a:extLst>
              <a:ext uri="{FF2B5EF4-FFF2-40B4-BE49-F238E27FC236}">
                <a16:creationId xmlns:a16="http://schemas.microsoft.com/office/drawing/2014/main" id="{54C84A84-9A7A-9FD8-2E84-163E6884C44C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2707147" y="5474786"/>
            <a:ext cx="361771" cy="5730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0" name="Line 72">
            <a:extLst>
              <a:ext uri="{FF2B5EF4-FFF2-40B4-BE49-F238E27FC236}">
                <a16:creationId xmlns:a16="http://schemas.microsoft.com/office/drawing/2014/main" id="{22A89CB3-3E2F-9773-972E-B8C50F99468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14759" y="5627630"/>
            <a:ext cx="347868" cy="26703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58" name="Line 264">
            <a:extLst>
              <a:ext uri="{FF2B5EF4-FFF2-40B4-BE49-F238E27FC236}">
                <a16:creationId xmlns:a16="http://schemas.microsoft.com/office/drawing/2014/main" id="{CCE1C7BB-7532-A8DC-3693-9C3CA35BA57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5482" y="5940820"/>
            <a:ext cx="482532" cy="1100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0" name="Line 264">
            <a:extLst>
              <a:ext uri="{FF2B5EF4-FFF2-40B4-BE49-F238E27FC236}">
                <a16:creationId xmlns:a16="http://schemas.microsoft.com/office/drawing/2014/main" id="{28DAF6DA-109F-4BF3-ABA1-D492EB50B0D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097581" y="5944026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67" name="Oval 152">
            <a:extLst>
              <a:ext uri="{FF2B5EF4-FFF2-40B4-BE49-F238E27FC236}">
                <a16:creationId xmlns:a16="http://schemas.microsoft.com/office/drawing/2014/main" id="{13DB3BC4-C4B6-B32A-9377-CE298F655E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9495" y="58406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AA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168" name="Oval 152">
            <a:extLst>
              <a:ext uri="{FF2B5EF4-FFF2-40B4-BE49-F238E27FC236}">
                <a16:creationId xmlns:a16="http://schemas.microsoft.com/office/drawing/2014/main" id="{3F7EFB53-3E8B-F08C-0100-9C6608C58C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64964" y="585521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AB</a:t>
            </a:r>
          </a:p>
        </p:txBody>
      </p:sp>
      <p:sp>
        <p:nvSpPr>
          <p:cNvPr id="81" name="Line 72">
            <a:extLst>
              <a:ext uri="{FF2B5EF4-FFF2-40B4-BE49-F238E27FC236}">
                <a16:creationId xmlns:a16="http://schemas.microsoft.com/office/drawing/2014/main" id="{A3F7B1D5-6C72-CC7F-B892-811E655560A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9205827" y="4579951"/>
            <a:ext cx="654718" cy="26467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80" name="Line 71">
            <a:extLst>
              <a:ext uri="{FF2B5EF4-FFF2-40B4-BE49-F238E27FC236}">
                <a16:creationId xmlns:a16="http://schemas.microsoft.com/office/drawing/2014/main" id="{4872A124-5DAC-5FFC-961E-4C65914F974F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764919" y="4150425"/>
            <a:ext cx="689445" cy="1103893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18" name="Line 71">
            <a:extLst>
              <a:ext uri="{FF2B5EF4-FFF2-40B4-BE49-F238E27FC236}">
                <a16:creationId xmlns:a16="http://schemas.microsoft.com/office/drawing/2014/main" id="{296A42FB-6F19-9932-BD16-57281181629D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998192" y="4587279"/>
            <a:ext cx="622885" cy="24391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0" name="Line 72">
            <a:extLst>
              <a:ext uri="{FF2B5EF4-FFF2-40B4-BE49-F238E27FC236}">
                <a16:creationId xmlns:a16="http://schemas.microsoft.com/office/drawing/2014/main" id="{19DEC853-AC98-68B7-22AC-6FED1660E192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3535188" y="4122209"/>
            <a:ext cx="613446" cy="117936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92EA44-8400-E504-CF36-C18354401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737" y="257476"/>
            <a:ext cx="10972800" cy="1143000"/>
          </a:xfrm>
        </p:spPr>
        <p:txBody>
          <a:bodyPr/>
          <a:lstStyle/>
          <a:p>
            <a:r>
              <a:rPr lang="en-GB"/>
              <a:t>lab topology</a:t>
            </a:r>
          </a:p>
        </p:txBody>
      </p:sp>
      <p:sp>
        <p:nvSpPr>
          <p:cNvPr id="4" name="AutoShape 118">
            <a:extLst>
              <a:ext uri="{FF2B5EF4-FFF2-40B4-BE49-F238E27FC236}">
                <a16:creationId xmlns:a16="http://schemas.microsoft.com/office/drawing/2014/main" id="{6EECCFE6-3E69-DCD3-D7A3-A73CF8076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4280" y="1327059"/>
            <a:ext cx="2620505" cy="615538"/>
          </a:xfrm>
          <a:prstGeom prst="roundRect">
            <a:avLst>
              <a:gd name="adj" fmla="val 31509"/>
            </a:avLst>
          </a:prstGeom>
          <a:solidFill>
            <a:srgbClr val="FFFF00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A61CFDCE-3CB9-DC3A-CB1C-3B950F567A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350" y="3856726"/>
            <a:ext cx="1256652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6" name="AutoShape 9">
            <a:extLst>
              <a:ext uri="{FF2B5EF4-FFF2-40B4-BE49-F238E27FC236}">
                <a16:creationId xmlns:a16="http://schemas.microsoft.com/office/drawing/2014/main" id="{F8743A21-3F33-C0E3-9AB0-8B0A403D8A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4547" y="3856817"/>
            <a:ext cx="1164573" cy="615538"/>
          </a:xfrm>
          <a:prstGeom prst="roundRect">
            <a:avLst>
              <a:gd name="adj" fmla="val 31509"/>
            </a:avLst>
          </a:prstGeom>
          <a:solidFill>
            <a:srgbClr val="000066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C5EB52B5-59E6-8513-7A46-65DA236D3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5219" y="3864370"/>
            <a:ext cx="1214922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25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5CE8F996-1A73-8FCA-2758-400374FB5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15528" y="3864370"/>
            <a:ext cx="1220306" cy="615538"/>
          </a:xfrm>
          <a:prstGeom prst="roundRect">
            <a:avLst>
              <a:gd name="adj" fmla="val 31509"/>
            </a:avLst>
          </a:prstGeom>
          <a:solidFill>
            <a:srgbClr val="006600">
              <a:alpha val="50000"/>
            </a:srgbClr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D68D9CDA-FCA0-5D12-6BD7-BCE1B47A36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7306" y="2839095"/>
            <a:ext cx="2664948" cy="615538"/>
          </a:xfrm>
          <a:prstGeom prst="roundRect">
            <a:avLst>
              <a:gd name="adj" fmla="val 31509"/>
            </a:avLst>
          </a:prstGeom>
          <a:solidFill>
            <a:srgbClr val="CCFFFF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sp>
        <p:nvSpPr>
          <p:cNvPr id="10" name="AutoShape 15">
            <a:extLst>
              <a:ext uri="{FF2B5EF4-FFF2-40B4-BE49-F238E27FC236}">
                <a16:creationId xmlns:a16="http://schemas.microsoft.com/office/drawing/2014/main" id="{9E4EAF1F-F610-D9DA-92DD-DDFC21F1C3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3764" y="2805559"/>
            <a:ext cx="2598038" cy="615538"/>
          </a:xfrm>
          <a:prstGeom prst="roundRect">
            <a:avLst>
              <a:gd name="adj" fmla="val 31509"/>
            </a:avLst>
          </a:prstGeom>
          <a:solidFill>
            <a:srgbClr val="CCFF99"/>
          </a:solidFill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en-GB"/>
          </a:p>
        </p:txBody>
      </p:sp>
      <p:cxnSp>
        <p:nvCxnSpPr>
          <p:cNvPr id="15" name="AutoShape 30">
            <a:extLst>
              <a:ext uri="{FF2B5EF4-FFF2-40B4-BE49-F238E27FC236}">
                <a16:creationId xmlns:a16="http://schemas.microsoft.com/office/drawing/2014/main" id="{BE767603-537D-CA00-2B02-856BCA293FE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2868071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4E26D0CE-573B-9963-B365-E4D830E83BA2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4378241" y="1835798"/>
            <a:ext cx="779949" cy="109939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7B0BD15-3F5C-3A6A-854B-6A969D9E6AFC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>
            <a:off x="5158190" y="1835798"/>
            <a:ext cx="4490155" cy="1085481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AutoShape 40">
            <a:extLst>
              <a:ext uri="{FF2B5EF4-FFF2-40B4-BE49-F238E27FC236}">
                <a16:creationId xmlns:a16="http://schemas.microsoft.com/office/drawing/2014/main" id="{DAEF3713-5B4E-9839-91B9-FEADBD403F56}"/>
              </a:ext>
            </a:extLst>
          </p:cNvPr>
          <p:cNvCxnSpPr>
            <a:cxnSpLocks noChangeShapeType="1"/>
            <a:stCxn id="549" idx="3"/>
          </p:cNvCxnSpPr>
          <p:nvPr/>
        </p:nvCxnSpPr>
        <p:spPr bwMode="auto">
          <a:xfrm flipH="1">
            <a:off x="2805068" y="1835798"/>
            <a:ext cx="2353122" cy="1084638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AutoShape 51">
            <a:extLst>
              <a:ext uri="{FF2B5EF4-FFF2-40B4-BE49-F238E27FC236}">
                <a16:creationId xmlns:a16="http://schemas.microsoft.com/office/drawing/2014/main" id="{ED153B9B-2310-4143-BDD4-F46EF6E3053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581068" cy="620485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AutoShape 52">
            <a:extLst>
              <a:ext uri="{FF2B5EF4-FFF2-40B4-BE49-F238E27FC236}">
                <a16:creationId xmlns:a16="http://schemas.microsoft.com/office/drawing/2014/main" id="{F16C2346-3188-1100-D5B1-EAF507DF355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378241" y="3361319"/>
            <a:ext cx="7895" cy="6057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AutoShape 53">
            <a:extLst>
              <a:ext uri="{FF2B5EF4-FFF2-40B4-BE49-F238E27FC236}">
                <a16:creationId xmlns:a16="http://schemas.microsoft.com/office/drawing/2014/main" id="{F189DBB4-2480-14BE-560C-86E4B2D54ACF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2805068" y="3346566"/>
            <a:ext cx="1789" cy="627332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AutoShape 54">
            <a:extLst>
              <a:ext uri="{FF2B5EF4-FFF2-40B4-BE49-F238E27FC236}">
                <a16:creationId xmlns:a16="http://schemas.microsoft.com/office/drawing/2014/main" id="{B28434CA-1651-F3B3-4A27-242A384D6E02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806857" y="3361319"/>
            <a:ext cx="1571383" cy="61257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AutoShape 55">
            <a:extLst>
              <a:ext uri="{FF2B5EF4-FFF2-40B4-BE49-F238E27FC236}">
                <a16:creationId xmlns:a16="http://schemas.microsoft.com/office/drawing/2014/main" id="{A02BA591-1CA9-AC3B-C491-57B4FAAA3B2A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1630673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AutoShape 56">
            <a:extLst>
              <a:ext uri="{FF2B5EF4-FFF2-40B4-BE49-F238E27FC236}">
                <a16:creationId xmlns:a16="http://schemas.microsoft.com/office/drawing/2014/main" id="{29783F1E-0194-6CAD-DCED-D44EC6150291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9648344" y="3347409"/>
            <a:ext cx="8590" cy="60401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AutoShape 57">
            <a:extLst>
              <a:ext uri="{FF2B5EF4-FFF2-40B4-BE49-F238E27FC236}">
                <a16:creationId xmlns:a16="http://schemas.microsoft.com/office/drawing/2014/main" id="{8BF62981-E0E6-93B5-1963-153EDB5772D2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8026261" y="3347409"/>
            <a:ext cx="4653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AutoShape 58">
            <a:extLst>
              <a:ext uri="{FF2B5EF4-FFF2-40B4-BE49-F238E27FC236}">
                <a16:creationId xmlns:a16="http://schemas.microsoft.com/office/drawing/2014/main" id="{1AA979D0-F8F6-D87A-A54B-3A1F67CAEAE0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030914" y="3347409"/>
            <a:ext cx="1617431" cy="612089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Line 71">
            <a:extLst>
              <a:ext uri="{FF2B5EF4-FFF2-40B4-BE49-F238E27FC236}">
                <a16:creationId xmlns:a16="http://schemas.microsoft.com/office/drawing/2014/main" id="{7463DECB-8805-0F2B-9313-9AF9195C7500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3149607" y="4006976"/>
            <a:ext cx="612099" cy="1401939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33" name="Line 72">
            <a:extLst>
              <a:ext uri="{FF2B5EF4-FFF2-40B4-BE49-F238E27FC236}">
                <a16:creationId xmlns:a16="http://schemas.microsoft.com/office/drawing/2014/main" id="{C6D27F4B-86B9-A3F1-BF4C-3B85F5EA7136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2695635" y="4468319"/>
            <a:ext cx="606282" cy="48817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cxnSp>
        <p:nvCxnSpPr>
          <p:cNvPr id="41" name="AutoShape 93">
            <a:extLst>
              <a:ext uri="{FF2B5EF4-FFF2-40B4-BE49-F238E27FC236}">
                <a16:creationId xmlns:a16="http://schemas.microsoft.com/office/drawing/2014/main" id="{A134703C-8523-D0E0-3D7C-AA3E67F77300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1281316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2" name="AutoShape 94">
            <a:extLst>
              <a:ext uri="{FF2B5EF4-FFF2-40B4-BE49-F238E27FC236}">
                <a16:creationId xmlns:a16="http://schemas.microsoft.com/office/drawing/2014/main" id="{EE9AC837-35EA-FC03-E279-1506D1AF5D5D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4378241" y="1853522"/>
            <a:ext cx="2366704" cy="108166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3" name="AutoShape 95">
            <a:extLst>
              <a:ext uri="{FF2B5EF4-FFF2-40B4-BE49-F238E27FC236}">
                <a16:creationId xmlns:a16="http://schemas.microsoft.com/office/drawing/2014/main" id="{109AE0BD-2587-0374-A015-5D1D36EAD416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>
            <a:off x="6744945" y="1853522"/>
            <a:ext cx="2903399" cy="1067757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AutoShape 102">
            <a:extLst>
              <a:ext uri="{FF2B5EF4-FFF2-40B4-BE49-F238E27FC236}">
                <a16:creationId xmlns:a16="http://schemas.microsoft.com/office/drawing/2014/main" id="{0E0B165A-89D3-401A-AA61-BF52481A9369}"/>
              </a:ext>
            </a:extLst>
          </p:cNvPr>
          <p:cNvCxnSpPr>
            <a:cxnSpLocks noChangeShapeType="1"/>
            <a:stCxn id="574" idx="3"/>
          </p:cNvCxnSpPr>
          <p:nvPr/>
        </p:nvCxnSpPr>
        <p:spPr bwMode="auto">
          <a:xfrm flipH="1">
            <a:off x="2805068" y="1853522"/>
            <a:ext cx="3939877" cy="1066914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C837738B-186D-D06C-F2D7-E3B3D556AFEB}"/>
              </a:ext>
            </a:extLst>
          </p:cNvPr>
          <p:cNvSpPr/>
          <p:nvPr/>
        </p:nvSpPr>
        <p:spPr>
          <a:xfrm>
            <a:off x="2201999" y="2778230"/>
            <a:ext cx="27964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BB388560-70CB-A025-3AEE-56662939986F}"/>
              </a:ext>
            </a:extLst>
          </p:cNvPr>
          <p:cNvSpPr/>
          <p:nvPr/>
        </p:nvSpPr>
        <p:spPr>
          <a:xfrm>
            <a:off x="7406672" y="2776211"/>
            <a:ext cx="2847086" cy="1794044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6B31FD9A-C6E4-C9C1-E5A6-804A7342384F}"/>
              </a:ext>
            </a:extLst>
          </p:cNvPr>
          <p:cNvSpPr/>
          <p:nvPr/>
        </p:nvSpPr>
        <p:spPr>
          <a:xfrm>
            <a:off x="4569622" y="1269324"/>
            <a:ext cx="2787190" cy="760192"/>
          </a:xfrm>
          <a:prstGeom prst="roundRect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8B64B512-4785-51E1-86FD-CD09ECA324C0}"/>
              </a:ext>
            </a:extLst>
          </p:cNvPr>
          <p:cNvGrpSpPr/>
          <p:nvPr/>
        </p:nvGrpSpPr>
        <p:grpSpPr>
          <a:xfrm>
            <a:off x="4004577" y="2935189"/>
            <a:ext cx="747328" cy="426131"/>
            <a:chOff x="967835" y="2541918"/>
            <a:chExt cx="1426054" cy="463051"/>
          </a:xfrm>
        </p:grpSpPr>
        <p:grpSp>
          <p:nvGrpSpPr>
            <p:cNvPr id="121" name="Group 93">
              <a:extLst>
                <a:ext uri="{FF2B5EF4-FFF2-40B4-BE49-F238E27FC236}">
                  <a16:creationId xmlns:a16="http://schemas.microsoft.com/office/drawing/2014/main" id="{43DE3BBD-5424-7CF9-F367-CE288917ADF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123" name="Group 94">
                <a:extLst>
                  <a:ext uri="{FF2B5EF4-FFF2-40B4-BE49-F238E27FC236}">
                    <a16:creationId xmlns:a16="http://schemas.microsoft.com/office/drawing/2014/main" id="{1EAF63BF-71E1-45A1-38F2-BD15CF55A63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125" name="AutoShape 95">
                  <a:extLst>
                    <a:ext uri="{FF2B5EF4-FFF2-40B4-BE49-F238E27FC236}">
                      <a16:creationId xmlns:a16="http://schemas.microsoft.com/office/drawing/2014/main" id="{DF9873E5-00C4-751E-FA67-F494EC2A0CB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126" name="Group 96">
                  <a:extLst>
                    <a:ext uri="{FF2B5EF4-FFF2-40B4-BE49-F238E27FC236}">
                      <a16:creationId xmlns:a16="http://schemas.microsoft.com/office/drawing/2014/main" id="{AA68F1F5-EF32-C929-E386-5029B55AC836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127" name="Group 97">
                    <a:extLst>
                      <a:ext uri="{FF2B5EF4-FFF2-40B4-BE49-F238E27FC236}">
                        <a16:creationId xmlns:a16="http://schemas.microsoft.com/office/drawing/2014/main" id="{E019B2A0-C76F-8258-6AB2-350B34903A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137" name="Freeform 98">
                      <a:extLst>
                        <a:ext uri="{FF2B5EF4-FFF2-40B4-BE49-F238E27FC236}">
                          <a16:creationId xmlns:a16="http://schemas.microsoft.com/office/drawing/2014/main" id="{7C09AAB2-79BB-8FA4-C3D2-0213A98719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8" name="Freeform 99">
                      <a:extLst>
                        <a:ext uri="{FF2B5EF4-FFF2-40B4-BE49-F238E27FC236}">
                          <a16:creationId xmlns:a16="http://schemas.microsoft.com/office/drawing/2014/main" id="{EF43869F-9CE5-6A9A-5DB0-13705EF4844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9" name="Freeform 100">
                      <a:extLst>
                        <a:ext uri="{FF2B5EF4-FFF2-40B4-BE49-F238E27FC236}">
                          <a16:creationId xmlns:a16="http://schemas.microsoft.com/office/drawing/2014/main" id="{7537A8CA-DE9E-DA77-C5FF-C36828DBA1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0" name="Freeform 101">
                      <a:extLst>
                        <a:ext uri="{FF2B5EF4-FFF2-40B4-BE49-F238E27FC236}">
                          <a16:creationId xmlns:a16="http://schemas.microsoft.com/office/drawing/2014/main" id="{791A9C2A-D4EB-12B4-4108-CB6DB265A8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1" name="Freeform 102">
                      <a:extLst>
                        <a:ext uri="{FF2B5EF4-FFF2-40B4-BE49-F238E27FC236}">
                          <a16:creationId xmlns:a16="http://schemas.microsoft.com/office/drawing/2014/main" id="{DE003316-2EA9-B541-222D-2B62EB74A1F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2" name="Freeform 103">
                      <a:extLst>
                        <a:ext uri="{FF2B5EF4-FFF2-40B4-BE49-F238E27FC236}">
                          <a16:creationId xmlns:a16="http://schemas.microsoft.com/office/drawing/2014/main" id="{07309A1A-6841-EF78-6D75-8324E85F2F4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3" name="Freeform 104">
                      <a:extLst>
                        <a:ext uri="{FF2B5EF4-FFF2-40B4-BE49-F238E27FC236}">
                          <a16:creationId xmlns:a16="http://schemas.microsoft.com/office/drawing/2014/main" id="{AD0373CC-EAAD-5EE0-4811-AC7F2B5A98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44" name="Freeform 105">
                      <a:extLst>
                        <a:ext uri="{FF2B5EF4-FFF2-40B4-BE49-F238E27FC236}">
                          <a16:creationId xmlns:a16="http://schemas.microsoft.com/office/drawing/2014/main" id="{C325EE30-95E6-4334-CB6A-B5E8373AAAF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128" name="Group 106">
                    <a:extLst>
                      <a:ext uri="{FF2B5EF4-FFF2-40B4-BE49-F238E27FC236}">
                        <a16:creationId xmlns:a16="http://schemas.microsoft.com/office/drawing/2014/main" id="{EBD601ED-F00D-36F1-CCE7-3CAFFD0CFD0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129" name="Freeform 107">
                      <a:extLst>
                        <a:ext uri="{FF2B5EF4-FFF2-40B4-BE49-F238E27FC236}">
                          <a16:creationId xmlns:a16="http://schemas.microsoft.com/office/drawing/2014/main" id="{6145BE27-41C9-19AF-DD6B-9E690C042E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0" name="Freeform 108">
                      <a:extLst>
                        <a:ext uri="{FF2B5EF4-FFF2-40B4-BE49-F238E27FC236}">
                          <a16:creationId xmlns:a16="http://schemas.microsoft.com/office/drawing/2014/main" id="{2E308260-FC66-AB9E-648C-31CFDCBEF04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1" name="Freeform 109">
                      <a:extLst>
                        <a:ext uri="{FF2B5EF4-FFF2-40B4-BE49-F238E27FC236}">
                          <a16:creationId xmlns:a16="http://schemas.microsoft.com/office/drawing/2014/main" id="{47FDD493-E7EC-6F1D-D951-911AAAB8226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2" name="Freeform 110">
                      <a:extLst>
                        <a:ext uri="{FF2B5EF4-FFF2-40B4-BE49-F238E27FC236}">
                          <a16:creationId xmlns:a16="http://schemas.microsoft.com/office/drawing/2014/main" id="{9CF5934E-AE78-C966-6348-02AF56A3AE0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3" name="Freeform 111">
                      <a:extLst>
                        <a:ext uri="{FF2B5EF4-FFF2-40B4-BE49-F238E27FC236}">
                          <a16:creationId xmlns:a16="http://schemas.microsoft.com/office/drawing/2014/main" id="{53AD57C9-6854-B84F-ABDA-6E693B5FC7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4" name="Freeform 112">
                      <a:extLst>
                        <a:ext uri="{FF2B5EF4-FFF2-40B4-BE49-F238E27FC236}">
                          <a16:creationId xmlns:a16="http://schemas.microsoft.com/office/drawing/2014/main" id="{9641F6FA-2E19-1A4E-813A-87F02D4A160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5" name="Freeform 113">
                      <a:extLst>
                        <a:ext uri="{FF2B5EF4-FFF2-40B4-BE49-F238E27FC236}">
                          <a16:creationId xmlns:a16="http://schemas.microsoft.com/office/drawing/2014/main" id="{CE198419-245B-770E-BA13-27C99CCE055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136" name="Freeform 114">
                      <a:extLst>
                        <a:ext uri="{FF2B5EF4-FFF2-40B4-BE49-F238E27FC236}">
                          <a16:creationId xmlns:a16="http://schemas.microsoft.com/office/drawing/2014/main" id="{1BA8A3A8-09D4-F1F4-B476-72DE130C1AB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124" name="WordArt 115">
                <a:extLst>
                  <a:ext uri="{FF2B5EF4-FFF2-40B4-BE49-F238E27FC236}">
                    <a16:creationId xmlns:a16="http://schemas.microsoft.com/office/drawing/2014/main" id="{3BD51645-C458-238D-9B08-1E2A9E38A128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122" name="WordArt 68">
              <a:extLst>
                <a:ext uri="{FF2B5EF4-FFF2-40B4-BE49-F238E27FC236}">
                  <a16:creationId xmlns:a16="http://schemas.microsoft.com/office/drawing/2014/main" id="{CCA7198E-D4C5-F59C-3B5C-68DB1F1C6BB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spine_1_1_2</a:t>
              </a:r>
            </a:p>
          </p:txBody>
        </p:sp>
      </p:grpSp>
      <p:grpSp>
        <p:nvGrpSpPr>
          <p:cNvPr id="369" name="Group 368">
            <a:extLst>
              <a:ext uri="{FF2B5EF4-FFF2-40B4-BE49-F238E27FC236}">
                <a16:creationId xmlns:a16="http://schemas.microsoft.com/office/drawing/2014/main" id="{43B49D79-133F-BB7B-7797-39A2F015209A}"/>
              </a:ext>
            </a:extLst>
          </p:cNvPr>
          <p:cNvGrpSpPr/>
          <p:nvPr/>
        </p:nvGrpSpPr>
        <p:grpSpPr>
          <a:xfrm>
            <a:off x="2431404" y="2920436"/>
            <a:ext cx="747328" cy="426131"/>
            <a:chOff x="967835" y="2541918"/>
            <a:chExt cx="1426054" cy="463051"/>
          </a:xfrm>
        </p:grpSpPr>
        <p:grpSp>
          <p:nvGrpSpPr>
            <p:cNvPr id="370" name="Group 93">
              <a:extLst>
                <a:ext uri="{FF2B5EF4-FFF2-40B4-BE49-F238E27FC236}">
                  <a16:creationId xmlns:a16="http://schemas.microsoft.com/office/drawing/2014/main" id="{40948096-0BDB-FEBD-7DE6-B84DE9C6643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72" name="Group 94">
                <a:extLst>
                  <a:ext uri="{FF2B5EF4-FFF2-40B4-BE49-F238E27FC236}">
                    <a16:creationId xmlns:a16="http://schemas.microsoft.com/office/drawing/2014/main" id="{1C7EA739-4CC6-5430-21AD-139FFF2DAF5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74" name="AutoShape 95">
                  <a:extLst>
                    <a:ext uri="{FF2B5EF4-FFF2-40B4-BE49-F238E27FC236}">
                      <a16:creationId xmlns:a16="http://schemas.microsoft.com/office/drawing/2014/main" id="{B259C86A-9B8A-E4DE-F68C-9E8BC3682CC6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375" name="Group 96">
                  <a:extLst>
                    <a:ext uri="{FF2B5EF4-FFF2-40B4-BE49-F238E27FC236}">
                      <a16:creationId xmlns:a16="http://schemas.microsoft.com/office/drawing/2014/main" id="{D433D20B-91E9-BED3-B7AB-73055090DDC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376" name="Group 97">
                    <a:extLst>
                      <a:ext uri="{FF2B5EF4-FFF2-40B4-BE49-F238E27FC236}">
                        <a16:creationId xmlns:a16="http://schemas.microsoft.com/office/drawing/2014/main" id="{957F7EEB-5899-A5E8-8CD3-3434210509F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386" name="Freeform 98">
                      <a:extLst>
                        <a:ext uri="{FF2B5EF4-FFF2-40B4-BE49-F238E27FC236}">
                          <a16:creationId xmlns:a16="http://schemas.microsoft.com/office/drawing/2014/main" id="{C3935E30-A427-66A3-0C3E-782E133B97E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7" name="Freeform 99">
                      <a:extLst>
                        <a:ext uri="{FF2B5EF4-FFF2-40B4-BE49-F238E27FC236}">
                          <a16:creationId xmlns:a16="http://schemas.microsoft.com/office/drawing/2014/main" id="{227A7790-01B7-06F2-E43F-4DC7711C2F4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8" name="Freeform 100">
                      <a:extLst>
                        <a:ext uri="{FF2B5EF4-FFF2-40B4-BE49-F238E27FC236}">
                          <a16:creationId xmlns:a16="http://schemas.microsoft.com/office/drawing/2014/main" id="{8687A9E4-78BF-FF44-3455-EB32FB9A36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9" name="Freeform 101">
                      <a:extLst>
                        <a:ext uri="{FF2B5EF4-FFF2-40B4-BE49-F238E27FC236}">
                          <a16:creationId xmlns:a16="http://schemas.microsoft.com/office/drawing/2014/main" id="{8CC383C3-D167-E5A7-1048-55025FDD2C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0" name="Freeform 102">
                      <a:extLst>
                        <a:ext uri="{FF2B5EF4-FFF2-40B4-BE49-F238E27FC236}">
                          <a16:creationId xmlns:a16="http://schemas.microsoft.com/office/drawing/2014/main" id="{68FB7745-5356-C3AA-7730-9C57312E5F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1" name="Freeform 103">
                      <a:extLst>
                        <a:ext uri="{FF2B5EF4-FFF2-40B4-BE49-F238E27FC236}">
                          <a16:creationId xmlns:a16="http://schemas.microsoft.com/office/drawing/2014/main" id="{B4C8C609-953F-2D2B-F8A7-A9D943782F8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2" name="Freeform 104">
                      <a:extLst>
                        <a:ext uri="{FF2B5EF4-FFF2-40B4-BE49-F238E27FC236}">
                          <a16:creationId xmlns:a16="http://schemas.microsoft.com/office/drawing/2014/main" id="{2823A378-C818-2DA4-D6FF-67CF187144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93" name="Freeform 105">
                      <a:extLst>
                        <a:ext uri="{FF2B5EF4-FFF2-40B4-BE49-F238E27FC236}">
                          <a16:creationId xmlns:a16="http://schemas.microsoft.com/office/drawing/2014/main" id="{87CD019B-7D0B-6EED-4CFB-0F931474F97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377" name="Group 106">
                    <a:extLst>
                      <a:ext uri="{FF2B5EF4-FFF2-40B4-BE49-F238E27FC236}">
                        <a16:creationId xmlns:a16="http://schemas.microsoft.com/office/drawing/2014/main" id="{A55F724C-5B5D-7104-9686-12DC8C12AB13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378" name="Freeform 107">
                      <a:extLst>
                        <a:ext uri="{FF2B5EF4-FFF2-40B4-BE49-F238E27FC236}">
                          <a16:creationId xmlns:a16="http://schemas.microsoft.com/office/drawing/2014/main" id="{326E116D-C29F-38C3-9374-55E673D376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79" name="Freeform 108">
                      <a:extLst>
                        <a:ext uri="{FF2B5EF4-FFF2-40B4-BE49-F238E27FC236}">
                          <a16:creationId xmlns:a16="http://schemas.microsoft.com/office/drawing/2014/main" id="{07E2B7AB-E9BE-F408-DA5C-DF7DB91E0E3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0" name="Freeform 109">
                      <a:extLst>
                        <a:ext uri="{FF2B5EF4-FFF2-40B4-BE49-F238E27FC236}">
                          <a16:creationId xmlns:a16="http://schemas.microsoft.com/office/drawing/2014/main" id="{5DB661BA-D31C-9C4F-5561-94952F38B3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1" name="Freeform 110">
                      <a:extLst>
                        <a:ext uri="{FF2B5EF4-FFF2-40B4-BE49-F238E27FC236}">
                          <a16:creationId xmlns:a16="http://schemas.microsoft.com/office/drawing/2014/main" id="{06109DF1-BF08-95B8-EF10-A956C813B6A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2" name="Freeform 111">
                      <a:extLst>
                        <a:ext uri="{FF2B5EF4-FFF2-40B4-BE49-F238E27FC236}">
                          <a16:creationId xmlns:a16="http://schemas.microsoft.com/office/drawing/2014/main" id="{A1B8ADBA-FF43-B10B-4A5C-4261BE067B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3" name="Freeform 112">
                      <a:extLst>
                        <a:ext uri="{FF2B5EF4-FFF2-40B4-BE49-F238E27FC236}">
                          <a16:creationId xmlns:a16="http://schemas.microsoft.com/office/drawing/2014/main" id="{60357803-979F-9BD9-A415-D88F2A9070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4" name="Freeform 113">
                      <a:extLst>
                        <a:ext uri="{FF2B5EF4-FFF2-40B4-BE49-F238E27FC236}">
                          <a16:creationId xmlns:a16="http://schemas.microsoft.com/office/drawing/2014/main" id="{56DB2785-F6A4-EEE2-B5DA-717164C2C9D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385" name="Freeform 114">
                      <a:extLst>
                        <a:ext uri="{FF2B5EF4-FFF2-40B4-BE49-F238E27FC236}">
                          <a16:creationId xmlns:a16="http://schemas.microsoft.com/office/drawing/2014/main" id="{DB952E99-FFC5-A2B8-C977-026F689EA44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73" name="WordArt 115">
                <a:extLst>
                  <a:ext uri="{FF2B5EF4-FFF2-40B4-BE49-F238E27FC236}">
                    <a16:creationId xmlns:a16="http://schemas.microsoft.com/office/drawing/2014/main" id="{0561103C-3090-0A4B-41A1-2C9AA4B584C6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71" name="WordArt 68">
              <a:extLst>
                <a:ext uri="{FF2B5EF4-FFF2-40B4-BE49-F238E27FC236}">
                  <a16:creationId xmlns:a16="http://schemas.microsoft.com/office/drawing/2014/main" id="{8B22F49C-234E-76CF-1DCC-443B5D436E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spine_1_1_1</a:t>
              </a:r>
            </a:p>
          </p:txBody>
        </p:sp>
      </p:grpSp>
      <p:grpSp>
        <p:nvGrpSpPr>
          <p:cNvPr id="444" name="Group 443">
            <a:extLst>
              <a:ext uri="{FF2B5EF4-FFF2-40B4-BE49-F238E27FC236}">
                <a16:creationId xmlns:a16="http://schemas.microsoft.com/office/drawing/2014/main" id="{CB03608B-18D7-3E63-A454-131A212620F8}"/>
              </a:ext>
            </a:extLst>
          </p:cNvPr>
          <p:cNvGrpSpPr/>
          <p:nvPr/>
        </p:nvGrpSpPr>
        <p:grpSpPr>
          <a:xfrm>
            <a:off x="7652597" y="2921279"/>
            <a:ext cx="747328" cy="426131"/>
            <a:chOff x="967835" y="2541918"/>
            <a:chExt cx="1426054" cy="463051"/>
          </a:xfrm>
        </p:grpSpPr>
        <p:grpSp>
          <p:nvGrpSpPr>
            <p:cNvPr id="445" name="Group 93">
              <a:extLst>
                <a:ext uri="{FF2B5EF4-FFF2-40B4-BE49-F238E27FC236}">
                  <a16:creationId xmlns:a16="http://schemas.microsoft.com/office/drawing/2014/main" id="{6A41D159-5557-384B-CEB0-D6DFA3E2D71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47" name="Group 94">
                <a:extLst>
                  <a:ext uri="{FF2B5EF4-FFF2-40B4-BE49-F238E27FC236}">
                    <a16:creationId xmlns:a16="http://schemas.microsoft.com/office/drawing/2014/main" id="{B451C6B0-6501-8E66-11EC-7B30DCBE3E5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49" name="AutoShape 95">
                  <a:extLst>
                    <a:ext uri="{FF2B5EF4-FFF2-40B4-BE49-F238E27FC236}">
                      <a16:creationId xmlns:a16="http://schemas.microsoft.com/office/drawing/2014/main" id="{70BC7EE8-38D1-1D2C-6007-FA4F583FD78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50" name="Group 96">
                  <a:extLst>
                    <a:ext uri="{FF2B5EF4-FFF2-40B4-BE49-F238E27FC236}">
                      <a16:creationId xmlns:a16="http://schemas.microsoft.com/office/drawing/2014/main" id="{2E5336DA-6A50-9C99-045C-F885EDAE22C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51" name="Group 97">
                    <a:extLst>
                      <a:ext uri="{FF2B5EF4-FFF2-40B4-BE49-F238E27FC236}">
                        <a16:creationId xmlns:a16="http://schemas.microsoft.com/office/drawing/2014/main" id="{4D9C6883-E1ED-F4CE-4418-09961CA3558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61" name="Freeform 98">
                      <a:extLst>
                        <a:ext uri="{FF2B5EF4-FFF2-40B4-BE49-F238E27FC236}">
                          <a16:creationId xmlns:a16="http://schemas.microsoft.com/office/drawing/2014/main" id="{5111074F-71C1-761C-ACA8-DF0DAC074F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2" name="Freeform 99">
                      <a:extLst>
                        <a:ext uri="{FF2B5EF4-FFF2-40B4-BE49-F238E27FC236}">
                          <a16:creationId xmlns:a16="http://schemas.microsoft.com/office/drawing/2014/main" id="{3946DE11-C934-7635-D54D-42B4187AD6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3" name="Freeform 100">
                      <a:extLst>
                        <a:ext uri="{FF2B5EF4-FFF2-40B4-BE49-F238E27FC236}">
                          <a16:creationId xmlns:a16="http://schemas.microsoft.com/office/drawing/2014/main" id="{4B023D31-E26C-CEF2-C4E7-5B58A565FAC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4" name="Freeform 101">
                      <a:extLst>
                        <a:ext uri="{FF2B5EF4-FFF2-40B4-BE49-F238E27FC236}">
                          <a16:creationId xmlns:a16="http://schemas.microsoft.com/office/drawing/2014/main" id="{EC92DC65-7F04-0706-82C3-51495B3C313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5" name="Freeform 102">
                      <a:extLst>
                        <a:ext uri="{FF2B5EF4-FFF2-40B4-BE49-F238E27FC236}">
                          <a16:creationId xmlns:a16="http://schemas.microsoft.com/office/drawing/2014/main" id="{359E9670-2373-9C61-ECB3-70AC32F331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6" name="Freeform 103">
                      <a:extLst>
                        <a:ext uri="{FF2B5EF4-FFF2-40B4-BE49-F238E27FC236}">
                          <a16:creationId xmlns:a16="http://schemas.microsoft.com/office/drawing/2014/main" id="{160B1D64-ECEC-4A39-2594-70B8747CA4D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7" name="Freeform 104">
                      <a:extLst>
                        <a:ext uri="{FF2B5EF4-FFF2-40B4-BE49-F238E27FC236}">
                          <a16:creationId xmlns:a16="http://schemas.microsoft.com/office/drawing/2014/main" id="{AA39288E-38F9-841D-75B0-BE2C41EBCBE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8" name="Freeform 105">
                      <a:extLst>
                        <a:ext uri="{FF2B5EF4-FFF2-40B4-BE49-F238E27FC236}">
                          <a16:creationId xmlns:a16="http://schemas.microsoft.com/office/drawing/2014/main" id="{EF4A58F8-EFCC-2F76-8665-790B68591AA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52" name="Group 106">
                    <a:extLst>
                      <a:ext uri="{FF2B5EF4-FFF2-40B4-BE49-F238E27FC236}">
                        <a16:creationId xmlns:a16="http://schemas.microsoft.com/office/drawing/2014/main" id="{3F432101-31B1-024F-9CE9-4AFB23ECCD0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53" name="Freeform 107">
                      <a:extLst>
                        <a:ext uri="{FF2B5EF4-FFF2-40B4-BE49-F238E27FC236}">
                          <a16:creationId xmlns:a16="http://schemas.microsoft.com/office/drawing/2014/main" id="{2EC05E10-602F-36AB-4D7E-40D83EF164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4" name="Freeform 108">
                      <a:extLst>
                        <a:ext uri="{FF2B5EF4-FFF2-40B4-BE49-F238E27FC236}">
                          <a16:creationId xmlns:a16="http://schemas.microsoft.com/office/drawing/2014/main" id="{802A532B-1961-BFB4-5D91-0E46C5ACC4D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5" name="Freeform 109">
                      <a:extLst>
                        <a:ext uri="{FF2B5EF4-FFF2-40B4-BE49-F238E27FC236}">
                          <a16:creationId xmlns:a16="http://schemas.microsoft.com/office/drawing/2014/main" id="{59E68D76-A670-8E7A-BB5E-71D5DC7EDA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6" name="Freeform 110">
                      <a:extLst>
                        <a:ext uri="{FF2B5EF4-FFF2-40B4-BE49-F238E27FC236}">
                          <a16:creationId xmlns:a16="http://schemas.microsoft.com/office/drawing/2014/main" id="{74FD5B4A-1A25-5B2C-288C-BD26BE913AD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7" name="Freeform 111">
                      <a:extLst>
                        <a:ext uri="{FF2B5EF4-FFF2-40B4-BE49-F238E27FC236}">
                          <a16:creationId xmlns:a16="http://schemas.microsoft.com/office/drawing/2014/main" id="{852FB2DF-3DE4-3755-BC40-2C476625529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8" name="Freeform 112">
                      <a:extLst>
                        <a:ext uri="{FF2B5EF4-FFF2-40B4-BE49-F238E27FC236}">
                          <a16:creationId xmlns:a16="http://schemas.microsoft.com/office/drawing/2014/main" id="{8832B36F-AF46-0866-9652-4D6F93ED83A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59" name="Freeform 113">
                      <a:extLst>
                        <a:ext uri="{FF2B5EF4-FFF2-40B4-BE49-F238E27FC236}">
                          <a16:creationId xmlns:a16="http://schemas.microsoft.com/office/drawing/2014/main" id="{06E6FCA0-72BF-E411-17E3-3DDCD479859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60" name="Freeform 114">
                      <a:extLst>
                        <a:ext uri="{FF2B5EF4-FFF2-40B4-BE49-F238E27FC236}">
                          <a16:creationId xmlns:a16="http://schemas.microsoft.com/office/drawing/2014/main" id="{2209AABE-B883-B078-81B4-0B8B4DAFFB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48" name="WordArt 115">
                <a:extLst>
                  <a:ext uri="{FF2B5EF4-FFF2-40B4-BE49-F238E27FC236}">
                    <a16:creationId xmlns:a16="http://schemas.microsoft.com/office/drawing/2014/main" id="{61EEBE5B-3B96-D5D6-6D30-913724D97BE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46" name="WordArt 68">
              <a:extLst>
                <a:ext uri="{FF2B5EF4-FFF2-40B4-BE49-F238E27FC236}">
                  <a16:creationId xmlns:a16="http://schemas.microsoft.com/office/drawing/2014/main" id="{0AB1E909-5A88-8951-33EC-910010FB7DF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spine_2_1_1</a:t>
              </a:r>
            </a:p>
          </p:txBody>
        </p:sp>
      </p:grpSp>
      <p:grpSp>
        <p:nvGrpSpPr>
          <p:cNvPr id="469" name="Group 468">
            <a:extLst>
              <a:ext uri="{FF2B5EF4-FFF2-40B4-BE49-F238E27FC236}">
                <a16:creationId xmlns:a16="http://schemas.microsoft.com/office/drawing/2014/main" id="{D6AF18FB-8AB0-6B1A-D258-4874E25EDB36}"/>
              </a:ext>
            </a:extLst>
          </p:cNvPr>
          <p:cNvGrpSpPr/>
          <p:nvPr/>
        </p:nvGrpSpPr>
        <p:grpSpPr>
          <a:xfrm>
            <a:off x="9274680" y="2921279"/>
            <a:ext cx="747328" cy="426131"/>
            <a:chOff x="967835" y="2541918"/>
            <a:chExt cx="1426054" cy="463051"/>
          </a:xfrm>
        </p:grpSpPr>
        <p:grpSp>
          <p:nvGrpSpPr>
            <p:cNvPr id="470" name="Group 93">
              <a:extLst>
                <a:ext uri="{FF2B5EF4-FFF2-40B4-BE49-F238E27FC236}">
                  <a16:creationId xmlns:a16="http://schemas.microsoft.com/office/drawing/2014/main" id="{87BB173B-7E73-B4F8-4DB8-4347EE7FCB3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72" name="Group 94">
                <a:extLst>
                  <a:ext uri="{FF2B5EF4-FFF2-40B4-BE49-F238E27FC236}">
                    <a16:creationId xmlns:a16="http://schemas.microsoft.com/office/drawing/2014/main" id="{CFE7BA2A-5701-4A10-574C-B27C45F97E8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74" name="AutoShape 95">
                  <a:extLst>
                    <a:ext uri="{FF2B5EF4-FFF2-40B4-BE49-F238E27FC236}">
                      <a16:creationId xmlns:a16="http://schemas.microsoft.com/office/drawing/2014/main" id="{7D421ABC-BBCA-FC5D-9F90-81E29AFC1C8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75" name="Group 96">
                  <a:extLst>
                    <a:ext uri="{FF2B5EF4-FFF2-40B4-BE49-F238E27FC236}">
                      <a16:creationId xmlns:a16="http://schemas.microsoft.com/office/drawing/2014/main" id="{802896B3-0C15-1D11-B7D4-D9F6FA7CCAD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76" name="Group 97">
                    <a:extLst>
                      <a:ext uri="{FF2B5EF4-FFF2-40B4-BE49-F238E27FC236}">
                        <a16:creationId xmlns:a16="http://schemas.microsoft.com/office/drawing/2014/main" id="{5D19CF97-1A4F-2AB8-A4D7-C100AC484229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86" name="Freeform 98">
                      <a:extLst>
                        <a:ext uri="{FF2B5EF4-FFF2-40B4-BE49-F238E27FC236}">
                          <a16:creationId xmlns:a16="http://schemas.microsoft.com/office/drawing/2014/main" id="{62C5B638-B3D0-46F5-EDCF-BB7BF801573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7" name="Freeform 99">
                      <a:extLst>
                        <a:ext uri="{FF2B5EF4-FFF2-40B4-BE49-F238E27FC236}">
                          <a16:creationId xmlns:a16="http://schemas.microsoft.com/office/drawing/2014/main" id="{2F25583A-4CC9-8AA0-36F7-6535C7B55B9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8" name="Freeform 100">
                      <a:extLst>
                        <a:ext uri="{FF2B5EF4-FFF2-40B4-BE49-F238E27FC236}">
                          <a16:creationId xmlns:a16="http://schemas.microsoft.com/office/drawing/2014/main" id="{4D5991CF-012B-BB7C-C334-2A5480D3901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9" name="Freeform 101">
                      <a:extLst>
                        <a:ext uri="{FF2B5EF4-FFF2-40B4-BE49-F238E27FC236}">
                          <a16:creationId xmlns:a16="http://schemas.microsoft.com/office/drawing/2014/main" id="{7077FF1C-AAAB-133D-C7FD-E2A1CE1EA4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0" name="Freeform 102">
                      <a:extLst>
                        <a:ext uri="{FF2B5EF4-FFF2-40B4-BE49-F238E27FC236}">
                          <a16:creationId xmlns:a16="http://schemas.microsoft.com/office/drawing/2014/main" id="{B5DA765E-A3C4-18AB-65B2-FA46DF093D9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1" name="Freeform 103">
                      <a:extLst>
                        <a:ext uri="{FF2B5EF4-FFF2-40B4-BE49-F238E27FC236}">
                          <a16:creationId xmlns:a16="http://schemas.microsoft.com/office/drawing/2014/main" id="{4FA9AC43-E831-FA78-4EE1-99831FC2B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2" name="Freeform 104">
                      <a:extLst>
                        <a:ext uri="{FF2B5EF4-FFF2-40B4-BE49-F238E27FC236}">
                          <a16:creationId xmlns:a16="http://schemas.microsoft.com/office/drawing/2014/main" id="{DB99BC0E-538C-9E4C-E456-6BEC1E38FA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93" name="Freeform 105">
                      <a:extLst>
                        <a:ext uri="{FF2B5EF4-FFF2-40B4-BE49-F238E27FC236}">
                          <a16:creationId xmlns:a16="http://schemas.microsoft.com/office/drawing/2014/main" id="{A9648F55-1F0F-5CA8-9AE0-234CE9F1F16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77" name="Group 106">
                    <a:extLst>
                      <a:ext uri="{FF2B5EF4-FFF2-40B4-BE49-F238E27FC236}">
                        <a16:creationId xmlns:a16="http://schemas.microsoft.com/office/drawing/2014/main" id="{60F86664-A52E-D43A-A263-6155518019F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78" name="Freeform 107">
                      <a:extLst>
                        <a:ext uri="{FF2B5EF4-FFF2-40B4-BE49-F238E27FC236}">
                          <a16:creationId xmlns:a16="http://schemas.microsoft.com/office/drawing/2014/main" id="{68ECB39F-0518-F37A-C64E-65EEA15775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79" name="Freeform 108">
                      <a:extLst>
                        <a:ext uri="{FF2B5EF4-FFF2-40B4-BE49-F238E27FC236}">
                          <a16:creationId xmlns:a16="http://schemas.microsoft.com/office/drawing/2014/main" id="{B2541489-39F5-DE1D-6B3D-160AF89680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0" name="Freeform 109">
                      <a:extLst>
                        <a:ext uri="{FF2B5EF4-FFF2-40B4-BE49-F238E27FC236}">
                          <a16:creationId xmlns:a16="http://schemas.microsoft.com/office/drawing/2014/main" id="{37A80B72-8547-99E6-5B2C-41926D42CE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1" name="Freeform 110">
                      <a:extLst>
                        <a:ext uri="{FF2B5EF4-FFF2-40B4-BE49-F238E27FC236}">
                          <a16:creationId xmlns:a16="http://schemas.microsoft.com/office/drawing/2014/main" id="{8C3C066E-95AA-D314-E88D-40315342CC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2" name="Freeform 111">
                      <a:extLst>
                        <a:ext uri="{FF2B5EF4-FFF2-40B4-BE49-F238E27FC236}">
                          <a16:creationId xmlns:a16="http://schemas.microsoft.com/office/drawing/2014/main" id="{0930B9EA-6435-AC57-FB13-A7F5335AA98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3" name="Freeform 112">
                      <a:extLst>
                        <a:ext uri="{FF2B5EF4-FFF2-40B4-BE49-F238E27FC236}">
                          <a16:creationId xmlns:a16="http://schemas.microsoft.com/office/drawing/2014/main" id="{0B4325BE-8C96-E146-1641-03D7A0BEF5D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4" name="Freeform 113">
                      <a:extLst>
                        <a:ext uri="{FF2B5EF4-FFF2-40B4-BE49-F238E27FC236}">
                          <a16:creationId xmlns:a16="http://schemas.microsoft.com/office/drawing/2014/main" id="{74A35393-F616-0210-28FB-39766ADFA4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85" name="Freeform 114">
                      <a:extLst>
                        <a:ext uri="{FF2B5EF4-FFF2-40B4-BE49-F238E27FC236}">
                          <a16:creationId xmlns:a16="http://schemas.microsoft.com/office/drawing/2014/main" id="{626F3E74-FDD8-718C-EC39-F8FC16142E0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73" name="WordArt 115">
                <a:extLst>
                  <a:ext uri="{FF2B5EF4-FFF2-40B4-BE49-F238E27FC236}">
                    <a16:creationId xmlns:a16="http://schemas.microsoft.com/office/drawing/2014/main" id="{2EA6C5B0-41A4-C694-5FAD-22120D3C652E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71" name="WordArt 68">
              <a:extLst>
                <a:ext uri="{FF2B5EF4-FFF2-40B4-BE49-F238E27FC236}">
                  <a16:creationId xmlns:a16="http://schemas.microsoft.com/office/drawing/2014/main" id="{5782BA35-58A0-3B8D-070A-5358BB0189F1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spine_2_1_2</a:t>
              </a:r>
            </a:p>
          </p:txBody>
        </p:sp>
      </p:grpSp>
      <p:grpSp>
        <p:nvGrpSpPr>
          <p:cNvPr id="544" name="Group 543">
            <a:extLst>
              <a:ext uri="{FF2B5EF4-FFF2-40B4-BE49-F238E27FC236}">
                <a16:creationId xmlns:a16="http://schemas.microsoft.com/office/drawing/2014/main" id="{23A2C1BA-17A6-4616-DEE1-26968DC076B6}"/>
              </a:ext>
            </a:extLst>
          </p:cNvPr>
          <p:cNvGrpSpPr/>
          <p:nvPr/>
        </p:nvGrpSpPr>
        <p:grpSpPr>
          <a:xfrm>
            <a:off x="4784526" y="1409667"/>
            <a:ext cx="747328" cy="426131"/>
            <a:chOff x="967835" y="2541918"/>
            <a:chExt cx="1426054" cy="463051"/>
          </a:xfrm>
        </p:grpSpPr>
        <p:grpSp>
          <p:nvGrpSpPr>
            <p:cNvPr id="545" name="Group 93">
              <a:extLst>
                <a:ext uri="{FF2B5EF4-FFF2-40B4-BE49-F238E27FC236}">
                  <a16:creationId xmlns:a16="http://schemas.microsoft.com/office/drawing/2014/main" id="{D3849EC8-A185-9FEA-393D-8CB8F4C3C6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47" name="Group 94">
                <a:extLst>
                  <a:ext uri="{FF2B5EF4-FFF2-40B4-BE49-F238E27FC236}">
                    <a16:creationId xmlns:a16="http://schemas.microsoft.com/office/drawing/2014/main" id="{94CE7C0E-8174-F00B-94EC-2F92D86999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49" name="AutoShape 95">
                  <a:extLst>
                    <a:ext uri="{FF2B5EF4-FFF2-40B4-BE49-F238E27FC236}">
                      <a16:creationId xmlns:a16="http://schemas.microsoft.com/office/drawing/2014/main" id="{7B77E307-ADE7-E2C4-981F-7D0FBA0BEC3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50" name="Group 96">
                  <a:extLst>
                    <a:ext uri="{FF2B5EF4-FFF2-40B4-BE49-F238E27FC236}">
                      <a16:creationId xmlns:a16="http://schemas.microsoft.com/office/drawing/2014/main" id="{5B744161-5F18-B2F9-5D8C-2C4F2714D0A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51" name="Group 97">
                    <a:extLst>
                      <a:ext uri="{FF2B5EF4-FFF2-40B4-BE49-F238E27FC236}">
                        <a16:creationId xmlns:a16="http://schemas.microsoft.com/office/drawing/2014/main" id="{C0858BFC-50C4-CB44-4767-DB1BC255523C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61" name="Freeform 98">
                      <a:extLst>
                        <a:ext uri="{FF2B5EF4-FFF2-40B4-BE49-F238E27FC236}">
                          <a16:creationId xmlns:a16="http://schemas.microsoft.com/office/drawing/2014/main" id="{A8417D07-1573-9B66-3235-9F14A633532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2" name="Freeform 99">
                      <a:extLst>
                        <a:ext uri="{FF2B5EF4-FFF2-40B4-BE49-F238E27FC236}">
                          <a16:creationId xmlns:a16="http://schemas.microsoft.com/office/drawing/2014/main" id="{8DBC6318-0472-1BC9-1C97-3E39DDFCE75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3" name="Freeform 100">
                      <a:extLst>
                        <a:ext uri="{FF2B5EF4-FFF2-40B4-BE49-F238E27FC236}">
                          <a16:creationId xmlns:a16="http://schemas.microsoft.com/office/drawing/2014/main" id="{4EC812D2-41D7-23C0-A0D5-4F6EBFC4CF0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4" name="Freeform 101">
                      <a:extLst>
                        <a:ext uri="{FF2B5EF4-FFF2-40B4-BE49-F238E27FC236}">
                          <a16:creationId xmlns:a16="http://schemas.microsoft.com/office/drawing/2014/main" id="{58473113-9895-26DD-1ABA-58C4C5E01C3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5" name="Freeform 102">
                      <a:extLst>
                        <a:ext uri="{FF2B5EF4-FFF2-40B4-BE49-F238E27FC236}">
                          <a16:creationId xmlns:a16="http://schemas.microsoft.com/office/drawing/2014/main" id="{8D4F31D6-FB97-0916-C531-80B1CB3D9DD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6" name="Freeform 103">
                      <a:extLst>
                        <a:ext uri="{FF2B5EF4-FFF2-40B4-BE49-F238E27FC236}">
                          <a16:creationId xmlns:a16="http://schemas.microsoft.com/office/drawing/2014/main" id="{532183AF-EDC7-2626-3366-01AEA42FD6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7" name="Freeform 104">
                      <a:extLst>
                        <a:ext uri="{FF2B5EF4-FFF2-40B4-BE49-F238E27FC236}">
                          <a16:creationId xmlns:a16="http://schemas.microsoft.com/office/drawing/2014/main" id="{A7E1C586-01AF-31CA-4358-928A687DF88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8" name="Freeform 105">
                      <a:extLst>
                        <a:ext uri="{FF2B5EF4-FFF2-40B4-BE49-F238E27FC236}">
                          <a16:creationId xmlns:a16="http://schemas.microsoft.com/office/drawing/2014/main" id="{608CDB3E-E1CC-822A-F8A9-FAEA3D6B0CC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52" name="Group 106">
                    <a:extLst>
                      <a:ext uri="{FF2B5EF4-FFF2-40B4-BE49-F238E27FC236}">
                        <a16:creationId xmlns:a16="http://schemas.microsoft.com/office/drawing/2014/main" id="{04778BE6-6EB1-04B6-ADD5-A988B675417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53" name="Freeform 107">
                      <a:extLst>
                        <a:ext uri="{FF2B5EF4-FFF2-40B4-BE49-F238E27FC236}">
                          <a16:creationId xmlns:a16="http://schemas.microsoft.com/office/drawing/2014/main" id="{D6E6B2A4-BF22-C533-CA56-040CE355275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4" name="Freeform 108">
                      <a:extLst>
                        <a:ext uri="{FF2B5EF4-FFF2-40B4-BE49-F238E27FC236}">
                          <a16:creationId xmlns:a16="http://schemas.microsoft.com/office/drawing/2014/main" id="{46E567B4-5248-7572-0A86-702B714BE4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5" name="Freeform 109">
                      <a:extLst>
                        <a:ext uri="{FF2B5EF4-FFF2-40B4-BE49-F238E27FC236}">
                          <a16:creationId xmlns:a16="http://schemas.microsoft.com/office/drawing/2014/main" id="{CC035519-376F-F619-7151-903FC788FEA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6" name="Freeform 110">
                      <a:extLst>
                        <a:ext uri="{FF2B5EF4-FFF2-40B4-BE49-F238E27FC236}">
                          <a16:creationId xmlns:a16="http://schemas.microsoft.com/office/drawing/2014/main" id="{FC3610D9-1A1C-1987-82CD-B4A99C3CB9C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7" name="Freeform 111">
                      <a:extLst>
                        <a:ext uri="{FF2B5EF4-FFF2-40B4-BE49-F238E27FC236}">
                          <a16:creationId xmlns:a16="http://schemas.microsoft.com/office/drawing/2014/main" id="{3165AF45-4D6A-944A-2915-085A29F166C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8" name="Freeform 112">
                      <a:extLst>
                        <a:ext uri="{FF2B5EF4-FFF2-40B4-BE49-F238E27FC236}">
                          <a16:creationId xmlns:a16="http://schemas.microsoft.com/office/drawing/2014/main" id="{72A63616-F2B5-CF37-3431-DE4EA0EC97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59" name="Freeform 113">
                      <a:extLst>
                        <a:ext uri="{FF2B5EF4-FFF2-40B4-BE49-F238E27FC236}">
                          <a16:creationId xmlns:a16="http://schemas.microsoft.com/office/drawing/2014/main" id="{1B563511-FB63-30F1-FF82-7B2C449B7F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60" name="Freeform 114">
                      <a:extLst>
                        <a:ext uri="{FF2B5EF4-FFF2-40B4-BE49-F238E27FC236}">
                          <a16:creationId xmlns:a16="http://schemas.microsoft.com/office/drawing/2014/main" id="{3A295C60-B939-E904-6C89-BEC8CBDE782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48" name="WordArt 115">
                <a:extLst>
                  <a:ext uri="{FF2B5EF4-FFF2-40B4-BE49-F238E27FC236}">
                    <a16:creationId xmlns:a16="http://schemas.microsoft.com/office/drawing/2014/main" id="{DC09D674-EFF1-7D98-5AC0-EA96401E21B3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46" name="WordArt 68">
              <a:extLst>
                <a:ext uri="{FF2B5EF4-FFF2-40B4-BE49-F238E27FC236}">
                  <a16:creationId xmlns:a16="http://schemas.microsoft.com/office/drawing/2014/main" id="{B1A92B09-933A-3C1C-DE8D-85708DCC2D1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tof_1_2_1</a:t>
              </a:r>
            </a:p>
          </p:txBody>
        </p:sp>
      </p:grpSp>
      <p:grpSp>
        <p:nvGrpSpPr>
          <p:cNvPr id="569" name="Group 568">
            <a:extLst>
              <a:ext uri="{FF2B5EF4-FFF2-40B4-BE49-F238E27FC236}">
                <a16:creationId xmlns:a16="http://schemas.microsoft.com/office/drawing/2014/main" id="{A23DFC4A-F68E-4ECC-8F65-8F17D55EC5F8}"/>
              </a:ext>
            </a:extLst>
          </p:cNvPr>
          <p:cNvGrpSpPr/>
          <p:nvPr/>
        </p:nvGrpSpPr>
        <p:grpSpPr>
          <a:xfrm>
            <a:off x="6371281" y="1427391"/>
            <a:ext cx="747328" cy="426131"/>
            <a:chOff x="967835" y="2541918"/>
            <a:chExt cx="1426054" cy="463051"/>
          </a:xfrm>
        </p:grpSpPr>
        <p:grpSp>
          <p:nvGrpSpPr>
            <p:cNvPr id="570" name="Group 93">
              <a:extLst>
                <a:ext uri="{FF2B5EF4-FFF2-40B4-BE49-F238E27FC236}">
                  <a16:creationId xmlns:a16="http://schemas.microsoft.com/office/drawing/2014/main" id="{347EB49B-D0FB-03A9-EFCE-5A02BE2903F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72" name="Group 94">
                <a:extLst>
                  <a:ext uri="{FF2B5EF4-FFF2-40B4-BE49-F238E27FC236}">
                    <a16:creationId xmlns:a16="http://schemas.microsoft.com/office/drawing/2014/main" id="{E3475651-73EA-67A2-1985-27F23DC4F632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74" name="AutoShape 95">
                  <a:extLst>
                    <a:ext uri="{FF2B5EF4-FFF2-40B4-BE49-F238E27FC236}">
                      <a16:creationId xmlns:a16="http://schemas.microsoft.com/office/drawing/2014/main" id="{AFE024FF-7EBE-BC2C-7083-570B7607181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75" name="Group 96">
                  <a:extLst>
                    <a:ext uri="{FF2B5EF4-FFF2-40B4-BE49-F238E27FC236}">
                      <a16:creationId xmlns:a16="http://schemas.microsoft.com/office/drawing/2014/main" id="{7DD43C25-9383-53E9-390F-AF005D41D79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76" name="Group 97">
                    <a:extLst>
                      <a:ext uri="{FF2B5EF4-FFF2-40B4-BE49-F238E27FC236}">
                        <a16:creationId xmlns:a16="http://schemas.microsoft.com/office/drawing/2014/main" id="{D58E0B76-9B40-AE9A-B1FF-85EE41E31B40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86" name="Freeform 98">
                      <a:extLst>
                        <a:ext uri="{FF2B5EF4-FFF2-40B4-BE49-F238E27FC236}">
                          <a16:creationId xmlns:a16="http://schemas.microsoft.com/office/drawing/2014/main" id="{B877AE12-B919-2197-78C6-76D4492EDDA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7" name="Freeform 99">
                      <a:extLst>
                        <a:ext uri="{FF2B5EF4-FFF2-40B4-BE49-F238E27FC236}">
                          <a16:creationId xmlns:a16="http://schemas.microsoft.com/office/drawing/2014/main" id="{FAE25E85-8C45-DBC5-86C3-8CFD191B43E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8" name="Freeform 100">
                      <a:extLst>
                        <a:ext uri="{FF2B5EF4-FFF2-40B4-BE49-F238E27FC236}">
                          <a16:creationId xmlns:a16="http://schemas.microsoft.com/office/drawing/2014/main" id="{759CC3B8-C3B1-0DEC-8890-E15773387ED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9" name="Freeform 101">
                      <a:extLst>
                        <a:ext uri="{FF2B5EF4-FFF2-40B4-BE49-F238E27FC236}">
                          <a16:creationId xmlns:a16="http://schemas.microsoft.com/office/drawing/2014/main" id="{B529AB2A-EC4A-C4D8-A6B7-818C582390B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0" name="Freeform 102">
                      <a:extLst>
                        <a:ext uri="{FF2B5EF4-FFF2-40B4-BE49-F238E27FC236}">
                          <a16:creationId xmlns:a16="http://schemas.microsoft.com/office/drawing/2014/main" id="{3DFB6D36-8C25-8611-481A-7372E839AC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1" name="Freeform 103">
                      <a:extLst>
                        <a:ext uri="{FF2B5EF4-FFF2-40B4-BE49-F238E27FC236}">
                          <a16:creationId xmlns:a16="http://schemas.microsoft.com/office/drawing/2014/main" id="{15D276C6-D499-FB6B-A910-CFE79E5A379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2" name="Freeform 104">
                      <a:extLst>
                        <a:ext uri="{FF2B5EF4-FFF2-40B4-BE49-F238E27FC236}">
                          <a16:creationId xmlns:a16="http://schemas.microsoft.com/office/drawing/2014/main" id="{B6897CC8-5F17-A736-AFDE-C5A6172F805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93" name="Freeform 105">
                      <a:extLst>
                        <a:ext uri="{FF2B5EF4-FFF2-40B4-BE49-F238E27FC236}">
                          <a16:creationId xmlns:a16="http://schemas.microsoft.com/office/drawing/2014/main" id="{E4C200F9-CE9A-BCEC-6879-2ACE4773D6A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77" name="Group 106">
                    <a:extLst>
                      <a:ext uri="{FF2B5EF4-FFF2-40B4-BE49-F238E27FC236}">
                        <a16:creationId xmlns:a16="http://schemas.microsoft.com/office/drawing/2014/main" id="{063BA62E-8870-D50B-872C-44F2E11A0527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78" name="Freeform 107">
                      <a:extLst>
                        <a:ext uri="{FF2B5EF4-FFF2-40B4-BE49-F238E27FC236}">
                          <a16:creationId xmlns:a16="http://schemas.microsoft.com/office/drawing/2014/main" id="{42F5A14F-5436-A8EF-2CB9-F919912BB7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79" name="Freeform 108">
                      <a:extLst>
                        <a:ext uri="{FF2B5EF4-FFF2-40B4-BE49-F238E27FC236}">
                          <a16:creationId xmlns:a16="http://schemas.microsoft.com/office/drawing/2014/main" id="{909A80AB-7C86-FEC4-22FF-7845C6F1E56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0" name="Freeform 109">
                      <a:extLst>
                        <a:ext uri="{FF2B5EF4-FFF2-40B4-BE49-F238E27FC236}">
                          <a16:creationId xmlns:a16="http://schemas.microsoft.com/office/drawing/2014/main" id="{942B23E4-C139-4333-3ADC-18A99E503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1" name="Freeform 110">
                      <a:extLst>
                        <a:ext uri="{FF2B5EF4-FFF2-40B4-BE49-F238E27FC236}">
                          <a16:creationId xmlns:a16="http://schemas.microsoft.com/office/drawing/2014/main" id="{A70222D5-FC88-A909-8B0E-50ECB0C83EF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2" name="Freeform 111">
                      <a:extLst>
                        <a:ext uri="{FF2B5EF4-FFF2-40B4-BE49-F238E27FC236}">
                          <a16:creationId xmlns:a16="http://schemas.microsoft.com/office/drawing/2014/main" id="{68ABD9CD-E943-8584-F29A-897540CD084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3" name="Freeform 112">
                      <a:extLst>
                        <a:ext uri="{FF2B5EF4-FFF2-40B4-BE49-F238E27FC236}">
                          <a16:creationId xmlns:a16="http://schemas.microsoft.com/office/drawing/2014/main" id="{F5659858-3B73-33A7-87CD-C8F457C4CD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4" name="Freeform 113">
                      <a:extLst>
                        <a:ext uri="{FF2B5EF4-FFF2-40B4-BE49-F238E27FC236}">
                          <a16:creationId xmlns:a16="http://schemas.microsoft.com/office/drawing/2014/main" id="{E6910FFD-E13F-F92B-B4DA-E29BB2DD05A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85" name="Freeform 114">
                      <a:extLst>
                        <a:ext uri="{FF2B5EF4-FFF2-40B4-BE49-F238E27FC236}">
                          <a16:creationId xmlns:a16="http://schemas.microsoft.com/office/drawing/2014/main" id="{8920CCCC-7DCB-B271-50E6-C4A4BD5128A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73" name="WordArt 115">
                <a:extLst>
                  <a:ext uri="{FF2B5EF4-FFF2-40B4-BE49-F238E27FC236}">
                    <a16:creationId xmlns:a16="http://schemas.microsoft.com/office/drawing/2014/main" id="{CAD024E5-06A1-792B-1006-87B4ACF9DBFA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71" name="WordArt 68">
              <a:extLst>
                <a:ext uri="{FF2B5EF4-FFF2-40B4-BE49-F238E27FC236}">
                  <a16:creationId xmlns:a16="http://schemas.microsoft.com/office/drawing/2014/main" id="{A3D88806-69A4-6DFD-018E-620BEF6A2D4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tof_1_2_2</a:t>
              </a:r>
            </a:p>
          </p:txBody>
        </p:sp>
      </p:grpSp>
      <p:grpSp>
        <p:nvGrpSpPr>
          <p:cNvPr id="607" name="Gruppo 599">
            <a:extLst>
              <a:ext uri="{FF2B5EF4-FFF2-40B4-BE49-F238E27FC236}">
                <a16:creationId xmlns:a16="http://schemas.microsoft.com/office/drawing/2014/main" id="{EE448C0A-723E-87C6-C1E2-4A642EE65C2A}"/>
              </a:ext>
            </a:extLst>
          </p:cNvPr>
          <p:cNvGrpSpPr/>
          <p:nvPr/>
        </p:nvGrpSpPr>
        <p:grpSpPr>
          <a:xfrm>
            <a:off x="1666205" y="5001846"/>
            <a:ext cx="1876180" cy="583125"/>
            <a:chOff x="9946563" y="4306849"/>
            <a:chExt cx="1123818" cy="350441"/>
          </a:xfrm>
        </p:grpSpPr>
        <p:sp>
          <p:nvSpPr>
            <p:cNvPr id="608" name="Text Box 169">
              <a:extLst>
                <a:ext uri="{FF2B5EF4-FFF2-40B4-BE49-F238E27FC236}">
                  <a16:creationId xmlns:a16="http://schemas.microsoft.com/office/drawing/2014/main" id="{7F35B15B-902A-C7D8-8F60-D2BAE293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946563" y="4417943"/>
              <a:ext cx="907197" cy="1492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server_1_1</a:t>
              </a:r>
            </a:p>
          </p:txBody>
        </p:sp>
        <p:sp>
          <p:nvSpPr>
            <p:cNvPr id="609" name="AutoShape 171">
              <a:extLst>
                <a:ext uri="{FF2B5EF4-FFF2-40B4-BE49-F238E27FC236}">
                  <a16:creationId xmlns:a16="http://schemas.microsoft.com/office/drawing/2014/main" id="{25362DCA-7FBE-354E-DAE7-5F3529BE75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10" name="mainfrm">
              <a:extLst>
                <a:ext uri="{FF2B5EF4-FFF2-40B4-BE49-F238E27FC236}">
                  <a16:creationId xmlns:a16="http://schemas.microsoft.com/office/drawing/2014/main" id="{BC0815D9-A2F6-A318-2B57-341A52C991B9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621" name="Gruppo 599">
            <a:extLst>
              <a:ext uri="{FF2B5EF4-FFF2-40B4-BE49-F238E27FC236}">
                <a16:creationId xmlns:a16="http://schemas.microsoft.com/office/drawing/2014/main" id="{783FDDF0-A897-328B-5BAD-65D54528E76F}"/>
              </a:ext>
            </a:extLst>
          </p:cNvPr>
          <p:cNvGrpSpPr/>
          <p:nvPr/>
        </p:nvGrpSpPr>
        <p:grpSpPr>
          <a:xfrm>
            <a:off x="3859673" y="5006330"/>
            <a:ext cx="1850595" cy="583123"/>
            <a:chOff x="10691757" y="4306849"/>
            <a:chExt cx="1108492" cy="350441"/>
          </a:xfrm>
        </p:grpSpPr>
        <p:sp>
          <p:nvSpPr>
            <p:cNvPr id="622" name="Text Box 169">
              <a:extLst>
                <a:ext uri="{FF2B5EF4-FFF2-40B4-BE49-F238E27FC236}">
                  <a16:creationId xmlns:a16="http://schemas.microsoft.com/office/drawing/2014/main" id="{26C6CADB-33FE-4BC6-E9EF-70CD8119C6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93052" y="4401124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server_1_2</a:t>
              </a:r>
            </a:p>
          </p:txBody>
        </p:sp>
        <p:sp>
          <p:nvSpPr>
            <p:cNvPr id="623" name="AutoShape 171">
              <a:extLst>
                <a:ext uri="{FF2B5EF4-FFF2-40B4-BE49-F238E27FC236}">
                  <a16:creationId xmlns:a16="http://schemas.microsoft.com/office/drawing/2014/main" id="{49F87800-CF95-0EB3-7C10-2F2AC210B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624" name="mainfrm">
              <a:extLst>
                <a:ext uri="{FF2B5EF4-FFF2-40B4-BE49-F238E27FC236}">
                  <a16:creationId xmlns:a16="http://schemas.microsoft.com/office/drawing/2014/main" id="{75002D52-8D30-FFEC-1BB7-626A1121915D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sp>
        <p:nvSpPr>
          <p:cNvPr id="21" name="Line 71">
            <a:extLst>
              <a:ext uri="{FF2B5EF4-FFF2-40B4-BE49-F238E27FC236}">
                <a16:creationId xmlns:a16="http://schemas.microsoft.com/office/drawing/2014/main" id="{1B0E2059-F811-5947-51A3-57A8E34E1A02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8389698" y="4009582"/>
            <a:ext cx="654717" cy="140645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22" name="Line 72">
            <a:extLst>
              <a:ext uri="{FF2B5EF4-FFF2-40B4-BE49-F238E27FC236}">
                <a16:creationId xmlns:a16="http://schemas.microsoft.com/office/drawing/2014/main" id="{138A4964-08D1-D5EF-E1D2-41F683EC0C15}"/>
              </a:ext>
            </a:extLst>
          </p:cNvPr>
          <p:cNvSpPr>
            <a:spLocks noChangeShapeType="1"/>
          </p:cNvSpPr>
          <p:nvPr/>
        </p:nvSpPr>
        <p:spPr bwMode="auto">
          <a:xfrm rot="16200000" flipH="1">
            <a:off x="7968190" y="4427529"/>
            <a:ext cx="668439" cy="58646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grpSp>
        <p:nvGrpSpPr>
          <p:cNvPr id="23" name="Gruppo 599">
            <a:extLst>
              <a:ext uri="{FF2B5EF4-FFF2-40B4-BE49-F238E27FC236}">
                <a16:creationId xmlns:a16="http://schemas.microsoft.com/office/drawing/2014/main" id="{F996890D-6E73-0073-C70E-DD1EF5787943}"/>
              </a:ext>
            </a:extLst>
          </p:cNvPr>
          <p:cNvGrpSpPr/>
          <p:nvPr/>
        </p:nvGrpSpPr>
        <p:grpSpPr>
          <a:xfrm>
            <a:off x="6866206" y="5009106"/>
            <a:ext cx="1980957" cy="583123"/>
            <a:chOff x="9883803" y="4306849"/>
            <a:chExt cx="1186578" cy="350441"/>
          </a:xfrm>
        </p:grpSpPr>
        <p:sp>
          <p:nvSpPr>
            <p:cNvPr id="34" name="Text Box 169">
              <a:extLst>
                <a:ext uri="{FF2B5EF4-FFF2-40B4-BE49-F238E27FC236}">
                  <a16:creationId xmlns:a16="http://schemas.microsoft.com/office/drawing/2014/main" id="{C8B970AA-9688-921D-8EB8-DA552B13C0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883803" y="4396465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server_2_1</a:t>
              </a:r>
            </a:p>
          </p:txBody>
        </p:sp>
        <p:sp>
          <p:nvSpPr>
            <p:cNvPr id="35" name="AutoShape 171">
              <a:extLst>
                <a:ext uri="{FF2B5EF4-FFF2-40B4-BE49-F238E27FC236}">
                  <a16:creationId xmlns:a16="http://schemas.microsoft.com/office/drawing/2014/main" id="{9F89066E-6A59-4A69-2A34-15AF0E925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36" name="mainfrm">
              <a:extLst>
                <a:ext uri="{FF2B5EF4-FFF2-40B4-BE49-F238E27FC236}">
                  <a16:creationId xmlns:a16="http://schemas.microsoft.com/office/drawing/2014/main" id="{E0CB3544-1A5F-5272-62B7-7CEB28581CB5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8" name="Gruppo 599">
            <a:extLst>
              <a:ext uri="{FF2B5EF4-FFF2-40B4-BE49-F238E27FC236}">
                <a16:creationId xmlns:a16="http://schemas.microsoft.com/office/drawing/2014/main" id="{14E50FF3-6261-249C-4AAF-E98A4D0E8582}"/>
              </a:ext>
            </a:extLst>
          </p:cNvPr>
          <p:cNvGrpSpPr/>
          <p:nvPr/>
        </p:nvGrpSpPr>
        <p:grpSpPr>
          <a:xfrm>
            <a:off x="9110172" y="5016037"/>
            <a:ext cx="1900858" cy="583123"/>
            <a:chOff x="10691757" y="4306849"/>
            <a:chExt cx="1138599" cy="350441"/>
          </a:xfrm>
        </p:grpSpPr>
        <p:sp>
          <p:nvSpPr>
            <p:cNvPr id="49" name="Text Box 169">
              <a:extLst>
                <a:ext uri="{FF2B5EF4-FFF2-40B4-BE49-F238E27FC236}">
                  <a16:creationId xmlns:a16="http://schemas.microsoft.com/office/drawing/2014/main" id="{AF92FBD8-8549-9EF1-D6DF-7AD1E73B1D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3159" y="4397970"/>
              <a:ext cx="907197" cy="149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it-IT" sz="1000" b="1"/>
                <a:t>server_2_2</a:t>
              </a:r>
            </a:p>
          </p:txBody>
        </p:sp>
        <p:sp>
          <p:nvSpPr>
            <p:cNvPr id="50" name="AutoShape 171">
              <a:extLst>
                <a:ext uri="{FF2B5EF4-FFF2-40B4-BE49-F238E27FC236}">
                  <a16:creationId xmlns:a16="http://schemas.microsoft.com/office/drawing/2014/main" id="{0018ED0E-F92A-C481-BFA1-50AEA7B2F3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1757" y="4306849"/>
              <a:ext cx="378624" cy="350441"/>
            </a:xfrm>
            <a:prstGeom prst="cube">
              <a:avLst>
                <a:gd name="adj" fmla="val 15116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lr>
                  <a:schemeClr val="tx2"/>
                </a:buClr>
                <a:buSzPct val="7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SzPct val="70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66CC00"/>
                </a:buClr>
                <a:buSzPct val="7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SzPct val="70000"/>
                <a:buFont typeface="Wingdings" panose="05000000000000000000" pitchFamily="2" charset="2"/>
                <a:buChar char="l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it-IT" altLang="it-IT" sz="1800">
                <a:latin typeface="Arial" panose="020B0604020202020204" pitchFamily="34" charset="0"/>
              </a:endParaRPr>
            </a:p>
          </p:txBody>
        </p:sp>
        <p:sp>
          <p:nvSpPr>
            <p:cNvPr id="51" name="mainfrm">
              <a:extLst>
                <a:ext uri="{FF2B5EF4-FFF2-40B4-BE49-F238E27FC236}">
                  <a16:creationId xmlns:a16="http://schemas.microsoft.com/office/drawing/2014/main" id="{80BD298D-C2A5-6A6E-792A-BD282572D336}"/>
                </a:ext>
              </a:extLst>
            </p:cNvPr>
            <p:cNvSpPr>
              <a:spLocks noEditPoints="1" noChangeArrowheads="1"/>
            </p:cNvSpPr>
            <p:nvPr/>
          </p:nvSpPr>
          <p:spPr bwMode="auto">
            <a:xfrm>
              <a:off x="10691757" y="4360763"/>
              <a:ext cx="324710" cy="296527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0 w 21600"/>
                <a:gd name="T9" fmla="*/ 0 h 21600"/>
                <a:gd name="T10" fmla="*/ 0 w 21600"/>
                <a:gd name="T11" fmla="*/ 0 h 21600"/>
                <a:gd name="T12" fmla="*/ 0 w 21600"/>
                <a:gd name="T13" fmla="*/ 0 h 21600"/>
                <a:gd name="T14" fmla="*/ 0 w 21600"/>
                <a:gd name="T15" fmla="*/ 0 h 2160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326 w 21600"/>
                <a:gd name="T25" fmla="*/ 22180 h 21600"/>
                <a:gd name="T26" fmla="*/ 21559 w 21600"/>
                <a:gd name="T27" fmla="*/ 27893 h 2160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F5F1F1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529F4097-9F72-592C-D8AE-381A02222A19}"/>
              </a:ext>
            </a:extLst>
          </p:cNvPr>
          <p:cNvGrpSpPr/>
          <p:nvPr/>
        </p:nvGrpSpPr>
        <p:grpSpPr>
          <a:xfrm>
            <a:off x="7657250" y="3959499"/>
            <a:ext cx="747328" cy="426131"/>
            <a:chOff x="967835" y="2541918"/>
            <a:chExt cx="1426054" cy="463051"/>
          </a:xfrm>
        </p:grpSpPr>
        <p:grpSp>
          <p:nvGrpSpPr>
            <p:cNvPr id="495" name="Group 93">
              <a:extLst>
                <a:ext uri="{FF2B5EF4-FFF2-40B4-BE49-F238E27FC236}">
                  <a16:creationId xmlns:a16="http://schemas.microsoft.com/office/drawing/2014/main" id="{8FE21773-422A-BDB7-738A-EDA5C7DD6E1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97" name="Group 94">
                <a:extLst>
                  <a:ext uri="{FF2B5EF4-FFF2-40B4-BE49-F238E27FC236}">
                    <a16:creationId xmlns:a16="http://schemas.microsoft.com/office/drawing/2014/main" id="{8C67A9F4-3559-E871-AF0D-CE0989F8577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99" name="AutoShape 95">
                  <a:extLst>
                    <a:ext uri="{FF2B5EF4-FFF2-40B4-BE49-F238E27FC236}">
                      <a16:creationId xmlns:a16="http://schemas.microsoft.com/office/drawing/2014/main" id="{471D7256-D573-5749-5AF7-CCBC9DE1CA2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00" name="Group 96">
                  <a:extLst>
                    <a:ext uri="{FF2B5EF4-FFF2-40B4-BE49-F238E27FC236}">
                      <a16:creationId xmlns:a16="http://schemas.microsoft.com/office/drawing/2014/main" id="{88AFDC92-6DD2-78EC-C50A-9CBD09ED445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01" name="Group 97">
                    <a:extLst>
                      <a:ext uri="{FF2B5EF4-FFF2-40B4-BE49-F238E27FC236}">
                        <a16:creationId xmlns:a16="http://schemas.microsoft.com/office/drawing/2014/main" id="{D666A566-8BE2-9122-EBFC-E35E838118C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11" name="Freeform 98">
                      <a:extLst>
                        <a:ext uri="{FF2B5EF4-FFF2-40B4-BE49-F238E27FC236}">
                          <a16:creationId xmlns:a16="http://schemas.microsoft.com/office/drawing/2014/main" id="{577925E5-6BA2-9EF2-09F6-2B9716139BF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2" name="Freeform 99">
                      <a:extLst>
                        <a:ext uri="{FF2B5EF4-FFF2-40B4-BE49-F238E27FC236}">
                          <a16:creationId xmlns:a16="http://schemas.microsoft.com/office/drawing/2014/main" id="{A3480DEF-1263-F322-B303-FDA6EF1A7E6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3" name="Freeform 100">
                      <a:extLst>
                        <a:ext uri="{FF2B5EF4-FFF2-40B4-BE49-F238E27FC236}">
                          <a16:creationId xmlns:a16="http://schemas.microsoft.com/office/drawing/2014/main" id="{5C7A817C-AC5F-0C10-127D-D2B39A92048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4" name="Freeform 101">
                      <a:extLst>
                        <a:ext uri="{FF2B5EF4-FFF2-40B4-BE49-F238E27FC236}">
                          <a16:creationId xmlns:a16="http://schemas.microsoft.com/office/drawing/2014/main" id="{19284D92-CCA5-4410-411C-C884A407455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5" name="Freeform 102">
                      <a:extLst>
                        <a:ext uri="{FF2B5EF4-FFF2-40B4-BE49-F238E27FC236}">
                          <a16:creationId xmlns:a16="http://schemas.microsoft.com/office/drawing/2014/main" id="{75C088AD-40CA-F183-ACF4-EA09CDB923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6" name="Freeform 103">
                      <a:extLst>
                        <a:ext uri="{FF2B5EF4-FFF2-40B4-BE49-F238E27FC236}">
                          <a16:creationId xmlns:a16="http://schemas.microsoft.com/office/drawing/2014/main" id="{018FAA59-B709-CAD3-2E65-1765196F889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7" name="Freeform 104">
                      <a:extLst>
                        <a:ext uri="{FF2B5EF4-FFF2-40B4-BE49-F238E27FC236}">
                          <a16:creationId xmlns:a16="http://schemas.microsoft.com/office/drawing/2014/main" id="{BC7F45A0-15FD-381F-0453-59853D15B8D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8" name="Freeform 105">
                      <a:extLst>
                        <a:ext uri="{FF2B5EF4-FFF2-40B4-BE49-F238E27FC236}">
                          <a16:creationId xmlns:a16="http://schemas.microsoft.com/office/drawing/2014/main" id="{00F0AFBE-0A21-515D-F066-1655E4EF2BB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02" name="Group 106">
                    <a:extLst>
                      <a:ext uri="{FF2B5EF4-FFF2-40B4-BE49-F238E27FC236}">
                        <a16:creationId xmlns:a16="http://schemas.microsoft.com/office/drawing/2014/main" id="{CE66C8EB-8667-61CC-F751-51C9E738829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03" name="Freeform 107">
                      <a:extLst>
                        <a:ext uri="{FF2B5EF4-FFF2-40B4-BE49-F238E27FC236}">
                          <a16:creationId xmlns:a16="http://schemas.microsoft.com/office/drawing/2014/main" id="{4A5CEC05-A896-FBAA-B59D-26A9C051A5A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4" name="Freeform 108">
                      <a:extLst>
                        <a:ext uri="{FF2B5EF4-FFF2-40B4-BE49-F238E27FC236}">
                          <a16:creationId xmlns:a16="http://schemas.microsoft.com/office/drawing/2014/main" id="{C5069C86-CBE5-4402-7EDB-B335BC68056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5" name="Freeform 109">
                      <a:extLst>
                        <a:ext uri="{FF2B5EF4-FFF2-40B4-BE49-F238E27FC236}">
                          <a16:creationId xmlns:a16="http://schemas.microsoft.com/office/drawing/2014/main" id="{ACB774E0-1658-C378-B561-5FD245234A7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6" name="Freeform 110">
                      <a:extLst>
                        <a:ext uri="{FF2B5EF4-FFF2-40B4-BE49-F238E27FC236}">
                          <a16:creationId xmlns:a16="http://schemas.microsoft.com/office/drawing/2014/main" id="{AFC197FC-B1FB-4257-2E40-EAA3EB0F3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7" name="Freeform 111">
                      <a:extLst>
                        <a:ext uri="{FF2B5EF4-FFF2-40B4-BE49-F238E27FC236}">
                          <a16:creationId xmlns:a16="http://schemas.microsoft.com/office/drawing/2014/main" id="{CA3F0EE8-2B9A-ACB6-71DA-BCB27B5E2D6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8" name="Freeform 112">
                      <a:extLst>
                        <a:ext uri="{FF2B5EF4-FFF2-40B4-BE49-F238E27FC236}">
                          <a16:creationId xmlns:a16="http://schemas.microsoft.com/office/drawing/2014/main" id="{80C906DD-4F1F-E64A-95F5-167822BD2DA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09" name="Freeform 113">
                      <a:extLst>
                        <a:ext uri="{FF2B5EF4-FFF2-40B4-BE49-F238E27FC236}">
                          <a16:creationId xmlns:a16="http://schemas.microsoft.com/office/drawing/2014/main" id="{1C4DFDCA-17CB-4F84-3E95-E827A1359E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10" name="Freeform 114">
                      <a:extLst>
                        <a:ext uri="{FF2B5EF4-FFF2-40B4-BE49-F238E27FC236}">
                          <a16:creationId xmlns:a16="http://schemas.microsoft.com/office/drawing/2014/main" id="{A77880DD-F115-C470-27EE-B71FF57D87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98" name="WordArt 115">
                <a:extLst>
                  <a:ext uri="{FF2B5EF4-FFF2-40B4-BE49-F238E27FC236}">
                    <a16:creationId xmlns:a16="http://schemas.microsoft.com/office/drawing/2014/main" id="{57B7F1EC-4469-3900-26B2-82B32EA65F5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96" name="WordArt 68">
              <a:extLst>
                <a:ext uri="{FF2B5EF4-FFF2-40B4-BE49-F238E27FC236}">
                  <a16:creationId xmlns:a16="http://schemas.microsoft.com/office/drawing/2014/main" id="{3BB177C6-8C51-8771-33C2-54E28B655216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leaf_2_0_1</a:t>
              </a:r>
            </a:p>
          </p:txBody>
        </p:sp>
      </p:grpSp>
      <p:grpSp>
        <p:nvGrpSpPr>
          <p:cNvPr id="519" name="Group 518">
            <a:extLst>
              <a:ext uri="{FF2B5EF4-FFF2-40B4-BE49-F238E27FC236}">
                <a16:creationId xmlns:a16="http://schemas.microsoft.com/office/drawing/2014/main" id="{56E5D996-9C3B-D29E-BFBC-934230EEC893}"/>
              </a:ext>
            </a:extLst>
          </p:cNvPr>
          <p:cNvGrpSpPr/>
          <p:nvPr/>
        </p:nvGrpSpPr>
        <p:grpSpPr>
          <a:xfrm>
            <a:off x="9283270" y="3951429"/>
            <a:ext cx="747328" cy="426131"/>
            <a:chOff x="967835" y="2541918"/>
            <a:chExt cx="1426054" cy="463051"/>
          </a:xfrm>
        </p:grpSpPr>
        <p:grpSp>
          <p:nvGrpSpPr>
            <p:cNvPr id="520" name="Group 93">
              <a:extLst>
                <a:ext uri="{FF2B5EF4-FFF2-40B4-BE49-F238E27FC236}">
                  <a16:creationId xmlns:a16="http://schemas.microsoft.com/office/drawing/2014/main" id="{E7C47674-82B7-6D3D-F73A-7006BD2D4D82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522" name="Group 94">
                <a:extLst>
                  <a:ext uri="{FF2B5EF4-FFF2-40B4-BE49-F238E27FC236}">
                    <a16:creationId xmlns:a16="http://schemas.microsoft.com/office/drawing/2014/main" id="{65B90A01-2510-45E3-9253-67F006642250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524" name="AutoShape 95">
                  <a:extLst>
                    <a:ext uri="{FF2B5EF4-FFF2-40B4-BE49-F238E27FC236}">
                      <a16:creationId xmlns:a16="http://schemas.microsoft.com/office/drawing/2014/main" id="{47CDC250-CB8B-F32E-53E0-DBF1EC38A0B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525" name="Group 96">
                  <a:extLst>
                    <a:ext uri="{FF2B5EF4-FFF2-40B4-BE49-F238E27FC236}">
                      <a16:creationId xmlns:a16="http://schemas.microsoft.com/office/drawing/2014/main" id="{ACC869A5-9A8A-92BE-C477-067321A0D304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526" name="Group 97">
                    <a:extLst>
                      <a:ext uri="{FF2B5EF4-FFF2-40B4-BE49-F238E27FC236}">
                        <a16:creationId xmlns:a16="http://schemas.microsoft.com/office/drawing/2014/main" id="{531E7745-3FF9-8D80-8928-5CDE0266EF9E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536" name="Freeform 98">
                      <a:extLst>
                        <a:ext uri="{FF2B5EF4-FFF2-40B4-BE49-F238E27FC236}">
                          <a16:creationId xmlns:a16="http://schemas.microsoft.com/office/drawing/2014/main" id="{EB282FC8-2BA2-1D8D-1AB8-87F35A27E9E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7" name="Freeform 99">
                      <a:extLst>
                        <a:ext uri="{FF2B5EF4-FFF2-40B4-BE49-F238E27FC236}">
                          <a16:creationId xmlns:a16="http://schemas.microsoft.com/office/drawing/2014/main" id="{D58CBAEB-0152-BF71-9206-FE3CD2D1CAF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8" name="Freeform 100">
                      <a:extLst>
                        <a:ext uri="{FF2B5EF4-FFF2-40B4-BE49-F238E27FC236}">
                          <a16:creationId xmlns:a16="http://schemas.microsoft.com/office/drawing/2014/main" id="{71B1A71D-6896-C5B5-65AF-05D0A106FC2A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9" name="Freeform 101">
                      <a:extLst>
                        <a:ext uri="{FF2B5EF4-FFF2-40B4-BE49-F238E27FC236}">
                          <a16:creationId xmlns:a16="http://schemas.microsoft.com/office/drawing/2014/main" id="{F8C0CD60-14A7-F119-7EBB-6E8B8DFD6B21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0" name="Freeform 102">
                      <a:extLst>
                        <a:ext uri="{FF2B5EF4-FFF2-40B4-BE49-F238E27FC236}">
                          <a16:creationId xmlns:a16="http://schemas.microsoft.com/office/drawing/2014/main" id="{422ABFEA-805E-C6E3-4C10-79C2F094FF9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1" name="Freeform 103">
                      <a:extLst>
                        <a:ext uri="{FF2B5EF4-FFF2-40B4-BE49-F238E27FC236}">
                          <a16:creationId xmlns:a16="http://schemas.microsoft.com/office/drawing/2014/main" id="{AE03BCD5-41FD-B908-412B-7D6ACF5CFB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2" name="Freeform 104">
                      <a:extLst>
                        <a:ext uri="{FF2B5EF4-FFF2-40B4-BE49-F238E27FC236}">
                          <a16:creationId xmlns:a16="http://schemas.microsoft.com/office/drawing/2014/main" id="{AA964F1F-87C0-1567-82AC-4A199A9FEF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43" name="Freeform 105">
                      <a:extLst>
                        <a:ext uri="{FF2B5EF4-FFF2-40B4-BE49-F238E27FC236}">
                          <a16:creationId xmlns:a16="http://schemas.microsoft.com/office/drawing/2014/main" id="{9D3B0E2D-AD63-CCA3-B1B7-CDD92B1EBEE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527" name="Group 106">
                    <a:extLst>
                      <a:ext uri="{FF2B5EF4-FFF2-40B4-BE49-F238E27FC236}">
                        <a16:creationId xmlns:a16="http://schemas.microsoft.com/office/drawing/2014/main" id="{CC26E5BE-7DCC-E8EE-8A25-B69640AA7555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528" name="Freeform 107">
                      <a:extLst>
                        <a:ext uri="{FF2B5EF4-FFF2-40B4-BE49-F238E27FC236}">
                          <a16:creationId xmlns:a16="http://schemas.microsoft.com/office/drawing/2014/main" id="{6345C708-774F-2F3A-FA63-378396F4496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29" name="Freeform 108">
                      <a:extLst>
                        <a:ext uri="{FF2B5EF4-FFF2-40B4-BE49-F238E27FC236}">
                          <a16:creationId xmlns:a16="http://schemas.microsoft.com/office/drawing/2014/main" id="{F5F013D2-2594-13FE-F287-6CC788D6B6B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0" name="Freeform 109">
                      <a:extLst>
                        <a:ext uri="{FF2B5EF4-FFF2-40B4-BE49-F238E27FC236}">
                          <a16:creationId xmlns:a16="http://schemas.microsoft.com/office/drawing/2014/main" id="{731F4E6B-ADE6-DCCE-A3FB-883D9A8C9E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1" name="Freeform 110">
                      <a:extLst>
                        <a:ext uri="{FF2B5EF4-FFF2-40B4-BE49-F238E27FC236}">
                          <a16:creationId xmlns:a16="http://schemas.microsoft.com/office/drawing/2014/main" id="{1F338F02-ECFD-2FF3-5B1B-870F202BA1F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2" name="Freeform 111">
                      <a:extLst>
                        <a:ext uri="{FF2B5EF4-FFF2-40B4-BE49-F238E27FC236}">
                          <a16:creationId xmlns:a16="http://schemas.microsoft.com/office/drawing/2014/main" id="{9102B357-0773-7EEC-9D37-7AD9B0D373F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3" name="Freeform 112">
                      <a:extLst>
                        <a:ext uri="{FF2B5EF4-FFF2-40B4-BE49-F238E27FC236}">
                          <a16:creationId xmlns:a16="http://schemas.microsoft.com/office/drawing/2014/main" id="{B36DFA6A-8FFD-D8C7-61B4-865D6B487B5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4" name="Freeform 113">
                      <a:extLst>
                        <a:ext uri="{FF2B5EF4-FFF2-40B4-BE49-F238E27FC236}">
                          <a16:creationId xmlns:a16="http://schemas.microsoft.com/office/drawing/2014/main" id="{764AE27D-53D1-EE71-EE37-B707F8003FE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535" name="Freeform 114">
                      <a:extLst>
                        <a:ext uri="{FF2B5EF4-FFF2-40B4-BE49-F238E27FC236}">
                          <a16:creationId xmlns:a16="http://schemas.microsoft.com/office/drawing/2014/main" id="{67B6C3F7-82EF-436E-E1D1-E94FC8A340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523" name="WordArt 115">
                <a:extLst>
                  <a:ext uri="{FF2B5EF4-FFF2-40B4-BE49-F238E27FC236}">
                    <a16:creationId xmlns:a16="http://schemas.microsoft.com/office/drawing/2014/main" id="{39FE0DD3-C062-C4AA-2B21-AD87CF95899D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521" name="WordArt 68">
              <a:extLst>
                <a:ext uri="{FF2B5EF4-FFF2-40B4-BE49-F238E27FC236}">
                  <a16:creationId xmlns:a16="http://schemas.microsoft.com/office/drawing/2014/main" id="{96E1F0F0-E045-0F94-1D31-2378E928C2D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leaf_2_0_2</a:t>
              </a:r>
            </a:p>
          </p:txBody>
        </p:sp>
      </p:grpSp>
      <p:sp>
        <p:nvSpPr>
          <p:cNvPr id="11" name="Oval 152">
            <a:extLst>
              <a:ext uri="{FF2B5EF4-FFF2-40B4-BE49-F238E27FC236}">
                <a16:creationId xmlns:a16="http://schemas.microsoft.com/office/drawing/2014/main" id="{0E531A0E-5901-3303-B045-55ED2A0AC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7838" y="357626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A</a:t>
            </a:r>
          </a:p>
        </p:txBody>
      </p:sp>
      <p:sp>
        <p:nvSpPr>
          <p:cNvPr id="12" name="Oval 152">
            <a:extLst>
              <a:ext uri="{FF2B5EF4-FFF2-40B4-BE49-F238E27FC236}">
                <a16:creationId xmlns:a16="http://schemas.microsoft.com/office/drawing/2014/main" id="{281FFFAF-7253-AF57-C296-BBFB9DEF9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3508" y="46371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C</a:t>
            </a:r>
          </a:p>
        </p:txBody>
      </p:sp>
      <p:sp>
        <p:nvSpPr>
          <p:cNvPr id="13" name="Oval 152">
            <a:extLst>
              <a:ext uri="{FF2B5EF4-FFF2-40B4-BE49-F238E27FC236}">
                <a16:creationId xmlns:a16="http://schemas.microsoft.com/office/drawing/2014/main" id="{E9B766FE-A358-143B-A4E5-65E994942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511" y="457438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U</a:t>
            </a:r>
          </a:p>
        </p:txBody>
      </p:sp>
      <p:sp>
        <p:nvSpPr>
          <p:cNvPr id="14" name="Oval 152">
            <a:extLst>
              <a:ext uri="{FF2B5EF4-FFF2-40B4-BE49-F238E27FC236}">
                <a16:creationId xmlns:a16="http://schemas.microsoft.com/office/drawing/2014/main" id="{23BBE6AA-09DC-AD32-EE15-DA37C489F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5962" y="457882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V</a:t>
            </a:r>
          </a:p>
        </p:txBody>
      </p:sp>
      <p:sp>
        <p:nvSpPr>
          <p:cNvPr id="56" name="Oval 152">
            <a:extLst>
              <a:ext uri="{FF2B5EF4-FFF2-40B4-BE49-F238E27FC236}">
                <a16:creationId xmlns:a16="http://schemas.microsoft.com/office/drawing/2014/main" id="{A7A6B4BB-B28E-8499-43B1-A8996CF792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423" y="4641201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Z</a:t>
            </a:r>
          </a:p>
        </p:txBody>
      </p:sp>
      <p:sp>
        <p:nvSpPr>
          <p:cNvPr id="57" name="Oval 152">
            <a:extLst>
              <a:ext uri="{FF2B5EF4-FFF2-40B4-BE49-F238E27FC236}">
                <a16:creationId xmlns:a16="http://schemas.microsoft.com/office/drawing/2014/main" id="{85652DA6-1FF0-5F37-5754-23E1B1800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3168" y="461605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W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58" name="Oval 152">
            <a:extLst>
              <a:ext uri="{FF2B5EF4-FFF2-40B4-BE49-F238E27FC236}">
                <a16:creationId xmlns:a16="http://schemas.microsoft.com/office/drawing/2014/main" id="{36F3D578-7493-D920-3C96-B9F21368DA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4506" y="461086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M</a:t>
            </a:r>
          </a:p>
        </p:txBody>
      </p:sp>
      <p:sp>
        <p:nvSpPr>
          <p:cNvPr id="59" name="Oval 152">
            <a:extLst>
              <a:ext uri="{FF2B5EF4-FFF2-40B4-BE49-F238E27FC236}">
                <a16:creationId xmlns:a16="http://schemas.microsoft.com/office/drawing/2014/main" id="{0014F35F-24D0-545A-CA48-7ECDC7E57E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71087" y="456277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F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0" name="Oval 152">
            <a:extLst>
              <a:ext uri="{FF2B5EF4-FFF2-40B4-BE49-F238E27FC236}">
                <a16:creationId xmlns:a16="http://schemas.microsoft.com/office/drawing/2014/main" id="{4004762E-BB60-DA7E-D6A3-76B8B1189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5528" y="458114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 err="1">
                <a:latin typeface="Tahoma" panose="020B0604030504040204" pitchFamily="34" charset="0"/>
              </a:rPr>
              <a:t>P</a:t>
            </a:r>
            <a:endParaRPr lang="it-IT" altLang="it-IT" sz="1200">
              <a:latin typeface="Tahoma" panose="020B0604030504040204" pitchFamily="34" charset="0"/>
            </a:endParaRPr>
          </a:p>
        </p:txBody>
      </p:sp>
      <p:sp>
        <p:nvSpPr>
          <p:cNvPr id="61" name="Oval 152">
            <a:extLst>
              <a:ext uri="{FF2B5EF4-FFF2-40B4-BE49-F238E27FC236}">
                <a16:creationId xmlns:a16="http://schemas.microsoft.com/office/drawing/2014/main" id="{F064A61D-3604-FFA3-0B3D-440B5C350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4404" y="356727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O</a:t>
            </a:r>
          </a:p>
        </p:txBody>
      </p:sp>
      <p:sp>
        <p:nvSpPr>
          <p:cNvPr id="62" name="Oval 152">
            <a:extLst>
              <a:ext uri="{FF2B5EF4-FFF2-40B4-BE49-F238E27FC236}">
                <a16:creationId xmlns:a16="http://schemas.microsoft.com/office/drawing/2014/main" id="{463DD614-E96D-FF22-3B43-027FB1EA5C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690" y="342973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L</a:t>
            </a:r>
          </a:p>
        </p:txBody>
      </p:sp>
      <p:sp>
        <p:nvSpPr>
          <p:cNvPr id="63" name="Oval 152">
            <a:extLst>
              <a:ext uri="{FF2B5EF4-FFF2-40B4-BE49-F238E27FC236}">
                <a16:creationId xmlns:a16="http://schemas.microsoft.com/office/drawing/2014/main" id="{1EC67C28-E4C7-800F-D639-2F21F6628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105" y="342677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N</a:t>
            </a:r>
          </a:p>
        </p:txBody>
      </p:sp>
      <p:sp>
        <p:nvSpPr>
          <p:cNvPr id="64" name="Oval 152">
            <a:extLst>
              <a:ext uri="{FF2B5EF4-FFF2-40B4-BE49-F238E27FC236}">
                <a16:creationId xmlns:a16="http://schemas.microsoft.com/office/drawing/2014/main" id="{192DE401-22E8-79AC-203F-F947F47AD7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704" y="355133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K</a:t>
            </a:r>
          </a:p>
        </p:txBody>
      </p:sp>
      <p:sp>
        <p:nvSpPr>
          <p:cNvPr id="65" name="Oval 152">
            <a:extLst>
              <a:ext uri="{FF2B5EF4-FFF2-40B4-BE49-F238E27FC236}">
                <a16:creationId xmlns:a16="http://schemas.microsoft.com/office/drawing/2014/main" id="{3A69174D-6674-ACEC-DF95-16BF7AF59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1832" y="3574550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E</a:t>
            </a:r>
          </a:p>
        </p:txBody>
      </p:sp>
      <p:sp>
        <p:nvSpPr>
          <p:cNvPr id="66" name="Oval 152">
            <a:extLst>
              <a:ext uri="{FF2B5EF4-FFF2-40B4-BE49-F238E27FC236}">
                <a16:creationId xmlns:a16="http://schemas.microsoft.com/office/drawing/2014/main" id="{FA92A806-49DD-55C9-0A7F-71DA53C18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6736" y="345073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B</a:t>
            </a:r>
          </a:p>
        </p:txBody>
      </p:sp>
      <p:sp>
        <p:nvSpPr>
          <p:cNvPr id="67" name="Oval 152">
            <a:extLst>
              <a:ext uri="{FF2B5EF4-FFF2-40B4-BE49-F238E27FC236}">
                <a16:creationId xmlns:a16="http://schemas.microsoft.com/office/drawing/2014/main" id="{DF9141B7-A411-649D-E0E6-D418A539DF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2865" y="34358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D</a:t>
            </a:r>
          </a:p>
        </p:txBody>
      </p:sp>
      <p:sp>
        <p:nvSpPr>
          <p:cNvPr id="71" name="Oval 152">
            <a:extLst>
              <a:ext uri="{FF2B5EF4-FFF2-40B4-BE49-F238E27FC236}">
                <a16:creationId xmlns:a16="http://schemas.microsoft.com/office/drawing/2014/main" id="{20E49329-7A50-6BD8-0576-26F93460A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0854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Q</a:t>
            </a:r>
          </a:p>
        </p:txBody>
      </p:sp>
      <p:sp>
        <p:nvSpPr>
          <p:cNvPr id="72" name="Oval 152">
            <a:extLst>
              <a:ext uri="{FF2B5EF4-FFF2-40B4-BE49-F238E27FC236}">
                <a16:creationId xmlns:a16="http://schemas.microsoft.com/office/drawing/2014/main" id="{27B4E168-8D90-396A-FB4D-4110B0715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0715" y="24852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R</a:t>
            </a:r>
          </a:p>
        </p:txBody>
      </p:sp>
      <p:sp>
        <p:nvSpPr>
          <p:cNvPr id="73" name="Oval 152">
            <a:extLst>
              <a:ext uri="{FF2B5EF4-FFF2-40B4-BE49-F238E27FC236}">
                <a16:creationId xmlns:a16="http://schemas.microsoft.com/office/drawing/2014/main" id="{6168C1A6-FC45-CA40-428A-2BCE39E4D0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708" y="2500939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S</a:t>
            </a:r>
          </a:p>
        </p:txBody>
      </p:sp>
      <p:sp>
        <p:nvSpPr>
          <p:cNvPr id="74" name="Oval 152">
            <a:extLst>
              <a:ext uri="{FF2B5EF4-FFF2-40B4-BE49-F238E27FC236}">
                <a16:creationId xmlns:a16="http://schemas.microsoft.com/office/drawing/2014/main" id="{0A63A091-9090-4DAE-4BB1-B9FFA488A8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1655" y="2386408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T</a:t>
            </a:r>
          </a:p>
        </p:txBody>
      </p:sp>
      <p:sp>
        <p:nvSpPr>
          <p:cNvPr id="360" name="Line 66">
            <a:extLst>
              <a:ext uri="{FF2B5EF4-FFF2-40B4-BE49-F238E27FC236}">
                <a16:creationId xmlns:a16="http://schemas.microsoft.com/office/drawing/2014/main" id="{586493DC-2E84-0C25-3852-09C55AEBC2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261000" y="3439479"/>
            <a:ext cx="1029913" cy="84754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361" name="Line 66">
            <a:extLst>
              <a:ext uri="{FF2B5EF4-FFF2-40B4-BE49-F238E27FC236}">
                <a16:creationId xmlns:a16="http://schemas.microsoft.com/office/drawing/2014/main" id="{3417D6A8-71A8-F5C9-DAF3-BC06C77FE7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745680" y="3653126"/>
            <a:ext cx="539129" cy="8475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8" name="Oval 152">
            <a:extLst>
              <a:ext uri="{FF2B5EF4-FFF2-40B4-BE49-F238E27FC236}">
                <a16:creationId xmlns:a16="http://schemas.microsoft.com/office/drawing/2014/main" id="{8E45E782-54BC-C5C9-DE1E-5632006B0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86598" y="2513225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I</a:t>
            </a:r>
          </a:p>
        </p:txBody>
      </p:sp>
      <p:sp>
        <p:nvSpPr>
          <p:cNvPr id="3" name="Oval 152">
            <a:extLst>
              <a:ext uri="{FF2B5EF4-FFF2-40B4-BE49-F238E27FC236}">
                <a16:creationId xmlns:a16="http://schemas.microsoft.com/office/drawing/2014/main" id="{3ACC3D8B-1BA0-101E-7354-3840BA14B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8390" y="247357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G</a:t>
            </a:r>
          </a:p>
        </p:txBody>
      </p:sp>
      <p:sp>
        <p:nvSpPr>
          <p:cNvPr id="69" name="Oval 152">
            <a:extLst>
              <a:ext uri="{FF2B5EF4-FFF2-40B4-BE49-F238E27FC236}">
                <a16:creationId xmlns:a16="http://schemas.microsoft.com/office/drawing/2014/main" id="{1CC15DE0-E45E-7F69-CFCF-8554FEC93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068" y="2461747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H</a:t>
            </a:r>
          </a:p>
        </p:txBody>
      </p:sp>
      <p:sp>
        <p:nvSpPr>
          <p:cNvPr id="70" name="Oval 152">
            <a:extLst>
              <a:ext uri="{FF2B5EF4-FFF2-40B4-BE49-F238E27FC236}">
                <a16:creationId xmlns:a16="http://schemas.microsoft.com/office/drawing/2014/main" id="{922F9BE5-82DC-B506-98F8-2EDD2E6CD2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3055" y="2538842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200">
                <a:latin typeface="Tahoma" panose="020B0604030504040204" pitchFamily="34" charset="0"/>
              </a:rPr>
              <a:t>J</a:t>
            </a:r>
          </a:p>
        </p:txBody>
      </p:sp>
      <p:sp>
        <p:nvSpPr>
          <p:cNvPr id="111" name="Text Box 137">
            <a:extLst>
              <a:ext uri="{FF2B5EF4-FFF2-40B4-BE49-F238E27FC236}">
                <a16:creationId xmlns:a16="http://schemas.microsoft.com/office/drawing/2014/main" id="{53458C67-4585-93B5-86C5-2A253725A0D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2930452" y="4037782"/>
            <a:ext cx="798306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AS64512</a:t>
            </a:r>
          </a:p>
        </p:txBody>
      </p:sp>
      <p:sp>
        <p:nvSpPr>
          <p:cNvPr id="115" name="Text Box 137">
            <a:extLst>
              <a:ext uri="{FF2B5EF4-FFF2-40B4-BE49-F238E27FC236}">
                <a16:creationId xmlns:a16="http://schemas.microsoft.com/office/drawing/2014/main" id="{BAB9F476-636F-4B7E-5F76-054DCB709E7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3187870" y="2802689"/>
            <a:ext cx="90675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AS64514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118" name="Text Box 137">
            <a:extLst>
              <a:ext uri="{FF2B5EF4-FFF2-40B4-BE49-F238E27FC236}">
                <a16:creationId xmlns:a16="http://schemas.microsoft.com/office/drawing/2014/main" id="{17F1E283-A496-BAA2-5039-BD133BB28D5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3467529" y="4047429"/>
            <a:ext cx="780655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AS64513</a:t>
            </a:r>
          </a:p>
        </p:txBody>
      </p:sp>
      <p:sp>
        <p:nvSpPr>
          <p:cNvPr id="119" name="Text Box 137">
            <a:extLst>
              <a:ext uri="{FF2B5EF4-FFF2-40B4-BE49-F238E27FC236}">
                <a16:creationId xmlns:a16="http://schemas.microsoft.com/office/drawing/2014/main" id="{23A3C373-A3FE-BA82-021B-5B76134BE6F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102009" y="3974056"/>
            <a:ext cx="90533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AS64515</a:t>
            </a:r>
          </a:p>
        </p:txBody>
      </p:sp>
      <p:sp>
        <p:nvSpPr>
          <p:cNvPr id="594" name="Text Box 137">
            <a:extLst>
              <a:ext uri="{FF2B5EF4-FFF2-40B4-BE49-F238E27FC236}">
                <a16:creationId xmlns:a16="http://schemas.microsoft.com/office/drawing/2014/main" id="{3AC9C338-B215-0F52-ABF8-B8BF6CFD9BC0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 rot="16200000">
            <a:off x="8677368" y="3997578"/>
            <a:ext cx="859828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50" b="1">
                <a:latin typeface="Tahoma" panose="020B0604030504040204" pitchFamily="34" charset="0"/>
              </a:rPr>
              <a:t>AS64516</a:t>
            </a:r>
          </a:p>
        </p:txBody>
      </p:sp>
      <p:sp>
        <p:nvSpPr>
          <p:cNvPr id="595" name="Text Box 137">
            <a:extLst>
              <a:ext uri="{FF2B5EF4-FFF2-40B4-BE49-F238E27FC236}">
                <a16:creationId xmlns:a16="http://schemas.microsoft.com/office/drawing/2014/main" id="{77794D50-3902-1125-5E63-EAA85CB61F2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8439412" y="2837708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AS64517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sp>
        <p:nvSpPr>
          <p:cNvPr id="596" name="Text Box 137">
            <a:extLst>
              <a:ext uri="{FF2B5EF4-FFF2-40B4-BE49-F238E27FC236}">
                <a16:creationId xmlns:a16="http://schemas.microsoft.com/office/drawing/2014/main" id="{4E4BF079-2B3E-0FDA-3056-007A50FD991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537416" y="1330492"/>
            <a:ext cx="809893" cy="25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200" b="1">
                <a:latin typeface="Tahoma" panose="020B0604030504040204" pitchFamily="34" charset="0"/>
              </a:rPr>
              <a:t>AS64518</a:t>
            </a:r>
            <a:endParaRPr lang="it-IT" altLang="it-IT" sz="1400" b="1">
              <a:latin typeface="Tahoma" panose="020B0604030504040204" pitchFamily="34" charset="0"/>
            </a:endParaRPr>
          </a:p>
        </p:txBody>
      </p:sp>
      <p:grpSp>
        <p:nvGrpSpPr>
          <p:cNvPr id="606" name="Gruppo 605">
            <a:extLst>
              <a:ext uri="{FF2B5EF4-FFF2-40B4-BE49-F238E27FC236}">
                <a16:creationId xmlns:a16="http://schemas.microsoft.com/office/drawing/2014/main" id="{F6C94A76-2D86-9E29-8ADE-B389D798E2C0}"/>
              </a:ext>
            </a:extLst>
          </p:cNvPr>
          <p:cNvGrpSpPr/>
          <p:nvPr/>
        </p:nvGrpSpPr>
        <p:grpSpPr>
          <a:xfrm>
            <a:off x="3904599" y="5584972"/>
            <a:ext cx="1330385" cy="473336"/>
            <a:chOff x="3805598" y="5587215"/>
            <a:chExt cx="1330385" cy="473336"/>
          </a:xfrm>
        </p:grpSpPr>
        <p:sp>
          <p:nvSpPr>
            <p:cNvPr id="597" name="Line 264">
              <a:extLst>
                <a:ext uri="{FF2B5EF4-FFF2-40B4-BE49-F238E27FC236}">
                  <a16:creationId xmlns:a16="http://schemas.microsoft.com/office/drawing/2014/main" id="{FF75FA96-3C00-8D48-7593-74316D6BC3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05598" y="5949618"/>
              <a:ext cx="46571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it-IT"/>
            </a:p>
          </p:txBody>
        </p:sp>
        <p:grpSp>
          <p:nvGrpSpPr>
            <p:cNvPr id="599" name="Gruppo 598">
              <a:extLst>
                <a:ext uri="{FF2B5EF4-FFF2-40B4-BE49-F238E27FC236}">
                  <a16:creationId xmlns:a16="http://schemas.microsoft.com/office/drawing/2014/main" id="{9FFDA560-1735-D5DA-5126-4A6A1DB030FE}"/>
                </a:ext>
              </a:extLst>
            </p:cNvPr>
            <p:cNvGrpSpPr/>
            <p:nvPr/>
          </p:nvGrpSpPr>
          <p:grpSpPr>
            <a:xfrm>
              <a:off x="3929886" y="5587215"/>
              <a:ext cx="1206097" cy="473336"/>
              <a:chOff x="3929886" y="5587215"/>
              <a:chExt cx="1206097" cy="473336"/>
            </a:xfrm>
          </p:grpSpPr>
          <p:sp>
            <p:nvSpPr>
              <p:cNvPr id="187" name="Line 72">
                <a:extLst>
                  <a:ext uri="{FF2B5EF4-FFF2-40B4-BE49-F238E27FC236}">
                    <a16:creationId xmlns:a16="http://schemas.microsoft.com/office/drawing/2014/main" id="{F5B55330-D6F3-1F63-93B3-4FFE50AE42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>
                <a:off x="4264919" y="5459778"/>
                <a:ext cx="347873" cy="60274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188" name="Line 72">
                <a:extLst>
                  <a:ext uri="{FF2B5EF4-FFF2-40B4-BE49-F238E27FC236}">
                    <a16:creationId xmlns:a16="http://schemas.microsoft.com/office/drawing/2014/main" id="{CAFCA19E-1C72-4D8F-60EC-72AAB27036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16200000" flipH="1" flipV="1">
                <a:off x="3861303" y="5670319"/>
                <a:ext cx="347882" cy="21071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>
                <a:spAutoFit/>
              </a:bodyPr>
              <a:lstStyle/>
              <a:p>
                <a:endParaRPr lang="en-GB"/>
              </a:p>
            </p:txBody>
          </p:sp>
          <p:sp>
            <p:nvSpPr>
              <p:cNvPr id="598" name="Line 264">
                <a:extLst>
                  <a:ext uri="{FF2B5EF4-FFF2-40B4-BE49-F238E27FC236}">
                    <a16:creationId xmlns:a16="http://schemas.microsoft.com/office/drawing/2014/main" id="{B7BBED08-A602-3E51-798B-CD49ADEC3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581820" y="5949618"/>
                <a:ext cx="46571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endParaRPr lang="it-IT"/>
              </a:p>
            </p:txBody>
          </p:sp>
          <p:sp>
            <p:nvSpPr>
              <p:cNvPr id="185" name="Oval 152">
                <a:extLst>
                  <a:ext uri="{FF2B5EF4-FFF2-40B4-BE49-F238E27FC236}">
                    <a16:creationId xmlns:a16="http://schemas.microsoft.com/office/drawing/2014/main" id="{FD13C84E-DD02-CC66-A45B-D11359EFC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0510" y="5847569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AC</a:t>
                </a:r>
              </a:p>
            </p:txBody>
          </p:sp>
          <p:sp>
            <p:nvSpPr>
              <p:cNvPr id="186" name="Oval 152">
                <a:extLst>
                  <a:ext uri="{FF2B5EF4-FFF2-40B4-BE49-F238E27FC236}">
                    <a16:creationId xmlns:a16="http://schemas.microsoft.com/office/drawing/2014/main" id="{E60F1165-926A-FF21-0ACB-AA709EEAC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32218" y="5857457"/>
                <a:ext cx="203765" cy="203094"/>
              </a:xfrm>
              <a:prstGeom prst="ellipse">
                <a:avLst/>
              </a:prstGeom>
              <a:solidFill>
                <a:srgbClr val="FFFFFF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0" tIns="0" rIns="0" bIns="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r>
                  <a:rPr lang="it-IT" altLang="it-IT" sz="1000">
                    <a:latin typeface="Tahoma" panose="020B0604030504040204" pitchFamily="34" charset="0"/>
                  </a:rPr>
                  <a:t>AD</a:t>
                </a:r>
              </a:p>
            </p:txBody>
          </p:sp>
        </p:grpSp>
      </p:grpSp>
      <p:sp>
        <p:nvSpPr>
          <p:cNvPr id="639" name="Cubo 638">
            <a:extLst>
              <a:ext uri="{FF2B5EF4-FFF2-40B4-BE49-F238E27FC236}">
                <a16:creationId xmlns:a16="http://schemas.microsoft.com/office/drawing/2014/main" id="{BE600FF3-14B4-0422-0943-4915329B028D}"/>
              </a:ext>
            </a:extLst>
          </p:cNvPr>
          <p:cNvSpPr/>
          <p:nvPr/>
        </p:nvSpPr>
        <p:spPr>
          <a:xfrm>
            <a:off x="1892387" y="6191846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1_1_1</a:t>
            </a:r>
          </a:p>
        </p:txBody>
      </p:sp>
      <p:sp>
        <p:nvSpPr>
          <p:cNvPr id="648" name="Cubo 647">
            <a:extLst>
              <a:ext uri="{FF2B5EF4-FFF2-40B4-BE49-F238E27FC236}">
                <a16:creationId xmlns:a16="http://schemas.microsoft.com/office/drawing/2014/main" id="{7CA55853-93C3-E7B1-7EEA-A129A3B9CD00}"/>
              </a:ext>
            </a:extLst>
          </p:cNvPr>
          <p:cNvSpPr/>
          <p:nvPr/>
        </p:nvSpPr>
        <p:spPr>
          <a:xfrm>
            <a:off x="2454424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1_1_2</a:t>
            </a:r>
          </a:p>
        </p:txBody>
      </p:sp>
      <p:sp>
        <p:nvSpPr>
          <p:cNvPr id="649" name="Cubo 648">
            <a:extLst>
              <a:ext uri="{FF2B5EF4-FFF2-40B4-BE49-F238E27FC236}">
                <a16:creationId xmlns:a16="http://schemas.microsoft.com/office/drawing/2014/main" id="{17259EEC-3314-757B-32AC-FCC9B9F6CC08}"/>
              </a:ext>
            </a:extLst>
          </p:cNvPr>
          <p:cNvSpPr/>
          <p:nvPr/>
        </p:nvSpPr>
        <p:spPr>
          <a:xfrm>
            <a:off x="3123631" y="6191846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1_1_3</a:t>
            </a:r>
          </a:p>
        </p:txBody>
      </p:sp>
      <p:sp>
        <p:nvSpPr>
          <p:cNvPr id="650" name="Cubo 649">
            <a:extLst>
              <a:ext uri="{FF2B5EF4-FFF2-40B4-BE49-F238E27FC236}">
                <a16:creationId xmlns:a16="http://schemas.microsoft.com/office/drawing/2014/main" id="{27D3C3A7-84BA-4C09-A632-972924AC5C88}"/>
              </a:ext>
            </a:extLst>
          </p:cNvPr>
          <p:cNvSpPr/>
          <p:nvPr/>
        </p:nvSpPr>
        <p:spPr>
          <a:xfrm>
            <a:off x="4754395" y="619958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1_2_2</a:t>
            </a:r>
          </a:p>
        </p:txBody>
      </p:sp>
      <p:sp>
        <p:nvSpPr>
          <p:cNvPr id="651" name="Cubo 650">
            <a:extLst>
              <a:ext uri="{FF2B5EF4-FFF2-40B4-BE49-F238E27FC236}">
                <a16:creationId xmlns:a16="http://schemas.microsoft.com/office/drawing/2014/main" id="{DA1013C8-1342-983A-B2DB-F9613EE39330}"/>
              </a:ext>
            </a:extLst>
          </p:cNvPr>
          <p:cNvSpPr/>
          <p:nvPr/>
        </p:nvSpPr>
        <p:spPr>
          <a:xfrm>
            <a:off x="3921052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1_2_1</a:t>
            </a:r>
          </a:p>
        </p:txBody>
      </p:sp>
      <p:sp>
        <p:nvSpPr>
          <p:cNvPr id="652" name="Cubo 651">
            <a:extLst>
              <a:ext uri="{FF2B5EF4-FFF2-40B4-BE49-F238E27FC236}">
                <a16:creationId xmlns:a16="http://schemas.microsoft.com/office/drawing/2014/main" id="{D6A39896-373E-51E0-C77A-68B494908F8B}"/>
              </a:ext>
            </a:extLst>
          </p:cNvPr>
          <p:cNvSpPr/>
          <p:nvPr/>
        </p:nvSpPr>
        <p:spPr>
          <a:xfrm>
            <a:off x="7916220" y="6199587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2_1_1</a:t>
            </a:r>
          </a:p>
        </p:txBody>
      </p:sp>
      <p:sp>
        <p:nvSpPr>
          <p:cNvPr id="653" name="Line 264">
            <a:extLst>
              <a:ext uri="{FF2B5EF4-FFF2-40B4-BE49-F238E27FC236}">
                <a16:creationId xmlns:a16="http://schemas.microsoft.com/office/drawing/2014/main" id="{A9EEFE3F-783F-E329-6D5D-7CBE5D2C569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055660" y="5940820"/>
            <a:ext cx="46571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654" name="Line 72">
            <a:extLst>
              <a:ext uri="{FF2B5EF4-FFF2-40B4-BE49-F238E27FC236}">
                <a16:creationId xmlns:a16="http://schemas.microsoft.com/office/drawing/2014/main" id="{170EF8A0-1F32-8670-9DB8-ED6B8E6AEA1E}"/>
              </a:ext>
            </a:extLst>
          </p:cNvPr>
          <p:cNvSpPr>
            <a:spLocks noChangeShapeType="1"/>
          </p:cNvSpPr>
          <p:nvPr/>
        </p:nvSpPr>
        <p:spPr bwMode="auto">
          <a:xfrm rot="16200000" flipH="1" flipV="1">
            <a:off x="8111365" y="5661521"/>
            <a:ext cx="347882" cy="210715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endParaRPr lang="en-GB"/>
          </a:p>
        </p:txBody>
      </p:sp>
      <p:sp>
        <p:nvSpPr>
          <p:cNvPr id="655" name="Oval 152">
            <a:extLst>
              <a:ext uri="{FF2B5EF4-FFF2-40B4-BE49-F238E27FC236}">
                <a16:creationId xmlns:a16="http://schemas.microsoft.com/office/drawing/2014/main" id="{AB2E0544-DDB3-C36C-5FA6-E973D4090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8987" y="5845204"/>
            <a:ext cx="203765" cy="203094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it-IT" altLang="it-IT" sz="1000">
                <a:latin typeface="Tahoma" panose="020B0604030504040204" pitchFamily="34" charset="0"/>
              </a:rPr>
              <a:t>AE</a:t>
            </a:r>
          </a:p>
        </p:txBody>
      </p:sp>
      <p:sp>
        <p:nvSpPr>
          <p:cNvPr id="659" name="Cubo 658">
            <a:extLst>
              <a:ext uri="{FF2B5EF4-FFF2-40B4-BE49-F238E27FC236}">
                <a16:creationId xmlns:a16="http://schemas.microsoft.com/office/drawing/2014/main" id="{7C702205-D525-0AA7-99B5-72092A97007C}"/>
              </a:ext>
            </a:extLst>
          </p:cNvPr>
          <p:cNvSpPr/>
          <p:nvPr/>
        </p:nvSpPr>
        <p:spPr>
          <a:xfrm>
            <a:off x="9453168" y="6199587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600"/>
              <a:t>2_2_1</a:t>
            </a:r>
          </a:p>
        </p:txBody>
      </p:sp>
      <p:sp>
        <p:nvSpPr>
          <p:cNvPr id="37" name="Cubo 638">
            <a:extLst>
              <a:ext uri="{FF2B5EF4-FFF2-40B4-BE49-F238E27FC236}">
                <a16:creationId xmlns:a16="http://schemas.microsoft.com/office/drawing/2014/main" id="{762B008D-A5A2-E338-0633-92950C7889EC}"/>
              </a:ext>
            </a:extLst>
          </p:cNvPr>
          <p:cNvSpPr/>
          <p:nvPr/>
        </p:nvSpPr>
        <p:spPr>
          <a:xfrm>
            <a:off x="152331" y="4248263"/>
            <a:ext cx="510540" cy="408678"/>
          </a:xfrm>
          <a:prstGeom prst="cub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5A3FE-9DC0-32B8-7DC7-0A38C58B59DD}"/>
              </a:ext>
            </a:extLst>
          </p:cNvPr>
          <p:cNvSpPr txBox="1"/>
          <p:nvPr/>
        </p:nvSpPr>
        <p:spPr>
          <a:xfrm>
            <a:off x="614264" y="4220705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5010, VLAN ID 10</a:t>
            </a:r>
          </a:p>
          <a:p>
            <a:r>
              <a:rPr lang="en-GB" sz="1000"/>
              <a:t>Prefix: 200.10.0.0/16</a:t>
            </a:r>
            <a:endParaRPr lang="en-GB"/>
          </a:p>
        </p:txBody>
      </p:sp>
      <p:sp>
        <p:nvSpPr>
          <p:cNvPr id="39" name="Cubo 648">
            <a:extLst>
              <a:ext uri="{FF2B5EF4-FFF2-40B4-BE49-F238E27FC236}">
                <a16:creationId xmlns:a16="http://schemas.microsoft.com/office/drawing/2014/main" id="{EC4233AA-9838-016C-A957-61A8AE8BC780}"/>
              </a:ext>
            </a:extLst>
          </p:cNvPr>
          <p:cNvSpPr/>
          <p:nvPr/>
        </p:nvSpPr>
        <p:spPr>
          <a:xfrm>
            <a:off x="152331" y="4785547"/>
            <a:ext cx="510540" cy="408678"/>
          </a:xfrm>
          <a:prstGeom prst="cube">
            <a:avLst/>
          </a:prstGeom>
          <a:solidFill>
            <a:srgbClr val="0066FF"/>
          </a:solidFill>
          <a:ln>
            <a:solidFill>
              <a:schemeClr val="tx1"/>
            </a:solidFill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52" name="Cubo 650">
            <a:extLst>
              <a:ext uri="{FF2B5EF4-FFF2-40B4-BE49-F238E27FC236}">
                <a16:creationId xmlns:a16="http://schemas.microsoft.com/office/drawing/2014/main" id="{921D2538-A3F3-630E-AB7C-D74893DD50D8}"/>
              </a:ext>
            </a:extLst>
          </p:cNvPr>
          <p:cNvSpPr/>
          <p:nvPr/>
        </p:nvSpPr>
        <p:spPr>
          <a:xfrm>
            <a:off x="137408" y="5321784"/>
            <a:ext cx="510540" cy="408678"/>
          </a:xfrm>
          <a:prstGeom prst="cube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1"/>
            </a:solidFill>
            <a:prstDash val="lgDashDot"/>
          </a:ln>
          <a:effectLst>
            <a:outerShdw blurRad="40000" dist="20000" dir="5400000" rotWithShape="0">
              <a:schemeClr val="accent3">
                <a:alpha val="38000"/>
              </a:scheme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 sz="6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FA493FB-E89A-60CE-D6EC-9D1753BFD940}"/>
              </a:ext>
            </a:extLst>
          </p:cNvPr>
          <p:cNvSpPr txBox="1"/>
          <p:nvPr/>
        </p:nvSpPr>
        <p:spPr>
          <a:xfrm>
            <a:off x="610093" y="4777474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5020, VLAN ID 20</a:t>
            </a:r>
          </a:p>
          <a:p>
            <a:r>
              <a:rPr lang="en-GB" sz="1000"/>
              <a:t>Prefix: 200.20.0.0/16</a:t>
            </a:r>
            <a:endParaRPr lang="en-GB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65A8C37-69E6-775B-5277-946A67DFEB39}"/>
              </a:ext>
            </a:extLst>
          </p:cNvPr>
          <p:cNvSpPr txBox="1"/>
          <p:nvPr/>
        </p:nvSpPr>
        <p:spPr>
          <a:xfrm>
            <a:off x="610093" y="5322390"/>
            <a:ext cx="1494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VNI: 5030, VLAN ID 30</a:t>
            </a:r>
          </a:p>
          <a:p>
            <a:r>
              <a:rPr lang="en-GB" sz="1000"/>
              <a:t>Prefix: 200.30.0.0/16</a:t>
            </a:r>
            <a:endParaRPr lang="en-GB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97CA26E-09B1-FE17-46D6-296DFE65140B}"/>
              </a:ext>
            </a:extLst>
          </p:cNvPr>
          <p:cNvSpPr txBox="1"/>
          <p:nvPr/>
        </p:nvSpPr>
        <p:spPr>
          <a:xfrm>
            <a:off x="1897604" y="660052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6636144E-A9E3-16A8-FED3-8E4235090A15}"/>
              </a:ext>
            </a:extLst>
          </p:cNvPr>
          <p:cNvSpPr txBox="1"/>
          <p:nvPr/>
        </p:nvSpPr>
        <p:spPr>
          <a:xfrm>
            <a:off x="2437653" y="660826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BC035DB-241D-D612-C906-E223C0527201}"/>
              </a:ext>
            </a:extLst>
          </p:cNvPr>
          <p:cNvSpPr txBox="1"/>
          <p:nvPr/>
        </p:nvSpPr>
        <p:spPr>
          <a:xfrm>
            <a:off x="3110017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7248CDB-E480-4600-9E6C-36D8F0FC3966}"/>
              </a:ext>
            </a:extLst>
          </p:cNvPr>
          <p:cNvSpPr txBox="1"/>
          <p:nvPr/>
        </p:nvSpPr>
        <p:spPr>
          <a:xfrm>
            <a:off x="392562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.0.1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42C0E5E7-B78F-3549-28D1-6D7389DC56E1}"/>
              </a:ext>
            </a:extLst>
          </p:cNvPr>
          <p:cNvSpPr txBox="1"/>
          <p:nvPr/>
        </p:nvSpPr>
        <p:spPr>
          <a:xfrm>
            <a:off x="4758144" y="66117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2907D7E1-BF61-8CE6-E278-5B672603D88E}"/>
              </a:ext>
            </a:extLst>
          </p:cNvPr>
          <p:cNvSpPr txBox="1"/>
          <p:nvPr/>
        </p:nvSpPr>
        <p:spPr>
          <a:xfrm>
            <a:off x="7908726" y="660826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.0.2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FBBC895-D00C-B708-B9E7-57CDE6C229B2}"/>
              </a:ext>
            </a:extLst>
          </p:cNvPr>
          <p:cNvSpPr txBox="1"/>
          <p:nvPr/>
        </p:nvSpPr>
        <p:spPr>
          <a:xfrm>
            <a:off x="9452574" y="6614255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00"/>
              <a:t>.0.3</a:t>
            </a:r>
          </a:p>
        </p:txBody>
      </p:sp>
      <p:sp>
        <p:nvSpPr>
          <p:cNvPr id="40" name="Text Box 136">
            <a:extLst>
              <a:ext uri="{FF2B5EF4-FFF2-40B4-BE49-F238E27FC236}">
                <a16:creationId xmlns:a16="http://schemas.microsoft.com/office/drawing/2014/main" id="{BB2A3943-7DFD-41F9-4D7E-3B816DFC6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837" y="4813954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192.168.0.1/32</a:t>
            </a:r>
          </a:p>
        </p:txBody>
      </p:sp>
      <p:sp>
        <p:nvSpPr>
          <p:cNvPr id="53" name="Line 66">
            <a:extLst>
              <a:ext uri="{FF2B5EF4-FFF2-40B4-BE49-F238E27FC236}">
                <a16:creationId xmlns:a16="http://schemas.microsoft.com/office/drawing/2014/main" id="{4D17323D-1417-0C9F-104C-20A32A38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8498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419" name="Group 418">
            <a:extLst>
              <a:ext uri="{FF2B5EF4-FFF2-40B4-BE49-F238E27FC236}">
                <a16:creationId xmlns:a16="http://schemas.microsoft.com/office/drawing/2014/main" id="{129D0B0B-5E48-C712-7D7E-2A66B2EDF926}"/>
              </a:ext>
            </a:extLst>
          </p:cNvPr>
          <p:cNvGrpSpPr/>
          <p:nvPr/>
        </p:nvGrpSpPr>
        <p:grpSpPr>
          <a:xfrm>
            <a:off x="4012472" y="3967051"/>
            <a:ext cx="747328" cy="426131"/>
            <a:chOff x="967835" y="2541918"/>
            <a:chExt cx="1426054" cy="463051"/>
          </a:xfrm>
        </p:grpSpPr>
        <p:grpSp>
          <p:nvGrpSpPr>
            <p:cNvPr id="420" name="Group 93">
              <a:extLst>
                <a:ext uri="{FF2B5EF4-FFF2-40B4-BE49-F238E27FC236}">
                  <a16:creationId xmlns:a16="http://schemas.microsoft.com/office/drawing/2014/main" id="{8FC47541-F4EC-C92D-74D8-6224E9BF7A1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422" name="Group 94">
                <a:extLst>
                  <a:ext uri="{FF2B5EF4-FFF2-40B4-BE49-F238E27FC236}">
                    <a16:creationId xmlns:a16="http://schemas.microsoft.com/office/drawing/2014/main" id="{D6205C66-4561-A0C3-D036-4528F747ED6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424" name="AutoShape 95">
                  <a:extLst>
                    <a:ext uri="{FF2B5EF4-FFF2-40B4-BE49-F238E27FC236}">
                      <a16:creationId xmlns:a16="http://schemas.microsoft.com/office/drawing/2014/main" id="{572B54D3-B257-5791-6DC6-5985962ECC57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25" name="Group 96">
                  <a:extLst>
                    <a:ext uri="{FF2B5EF4-FFF2-40B4-BE49-F238E27FC236}">
                      <a16:creationId xmlns:a16="http://schemas.microsoft.com/office/drawing/2014/main" id="{F050122F-FE6F-407C-6DEE-270A479F80B5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26" name="Group 97">
                    <a:extLst>
                      <a:ext uri="{FF2B5EF4-FFF2-40B4-BE49-F238E27FC236}">
                        <a16:creationId xmlns:a16="http://schemas.microsoft.com/office/drawing/2014/main" id="{FD9EAE38-2DB8-39B9-67F7-D0411CE6F6B8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36" name="Freeform 98">
                      <a:extLst>
                        <a:ext uri="{FF2B5EF4-FFF2-40B4-BE49-F238E27FC236}">
                          <a16:creationId xmlns:a16="http://schemas.microsoft.com/office/drawing/2014/main" id="{05975B82-EB1F-DD38-0BAE-CFE5A376D8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7" name="Freeform 99">
                      <a:extLst>
                        <a:ext uri="{FF2B5EF4-FFF2-40B4-BE49-F238E27FC236}">
                          <a16:creationId xmlns:a16="http://schemas.microsoft.com/office/drawing/2014/main" id="{9AA823B6-AE68-AC8D-E588-82265E2A45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8" name="Freeform 100">
                      <a:extLst>
                        <a:ext uri="{FF2B5EF4-FFF2-40B4-BE49-F238E27FC236}">
                          <a16:creationId xmlns:a16="http://schemas.microsoft.com/office/drawing/2014/main" id="{23234DA0-7001-BE04-13A9-48D932DCD22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9" name="Freeform 101">
                      <a:extLst>
                        <a:ext uri="{FF2B5EF4-FFF2-40B4-BE49-F238E27FC236}">
                          <a16:creationId xmlns:a16="http://schemas.microsoft.com/office/drawing/2014/main" id="{B3122A35-2E7B-03E9-315C-BECA6C688C8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0" name="Freeform 102">
                      <a:extLst>
                        <a:ext uri="{FF2B5EF4-FFF2-40B4-BE49-F238E27FC236}">
                          <a16:creationId xmlns:a16="http://schemas.microsoft.com/office/drawing/2014/main" id="{188C4DE8-8042-B02A-C731-B480A99E9F8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1" name="Freeform 103">
                      <a:extLst>
                        <a:ext uri="{FF2B5EF4-FFF2-40B4-BE49-F238E27FC236}">
                          <a16:creationId xmlns:a16="http://schemas.microsoft.com/office/drawing/2014/main" id="{244C4148-BCDC-3639-AEC8-3A9952BF274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2" name="Freeform 104">
                      <a:extLst>
                        <a:ext uri="{FF2B5EF4-FFF2-40B4-BE49-F238E27FC236}">
                          <a16:creationId xmlns:a16="http://schemas.microsoft.com/office/drawing/2014/main" id="{EF319D76-1F74-57E1-F82D-E7DD9D348B20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43" name="Freeform 105">
                      <a:extLst>
                        <a:ext uri="{FF2B5EF4-FFF2-40B4-BE49-F238E27FC236}">
                          <a16:creationId xmlns:a16="http://schemas.microsoft.com/office/drawing/2014/main" id="{438658C6-3E42-3277-004D-9F01F2B7220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27" name="Group 106">
                    <a:extLst>
                      <a:ext uri="{FF2B5EF4-FFF2-40B4-BE49-F238E27FC236}">
                        <a16:creationId xmlns:a16="http://schemas.microsoft.com/office/drawing/2014/main" id="{8A25DAEB-233E-F310-F504-B59439D9928F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28" name="Freeform 107">
                      <a:extLst>
                        <a:ext uri="{FF2B5EF4-FFF2-40B4-BE49-F238E27FC236}">
                          <a16:creationId xmlns:a16="http://schemas.microsoft.com/office/drawing/2014/main" id="{97DC1CAC-42C3-08E1-3027-6B0D9BBDE83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29" name="Freeform 108">
                      <a:extLst>
                        <a:ext uri="{FF2B5EF4-FFF2-40B4-BE49-F238E27FC236}">
                          <a16:creationId xmlns:a16="http://schemas.microsoft.com/office/drawing/2014/main" id="{83E29587-61E5-FC61-4FC3-81027D307D3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0" name="Freeform 109">
                      <a:extLst>
                        <a:ext uri="{FF2B5EF4-FFF2-40B4-BE49-F238E27FC236}">
                          <a16:creationId xmlns:a16="http://schemas.microsoft.com/office/drawing/2014/main" id="{C9F56254-D751-DF04-EC1D-5ACB2774906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1" name="Freeform 110">
                      <a:extLst>
                        <a:ext uri="{FF2B5EF4-FFF2-40B4-BE49-F238E27FC236}">
                          <a16:creationId xmlns:a16="http://schemas.microsoft.com/office/drawing/2014/main" id="{CFE86918-A7CC-63F3-2CAC-6D08CBCE6EB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2" name="Freeform 111">
                      <a:extLst>
                        <a:ext uri="{FF2B5EF4-FFF2-40B4-BE49-F238E27FC236}">
                          <a16:creationId xmlns:a16="http://schemas.microsoft.com/office/drawing/2014/main" id="{1D079C3C-CC07-2941-0B47-C927FFB93B5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3" name="Freeform 112">
                      <a:extLst>
                        <a:ext uri="{FF2B5EF4-FFF2-40B4-BE49-F238E27FC236}">
                          <a16:creationId xmlns:a16="http://schemas.microsoft.com/office/drawing/2014/main" id="{1D796F42-9DB4-DF5B-FC5C-213A2E5C008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4" name="Freeform 113">
                      <a:extLst>
                        <a:ext uri="{FF2B5EF4-FFF2-40B4-BE49-F238E27FC236}">
                          <a16:creationId xmlns:a16="http://schemas.microsoft.com/office/drawing/2014/main" id="{BFCD07A8-3897-E5DF-AEFF-16FAA5D930DF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35" name="Freeform 114">
                      <a:extLst>
                        <a:ext uri="{FF2B5EF4-FFF2-40B4-BE49-F238E27FC236}">
                          <a16:creationId xmlns:a16="http://schemas.microsoft.com/office/drawing/2014/main" id="{28D8B83A-52FB-B314-409D-76966A3E87E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423" name="WordArt 115">
                <a:extLst>
                  <a:ext uri="{FF2B5EF4-FFF2-40B4-BE49-F238E27FC236}">
                    <a16:creationId xmlns:a16="http://schemas.microsoft.com/office/drawing/2014/main" id="{8684DFD1-C508-540C-2260-EFE97BFFB00B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421" name="WordArt 68">
              <a:extLst>
                <a:ext uri="{FF2B5EF4-FFF2-40B4-BE49-F238E27FC236}">
                  <a16:creationId xmlns:a16="http://schemas.microsoft.com/office/drawing/2014/main" id="{E3558CF8-2B93-35DC-D3BC-1BC7281C5C1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leaf_1_0_2</a:t>
              </a:r>
            </a:p>
          </p:txBody>
        </p:sp>
      </p:grpSp>
      <p:sp>
        <p:nvSpPr>
          <p:cNvPr id="54" name="Line 66">
            <a:extLst>
              <a:ext uri="{FF2B5EF4-FFF2-40B4-BE49-F238E27FC236}">
                <a16:creationId xmlns:a16="http://schemas.microsoft.com/office/drawing/2014/main" id="{19BF5B2C-58D0-E445-E9EB-25336B1F0FB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97638" y="4312927"/>
            <a:ext cx="2676771" cy="501027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grpSp>
        <p:nvGrpSpPr>
          <p:cNvPr id="394" name="Group 393">
            <a:extLst>
              <a:ext uri="{FF2B5EF4-FFF2-40B4-BE49-F238E27FC236}">
                <a16:creationId xmlns:a16="http://schemas.microsoft.com/office/drawing/2014/main" id="{28BA8637-0D56-37A6-A718-720CDDB707C3}"/>
              </a:ext>
            </a:extLst>
          </p:cNvPr>
          <p:cNvGrpSpPr/>
          <p:nvPr/>
        </p:nvGrpSpPr>
        <p:grpSpPr>
          <a:xfrm>
            <a:off x="2433193" y="3973898"/>
            <a:ext cx="747328" cy="426131"/>
            <a:chOff x="967835" y="2541918"/>
            <a:chExt cx="1426054" cy="463051"/>
          </a:xfrm>
        </p:grpSpPr>
        <p:grpSp>
          <p:nvGrpSpPr>
            <p:cNvPr id="395" name="Group 93">
              <a:extLst>
                <a:ext uri="{FF2B5EF4-FFF2-40B4-BE49-F238E27FC236}">
                  <a16:creationId xmlns:a16="http://schemas.microsoft.com/office/drawing/2014/main" id="{6FAA72F4-AB43-E6FD-50DD-93BD934A1C13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67835" y="2541918"/>
              <a:ext cx="1426054" cy="463051"/>
              <a:chOff x="3312" y="2160"/>
              <a:chExt cx="960" cy="528"/>
            </a:xfrm>
          </p:grpSpPr>
          <p:grpSp>
            <p:nvGrpSpPr>
              <p:cNvPr id="397" name="Group 94">
                <a:extLst>
                  <a:ext uri="{FF2B5EF4-FFF2-40B4-BE49-F238E27FC236}">
                    <a16:creationId xmlns:a16="http://schemas.microsoft.com/office/drawing/2014/main" id="{1AB5774E-E2DE-9FCD-71ED-69F8314A64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312" y="2160"/>
                <a:ext cx="960" cy="528"/>
                <a:chOff x="3312" y="2160"/>
                <a:chExt cx="960" cy="528"/>
              </a:xfrm>
            </p:grpSpPr>
            <p:sp>
              <p:nvSpPr>
                <p:cNvPr id="399" name="AutoShape 95">
                  <a:extLst>
                    <a:ext uri="{FF2B5EF4-FFF2-40B4-BE49-F238E27FC236}">
                      <a16:creationId xmlns:a16="http://schemas.microsoft.com/office/drawing/2014/main" id="{EFEAC1F7-2948-5938-3C2D-F0EBAE35AC7F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3312" y="2160"/>
                  <a:ext cx="960" cy="528"/>
                </a:xfrm>
                <a:prstGeom prst="can">
                  <a:avLst>
                    <a:gd name="adj" fmla="val 50000"/>
                  </a:avLst>
                </a:prstGeom>
                <a:gradFill rotWithShape="0">
                  <a:gsLst>
                    <a:gs pos="0">
                      <a:srgbClr val="002F5E"/>
                    </a:gs>
                    <a:gs pos="50000">
                      <a:srgbClr val="0066CC"/>
                    </a:gs>
                    <a:gs pos="100000">
                      <a:srgbClr val="002F5E"/>
                    </a:gs>
                  </a:gsLst>
                  <a:lin ang="0" scaled="1"/>
                </a:gradFill>
                <a:ln w="9525">
                  <a:solidFill>
                    <a:srgbClr val="819FFF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73025" tIns="36512" rIns="73025" bIns="36512" anchor="ctr"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70000"/>
                    <a:buFont typeface="Wingdings" pitchFamily="2" charset="2"/>
                    <a:buChar char="n"/>
                    <a:defRPr sz="32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accent1"/>
                    </a:buClr>
                    <a:buSzPct val="70000"/>
                    <a:buFont typeface="Wingdings" pitchFamily="2" charset="2"/>
                    <a:buChar char="n"/>
                    <a:defRPr sz="28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66CC00"/>
                    </a:buClr>
                    <a:buSzPct val="7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SzPct val="70000"/>
                    <a:buFont typeface="Wingdings" pitchFamily="2" charset="2"/>
                    <a:buChar char="l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Tahom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it-IT" altLang="it-IT" sz="1800">
                    <a:latin typeface="Arial" panose="020B0604020202020204" pitchFamily="34" charset="0"/>
                  </a:endParaRPr>
                </a:p>
              </p:txBody>
            </p:sp>
            <p:grpSp>
              <p:nvGrpSpPr>
                <p:cNvPr id="400" name="Group 96">
                  <a:extLst>
                    <a:ext uri="{FF2B5EF4-FFF2-40B4-BE49-F238E27FC236}">
                      <a16:creationId xmlns:a16="http://schemas.microsoft.com/office/drawing/2014/main" id="{4610D471-89EF-5B6C-2BB1-3447398A658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3488" y="2193"/>
                  <a:ext cx="599" cy="207"/>
                  <a:chOff x="422" y="1632"/>
                  <a:chExt cx="829" cy="298"/>
                </a:xfrm>
              </p:grpSpPr>
              <p:grpSp>
                <p:nvGrpSpPr>
                  <p:cNvPr id="401" name="Group 97">
                    <a:extLst>
                      <a:ext uri="{FF2B5EF4-FFF2-40B4-BE49-F238E27FC236}">
                        <a16:creationId xmlns:a16="http://schemas.microsoft.com/office/drawing/2014/main" id="{17BF00BC-3A50-F04B-1340-482E6064488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2" y="1632"/>
                    <a:ext cx="822" cy="291"/>
                    <a:chOff x="422" y="1632"/>
                    <a:chExt cx="822" cy="291"/>
                  </a:xfrm>
                </p:grpSpPr>
                <p:sp>
                  <p:nvSpPr>
                    <p:cNvPr id="411" name="Freeform 98">
                      <a:extLst>
                        <a:ext uri="{FF2B5EF4-FFF2-40B4-BE49-F238E27FC236}">
                          <a16:creationId xmlns:a16="http://schemas.microsoft.com/office/drawing/2014/main" id="{624DAE27-557B-2D46-3744-DBE77970FF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2" name="Freeform 99">
                      <a:extLst>
                        <a:ext uri="{FF2B5EF4-FFF2-40B4-BE49-F238E27FC236}">
                          <a16:creationId xmlns:a16="http://schemas.microsoft.com/office/drawing/2014/main" id="{BA5C6E37-E949-7B7C-2568-BAFD9A4CA5C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4 w 393"/>
                        <a:gd name="T11" fmla="*/ 0 h 125"/>
                        <a:gd name="T12" fmla="*/ 196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4" y="0"/>
                          </a:lnTo>
                          <a:lnTo>
                            <a:pt x="196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3" name="Freeform 100">
                      <a:extLst>
                        <a:ext uri="{FF2B5EF4-FFF2-40B4-BE49-F238E27FC236}">
                          <a16:creationId xmlns:a16="http://schemas.microsoft.com/office/drawing/2014/main" id="{C33C5BD7-7285-F181-1167-DE65768AA17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4" name="Freeform 101">
                      <a:extLst>
                        <a:ext uri="{FF2B5EF4-FFF2-40B4-BE49-F238E27FC236}">
                          <a16:creationId xmlns:a16="http://schemas.microsoft.com/office/drawing/2014/main" id="{ECD16EC3-E43A-3C6D-812B-2742F0A971B8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2" y="1785"/>
                      <a:ext cx="393" cy="132"/>
                    </a:xfrm>
                    <a:custGeom>
                      <a:avLst/>
                      <a:gdLst>
                        <a:gd name="T0" fmla="*/ 393 w 393"/>
                        <a:gd name="T1" fmla="*/ 28 h 132"/>
                        <a:gd name="T2" fmla="*/ 305 w 393"/>
                        <a:gd name="T3" fmla="*/ 0 h 132"/>
                        <a:gd name="T4" fmla="*/ 102 w 393"/>
                        <a:gd name="T5" fmla="*/ 83 h 132"/>
                        <a:gd name="T6" fmla="*/ 0 w 393"/>
                        <a:gd name="T7" fmla="*/ 55 h 132"/>
                        <a:gd name="T8" fmla="*/ 51 w 393"/>
                        <a:gd name="T9" fmla="*/ 132 h 132"/>
                        <a:gd name="T10" fmla="*/ 305 w 393"/>
                        <a:gd name="T11" fmla="*/ 132 h 132"/>
                        <a:gd name="T12" fmla="*/ 196 w 393"/>
                        <a:gd name="T13" fmla="*/ 104 h 132"/>
                        <a:gd name="T14" fmla="*/ 393 w 393"/>
                        <a:gd name="T15" fmla="*/ 28 h 132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2">
                          <a:moveTo>
                            <a:pt x="393" y="28"/>
                          </a:moveTo>
                          <a:lnTo>
                            <a:pt x="305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2"/>
                          </a:lnTo>
                          <a:lnTo>
                            <a:pt x="305" y="132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5" name="Freeform 102">
                      <a:extLst>
                        <a:ext uri="{FF2B5EF4-FFF2-40B4-BE49-F238E27FC236}">
                          <a16:creationId xmlns:a16="http://schemas.microsoft.com/office/drawing/2014/main" id="{CC8090B8-A2BF-3585-A4C0-C356F6DF15C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6" name="Freeform 103">
                      <a:extLst>
                        <a:ext uri="{FF2B5EF4-FFF2-40B4-BE49-F238E27FC236}">
                          <a16:creationId xmlns:a16="http://schemas.microsoft.com/office/drawing/2014/main" id="{390FCBA0-A4BB-1EB1-D0A3-6784DE75B04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44" y="1632"/>
                      <a:ext cx="392" cy="125"/>
                    </a:xfrm>
                    <a:custGeom>
                      <a:avLst/>
                      <a:gdLst>
                        <a:gd name="T0" fmla="*/ 0 w 392"/>
                        <a:gd name="T1" fmla="*/ 28 h 125"/>
                        <a:gd name="T2" fmla="*/ 87 w 392"/>
                        <a:gd name="T3" fmla="*/ 0 h 125"/>
                        <a:gd name="T4" fmla="*/ 298 w 392"/>
                        <a:gd name="T5" fmla="*/ 77 h 125"/>
                        <a:gd name="T6" fmla="*/ 392 w 392"/>
                        <a:gd name="T7" fmla="*/ 56 h 125"/>
                        <a:gd name="T8" fmla="*/ 341 w 392"/>
                        <a:gd name="T9" fmla="*/ 125 h 125"/>
                        <a:gd name="T10" fmla="*/ 94 w 392"/>
                        <a:gd name="T11" fmla="*/ 125 h 125"/>
                        <a:gd name="T12" fmla="*/ 196 w 392"/>
                        <a:gd name="T13" fmla="*/ 104 h 125"/>
                        <a:gd name="T14" fmla="*/ 0 w 392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2" y="56"/>
                          </a:lnTo>
                          <a:lnTo>
                            <a:pt x="341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7" name="Freeform 104">
                      <a:extLst>
                        <a:ext uri="{FF2B5EF4-FFF2-40B4-BE49-F238E27FC236}">
                          <a16:creationId xmlns:a16="http://schemas.microsoft.com/office/drawing/2014/main" id="{778DDED4-FDCD-D203-E883-F7147BF29FC7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8" name="Freeform 105">
                      <a:extLst>
                        <a:ext uri="{FF2B5EF4-FFF2-40B4-BE49-F238E27FC236}">
                          <a16:creationId xmlns:a16="http://schemas.microsoft.com/office/drawing/2014/main" id="{5E5F1E88-E65A-F9AB-9B38-F2821F8A9FC5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36" y="1799"/>
                      <a:ext cx="393" cy="124"/>
                    </a:xfrm>
                    <a:custGeom>
                      <a:avLst/>
                      <a:gdLst>
                        <a:gd name="T0" fmla="*/ 393 w 393"/>
                        <a:gd name="T1" fmla="*/ 97 h 124"/>
                        <a:gd name="T2" fmla="*/ 306 w 393"/>
                        <a:gd name="T3" fmla="*/ 124 h 124"/>
                        <a:gd name="T4" fmla="*/ 102 w 393"/>
                        <a:gd name="T5" fmla="*/ 41 h 124"/>
                        <a:gd name="T6" fmla="*/ 0 w 393"/>
                        <a:gd name="T7" fmla="*/ 69 h 124"/>
                        <a:gd name="T8" fmla="*/ 51 w 393"/>
                        <a:gd name="T9" fmla="*/ 0 h 124"/>
                        <a:gd name="T10" fmla="*/ 306 w 393"/>
                        <a:gd name="T11" fmla="*/ 0 h 124"/>
                        <a:gd name="T12" fmla="*/ 197 w 393"/>
                        <a:gd name="T13" fmla="*/ 21 h 124"/>
                        <a:gd name="T14" fmla="*/ 393 w 393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4">
                          <a:moveTo>
                            <a:pt x="393" y="97"/>
                          </a:moveTo>
                          <a:lnTo>
                            <a:pt x="306" y="124"/>
                          </a:lnTo>
                          <a:lnTo>
                            <a:pt x="102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6" y="0"/>
                          </a:lnTo>
                          <a:lnTo>
                            <a:pt x="197" y="21"/>
                          </a:lnTo>
                          <a:lnTo>
                            <a:pt x="393" y="97"/>
                          </a:lnTo>
                          <a:close/>
                        </a:path>
                      </a:pathLst>
                    </a:custGeom>
                    <a:solidFill>
                      <a:srgbClr val="000000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  <p:grpSp>
                <p:nvGrpSpPr>
                  <p:cNvPr id="402" name="Group 106">
                    <a:extLst>
                      <a:ext uri="{FF2B5EF4-FFF2-40B4-BE49-F238E27FC236}">
                        <a16:creationId xmlns:a16="http://schemas.microsoft.com/office/drawing/2014/main" id="{B2E0504E-CB02-9427-2CBF-A4160B3309F4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 bwMode="auto">
                  <a:xfrm>
                    <a:off x="429" y="1639"/>
                    <a:ext cx="822" cy="291"/>
                    <a:chOff x="429" y="1639"/>
                    <a:chExt cx="822" cy="291"/>
                  </a:xfrm>
                </p:grpSpPr>
                <p:sp>
                  <p:nvSpPr>
                    <p:cNvPr id="403" name="Freeform 107">
                      <a:extLst>
                        <a:ext uri="{FF2B5EF4-FFF2-40B4-BE49-F238E27FC236}">
                          <a16:creationId xmlns:a16="http://schemas.microsoft.com/office/drawing/2014/main" id="{C5451EB4-99F2-24C5-95DC-C86A0351C80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4" name="Freeform 108">
                      <a:extLst>
                        <a:ext uri="{FF2B5EF4-FFF2-40B4-BE49-F238E27FC236}">
                          <a16:creationId xmlns:a16="http://schemas.microsoft.com/office/drawing/2014/main" id="{00EBF860-640E-2994-9191-8F15ECD63DF9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58" y="1646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97 h 125"/>
                        <a:gd name="T2" fmla="*/ 87 w 393"/>
                        <a:gd name="T3" fmla="*/ 125 h 125"/>
                        <a:gd name="T4" fmla="*/ 298 w 393"/>
                        <a:gd name="T5" fmla="*/ 42 h 125"/>
                        <a:gd name="T6" fmla="*/ 393 w 393"/>
                        <a:gd name="T7" fmla="*/ 70 h 125"/>
                        <a:gd name="T8" fmla="*/ 342 w 393"/>
                        <a:gd name="T9" fmla="*/ 0 h 125"/>
                        <a:gd name="T10" fmla="*/ 95 w 393"/>
                        <a:gd name="T11" fmla="*/ 0 h 125"/>
                        <a:gd name="T12" fmla="*/ 197 w 393"/>
                        <a:gd name="T13" fmla="*/ 21 h 125"/>
                        <a:gd name="T14" fmla="*/ 0 w 393"/>
                        <a:gd name="T15" fmla="*/ 97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97"/>
                          </a:moveTo>
                          <a:lnTo>
                            <a:pt x="87" y="125"/>
                          </a:lnTo>
                          <a:lnTo>
                            <a:pt x="298" y="42"/>
                          </a:lnTo>
                          <a:lnTo>
                            <a:pt x="393" y="70"/>
                          </a:lnTo>
                          <a:lnTo>
                            <a:pt x="342" y="0"/>
                          </a:lnTo>
                          <a:lnTo>
                            <a:pt x="95" y="0"/>
                          </a:lnTo>
                          <a:lnTo>
                            <a:pt x="197" y="21"/>
                          </a:lnTo>
                          <a:lnTo>
                            <a:pt x="0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5" name="Freeform 109">
                      <a:extLst>
                        <a:ext uri="{FF2B5EF4-FFF2-40B4-BE49-F238E27FC236}">
                          <a16:creationId xmlns:a16="http://schemas.microsoft.com/office/drawing/2014/main" id="{F66D85C3-A363-E8D6-4ABD-0FC487BCCB2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6" name="Freeform 110">
                      <a:extLst>
                        <a:ext uri="{FF2B5EF4-FFF2-40B4-BE49-F238E27FC236}">
                          <a16:creationId xmlns:a16="http://schemas.microsoft.com/office/drawing/2014/main" id="{5A0E2ABE-16AE-B308-18DA-13162E9EF07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29" y="1792"/>
                      <a:ext cx="393" cy="131"/>
                    </a:xfrm>
                    <a:custGeom>
                      <a:avLst/>
                      <a:gdLst>
                        <a:gd name="T0" fmla="*/ 393 w 393"/>
                        <a:gd name="T1" fmla="*/ 28 h 131"/>
                        <a:gd name="T2" fmla="*/ 306 w 393"/>
                        <a:gd name="T3" fmla="*/ 0 h 131"/>
                        <a:gd name="T4" fmla="*/ 102 w 393"/>
                        <a:gd name="T5" fmla="*/ 83 h 131"/>
                        <a:gd name="T6" fmla="*/ 0 w 393"/>
                        <a:gd name="T7" fmla="*/ 55 h 131"/>
                        <a:gd name="T8" fmla="*/ 51 w 393"/>
                        <a:gd name="T9" fmla="*/ 131 h 131"/>
                        <a:gd name="T10" fmla="*/ 306 w 393"/>
                        <a:gd name="T11" fmla="*/ 131 h 131"/>
                        <a:gd name="T12" fmla="*/ 196 w 393"/>
                        <a:gd name="T13" fmla="*/ 104 h 131"/>
                        <a:gd name="T14" fmla="*/ 393 w 393"/>
                        <a:gd name="T15" fmla="*/ 28 h 131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31">
                          <a:moveTo>
                            <a:pt x="393" y="28"/>
                          </a:moveTo>
                          <a:lnTo>
                            <a:pt x="306" y="0"/>
                          </a:lnTo>
                          <a:lnTo>
                            <a:pt x="102" y="83"/>
                          </a:lnTo>
                          <a:lnTo>
                            <a:pt x="0" y="55"/>
                          </a:lnTo>
                          <a:lnTo>
                            <a:pt x="51" y="131"/>
                          </a:lnTo>
                          <a:lnTo>
                            <a:pt x="306" y="131"/>
                          </a:lnTo>
                          <a:lnTo>
                            <a:pt x="196" y="104"/>
                          </a:lnTo>
                          <a:lnTo>
                            <a:pt x="393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7" name="Freeform 111">
                      <a:extLst>
                        <a:ext uri="{FF2B5EF4-FFF2-40B4-BE49-F238E27FC236}">
                          <a16:creationId xmlns:a16="http://schemas.microsoft.com/office/drawing/2014/main" id="{67D5FB93-2E15-CD0C-C774-09BA53CA771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8" name="Freeform 112">
                      <a:extLst>
                        <a:ext uri="{FF2B5EF4-FFF2-40B4-BE49-F238E27FC236}">
                          <a16:creationId xmlns:a16="http://schemas.microsoft.com/office/drawing/2014/main" id="{1BD4D774-DB59-B5B7-E9F6-A97AE436D47D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451" y="1639"/>
                      <a:ext cx="393" cy="125"/>
                    </a:xfrm>
                    <a:custGeom>
                      <a:avLst/>
                      <a:gdLst>
                        <a:gd name="T0" fmla="*/ 0 w 393"/>
                        <a:gd name="T1" fmla="*/ 28 h 125"/>
                        <a:gd name="T2" fmla="*/ 87 w 393"/>
                        <a:gd name="T3" fmla="*/ 0 h 125"/>
                        <a:gd name="T4" fmla="*/ 298 w 393"/>
                        <a:gd name="T5" fmla="*/ 77 h 125"/>
                        <a:gd name="T6" fmla="*/ 393 w 393"/>
                        <a:gd name="T7" fmla="*/ 56 h 125"/>
                        <a:gd name="T8" fmla="*/ 342 w 393"/>
                        <a:gd name="T9" fmla="*/ 125 h 125"/>
                        <a:gd name="T10" fmla="*/ 94 w 393"/>
                        <a:gd name="T11" fmla="*/ 125 h 125"/>
                        <a:gd name="T12" fmla="*/ 196 w 393"/>
                        <a:gd name="T13" fmla="*/ 104 h 125"/>
                        <a:gd name="T14" fmla="*/ 0 w 393"/>
                        <a:gd name="T15" fmla="*/ 28 h 125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3" h="125">
                          <a:moveTo>
                            <a:pt x="0" y="28"/>
                          </a:moveTo>
                          <a:lnTo>
                            <a:pt x="87" y="0"/>
                          </a:lnTo>
                          <a:lnTo>
                            <a:pt x="298" y="77"/>
                          </a:lnTo>
                          <a:lnTo>
                            <a:pt x="393" y="56"/>
                          </a:lnTo>
                          <a:lnTo>
                            <a:pt x="342" y="125"/>
                          </a:lnTo>
                          <a:lnTo>
                            <a:pt x="94" y="125"/>
                          </a:lnTo>
                          <a:lnTo>
                            <a:pt x="196" y="104"/>
                          </a:lnTo>
                          <a:lnTo>
                            <a:pt x="0" y="28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09" name="Freeform 113">
                      <a:extLst>
                        <a:ext uri="{FF2B5EF4-FFF2-40B4-BE49-F238E27FC236}">
                          <a16:creationId xmlns:a16="http://schemas.microsoft.com/office/drawing/2014/main" id="{DAFB6E29-8734-79D4-19A3-D43AF47C890B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  <p:sp>
                  <p:nvSpPr>
                    <p:cNvPr id="410" name="Freeform 114">
                      <a:extLst>
                        <a:ext uri="{FF2B5EF4-FFF2-40B4-BE49-F238E27FC236}">
                          <a16:creationId xmlns:a16="http://schemas.microsoft.com/office/drawing/2014/main" id="{3D0125D8-1739-4EFE-FC0D-6C111B3D7623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 bwMode="auto">
                    <a:xfrm>
                      <a:off x="844" y="1806"/>
                      <a:ext cx="392" cy="124"/>
                    </a:xfrm>
                    <a:custGeom>
                      <a:avLst/>
                      <a:gdLst>
                        <a:gd name="T0" fmla="*/ 392 w 392"/>
                        <a:gd name="T1" fmla="*/ 97 h 124"/>
                        <a:gd name="T2" fmla="*/ 305 w 392"/>
                        <a:gd name="T3" fmla="*/ 124 h 124"/>
                        <a:gd name="T4" fmla="*/ 101 w 392"/>
                        <a:gd name="T5" fmla="*/ 41 h 124"/>
                        <a:gd name="T6" fmla="*/ 0 w 392"/>
                        <a:gd name="T7" fmla="*/ 69 h 124"/>
                        <a:gd name="T8" fmla="*/ 51 w 392"/>
                        <a:gd name="T9" fmla="*/ 0 h 124"/>
                        <a:gd name="T10" fmla="*/ 305 w 392"/>
                        <a:gd name="T11" fmla="*/ 0 h 124"/>
                        <a:gd name="T12" fmla="*/ 196 w 392"/>
                        <a:gd name="T13" fmla="*/ 20 h 124"/>
                        <a:gd name="T14" fmla="*/ 392 w 392"/>
                        <a:gd name="T15" fmla="*/ 97 h 124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0" t="0" r="r" b="b"/>
                      <a:pathLst>
                        <a:path w="392" h="124">
                          <a:moveTo>
                            <a:pt x="392" y="97"/>
                          </a:moveTo>
                          <a:lnTo>
                            <a:pt x="305" y="124"/>
                          </a:lnTo>
                          <a:lnTo>
                            <a:pt x="101" y="41"/>
                          </a:lnTo>
                          <a:lnTo>
                            <a:pt x="0" y="69"/>
                          </a:lnTo>
                          <a:lnTo>
                            <a:pt x="51" y="0"/>
                          </a:lnTo>
                          <a:lnTo>
                            <a:pt x="305" y="0"/>
                          </a:lnTo>
                          <a:lnTo>
                            <a:pt x="196" y="20"/>
                          </a:lnTo>
                          <a:lnTo>
                            <a:pt x="392" y="97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en-GB"/>
                    </a:p>
                  </p:txBody>
                </p:sp>
              </p:grpSp>
            </p:grpSp>
          </p:grpSp>
          <p:sp>
            <p:nvSpPr>
              <p:cNvPr id="398" name="WordArt 115">
                <a:extLst>
                  <a:ext uri="{FF2B5EF4-FFF2-40B4-BE49-F238E27FC236}">
                    <a16:creationId xmlns:a16="http://schemas.microsoft.com/office/drawing/2014/main" id="{09542AFC-DD80-0856-9913-4F5AD6E921F5}"/>
                  </a:ext>
                </a:extLst>
              </p:cNvPr>
              <p:cNvSpPr>
                <a:spLocks noChangeAspect="1" noChangeArrowheads="1" noChangeShapeType="1" noTextEdit="1"/>
              </p:cNvSpPr>
              <p:nvPr/>
            </p:nvSpPr>
            <p:spPr bwMode="auto">
              <a:xfrm>
                <a:off x="3360" y="2376"/>
                <a:ext cx="864" cy="259"/>
              </a:xfrm>
              <a:prstGeom prst="rect">
                <a:avLst/>
              </a:prstGeom>
            </p:spPr>
            <p:txBody>
              <a:bodyPr wrap="none" fromWordArt="1">
                <a:prstTxWarp prst="textCanDown">
                  <a:avLst>
                    <a:gd name="adj" fmla="val 33333"/>
                  </a:avLst>
                </a:prstTxWarp>
              </a:bodyPr>
              <a:lstStyle/>
              <a:p>
                <a:pPr algn="ctr"/>
                <a:endParaRPr lang="en-GB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p:grpSp>
        <p:sp>
          <p:nvSpPr>
            <p:cNvPr id="396" name="WordArt 68">
              <a:extLst>
                <a:ext uri="{FF2B5EF4-FFF2-40B4-BE49-F238E27FC236}">
                  <a16:creationId xmlns:a16="http://schemas.microsoft.com/office/drawing/2014/main" id="{B3BFD61C-DFCD-F908-1211-A3476253F3E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039138" y="2769321"/>
              <a:ext cx="1283449" cy="172505"/>
            </a:xfrm>
            <a:prstGeom prst="rect">
              <a:avLst/>
            </a:prstGeom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FFFFFF"/>
                    </a:solidFill>
                    <a:round/>
                    <a:headEnd/>
                    <a:tailEnd/>
                  </a:ln>
                  <a:solidFill>
                    <a:srgbClr val="FFFFFF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leaf_1_0_1</a:t>
              </a:r>
            </a:p>
          </p:txBody>
        </p:sp>
      </p:grpSp>
      <p:sp>
        <p:nvSpPr>
          <p:cNvPr id="55" name="Text Box 136">
            <a:extLst>
              <a:ext uri="{FF2B5EF4-FFF2-40B4-BE49-F238E27FC236}">
                <a16:creationId xmlns:a16="http://schemas.microsoft.com/office/drawing/2014/main" id="{7F51F8F8-10D6-B694-A3AD-232E35E85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50161" y="4815337"/>
            <a:ext cx="1615554" cy="246221"/>
          </a:xfrm>
          <a:prstGeom prst="rect">
            <a:avLst/>
          </a:prstGeom>
          <a:solidFill>
            <a:schemeClr val="bg1"/>
          </a:solidFill>
          <a:ln w="9525">
            <a:solidFill>
              <a:srgbClr val="5F5F5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it-IT" altLang="it-IT" sz="1000" b="1">
                <a:latin typeface="Courier New" panose="02070309020205020404" pitchFamily="49" charset="0"/>
              </a:rPr>
              <a:t>lo: 192.168.0.2/32</a:t>
            </a:r>
          </a:p>
        </p:txBody>
      </p:sp>
      <p:sp>
        <p:nvSpPr>
          <p:cNvPr id="102" name="Line 66">
            <a:extLst>
              <a:ext uri="{FF2B5EF4-FFF2-40B4-BE49-F238E27FC236}">
                <a16:creationId xmlns:a16="http://schemas.microsoft.com/office/drawing/2014/main" id="{886E74D3-9E15-5AD2-D57F-2E2D1D1DED8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042294" y="4298102"/>
            <a:ext cx="1135911" cy="521046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  <p:sp>
        <p:nvSpPr>
          <p:cNvPr id="103" name="Line 66">
            <a:extLst>
              <a:ext uri="{FF2B5EF4-FFF2-40B4-BE49-F238E27FC236}">
                <a16:creationId xmlns:a16="http://schemas.microsoft.com/office/drawing/2014/main" id="{77BB7C4A-0D71-F671-BC57-BD1775657B72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0665" y="4325442"/>
            <a:ext cx="2744772" cy="481983"/>
          </a:xfrm>
          <a:prstGeom prst="line">
            <a:avLst/>
          </a:prstGeom>
          <a:noFill/>
          <a:ln w="19050">
            <a:solidFill>
              <a:srgbClr val="5F5F5F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0953183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>
            <a:extLst>
              <a:ext uri="{FF2B5EF4-FFF2-40B4-BE49-F238E27FC236}">
                <a16:creationId xmlns:a16="http://schemas.microsoft.com/office/drawing/2014/main" id="{A9C46400-BBA6-3A0D-5E19-3137874688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t-IT" altLang="it-IT" err="1"/>
              <a:t>bibliography</a:t>
            </a:r>
            <a:r>
              <a:rPr lang="it-IT" altLang="it-IT"/>
              <a:t> and </a:t>
            </a:r>
            <a:r>
              <a:rPr lang="it-IT" altLang="it-IT" err="1"/>
              <a:t>further</a:t>
            </a:r>
            <a:r>
              <a:rPr lang="it-IT" altLang="it-IT"/>
              <a:t> readings</a:t>
            </a:r>
            <a:endParaRPr lang="en-US" altLang="it-IT"/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CC408393-80F8-E891-39E3-7C45FB3EC4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6400"/>
            <a:ext cx="109728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Dutt</a:t>
            </a:r>
            <a:r>
              <a:rPr lang="en-US" altLang="it-IT" sz="2400"/>
              <a:t> ‘18] </a:t>
            </a:r>
            <a:r>
              <a:rPr lang="en-US" altLang="it-IT" sz="2400" err="1"/>
              <a:t>Dutt</a:t>
            </a:r>
            <a:r>
              <a:rPr lang="en-US" altLang="it-IT" sz="2400"/>
              <a:t>, “EVPN in the Data Center”, O’Reilly, 2018</a:t>
            </a:r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it-IT" altLang="it-IT" sz="2400" err="1"/>
              <a:t>Bernat</a:t>
            </a:r>
            <a:r>
              <a:rPr lang="it-IT" altLang="it-IT" sz="2400"/>
              <a:t>, </a:t>
            </a:r>
            <a:r>
              <a:rPr lang="en-US" altLang="it-IT" sz="2400"/>
              <a:t>“VXLAN: BGP EVPN with FRR“, </a:t>
            </a:r>
            <a:r>
              <a:rPr lang="en-US" altLang="it-IT" sz="2400">
                <a:hlinkClick r:id="rId2"/>
              </a:rPr>
              <a:t>https://vincent.bernat.ch/en/blog/2017-vxlan-bgp-evpn</a:t>
            </a:r>
            <a:endParaRPr lang="en-US" altLang="it-IT" sz="2400"/>
          </a:p>
          <a:p>
            <a:pPr>
              <a:lnSpc>
                <a:spcPct val="90000"/>
              </a:lnSpc>
            </a:pPr>
            <a:r>
              <a:rPr lang="en-US" altLang="it-IT" sz="2400"/>
              <a:t>[</a:t>
            </a:r>
            <a:r>
              <a:rPr lang="en-US" altLang="it-IT" sz="2400" err="1"/>
              <a:t>Bernat</a:t>
            </a:r>
            <a:r>
              <a:rPr lang="en-US" altLang="it-IT" sz="2400"/>
              <a:t> ‘17] </a:t>
            </a:r>
            <a:r>
              <a:rPr lang="en-US" altLang="it-IT" sz="2400" err="1"/>
              <a:t>Bernat</a:t>
            </a:r>
            <a:r>
              <a:rPr lang="en-US" altLang="it-IT" sz="2400"/>
              <a:t>, “VXLAN &amp; Linux”, </a:t>
            </a:r>
            <a:r>
              <a:rPr lang="en-US" altLang="it-IT" sz="2400">
                <a:hlinkClick r:id="rId3"/>
              </a:rPr>
              <a:t>https://vincent.bernat.ch/en/blog/2017-vxlan-linux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RFC-7432</a:t>
            </a:r>
            <a:r>
              <a:rPr lang="it-IT" altLang="it-IT" sz="2400"/>
              <a:t>] </a:t>
            </a:r>
            <a:r>
              <a:rPr lang="sv-SE" altLang="it-IT" sz="2400"/>
              <a:t>Sajassi, Aggarwal, Bitar, Isaac, Uttaro, Drake, 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BGP MPLS-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Based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Ethernet VPN</a:t>
            </a:r>
            <a:r>
              <a:rPr kumimoji="0" lang="it-IT" altLang="it-IT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altLang="it-IT" sz="2400"/>
              <a:t>” Internet Engineering Task Force (IETF) Request for Comments: 7432 </a:t>
            </a:r>
            <a:endParaRPr lang="it-IT" altLang="it-IT" sz="2400"/>
          </a:p>
          <a:p>
            <a:pPr>
              <a:lnSpc>
                <a:spcPct val="90000"/>
              </a:lnSpc>
            </a:pPr>
            <a:r>
              <a:rPr lang="it-IT" altLang="it-IT" sz="2400"/>
              <a:t>[</a:t>
            </a:r>
            <a:r>
              <a:rPr lang="en-GB" sz="2400"/>
              <a:t>RFC-8365</a:t>
            </a:r>
            <a:r>
              <a:rPr lang="it-IT" altLang="it-IT" sz="2400"/>
              <a:t>] </a:t>
            </a:r>
            <a:r>
              <a:rPr lang="it-IT" altLang="it-IT" sz="2400" err="1"/>
              <a:t>Sajassi</a:t>
            </a:r>
            <a:r>
              <a:rPr lang="it-IT" altLang="it-IT" sz="2400"/>
              <a:t>, Drake, </a:t>
            </a:r>
            <a:r>
              <a:rPr lang="it-IT" altLang="it-IT" sz="2400" err="1"/>
              <a:t>Bitar</a:t>
            </a:r>
            <a:r>
              <a:rPr lang="it-IT" altLang="it-IT" sz="2400"/>
              <a:t>, </a:t>
            </a:r>
            <a:r>
              <a:rPr lang="it-IT" altLang="it-IT" sz="2400" err="1"/>
              <a:t>Shekhar</a:t>
            </a:r>
            <a:r>
              <a:rPr lang="it-IT" altLang="it-IT" sz="2400"/>
              <a:t>, </a:t>
            </a:r>
            <a:r>
              <a:rPr lang="it-IT" altLang="it-IT" sz="2400" err="1"/>
              <a:t>Uttaro</a:t>
            </a:r>
            <a:r>
              <a:rPr lang="it-IT" altLang="it-IT" sz="2400"/>
              <a:t>, </a:t>
            </a:r>
            <a:r>
              <a:rPr lang="it-IT" altLang="it-IT" sz="2400" err="1"/>
              <a:t>Henderickx</a:t>
            </a:r>
            <a:r>
              <a:rPr lang="it-IT" altLang="it-IT" sz="2400"/>
              <a:t>, “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A Network </a:t>
            </a:r>
            <a:r>
              <a:rPr kumimoji="0" lang="it-IT" altLang="it-IT" sz="2400" b="0" i="0" u="none" strike="noStrike" cap="none" normalizeH="0" baseline="0" err="1">
                <a:ln>
                  <a:noFill/>
                </a:ln>
                <a:solidFill>
                  <a:schemeClr val="tx1"/>
                </a:solidFill>
                <a:effectLst/>
              </a:rPr>
              <a:t>Virtualization</a:t>
            </a:r>
            <a:r>
              <a:rPr kumimoji="0" lang="it-IT" altLang="it-IT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Overlay Solution Using Ethernet VPN (EVPN)</a:t>
            </a:r>
            <a:r>
              <a:rPr lang="en-US" altLang="it-IT" sz="2400"/>
              <a:t>” Internet Engineering Task Force (IETF) Request for Comments: 8365 </a:t>
            </a:r>
            <a:endParaRPr lang="it-IT" altLang="it-IT" sz="2400"/>
          </a:p>
        </p:txBody>
      </p:sp>
    </p:spTree>
    <p:extLst>
      <p:ext uri="{BB962C8B-B14F-4D97-AF65-F5344CB8AC3E}">
        <p14:creationId xmlns:p14="http://schemas.microsoft.com/office/powerpoint/2010/main" val="3174424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56C31-3312-5C45-6155-AB388E7B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orchestration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ACCEF-2B17-DE34-C0E2-E0105F85D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/>
              <a:t>an orchestrator </a:t>
            </a:r>
            <a:r>
              <a:rPr lang="it-IT" err="1"/>
              <a:t>is</a:t>
            </a:r>
            <a:r>
              <a:rPr lang="it-IT"/>
              <a:t> a </a:t>
            </a:r>
            <a:r>
              <a:rPr lang="en-IT"/>
              <a:t>software that manages the lifecycle of containers/VMs</a:t>
            </a:r>
          </a:p>
          <a:p>
            <a:pPr lvl="1"/>
            <a:r>
              <a:rPr lang="en-IT"/>
              <a:t>creates, moves, and destroys containers</a:t>
            </a:r>
            <a:r>
              <a:rPr lang="it-IT"/>
              <a:t>/</a:t>
            </a:r>
            <a:r>
              <a:rPr lang="it-IT" err="1"/>
              <a:t>VMs</a:t>
            </a:r>
            <a:endParaRPr lang="en-IT"/>
          </a:p>
          <a:p>
            <a:r>
              <a:rPr lang="en-IT"/>
              <a:t>needed for</a:t>
            </a:r>
          </a:p>
          <a:p>
            <a:pPr lvl="1"/>
            <a:r>
              <a:rPr lang="it-IT" err="1"/>
              <a:t>optimal</a:t>
            </a:r>
            <a:r>
              <a:rPr lang="it-IT"/>
              <a:t> </a:t>
            </a:r>
            <a:r>
              <a:rPr lang="en-IT"/>
              <a:t>resource </a:t>
            </a:r>
            <a:r>
              <a:rPr lang="it-IT" err="1"/>
              <a:t>allocation</a:t>
            </a:r>
            <a:r>
              <a:rPr lang="it-IT"/>
              <a:t>, </a:t>
            </a:r>
            <a:r>
              <a:rPr lang="en-IT"/>
              <a:t>handling failures</a:t>
            </a:r>
            <a:r>
              <a:rPr lang="it-IT"/>
              <a:t>, </a:t>
            </a:r>
            <a:r>
              <a:rPr lang="en-IT"/>
              <a:t>management</a:t>
            </a:r>
          </a:p>
          <a:p>
            <a:r>
              <a:rPr lang="en-IT"/>
              <a:t>when moving a container/VM</a:t>
            </a:r>
          </a:p>
          <a:p>
            <a:pPr lvl="1"/>
            <a:r>
              <a:rPr lang="en-IT"/>
              <a:t>possibility to keep network configurations (MAC/IP)</a:t>
            </a:r>
          </a:p>
          <a:p>
            <a:pPr lvl="1"/>
            <a:r>
              <a:rPr lang="en-IT"/>
              <a:t>minimal downtime</a:t>
            </a:r>
          </a:p>
        </p:txBody>
      </p:sp>
    </p:spTree>
    <p:extLst>
      <p:ext uri="{BB962C8B-B14F-4D97-AF65-F5344CB8AC3E}">
        <p14:creationId xmlns:p14="http://schemas.microsoft.com/office/powerpoint/2010/main" val="1350320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CEA6-C788-303D-4817-680314D60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tenant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92923-79DE-F59C-D054-507A2193D8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each tenant wants to </a:t>
            </a:r>
            <a:r>
              <a:rPr lang="it-IT" err="1"/>
              <a:t>independently</a:t>
            </a:r>
            <a:r>
              <a:rPr lang="it-IT"/>
              <a:t> </a:t>
            </a:r>
            <a:r>
              <a:rPr lang="en-IT"/>
              <a:t>manage its own private </a:t>
            </a:r>
            <a:r>
              <a:rPr lang="it-IT"/>
              <a:t>IP </a:t>
            </a:r>
            <a:r>
              <a:rPr lang="en-IT"/>
              <a:t>address space</a:t>
            </a:r>
          </a:p>
          <a:p>
            <a:pPr lvl="1"/>
            <a:r>
              <a:rPr lang="en-IT"/>
              <a:t>containers</a:t>
            </a:r>
            <a:r>
              <a:rPr lang="it-IT"/>
              <a:t>/</a:t>
            </a:r>
            <a:r>
              <a:rPr lang="it-IT" err="1"/>
              <a:t>VMs</a:t>
            </a:r>
            <a:r>
              <a:rPr lang="en-IT"/>
              <a:t> traffic must be segregated between tenants and between the data center traffic</a:t>
            </a:r>
          </a:p>
        </p:txBody>
      </p:sp>
    </p:spTree>
    <p:extLst>
      <p:ext uri="{BB962C8B-B14F-4D97-AF65-F5344CB8AC3E}">
        <p14:creationId xmlns:p14="http://schemas.microsoft.com/office/powerpoint/2010/main" val="2397490696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Kathara Template.potx" id="{67086D06-3C1B-4740-8490-890E3B31593B}" vid="{4E3C4B13-5F46-4568-B1F8-FF7AEBCEBC5E}"/>
    </a:ext>
  </a:extLst>
</a:theme>
</file>

<file path=ppt/theme/theme2.xml><?xml version="1.0" encoding="utf-8"?>
<a:theme xmlns:a="http://schemas.openxmlformats.org/drawingml/2006/main" name="1_slides-template">
  <a:themeElements>
    <a:clrScheme name="slides-template 14">
      <a:dk1>
        <a:srgbClr val="000000"/>
      </a:dk1>
      <a:lt1>
        <a:srgbClr val="FFFFFF"/>
      </a:lt1>
      <a:dk2>
        <a:srgbClr val="FF0000"/>
      </a:dk2>
      <a:lt2>
        <a:srgbClr val="808080"/>
      </a:lt2>
      <a:accent1>
        <a:srgbClr val="483FFF"/>
      </a:accent1>
      <a:accent2>
        <a:srgbClr val="FCEA04"/>
      </a:accent2>
      <a:accent3>
        <a:srgbClr val="FFFFFF"/>
      </a:accent3>
      <a:accent4>
        <a:srgbClr val="000000"/>
      </a:accent4>
      <a:accent5>
        <a:srgbClr val="B1AFFF"/>
      </a:accent5>
      <a:accent6>
        <a:srgbClr val="E4D403"/>
      </a:accent6>
      <a:hlink>
        <a:srgbClr val="009999"/>
      </a:hlink>
      <a:folHlink>
        <a:srgbClr val="99CC00"/>
      </a:folHlink>
    </a:clrScheme>
    <a:fontScheme name="slides-template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lides-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lides-template 13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99C4D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CADEEC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lides-template 14">
        <a:dk1>
          <a:srgbClr val="000000"/>
        </a:dk1>
        <a:lt1>
          <a:srgbClr val="FFFFFF"/>
        </a:lt1>
        <a:dk2>
          <a:srgbClr val="FF0000"/>
        </a:dk2>
        <a:lt2>
          <a:srgbClr val="808080"/>
        </a:lt2>
        <a:accent1>
          <a:srgbClr val="483FFF"/>
        </a:accent1>
        <a:accent2>
          <a:srgbClr val="FCEA04"/>
        </a:accent2>
        <a:accent3>
          <a:srgbClr val="FFFFFF"/>
        </a:accent3>
        <a:accent4>
          <a:srgbClr val="000000"/>
        </a:accent4>
        <a:accent5>
          <a:srgbClr val="B1AFFF"/>
        </a:accent5>
        <a:accent6>
          <a:srgbClr val="E4D403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2" id="{CEF9E157-3A07-1948-A978-1A0E0EF844D0}" vid="{6931B5DE-37A9-0140-8222-582175C387CF}"/>
    </a:ext>
  </a:extLst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Kathara Template</Template>
  <TotalTime>1923</TotalTime>
  <Words>4803</Words>
  <Application>Microsoft Macintosh PowerPoint</Application>
  <PresentationFormat>Widescreen</PresentationFormat>
  <Paragraphs>945</Paragraphs>
  <Slides>71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Consolas</vt:lpstr>
      <vt:lpstr>Courier New</vt:lpstr>
      <vt:lpstr>Tahoma</vt:lpstr>
      <vt:lpstr>Wingdings</vt:lpstr>
      <vt:lpstr>slides-template</vt:lpstr>
      <vt:lpstr>1_slides-template</vt:lpstr>
      <vt:lpstr>data centers and VXLAN</vt:lpstr>
      <vt:lpstr>copyright notice</vt:lpstr>
      <vt:lpstr>a Fat-Tree with BGP routing</vt:lpstr>
      <vt:lpstr>drawbacks of using just BGP</vt:lpstr>
      <vt:lpstr>how to handle multiple tenants?</vt:lpstr>
      <vt:lpstr>overview – multiple tenants</vt:lpstr>
      <vt:lpstr>servers' architecture requirements</vt:lpstr>
      <vt:lpstr>orchestration requirements</vt:lpstr>
      <vt:lpstr>tenant requirements</vt:lpstr>
      <vt:lpstr>consequence of requirements</vt:lpstr>
      <vt:lpstr>tunneling protocol requirements</vt:lpstr>
      <vt:lpstr>possible choices for tunneling</vt:lpstr>
      <vt:lpstr>VXLAN</vt:lpstr>
      <vt:lpstr>VXLAN terminology</vt:lpstr>
      <vt:lpstr>VXLAN encapsulation</vt:lpstr>
      <vt:lpstr>MAC-to-VTEP Table</vt:lpstr>
      <vt:lpstr>MAC-to-VTEP Table</vt:lpstr>
      <vt:lpstr>VXLAN transport</vt:lpstr>
      <vt:lpstr>how to handle broadcast traffic</vt:lpstr>
      <vt:lpstr>disadvantages of multicast</vt:lpstr>
      <vt:lpstr>EVPN-BGP</vt:lpstr>
      <vt:lpstr>VXLAN and EVPN-BGP transport</vt:lpstr>
      <vt:lpstr>VXLAN and EVPN-BGP Lab</vt:lpstr>
      <vt:lpstr>topology</vt:lpstr>
      <vt:lpstr>lab base config – topology, s1, and s2</vt:lpstr>
      <vt:lpstr>MTU</vt:lpstr>
      <vt:lpstr>configuring a bridge/router with VTEPs</vt:lpstr>
      <vt:lpstr>VTEP configuration</vt:lpstr>
      <vt:lpstr>vtep e-BGP configuration</vt:lpstr>
      <vt:lpstr>companion bridge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vtep1 bridge configuration</vt:lpstr>
      <vt:lpstr>vtep2 bridge configuration</vt:lpstr>
      <vt:lpstr>the EVPN-BGP control-plane</vt:lpstr>
      <vt:lpstr>a BGP update </vt:lpstr>
      <vt:lpstr>VXLAN encapsulation</vt:lpstr>
      <vt:lpstr>a PING packet encapsulated in VXLAN</vt:lpstr>
      <vt:lpstr>putting together</vt:lpstr>
      <vt:lpstr>overview</vt:lpstr>
      <vt:lpstr>servers in the fabric – recap</vt:lpstr>
      <vt:lpstr>containers or VMs of different tenants</vt:lpstr>
      <vt:lpstr>EVPN-BGP – where is the VTEP?</vt:lpstr>
      <vt:lpstr>inside the Leaves</vt:lpstr>
      <vt:lpstr>inside the servers</vt:lpstr>
      <vt:lpstr>deploying VXLAN</vt:lpstr>
      <vt:lpstr>EVPN-BGP Fat-Tree lab</vt:lpstr>
      <vt:lpstr>lab topology</vt:lpstr>
      <vt:lpstr>leaf configuration example – part 1</vt:lpstr>
      <vt:lpstr>leaf configuration example – part 2</vt:lpstr>
      <vt:lpstr>leaf configuration example – part 3</vt:lpstr>
      <vt:lpstr>leaf BGP configuration example</vt:lpstr>
      <vt:lpstr>spine BGP configuration example</vt:lpstr>
      <vt:lpstr>ToF BGP configuration example</vt:lpstr>
      <vt:lpstr>server configuration example</vt:lpstr>
      <vt:lpstr>a leaf data plane</vt:lpstr>
      <vt:lpstr>a leaf BGP control plane</vt:lpstr>
      <vt:lpstr>a leaf EVPN control plane</vt:lpstr>
      <vt:lpstr>EVPN-BGP and Bond</vt:lpstr>
      <vt:lpstr>the last problem to overcome</vt:lpstr>
      <vt:lpstr>dual attached servers – bonding</vt:lpstr>
      <vt:lpstr>MLAG</vt:lpstr>
      <vt:lpstr>the full picture</vt:lpstr>
      <vt:lpstr>anycast BGP</vt:lpstr>
      <vt:lpstr>lab topology</vt:lpstr>
      <vt:lpstr>bibliography and further readings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gdb</dc:creator>
  <cp:lastModifiedBy>Lorenzo Ariemma</cp:lastModifiedBy>
  <cp:revision>20</cp:revision>
  <cp:lastPrinted>2022-12-21T17:46:04Z</cp:lastPrinted>
  <dcterms:created xsi:type="dcterms:W3CDTF">1601-01-01T00:00:00Z</dcterms:created>
  <dcterms:modified xsi:type="dcterms:W3CDTF">2023-12-21T10:34:32Z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