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</p:sldMasterIdLst>
  <p:notesMasterIdLst>
    <p:notesMasterId r:id="rId77"/>
  </p:notesMasterIdLst>
  <p:handoutMasterIdLst>
    <p:handoutMasterId r:id="rId78"/>
  </p:handoutMasterIdLst>
  <p:sldIdLst>
    <p:sldId id="300" r:id="rId3"/>
    <p:sldId id="265" r:id="rId4"/>
    <p:sldId id="376" r:id="rId5"/>
    <p:sldId id="383" r:id="rId6"/>
    <p:sldId id="342" r:id="rId7"/>
    <p:sldId id="377" r:id="rId8"/>
    <p:sldId id="344" r:id="rId9"/>
    <p:sldId id="346" r:id="rId10"/>
    <p:sldId id="347" r:id="rId11"/>
    <p:sldId id="427" r:id="rId12"/>
    <p:sldId id="349" r:id="rId13"/>
    <p:sldId id="348" r:id="rId14"/>
    <p:sldId id="359" r:id="rId15"/>
    <p:sldId id="360" r:id="rId16"/>
    <p:sldId id="362" r:id="rId17"/>
    <p:sldId id="370" r:id="rId18"/>
    <p:sldId id="441" r:id="rId19"/>
    <p:sldId id="399" r:id="rId20"/>
    <p:sldId id="372" r:id="rId21"/>
    <p:sldId id="374" r:id="rId22"/>
    <p:sldId id="373" r:id="rId23"/>
    <p:sldId id="401" r:id="rId24"/>
    <p:sldId id="369" r:id="rId25"/>
    <p:sldId id="438" r:id="rId26"/>
    <p:sldId id="405" r:id="rId27"/>
    <p:sldId id="442" r:id="rId28"/>
    <p:sldId id="443" r:id="rId29"/>
    <p:sldId id="406" r:id="rId30"/>
    <p:sldId id="407" r:id="rId31"/>
    <p:sldId id="419" r:id="rId32"/>
    <p:sldId id="461" r:id="rId33"/>
    <p:sldId id="464" r:id="rId34"/>
    <p:sldId id="473" r:id="rId35"/>
    <p:sldId id="465" r:id="rId36"/>
    <p:sldId id="467" r:id="rId37"/>
    <p:sldId id="466" r:id="rId38"/>
    <p:sldId id="463" r:id="rId39"/>
    <p:sldId id="469" r:id="rId40"/>
    <p:sldId id="409" r:id="rId41"/>
    <p:sldId id="410" r:id="rId42"/>
    <p:sldId id="412" r:id="rId43"/>
    <p:sldId id="444" r:id="rId44"/>
    <p:sldId id="411" r:id="rId45"/>
    <p:sldId id="403" r:id="rId46"/>
    <p:sldId id="378" r:id="rId47"/>
    <p:sldId id="382" r:id="rId48"/>
    <p:sldId id="379" r:id="rId49"/>
    <p:sldId id="380" r:id="rId50"/>
    <p:sldId id="384" r:id="rId51"/>
    <p:sldId id="385" r:id="rId52"/>
    <p:sldId id="402" r:id="rId53"/>
    <p:sldId id="445" r:id="rId54"/>
    <p:sldId id="471" r:id="rId55"/>
    <p:sldId id="462" r:id="rId56"/>
    <p:sldId id="468" r:id="rId57"/>
    <p:sldId id="448" r:id="rId58"/>
    <p:sldId id="459" r:id="rId59"/>
    <p:sldId id="472" r:id="rId60"/>
    <p:sldId id="450" r:id="rId61"/>
    <p:sldId id="451" r:id="rId62"/>
    <p:sldId id="452" r:id="rId63"/>
    <p:sldId id="453" r:id="rId64"/>
    <p:sldId id="460" r:id="rId65"/>
    <p:sldId id="458" r:id="rId66"/>
    <p:sldId id="456" r:id="rId67"/>
    <p:sldId id="455" r:id="rId68"/>
    <p:sldId id="457" r:id="rId69"/>
    <p:sldId id="470" r:id="rId70"/>
    <p:sldId id="446" r:id="rId71"/>
    <p:sldId id="447" r:id="rId72"/>
    <p:sldId id="387" r:id="rId73"/>
    <p:sldId id="368" r:id="rId74"/>
    <p:sldId id="390" r:id="rId75"/>
    <p:sldId id="439" r:id="rId7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2EF"/>
    <a:srgbClr val="0066FF"/>
    <a:srgbClr val="663300"/>
    <a:srgbClr val="996600"/>
    <a:srgbClr val="CCCC00"/>
    <a:srgbClr val="FF9900"/>
    <a:srgbClr val="FFCCCC"/>
    <a:srgbClr val="9966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F3D91-7DEB-4E82-ABDD-6D7DB7EBE192}" v="266" dt="2022-12-21T22:15:25.381"/>
    <p1510:client id="{B7086759-65AE-4857-8EC6-9EB847B97786}" v="1187" dt="2022-12-21T10:53:26.158"/>
    <p1510:client id="{E3E75DDE-9678-B74F-A860-46CD1ABEB370}" v="2907" dt="2022-12-22T06:45:20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8"/>
    <p:restoredTop sz="94673"/>
  </p:normalViewPr>
  <p:slideViewPr>
    <p:cSldViewPr snapToGrid="0" showGuides="1">
      <p:cViewPr varScale="1">
        <p:scale>
          <a:sx n="102" d="100"/>
          <a:sy n="102" d="100"/>
        </p:scale>
        <p:origin x="2766" y="108"/>
      </p:cViewPr>
      <p:guideLst>
        <p:guide orient="horz" pos="2160"/>
        <p:guide pos="3840"/>
        <p:guide pos="7310"/>
        <p:guide orient="horz" pos="1003"/>
        <p:guide pos="384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65CC615-A48C-B213-4338-677C794A04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397000" y="533400"/>
            <a:ext cx="4470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700"/>
            </a:lvl1pPr>
          </a:lstStyle>
          <a:p>
            <a:r>
              <a:rPr lang="en-US" altLang="it-IT"/>
              <a:t>039-dht-06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8F471BD-BF47-4E30-2D57-B7C69E853F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3F9CF192-ADC7-4FC1-B19F-17EF1AAC6161}" type="datetimeFigureOut">
              <a:rPr lang="en-US" altLang="it-IT"/>
              <a:pPr/>
              <a:t>12/15/2023</a:t>
            </a:fld>
            <a:endParaRPr lang="en-US" altLang="it-IT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CEBAD64-17E7-7B8B-7226-EC5F8DBBA7C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B9BAEF20-81C0-0DD7-A8B5-277EAFA669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44638" y="8640763"/>
            <a:ext cx="45497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700"/>
            </a:lvl1pPr>
          </a:lstStyle>
          <a:p>
            <a:fld id="{E3D32A34-E545-444B-97D2-A903681B9323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06F36B-539B-517C-2053-4D063C5BF5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r>
              <a:rPr lang="en-US" altLang="it-IT"/>
              <a:t>039-dht-06537-dht-03.ppt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F1A8C8-CF7F-6555-FD74-6F6734ECEC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06979D8C-C40B-4750-9CD4-4E61283F77CC}" type="datetimeFigureOut">
              <a:rPr lang="en-US" altLang="it-IT"/>
              <a:pPr/>
              <a:t>12/15/2023</a:t>
            </a:fld>
            <a:endParaRPr lang="en-US" altLang="it-IT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A6ACAAA5-E535-4F23-92B1-160167FE82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7472CD-F18E-CA2F-EC6C-F83EDD0C57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01FB2FD-B94C-7FDE-FD3C-53D746D7B0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6AE1444-BF4A-158F-7306-4BD395090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D83145EB-FB6E-4963-8A81-34F86828D003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61379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73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4553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18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7759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3718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9325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8005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33975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009021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2250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69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73570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Università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degli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Studi</a:t>
            </a:r>
            <a:r>
              <a:rPr lang="en-US" altLang="it-IT" sz="240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Dipartimento</a:t>
            </a:r>
            <a:r>
              <a:rPr lang="en-US" altLang="it-IT" sz="2400">
                <a:latin typeface="Tahoma" panose="020B0604030504040204" pitchFamily="34" charset="0"/>
              </a:rPr>
              <a:t> di </a:t>
            </a:r>
            <a:r>
              <a:rPr lang="en-US" altLang="it-IT" sz="2400" err="1">
                <a:latin typeface="Tahoma" panose="020B0604030504040204" pitchFamily="34" charset="0"/>
              </a:rPr>
              <a:t>Ingegneria</a:t>
            </a:r>
            <a:endParaRPr lang="en-US" altLang="it-IT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>
                <a:latin typeface="Tahoma" panose="020B0604030504040204" pitchFamily="34" charset="0"/>
              </a:rPr>
              <a:t>Computer Networks Research Group</a:t>
            </a:r>
            <a:endParaRPr lang="en-US" altLang="it-IT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93013-B607-C3C4-39CB-6F82F1B7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54604-3C50-BE7A-3DA2-69091792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417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57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331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394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35145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86249553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703353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9949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59030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06950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9225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copyright </a:t>
            </a:r>
            <a:r>
              <a:rPr lang="it-IT" altLang="it-IT" err="1"/>
              <a:t>notice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/>
          </a:p>
        </p:txBody>
      </p:sp>
    </p:spTree>
    <p:extLst>
      <p:ext uri="{BB962C8B-B14F-4D97-AF65-F5344CB8AC3E}">
        <p14:creationId xmlns:p14="http://schemas.microsoft.com/office/powerpoint/2010/main" val="371912614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7320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4979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09837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328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54393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684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571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746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04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03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423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7173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Footer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 University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.bernat.ch/en/blog/2017-vxlan-linux" TargetMode="External"/><Relationship Id="rId2" Type="http://schemas.openxmlformats.org/officeDocument/2006/relationships/hyperlink" Target="https://vincent.bernat.ch/en/blog/2017-vxlan-bgp-evpn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90B38D1E-4B67-FAB1-116F-56C58C1F2B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905000"/>
            <a:ext cx="10363200" cy="1821160"/>
          </a:xfrm>
        </p:spPr>
        <p:txBody>
          <a:bodyPr/>
          <a:lstStyle/>
          <a:p>
            <a:pPr eaLnBrk="1" hangingPunct="1"/>
            <a:r>
              <a:rPr lang="it-IT" altLang="it-IT" sz="5400" dirty="0"/>
              <a:t>data centers and VXLAN</a:t>
            </a:r>
            <a:endParaRPr lang="it-IT" altLang="it-IT" dirty="0"/>
          </a:p>
        </p:txBody>
      </p:sp>
      <p:graphicFrame>
        <p:nvGraphicFramePr>
          <p:cNvPr id="49160" name="Group 8">
            <a:extLst>
              <a:ext uri="{FF2B5EF4-FFF2-40B4-BE49-F238E27FC236}">
                <a16:creationId xmlns:a16="http://schemas.microsoft.com/office/drawing/2014/main" id="{745900FA-F785-4011-8708-567EADF7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15655"/>
              </p:ext>
            </p:extLst>
          </p:nvPr>
        </p:nvGraphicFramePr>
        <p:xfrm>
          <a:off x="265112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606260314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3571621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692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Scazzariello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T.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Caiazzi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29286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247906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8156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Centers’ Routing: BGP and VXLAN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7271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consequence</a:t>
            </a:r>
            <a:r>
              <a:rPr lang="it-IT"/>
              <a:t> of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server, </a:t>
            </a:r>
            <a:r>
              <a:rPr lang="it-IT" err="1"/>
              <a:t>orchestration</a:t>
            </a:r>
            <a:r>
              <a:rPr lang="it-IT"/>
              <a:t>, and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requirements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a </a:t>
            </a:r>
            <a:r>
              <a:rPr lang="it-IT" err="1"/>
              <a:t>consequence</a:t>
            </a:r>
            <a:endParaRPr lang="it-IT"/>
          </a:p>
          <a:p>
            <a:pPr lvl="1"/>
            <a:r>
              <a:rPr lang="it-IT" err="1"/>
              <a:t>usage</a:t>
            </a:r>
            <a:r>
              <a:rPr lang="it-IT"/>
              <a:t> of </a:t>
            </a:r>
            <a:r>
              <a:rPr lang="it-IT" err="1"/>
              <a:t>tunnels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0640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3C1B-3E99-3E85-0FD1-E56D80D9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tunneling</a:t>
            </a:r>
            <a:r>
              <a:rPr lang="en-IT"/>
              <a:t> </a:t>
            </a:r>
            <a:r>
              <a:rPr lang="it-IT" err="1"/>
              <a:t>protocol</a:t>
            </a:r>
            <a:r>
              <a:rPr lang="it-IT"/>
              <a:t>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23B0-8748-EBF9-4F3A-032FAAC8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minimal configuration</a:t>
            </a:r>
          </a:p>
          <a:p>
            <a:r>
              <a:rPr lang="en-IT"/>
              <a:t>encapsulate the traffic of each tenant</a:t>
            </a:r>
            <a:endParaRPr lang="it-IT"/>
          </a:p>
          <a:p>
            <a:pPr lvl="1"/>
            <a:r>
              <a:rPr lang="en-IT"/>
              <a:t>an identifier</a:t>
            </a:r>
            <a:r>
              <a:rPr lang="it-IT"/>
              <a:t> of the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needed</a:t>
            </a:r>
            <a:endParaRPr lang="en-IT"/>
          </a:p>
          <a:p>
            <a:r>
              <a:rPr lang="en-IT"/>
              <a:t>encapsulation in Layer-4 </a:t>
            </a:r>
            <a:endParaRPr lang="it-IT"/>
          </a:p>
          <a:p>
            <a:pPr lvl="1"/>
            <a:r>
              <a:rPr lang="en-IT"/>
              <a:t>to fully exploit </a:t>
            </a:r>
            <a:r>
              <a:rPr lang="it-IT"/>
              <a:t>IP </a:t>
            </a:r>
            <a:r>
              <a:rPr lang="en-IT"/>
              <a:t>Multi-Path</a:t>
            </a:r>
          </a:p>
          <a:p>
            <a:pPr lvl="1"/>
            <a:r>
              <a:rPr lang="it-IT"/>
              <a:t>to </a:t>
            </a:r>
            <a:r>
              <a:rPr lang="en-IT"/>
              <a:t>traverse routers</a:t>
            </a:r>
          </a:p>
          <a:p>
            <a:pPr lvl="2"/>
            <a:r>
              <a:rPr lang="en-IT"/>
              <a:t>data center fabric is Layer-3</a:t>
            </a:r>
          </a:p>
          <a:p>
            <a:pPr lvl="1"/>
            <a:r>
              <a:rPr lang="it-IT"/>
              <a:t>to </a:t>
            </a:r>
            <a:r>
              <a:rPr lang="en-IT"/>
              <a:t>traverse Internet</a:t>
            </a:r>
          </a:p>
          <a:p>
            <a:pPr lvl="2"/>
            <a:r>
              <a:rPr lang="en-IT"/>
              <a:t>different data centers must interconnect via Internet transparently (to create the so called </a:t>
            </a:r>
            <a:r>
              <a:rPr lang="en-IT" i="1"/>
              <a:t>regions</a:t>
            </a:r>
            <a:r>
              <a:rPr lang="en-IT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093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45A7-4677-1AAE-B257-961208AD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possible</a:t>
            </a:r>
            <a:r>
              <a:rPr lang="it-IT"/>
              <a:t> </a:t>
            </a:r>
            <a:r>
              <a:rPr lang="it-IT" err="1"/>
              <a:t>choices</a:t>
            </a:r>
            <a:r>
              <a:rPr lang="it-IT"/>
              <a:t> for </a:t>
            </a:r>
            <a:r>
              <a:rPr lang="en-IT"/>
              <a:t>tunneling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9AA1-9545-7D80-49E3-28AC9FF8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VLAN</a:t>
            </a:r>
          </a:p>
          <a:p>
            <a:pPr lvl="1"/>
            <a:r>
              <a:rPr lang="en-IT"/>
              <a:t>can be used only in L2, the data</a:t>
            </a:r>
            <a:r>
              <a:rPr lang="it-IT"/>
              <a:t> </a:t>
            </a:r>
            <a:r>
              <a:rPr lang="en-IT"/>
              <a:t>center is L3</a:t>
            </a:r>
          </a:p>
          <a:p>
            <a:r>
              <a:rPr lang="en-IT"/>
              <a:t>MPLS</a:t>
            </a:r>
          </a:p>
          <a:p>
            <a:pPr lvl="1"/>
            <a:r>
              <a:rPr lang="en-IT"/>
              <a:t>each router must be configured for each new tenant</a:t>
            </a:r>
          </a:p>
          <a:p>
            <a:pPr lvl="1"/>
            <a:r>
              <a:rPr lang="en-IT"/>
              <a:t>traversing Internet requires ISP to configure intermediate routers</a:t>
            </a:r>
          </a:p>
          <a:p>
            <a:r>
              <a:rPr lang="en-IT"/>
              <a:t>VXLAN</a:t>
            </a:r>
          </a:p>
          <a:p>
            <a:pPr lvl="1"/>
            <a:r>
              <a:rPr lang="en-IT"/>
              <a:t>created ad-hoc </a:t>
            </a:r>
            <a:r>
              <a:rPr lang="en-IT">
                <a:sym typeface="Wingdings" pitchFamily="2" charset="2"/>
              </a:rPr>
              <a:t>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033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B04C-9D9E-D07D-3983-835CCB3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005B-D9C6-2BF4-D196-9757AB69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Virtual </a:t>
            </a:r>
            <a:r>
              <a:rPr lang="en-GB" err="1"/>
              <a:t>eXtensible</a:t>
            </a:r>
            <a:r>
              <a:rPr lang="en-GB"/>
              <a:t> Local Area Network (RFC-7348)</a:t>
            </a:r>
          </a:p>
          <a:p>
            <a:r>
              <a:rPr lang="en-GB"/>
              <a:t>designed to address the need for overlay networks within virtualized data </a:t>
            </a:r>
            <a:r>
              <a:rPr lang="en-GB" err="1"/>
              <a:t>centers</a:t>
            </a:r>
            <a:r>
              <a:rPr lang="en-GB"/>
              <a:t> accommodating multiple tenants</a:t>
            </a:r>
          </a:p>
          <a:p>
            <a:r>
              <a:rPr lang="en-GB"/>
              <a:t>encapsulates Layer-2 frames into UDP packets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88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679D-5AFA-932F-DD42-C822210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8E52-8B95-619B-BF05-38E111CB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VNI: VXLAN Network Identifier</a:t>
            </a:r>
          </a:p>
          <a:p>
            <a:pPr lvl="1"/>
            <a:r>
              <a:rPr lang="en-GB"/>
              <a:t>identifier of a specific VXLAN tunnel</a:t>
            </a:r>
          </a:p>
          <a:p>
            <a:pPr lvl="1"/>
            <a:r>
              <a:rPr lang="en-GB"/>
              <a:t>similar to the VLAN ID</a:t>
            </a:r>
          </a:p>
          <a:p>
            <a:pPr lvl="1"/>
            <a:r>
              <a:rPr lang="en-GB"/>
              <a:t>24 bit address space, more than 16M possible VNIs</a:t>
            </a:r>
          </a:p>
          <a:p>
            <a:r>
              <a:rPr lang="en-GB"/>
              <a:t>VTEP: VXLAN Tunnel End Point</a:t>
            </a:r>
          </a:p>
          <a:p>
            <a:pPr lvl="1"/>
            <a:r>
              <a:rPr lang="en-GB"/>
              <a:t>device (physical or virtual) that encapsulates and decapsulates VXLAN packets</a:t>
            </a:r>
          </a:p>
        </p:txBody>
      </p:sp>
    </p:spTree>
    <p:extLst>
      <p:ext uri="{BB962C8B-B14F-4D97-AF65-F5344CB8AC3E}">
        <p14:creationId xmlns:p14="http://schemas.microsoft.com/office/powerpoint/2010/main" val="284047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38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hosted in each VTEP</a:t>
            </a:r>
          </a:p>
          <a:p>
            <a:r>
              <a:rPr lang="en-GB"/>
              <a:t>similar to the switch forwarding table</a:t>
            </a:r>
          </a:p>
          <a:p>
            <a:r>
              <a:rPr lang="en-GB"/>
              <a:t>for each VNI the VTEP keeps a table of pairs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mac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ip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, that associates MAC Addresses and destination VTEP IPs</a:t>
            </a:r>
          </a:p>
          <a:p>
            <a:r>
              <a:rPr lang="en-GB"/>
              <a:t>each physical (or VLAN) L2 interface of a VTEP is assigned to a VNI </a:t>
            </a:r>
          </a:p>
          <a:p>
            <a:pPr lvl="1"/>
            <a:r>
              <a:rPr lang="en-GB"/>
              <a:t>the MAC addresses learned on such interfaces are </a:t>
            </a:r>
            <a:r>
              <a:rPr lang="en-GB" i="1"/>
              <a:t>local,</a:t>
            </a:r>
            <a:r>
              <a:rPr lang="en-GB"/>
              <a:t> and the IPs of their pairs is replaced by the word </a:t>
            </a:r>
            <a:r>
              <a:rPr lang="en-GB" i="1"/>
              <a:t>local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973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 a VTEP receives a frame destinated to a MAC Address </a:t>
            </a:r>
            <a:r>
              <a:rPr lang="en-GB" i="1">
                <a:latin typeface="Consolas" panose="020B0609020204030204" pitchFamily="49" charset="0"/>
              </a:rPr>
              <a:t>m</a:t>
            </a:r>
            <a:r>
              <a:rPr lang="en-GB"/>
              <a:t> from a local interface belonging to a certain VNI, it checks for the existence (in the VNI) of a pair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 containing </a:t>
            </a:r>
            <a:r>
              <a:rPr lang="en-GB" i="1">
                <a:latin typeface="Consolas" panose="020B0609020204030204" pitchFamily="49" charset="0"/>
              </a:rPr>
              <a:t>m</a:t>
            </a:r>
          </a:p>
          <a:p>
            <a:pPr lvl="1"/>
            <a:r>
              <a:rPr lang="en-GB"/>
              <a:t>if the pair exists, the VTEP encapsulates the frame, and sends the resulting packet to the destination VTEP IP 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endParaRPr lang="en-GB" i="1">
              <a:latin typeface="Consolas" panose="020B0609020204030204" pitchFamily="49" charset="0"/>
            </a:endParaRPr>
          </a:p>
          <a:p>
            <a:pPr lvl="1"/>
            <a:r>
              <a:rPr lang="en-GB"/>
              <a:t>if not, the frame is sent to all the other VTEPs (encapsulated) and to all the local ports of that VNI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608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  <a:stCxn id="66" idx="2"/>
            <a:endCxn id="16" idx="4"/>
          </p:cNvCxnSpPr>
          <p:nvPr/>
        </p:nvCxnSpPr>
        <p:spPr bwMode="auto">
          <a:xfrm flipH="1" flipV="1">
            <a:off x="3779878" y="3043993"/>
            <a:ext cx="4443336" cy="16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  <a:stCxn id="16" idx="2"/>
            <a:endCxn id="102" idx="3"/>
          </p:cNvCxnSpPr>
          <p:nvPr/>
        </p:nvCxnSpPr>
        <p:spPr bwMode="auto">
          <a:xfrm flipH="1">
            <a:off x="1113212" y="3043993"/>
            <a:ext cx="1857264" cy="83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  <a:stCxn id="105" idx="1"/>
            <a:endCxn id="66" idx="4"/>
          </p:cNvCxnSpPr>
          <p:nvPr/>
        </p:nvCxnSpPr>
        <p:spPr bwMode="auto">
          <a:xfrm flipH="1">
            <a:off x="9032616" y="3052347"/>
            <a:ext cx="2132649" cy="83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H="1" flipV="1">
            <a:off x="3375177" y="3275518"/>
            <a:ext cx="5039" cy="121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2974092" y="4494321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  <a:endCxn id="66" idx="3"/>
          </p:cNvCxnSpPr>
          <p:nvPr/>
        </p:nvCxnSpPr>
        <p:spPr>
          <a:xfrm flipH="1" flipV="1">
            <a:off x="8627915" y="3292227"/>
            <a:ext cx="1423" cy="1197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23214" y="4490132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  <a:endCxn id="102" idx="2"/>
          </p:cNvCxnSpPr>
          <p:nvPr/>
        </p:nvCxnSpPr>
        <p:spPr>
          <a:xfrm flipV="1">
            <a:off x="821351" y="3315710"/>
            <a:ext cx="535" cy="1184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45004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  <a:endCxn id="105" idx="2"/>
          </p:cNvCxnSpPr>
          <p:nvPr/>
        </p:nvCxnSpPr>
        <p:spPr>
          <a:xfrm flipV="1">
            <a:off x="11456591" y="3315710"/>
            <a:ext cx="1" cy="1168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85091" y="448389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2607451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444065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4692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31362" y="2046480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695380" y="2072055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D1AED138-0D07-D7A2-7DD4-E421F88FEC1A}"/>
              </a:ext>
            </a:extLst>
          </p:cNvPr>
          <p:cNvSpPr/>
          <p:nvPr/>
        </p:nvSpPr>
        <p:spPr>
          <a:xfrm>
            <a:off x="821350" y="5068591"/>
            <a:ext cx="2594489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D9AD722E-B602-5E13-FB7B-0088636FF6E0}"/>
              </a:ext>
            </a:extLst>
          </p:cNvPr>
          <p:cNvSpPr/>
          <p:nvPr/>
        </p:nvSpPr>
        <p:spPr>
          <a:xfrm>
            <a:off x="3415837" y="5068591"/>
            <a:ext cx="5199363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VXLAN Packets, VNI 100</a:t>
            </a:r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7027DB9B-6F87-1B51-103E-3E7B79457D7E}"/>
              </a:ext>
            </a:extLst>
          </p:cNvPr>
          <p:cNvSpPr/>
          <p:nvPr/>
        </p:nvSpPr>
        <p:spPr>
          <a:xfrm>
            <a:off x="8615200" y="5068591"/>
            <a:ext cx="2775925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113211" y="1338295"/>
            <a:ext cx="10052054" cy="1714020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776978" y="1010628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  <a:endCxn id="16" idx="1"/>
          </p:cNvCxnSpPr>
          <p:nvPr/>
        </p:nvCxnSpPr>
        <p:spPr>
          <a:xfrm>
            <a:off x="2052725" y="1595403"/>
            <a:ext cx="1322452" cy="1217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863530" y="1010634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  <a:endCxn id="66" idx="1"/>
          </p:cNvCxnSpPr>
          <p:nvPr/>
        </p:nvCxnSpPr>
        <p:spPr>
          <a:xfrm flipH="1">
            <a:off x="8627915" y="1595409"/>
            <a:ext cx="1511362" cy="1233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2">
            <a:extLst>
              <a:ext uri="{FF2B5EF4-FFF2-40B4-BE49-F238E27FC236}">
                <a16:creationId xmlns:a16="http://schemas.microsoft.com/office/drawing/2014/main" id="{E5BE3BB5-8222-252A-BAAD-98CD09484418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10" name="Group 93">
              <a:extLst>
                <a:ext uri="{FF2B5EF4-FFF2-40B4-BE49-F238E27FC236}">
                  <a16:creationId xmlns:a16="http://schemas.microsoft.com/office/drawing/2014/main" id="{5585CDC0-18E4-C042-79CA-AD536D97E2F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3" name="Group 94">
                <a:extLst>
                  <a:ext uri="{FF2B5EF4-FFF2-40B4-BE49-F238E27FC236}">
                    <a16:creationId xmlns:a16="http://schemas.microsoft.com/office/drawing/2014/main" id="{0A4518C0-E185-4A61-79AB-527DDB2E66E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6" name="AutoShape 95">
                  <a:extLst>
                    <a:ext uri="{FF2B5EF4-FFF2-40B4-BE49-F238E27FC236}">
                      <a16:creationId xmlns:a16="http://schemas.microsoft.com/office/drawing/2014/main" id="{2360ED03-7F5F-E0A5-F4FC-D7AD9AFFBE6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9" name="Group 96">
                  <a:extLst>
                    <a:ext uri="{FF2B5EF4-FFF2-40B4-BE49-F238E27FC236}">
                      <a16:creationId xmlns:a16="http://schemas.microsoft.com/office/drawing/2014/main" id="{51F9659E-6A11-6258-18EB-1C73E7B15D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20" name="Group 97">
                    <a:extLst>
                      <a:ext uri="{FF2B5EF4-FFF2-40B4-BE49-F238E27FC236}">
                        <a16:creationId xmlns:a16="http://schemas.microsoft.com/office/drawing/2014/main" id="{A3E95AC9-1DA7-CA46-B202-AFEE39C3FF0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9" name="Freeform 98">
                      <a:extLst>
                        <a:ext uri="{FF2B5EF4-FFF2-40B4-BE49-F238E27FC236}">
                          <a16:creationId xmlns:a16="http://schemas.microsoft.com/office/drawing/2014/main" id="{C3D689BB-C7D6-9ECB-29F6-FC8ABB1FD81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" name="Freeform 99">
                      <a:extLst>
                        <a:ext uri="{FF2B5EF4-FFF2-40B4-BE49-F238E27FC236}">
                          <a16:creationId xmlns:a16="http://schemas.microsoft.com/office/drawing/2014/main" id="{ECCFDBA2-A0E5-3877-17AF-42A32EE287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" name="Freeform 100">
                      <a:extLst>
                        <a:ext uri="{FF2B5EF4-FFF2-40B4-BE49-F238E27FC236}">
                          <a16:creationId xmlns:a16="http://schemas.microsoft.com/office/drawing/2014/main" id="{DC7EF45C-32CF-B6B6-3C89-DCA35497E1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1">
                      <a:extLst>
                        <a:ext uri="{FF2B5EF4-FFF2-40B4-BE49-F238E27FC236}">
                          <a16:creationId xmlns:a16="http://schemas.microsoft.com/office/drawing/2014/main" id="{68FFF5AD-995B-154D-1FA0-12F4C21131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2">
                      <a:extLst>
                        <a:ext uri="{FF2B5EF4-FFF2-40B4-BE49-F238E27FC236}">
                          <a16:creationId xmlns:a16="http://schemas.microsoft.com/office/drawing/2014/main" id="{C0B7EE59-3919-15D5-3320-7AF43291DF1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03">
                      <a:extLst>
                        <a:ext uri="{FF2B5EF4-FFF2-40B4-BE49-F238E27FC236}">
                          <a16:creationId xmlns:a16="http://schemas.microsoft.com/office/drawing/2014/main" id="{551E7683-7D02-5DB0-6753-C5B042EF53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04">
                      <a:extLst>
                        <a:ext uri="{FF2B5EF4-FFF2-40B4-BE49-F238E27FC236}">
                          <a16:creationId xmlns:a16="http://schemas.microsoft.com/office/drawing/2014/main" id="{DEFC06E2-D6C3-30EB-60C4-14BC76031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5">
                      <a:extLst>
                        <a:ext uri="{FF2B5EF4-FFF2-40B4-BE49-F238E27FC236}">
                          <a16:creationId xmlns:a16="http://schemas.microsoft.com/office/drawing/2014/main" id="{8E6AA4A8-BCE9-093E-DE5D-F286AABFE3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21" name="Group 106">
                    <a:extLst>
                      <a:ext uri="{FF2B5EF4-FFF2-40B4-BE49-F238E27FC236}">
                        <a16:creationId xmlns:a16="http://schemas.microsoft.com/office/drawing/2014/main" id="{F0F2B73E-B22C-F769-4B86-C8C47056617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22" name="Freeform 107">
                      <a:extLst>
                        <a:ext uri="{FF2B5EF4-FFF2-40B4-BE49-F238E27FC236}">
                          <a16:creationId xmlns:a16="http://schemas.microsoft.com/office/drawing/2014/main" id="{8D610949-A1A5-67D9-5428-2D54C521D2E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3" name="Freeform 108">
                      <a:extLst>
                        <a:ext uri="{FF2B5EF4-FFF2-40B4-BE49-F238E27FC236}">
                          <a16:creationId xmlns:a16="http://schemas.microsoft.com/office/drawing/2014/main" id="{7D360D86-540D-B553-E1D0-B1B9ECDB1F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4" name="Freeform 109">
                      <a:extLst>
                        <a:ext uri="{FF2B5EF4-FFF2-40B4-BE49-F238E27FC236}">
                          <a16:creationId xmlns:a16="http://schemas.microsoft.com/office/drawing/2014/main" id="{B8A10E0F-93DE-C7C8-7116-4DAC5C4623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5" name="Freeform 110">
                      <a:extLst>
                        <a:ext uri="{FF2B5EF4-FFF2-40B4-BE49-F238E27FC236}">
                          <a16:creationId xmlns:a16="http://schemas.microsoft.com/office/drawing/2014/main" id="{4E8DF5A9-2819-28A2-4240-F65CAC63935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0" name="Freeform 111">
                      <a:extLst>
                        <a:ext uri="{FF2B5EF4-FFF2-40B4-BE49-F238E27FC236}">
                          <a16:creationId xmlns:a16="http://schemas.microsoft.com/office/drawing/2014/main" id="{37D357F2-4AAB-4BF2-A397-F197518C2E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1" name="Freeform 112">
                      <a:extLst>
                        <a:ext uri="{FF2B5EF4-FFF2-40B4-BE49-F238E27FC236}">
                          <a16:creationId xmlns:a16="http://schemas.microsoft.com/office/drawing/2014/main" id="{F72C591E-DE2B-7815-17F6-9451600DF5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" name="Freeform 113">
                      <a:extLst>
                        <a:ext uri="{FF2B5EF4-FFF2-40B4-BE49-F238E27FC236}">
                          <a16:creationId xmlns:a16="http://schemas.microsoft.com/office/drawing/2014/main" id="{CF3107F0-DAF6-500C-27C5-66F7D2D2C3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" name="Freeform 114">
                      <a:extLst>
                        <a:ext uri="{FF2B5EF4-FFF2-40B4-BE49-F238E27FC236}">
                          <a16:creationId xmlns:a16="http://schemas.microsoft.com/office/drawing/2014/main" id="{8262A210-6A7D-DA80-03D3-09FE7FA58C9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5" name="WordArt 115">
                <a:extLst>
                  <a:ext uri="{FF2B5EF4-FFF2-40B4-BE49-F238E27FC236}">
                    <a16:creationId xmlns:a16="http://schemas.microsoft.com/office/drawing/2014/main" id="{FDAB944B-99AC-A322-12C5-0AAF4E786B7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" name="WordArt 68">
              <a:extLst>
                <a:ext uri="{FF2B5EF4-FFF2-40B4-BE49-F238E27FC236}">
                  <a16:creationId xmlns:a16="http://schemas.microsoft.com/office/drawing/2014/main" id="{3D561FFC-F427-DEDB-B71A-FF6F8906CB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1" name="Group 22">
            <a:extLst>
              <a:ext uri="{FF2B5EF4-FFF2-40B4-BE49-F238E27FC236}">
                <a16:creationId xmlns:a16="http://schemas.microsoft.com/office/drawing/2014/main" id="{F02F3BFC-5510-4DFC-E625-1F1FBB8962C0}"/>
              </a:ext>
            </a:extLst>
          </p:cNvPr>
          <p:cNvGrpSpPr/>
          <p:nvPr/>
        </p:nvGrpSpPr>
        <p:grpSpPr>
          <a:xfrm>
            <a:off x="8223214" y="2829176"/>
            <a:ext cx="809402" cy="463051"/>
            <a:chOff x="967835" y="2541918"/>
            <a:chExt cx="1426054" cy="463051"/>
          </a:xfrm>
        </p:grpSpPr>
        <p:grpSp>
          <p:nvGrpSpPr>
            <p:cNvPr id="62" name="Group 93">
              <a:extLst>
                <a:ext uri="{FF2B5EF4-FFF2-40B4-BE49-F238E27FC236}">
                  <a16:creationId xmlns:a16="http://schemas.microsoft.com/office/drawing/2014/main" id="{0CFB1D20-30DD-3818-D232-07FADBC609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64" name="Group 94">
                <a:extLst>
                  <a:ext uri="{FF2B5EF4-FFF2-40B4-BE49-F238E27FC236}">
                    <a16:creationId xmlns:a16="http://schemas.microsoft.com/office/drawing/2014/main" id="{6F8B976D-E258-82D5-EAD2-8902E006737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66" name="AutoShape 95">
                  <a:extLst>
                    <a:ext uri="{FF2B5EF4-FFF2-40B4-BE49-F238E27FC236}">
                      <a16:creationId xmlns:a16="http://schemas.microsoft.com/office/drawing/2014/main" id="{F80D408D-FB2B-9CB1-4A09-32260B6B124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67" name="Group 96">
                  <a:extLst>
                    <a:ext uri="{FF2B5EF4-FFF2-40B4-BE49-F238E27FC236}">
                      <a16:creationId xmlns:a16="http://schemas.microsoft.com/office/drawing/2014/main" id="{81F431D6-8303-89E0-EAED-F9CFEDCA7F2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68" name="Group 97">
                    <a:extLst>
                      <a:ext uri="{FF2B5EF4-FFF2-40B4-BE49-F238E27FC236}">
                        <a16:creationId xmlns:a16="http://schemas.microsoft.com/office/drawing/2014/main" id="{545A2EE0-6DAD-06EF-AE62-D8F7043CB59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78" name="Freeform 98">
                      <a:extLst>
                        <a:ext uri="{FF2B5EF4-FFF2-40B4-BE49-F238E27FC236}">
                          <a16:creationId xmlns:a16="http://schemas.microsoft.com/office/drawing/2014/main" id="{4D44F01D-428F-365A-AD88-7CB1D5B3AD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99">
                      <a:extLst>
                        <a:ext uri="{FF2B5EF4-FFF2-40B4-BE49-F238E27FC236}">
                          <a16:creationId xmlns:a16="http://schemas.microsoft.com/office/drawing/2014/main" id="{789E2586-4B3A-3BDE-284C-8D3DF4A8B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00">
                      <a:extLst>
                        <a:ext uri="{FF2B5EF4-FFF2-40B4-BE49-F238E27FC236}">
                          <a16:creationId xmlns:a16="http://schemas.microsoft.com/office/drawing/2014/main" id="{668B2E48-15C4-3444-6848-3E3FD27ABE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01">
                      <a:extLst>
                        <a:ext uri="{FF2B5EF4-FFF2-40B4-BE49-F238E27FC236}">
                          <a16:creationId xmlns:a16="http://schemas.microsoft.com/office/drawing/2014/main" id="{5B672D33-B878-AD86-0304-2B7A0BEEE93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02">
                      <a:extLst>
                        <a:ext uri="{FF2B5EF4-FFF2-40B4-BE49-F238E27FC236}">
                          <a16:creationId xmlns:a16="http://schemas.microsoft.com/office/drawing/2014/main" id="{E3C869A7-BA4F-379B-D7CE-0DBF338F9E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03">
                      <a:extLst>
                        <a:ext uri="{FF2B5EF4-FFF2-40B4-BE49-F238E27FC236}">
                          <a16:creationId xmlns:a16="http://schemas.microsoft.com/office/drawing/2014/main" id="{3BFAA04B-F9A1-F52F-D93F-6ECF8BC04E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04">
                      <a:extLst>
                        <a:ext uri="{FF2B5EF4-FFF2-40B4-BE49-F238E27FC236}">
                          <a16:creationId xmlns:a16="http://schemas.microsoft.com/office/drawing/2014/main" id="{9DD75234-9E92-52A3-559E-6497EEAE36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5" name="Freeform 105">
                      <a:extLst>
                        <a:ext uri="{FF2B5EF4-FFF2-40B4-BE49-F238E27FC236}">
                          <a16:creationId xmlns:a16="http://schemas.microsoft.com/office/drawing/2014/main" id="{0B93FB49-2080-CFCD-5DEF-17E908F6EA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69" name="Group 106">
                    <a:extLst>
                      <a:ext uri="{FF2B5EF4-FFF2-40B4-BE49-F238E27FC236}">
                        <a16:creationId xmlns:a16="http://schemas.microsoft.com/office/drawing/2014/main" id="{1A2481ED-5253-9695-418A-D32D615230C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0" name="Freeform 107">
                      <a:extLst>
                        <a:ext uri="{FF2B5EF4-FFF2-40B4-BE49-F238E27FC236}">
                          <a16:creationId xmlns:a16="http://schemas.microsoft.com/office/drawing/2014/main" id="{CE1AE9A2-84D4-55D2-A7B6-C5D11B670E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1" name="Freeform 108">
                      <a:extLst>
                        <a:ext uri="{FF2B5EF4-FFF2-40B4-BE49-F238E27FC236}">
                          <a16:creationId xmlns:a16="http://schemas.microsoft.com/office/drawing/2014/main" id="{AB52F853-36A5-D5ED-B28B-49EA62EABA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2" name="Freeform 109">
                      <a:extLst>
                        <a:ext uri="{FF2B5EF4-FFF2-40B4-BE49-F238E27FC236}">
                          <a16:creationId xmlns:a16="http://schemas.microsoft.com/office/drawing/2014/main" id="{27669CCB-44D5-D7BA-74FC-71ADF5A73CB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3" name="Freeform 110">
                      <a:extLst>
                        <a:ext uri="{FF2B5EF4-FFF2-40B4-BE49-F238E27FC236}">
                          <a16:creationId xmlns:a16="http://schemas.microsoft.com/office/drawing/2014/main" id="{6165820D-CEE8-2EE4-7E91-DABB53255CD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4" name="Freeform 111">
                      <a:extLst>
                        <a:ext uri="{FF2B5EF4-FFF2-40B4-BE49-F238E27FC236}">
                          <a16:creationId xmlns:a16="http://schemas.microsoft.com/office/drawing/2014/main" id="{1C15AB34-B1C7-ADAA-697C-5134347C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5" name="Freeform 112">
                      <a:extLst>
                        <a:ext uri="{FF2B5EF4-FFF2-40B4-BE49-F238E27FC236}">
                          <a16:creationId xmlns:a16="http://schemas.microsoft.com/office/drawing/2014/main" id="{65D37AF6-D54F-5E79-5ACF-8EE60398E5F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" name="Freeform 113">
                      <a:extLst>
                        <a:ext uri="{FF2B5EF4-FFF2-40B4-BE49-F238E27FC236}">
                          <a16:creationId xmlns:a16="http://schemas.microsoft.com/office/drawing/2014/main" id="{DC193EDC-B4FE-805A-7F49-2A6DE3DEAB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" name="Freeform 114">
                      <a:extLst>
                        <a:ext uri="{FF2B5EF4-FFF2-40B4-BE49-F238E27FC236}">
                          <a16:creationId xmlns:a16="http://schemas.microsoft.com/office/drawing/2014/main" id="{6FF5DB68-6DF5-0EF8-DFA8-3F833A7AD4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65" name="WordArt 115">
                <a:extLst>
                  <a:ext uri="{FF2B5EF4-FFF2-40B4-BE49-F238E27FC236}">
                    <a16:creationId xmlns:a16="http://schemas.microsoft.com/office/drawing/2014/main" id="{276867E0-F858-9E76-56F8-5CB29B1EE897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3" name="WordArt 68">
              <a:extLst>
                <a:ext uri="{FF2B5EF4-FFF2-40B4-BE49-F238E27FC236}">
                  <a16:creationId xmlns:a16="http://schemas.microsoft.com/office/drawing/2014/main" id="{0CF177A6-5982-5AE8-9C47-F1492FF033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02" name="Picture 105">
            <a:extLst>
              <a:ext uri="{FF2B5EF4-FFF2-40B4-BE49-F238E27FC236}">
                <a16:creationId xmlns:a16="http://schemas.microsoft.com/office/drawing/2014/main" id="{2143FCE9-BEA9-AE28-F5EF-A0A7A9BADC8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59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05">
            <a:extLst>
              <a:ext uri="{FF2B5EF4-FFF2-40B4-BE49-F238E27FC236}">
                <a16:creationId xmlns:a16="http://schemas.microsoft.com/office/drawing/2014/main" id="{49AF203F-47E8-06B4-B34C-82A46212B8A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265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5">
            <a:extLst>
              <a:ext uri="{FF2B5EF4-FFF2-40B4-BE49-F238E27FC236}">
                <a16:creationId xmlns:a16="http://schemas.microsoft.com/office/drawing/2014/main" id="{DBD09B97-D555-0B67-4469-3CF47D6C205C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9FEA89EF-DADB-EB63-2F79-C6EC5608E124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15409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7" grpId="0" animBg="1"/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D5C0-5629-02EA-79B5-ACF142EE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broadcast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9226-3BB0-0B05-CFA6-CE7187E4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two types of broadcast must be handled</a:t>
            </a:r>
          </a:p>
          <a:p>
            <a:pPr lvl="1"/>
            <a:r>
              <a:rPr lang="en-GB"/>
              <a:t>traffic directed to the MAC broadcast address</a:t>
            </a:r>
          </a:p>
          <a:p>
            <a:pPr lvl="2"/>
            <a:r>
              <a:rPr lang="en-GB"/>
              <a:t>e.g., ARP traffic</a:t>
            </a:r>
          </a:p>
          <a:p>
            <a:pPr lvl="1"/>
            <a:r>
              <a:rPr lang="en-GB"/>
              <a:t>traffic directed to a MAC address that has not been learned</a:t>
            </a:r>
          </a:p>
          <a:p>
            <a:r>
              <a:rPr lang="en-GB"/>
              <a:t>IP multicast groups are used by default</a:t>
            </a:r>
          </a:p>
          <a:p>
            <a:pPr lvl="1"/>
            <a:r>
              <a:rPr lang="en-GB"/>
              <a:t>each VNI is assigned to an IP multicast group of the underlay network and each VTEP subscribes itself to each group of its VNIs</a:t>
            </a:r>
          </a:p>
          <a:p>
            <a:pPr lvl="1"/>
            <a:r>
              <a:rPr lang="en-GB"/>
              <a:t>the multicast group of a VNI is used only to send the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226704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22833FF8-EA01-3F9D-9542-340EA9BFC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copyright notice</a:t>
            </a:r>
            <a:endParaRPr lang="en-US" altLang="it-IT"/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7FF80209-2213-1E6A-0362-D6FA3C1AA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err="1"/>
              <a:t>all</a:t>
            </a:r>
            <a:r>
              <a:rPr lang="it-IT" altLang="it-IT" sz="2400"/>
              <a:t> the pages/slides in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presentation</a:t>
            </a:r>
            <a:r>
              <a:rPr lang="it-IT" altLang="it-IT" sz="2400"/>
              <a:t>, </a:t>
            </a:r>
            <a:r>
              <a:rPr lang="it-IT" altLang="it-IT" sz="2400" err="1"/>
              <a:t>including</a:t>
            </a:r>
            <a:r>
              <a:rPr lang="it-IT" altLang="it-IT" sz="2400"/>
              <a:t> </a:t>
            </a:r>
            <a:r>
              <a:rPr lang="it-IT" altLang="it-IT" sz="2400" err="1"/>
              <a:t>but</a:t>
            </a:r>
            <a:r>
              <a:rPr lang="it-IT" altLang="it-IT" sz="2400"/>
              <a:t> </a:t>
            </a:r>
            <a:r>
              <a:rPr lang="it-IT" altLang="it-IT" sz="2400" err="1"/>
              <a:t>not</a:t>
            </a:r>
            <a:r>
              <a:rPr lang="it-IT" altLang="it-IT" sz="2400"/>
              <a:t> limited to, images, </a:t>
            </a:r>
            <a:r>
              <a:rPr lang="it-IT" altLang="it-IT" sz="2400" err="1"/>
              <a:t>photos</a:t>
            </a:r>
            <a:r>
              <a:rPr lang="it-IT" altLang="it-IT" sz="2400"/>
              <a:t>, </a:t>
            </a:r>
            <a:r>
              <a:rPr lang="it-IT" altLang="it-IT" sz="2400" err="1"/>
              <a:t>animations</a:t>
            </a:r>
            <a:r>
              <a:rPr lang="it-IT" altLang="it-IT" sz="2400"/>
              <a:t>, </a:t>
            </a:r>
            <a:r>
              <a:rPr lang="it-IT" altLang="it-IT" sz="2400" err="1"/>
              <a:t>videos</a:t>
            </a:r>
            <a:r>
              <a:rPr lang="it-IT" altLang="it-IT" sz="2400"/>
              <a:t>, sounds, music, and text (</a:t>
            </a:r>
            <a:r>
              <a:rPr lang="it-IT" altLang="it-IT" sz="2400" err="1"/>
              <a:t>hereby</a:t>
            </a:r>
            <a:r>
              <a:rPr lang="it-IT" altLang="it-IT" sz="2400"/>
              <a:t> </a:t>
            </a:r>
            <a:r>
              <a:rPr lang="it-IT" altLang="it-IT" sz="2400" err="1"/>
              <a:t>referred</a:t>
            </a:r>
            <a:r>
              <a:rPr lang="it-IT" altLang="it-IT" sz="2400"/>
              <a:t> to </a:t>
            </a:r>
            <a:r>
              <a:rPr lang="it-IT" altLang="it-IT" sz="2400" err="1"/>
              <a:t>as</a:t>
            </a:r>
            <a:r>
              <a:rPr lang="it-IT" altLang="it-IT" sz="2400"/>
              <a:t> “</a:t>
            </a:r>
            <a:r>
              <a:rPr lang="it-IT" altLang="it-IT" sz="2400" err="1"/>
              <a:t>material</a:t>
            </a:r>
            <a:r>
              <a:rPr lang="it-IT" altLang="it-IT" sz="2400"/>
              <a:t>”) are </a:t>
            </a:r>
            <a:r>
              <a:rPr lang="it-IT" altLang="it-IT" sz="2400" err="1"/>
              <a:t>protected</a:t>
            </a:r>
            <a:r>
              <a:rPr lang="it-IT" altLang="it-IT" sz="2400"/>
              <a:t> by copyright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with the </a:t>
            </a:r>
            <a:r>
              <a:rPr lang="it-IT" altLang="it-IT" sz="2400" err="1"/>
              <a:t>exception</a:t>
            </a:r>
            <a:r>
              <a:rPr lang="it-IT" altLang="it-IT" sz="2400"/>
              <a:t> of some multimedia </a:t>
            </a:r>
            <a:r>
              <a:rPr lang="it-IT" altLang="it-IT" sz="2400" err="1"/>
              <a:t>elements</a:t>
            </a:r>
            <a:r>
              <a:rPr lang="it-IT" altLang="it-IT" sz="2400"/>
              <a:t> </a:t>
            </a:r>
            <a:r>
              <a:rPr lang="it-IT" altLang="it-IT" sz="2400" err="1"/>
              <a:t>licensed</a:t>
            </a:r>
            <a:r>
              <a:rPr lang="it-IT" altLang="it-IT" sz="2400"/>
              <a:t> by </a:t>
            </a:r>
            <a:r>
              <a:rPr lang="it-IT" altLang="it-IT" sz="2400" err="1"/>
              <a:t>other</a:t>
            </a:r>
            <a:r>
              <a:rPr lang="it-IT" altLang="it-IT" sz="2400"/>
              <a:t> </a:t>
            </a:r>
            <a:r>
              <a:rPr lang="it-IT" altLang="it-IT" sz="2400" err="1"/>
              <a:t>organizations</a:t>
            </a:r>
            <a:r>
              <a:rPr lang="it-IT" altLang="it-IT" sz="2400"/>
              <a:t>,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property</a:t>
            </a:r>
            <a:r>
              <a:rPr lang="it-IT" altLang="it-IT" sz="2400"/>
              <a:t> of the </a:t>
            </a:r>
            <a:r>
              <a:rPr lang="it-IT" altLang="it-IT" sz="2400" err="1"/>
              <a:t>authors</a:t>
            </a:r>
            <a:r>
              <a:rPr lang="it-IT" altLang="it-IT" sz="2400"/>
              <a:t> and/or </a:t>
            </a:r>
            <a:r>
              <a:rPr lang="it-IT" altLang="it-IT" sz="2400" err="1"/>
              <a:t>organizations</a:t>
            </a:r>
            <a:r>
              <a:rPr lang="it-IT" altLang="it-IT" sz="2400"/>
              <a:t> </a:t>
            </a:r>
            <a:r>
              <a:rPr lang="it-IT" altLang="it-IT" sz="2400" err="1"/>
              <a:t>appearing</a:t>
            </a:r>
            <a:r>
              <a:rPr lang="it-IT" altLang="it-IT" sz="2400"/>
              <a:t> in the first slide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parts, can be </a:t>
            </a:r>
            <a:r>
              <a:rPr lang="it-IT" altLang="it-IT" sz="2400" err="1"/>
              <a:t>reproduced</a:t>
            </a:r>
            <a:r>
              <a:rPr lang="it-IT" altLang="it-IT" sz="2400"/>
              <a:t> and </a:t>
            </a:r>
            <a:r>
              <a:rPr lang="it-IT" altLang="it-IT" sz="2400" err="1"/>
              <a:t>used</a:t>
            </a:r>
            <a:r>
              <a:rPr lang="it-IT" altLang="it-IT" sz="2400"/>
              <a:t> for </a:t>
            </a:r>
            <a:r>
              <a:rPr lang="it-IT" altLang="it-IT" sz="2400" err="1"/>
              <a:t>didactical</a:t>
            </a:r>
            <a:r>
              <a:rPr lang="it-IT" altLang="it-IT" sz="2400"/>
              <a:t> </a:t>
            </a:r>
            <a:r>
              <a:rPr lang="it-IT" altLang="it-IT" sz="2400" err="1"/>
              <a:t>purposes</a:t>
            </a:r>
            <a:r>
              <a:rPr lang="it-IT" altLang="it-IT" sz="2400"/>
              <a:t> </a:t>
            </a:r>
            <a:r>
              <a:rPr lang="it-IT" altLang="it-IT" sz="2400" err="1"/>
              <a:t>within</a:t>
            </a:r>
            <a:r>
              <a:rPr lang="it-IT" altLang="it-IT" sz="2400"/>
              <a:t> </a:t>
            </a:r>
            <a:r>
              <a:rPr lang="it-IT" altLang="it-IT" sz="2400" err="1"/>
              <a:t>universities</a:t>
            </a:r>
            <a:r>
              <a:rPr lang="it-IT" altLang="it-IT" sz="2400"/>
              <a:t> and schools, </a:t>
            </a:r>
            <a:r>
              <a:rPr lang="it-IT" altLang="it-IT" sz="2400" err="1"/>
              <a:t>provided</a:t>
            </a:r>
            <a:r>
              <a:rPr lang="it-IT" altLang="it-IT" sz="2400"/>
              <a:t> </a:t>
            </a:r>
            <a:r>
              <a:rPr lang="it-IT" altLang="it-IT" sz="2400" err="1"/>
              <a:t>that</a:t>
            </a:r>
            <a:r>
              <a:rPr lang="it-IT" altLang="it-IT" sz="2400"/>
              <a:t>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happens</a:t>
            </a:r>
            <a:r>
              <a:rPr lang="it-IT" altLang="it-IT" sz="2400"/>
              <a:t> for non-profit </a:t>
            </a:r>
            <a:r>
              <a:rPr lang="it-IT" altLang="it-IT" sz="2400" err="1"/>
              <a:t>purposes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 err="1"/>
              <a:t>any</a:t>
            </a:r>
            <a:r>
              <a:rPr lang="it-IT" altLang="it-IT" sz="2400"/>
              <a:t> </a:t>
            </a:r>
            <a:r>
              <a:rPr lang="it-IT" altLang="it-IT" sz="2400" err="1"/>
              <a:t>other</a:t>
            </a:r>
            <a:r>
              <a:rPr lang="it-IT" altLang="it-IT" sz="2400"/>
              <a:t> use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prohibited</a:t>
            </a:r>
            <a:r>
              <a:rPr lang="it-IT" altLang="it-IT" sz="2400"/>
              <a:t>, </a:t>
            </a:r>
            <a:r>
              <a:rPr lang="it-IT" altLang="it-IT" sz="2400" err="1"/>
              <a:t>unless</a:t>
            </a:r>
            <a:r>
              <a:rPr lang="it-IT" altLang="it-IT" sz="2400"/>
              <a:t> </a:t>
            </a:r>
            <a:r>
              <a:rPr lang="it-IT" altLang="it-IT" sz="2400" err="1"/>
              <a:t>explicitly</a:t>
            </a:r>
            <a:r>
              <a:rPr lang="it-IT" altLang="it-IT" sz="2400"/>
              <a:t> </a:t>
            </a:r>
            <a:r>
              <a:rPr lang="it-IT" altLang="it-IT" sz="2400" err="1"/>
              <a:t>authorized</a:t>
            </a:r>
            <a:r>
              <a:rPr lang="it-IT" altLang="it-IT" sz="2400"/>
              <a:t> by the </a:t>
            </a:r>
            <a:r>
              <a:rPr lang="it-IT" altLang="it-IT" sz="2400" err="1"/>
              <a:t>authors</a:t>
            </a:r>
            <a:r>
              <a:rPr lang="it-IT" altLang="it-IT" sz="2400"/>
              <a:t> on the </a:t>
            </a:r>
            <a:r>
              <a:rPr lang="it-IT" altLang="it-IT" sz="2400" err="1"/>
              <a:t>basis</a:t>
            </a:r>
            <a:r>
              <a:rPr lang="it-IT" altLang="it-IT" sz="2400"/>
              <a:t> of an explicit agreement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copyright </a:t>
            </a:r>
            <a:r>
              <a:rPr lang="it-IT" altLang="it-IT" sz="2400" err="1"/>
              <a:t>notice</a:t>
            </a:r>
            <a:r>
              <a:rPr lang="it-IT" altLang="it-IT" sz="2400"/>
              <a:t> must </a:t>
            </a:r>
            <a:r>
              <a:rPr lang="it-IT" altLang="it-IT" sz="2400" err="1"/>
              <a:t>always</a:t>
            </a:r>
            <a:r>
              <a:rPr lang="it-IT" altLang="it-IT" sz="2400"/>
              <a:t> be </a:t>
            </a:r>
            <a:r>
              <a:rPr lang="it-IT" altLang="it-IT" sz="2400" err="1"/>
              <a:t>redistributed</a:t>
            </a:r>
            <a:r>
              <a:rPr lang="it-IT" altLang="it-IT" sz="2400"/>
              <a:t> </a:t>
            </a:r>
            <a:r>
              <a:rPr lang="it-IT" altLang="it-IT" sz="2400" err="1"/>
              <a:t>together</a:t>
            </a:r>
            <a:r>
              <a:rPr lang="it-IT" altLang="it-IT" sz="2400"/>
              <a:t> with the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</a:t>
            </a:r>
            <a:r>
              <a:rPr lang="it-IT" altLang="it-IT" sz="2400" err="1"/>
              <a:t>portions</a:t>
            </a:r>
            <a:endParaRPr lang="en-US" altLang="it-IT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t-IT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5A25-AC81-65CC-86E1-5DB163F4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of multicast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752F-8DED-6CE9-3CA8-695E80E2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multicast must be enabled in the underlay network</a:t>
            </a:r>
          </a:p>
          <a:p>
            <a:pPr lvl="1"/>
            <a:r>
              <a:rPr lang="en-GB"/>
              <a:t>it may require to deploy several protocols</a:t>
            </a:r>
          </a:p>
          <a:p>
            <a:pPr lvl="2"/>
            <a:r>
              <a:rPr lang="en-GB"/>
              <a:t>e.g., IGMP, IGMP Snooping, PIM, ….</a:t>
            </a:r>
          </a:p>
          <a:p>
            <a:pPr lvl="1"/>
            <a:r>
              <a:rPr lang="en-GB"/>
              <a:t>complex configuration</a:t>
            </a:r>
          </a:p>
          <a:p>
            <a:r>
              <a:rPr lang="en-GB"/>
              <a:t>if multicast is not enabled, broadcast frames are duplicated and sent unicast to all the VTEPs of the VNI</a:t>
            </a:r>
          </a:p>
          <a:p>
            <a:r>
              <a:rPr lang="en-GB"/>
              <a:t>proxy ARP techniques can be used to mitigate broadcast traffic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39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4A83-FFBF-5A1D-C98F-DD8C7B1D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BC7F-0B52-8679-D21A-AC6DC109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Ethernet VPN (RFC-7432 and RFC-8365)</a:t>
            </a:r>
          </a:p>
          <a:p>
            <a:r>
              <a:rPr lang="en-GB"/>
              <a:t>uses MP-BGP with specific AFI/SAFI</a:t>
            </a:r>
          </a:p>
          <a:p>
            <a:pPr lvl="1"/>
            <a:r>
              <a:rPr lang="en-GB"/>
              <a:t>Address Family Identifier/Subsequent AFI</a:t>
            </a:r>
          </a:p>
          <a:p>
            <a:pPr lvl="1"/>
            <a:r>
              <a:rPr lang="en-GB"/>
              <a:t>AFI=25 (L2VPN) – SAFI=70 (EVPN)</a:t>
            </a:r>
          </a:p>
          <a:p>
            <a:r>
              <a:rPr lang="en-GB"/>
              <a:t>advertises MAC Addresses of VNIs using BGP updates</a:t>
            </a:r>
          </a:p>
          <a:p>
            <a:r>
              <a:rPr lang="en-GB"/>
              <a:t>a VTEP automatically learns local MAC Addresses and advertises them to all other VTEPs (of the same VNI)</a:t>
            </a:r>
          </a:p>
          <a:p>
            <a:r>
              <a:rPr lang="en-GB"/>
              <a:t>VTEP proxies ARP requests to limit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111269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7CC8FF-097F-7CA4-4A44-5E6F7E104D5B}"/>
              </a:ext>
            </a:extLst>
          </p:cNvPr>
          <p:cNvSpPr txBox="1"/>
          <p:nvPr/>
        </p:nvSpPr>
        <p:spPr>
          <a:xfrm>
            <a:off x="898153" y="1702800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991865"/>
            <a:ext cx="473019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29474" y="3989135"/>
            <a:ext cx="2150403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989135"/>
            <a:ext cx="2308601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415839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3009715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8615201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09077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821351" y="4342247"/>
            <a:ext cx="0" cy="1094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543693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391125" y="4446335"/>
            <a:ext cx="0" cy="9906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19625" y="543693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3543954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37A29E-EA58-A367-21F5-F26D8274D126}"/>
              </a:ext>
            </a:extLst>
          </p:cNvPr>
          <p:cNvSpPr txBox="1"/>
          <p:nvPr/>
        </p:nvSpPr>
        <p:spPr>
          <a:xfrm>
            <a:off x="3857038" y="35871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B0359A-9B86-6778-A8F1-1EF02DD1BE41}"/>
              </a:ext>
            </a:extLst>
          </p:cNvPr>
          <p:cNvSpPr txBox="1"/>
          <p:nvPr/>
        </p:nvSpPr>
        <p:spPr>
          <a:xfrm>
            <a:off x="7754227" y="35563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349454" y="398913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1490" y="397291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78965" y="2853683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75791" y="2848680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2274797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898153" y="1696149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206672" y="2279349"/>
            <a:ext cx="1209167" cy="1476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670711" y="170742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8617962" y="2292204"/>
            <a:ext cx="1361268" cy="14636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307B078C-EA28-466F-50B5-8215901A6B1C}"/>
              </a:ext>
            </a:extLst>
          </p:cNvPr>
          <p:cNvSpPr/>
          <p:nvPr/>
        </p:nvSpPr>
        <p:spPr>
          <a:xfrm>
            <a:off x="3423895" y="4370487"/>
            <a:ext cx="5199363" cy="762000"/>
          </a:xfrm>
          <a:prstGeom prst="left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eBGP multihop peering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5E3ED-6A24-5E69-7ADF-724CCD48E039}"/>
              </a:ext>
            </a:extLst>
          </p:cNvPr>
          <p:cNvSpPr txBox="1"/>
          <p:nvPr/>
        </p:nvSpPr>
        <p:spPr>
          <a:xfrm>
            <a:off x="8676809" y="1709003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558AB-283B-2B89-960E-15C9FDD1DBFF}"/>
              </a:ext>
            </a:extLst>
          </p:cNvPr>
          <p:cNvSpPr txBox="1"/>
          <p:nvPr/>
        </p:nvSpPr>
        <p:spPr>
          <a:xfrm>
            <a:off x="898153" y="169789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F3115FF-19E2-ABED-F3C3-654AD1C0B53F}"/>
              </a:ext>
            </a:extLst>
          </p:cNvPr>
          <p:cNvSpPr/>
          <p:nvPr/>
        </p:nvSpPr>
        <p:spPr>
          <a:xfrm>
            <a:off x="3423895" y="5806267"/>
            <a:ext cx="5191305" cy="442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0:A 100 193.204.0.1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FF8AF-3CC7-06FE-616A-B43E4A9EA3D9}"/>
              </a:ext>
            </a:extLst>
          </p:cNvPr>
          <p:cNvSpPr txBox="1"/>
          <p:nvPr/>
        </p:nvSpPr>
        <p:spPr>
          <a:xfrm>
            <a:off x="8676809" y="1707428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BC8308F3-F5E3-5869-D43D-4DCC760A1DD6}"/>
              </a:ext>
            </a:extLst>
          </p:cNvPr>
          <p:cNvSpPr/>
          <p:nvPr/>
        </p:nvSpPr>
        <p:spPr>
          <a:xfrm>
            <a:off x="3407781" y="5806267"/>
            <a:ext cx="5207419" cy="4421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0:B 100 193.204.0.2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3572DB-7B70-6189-277E-90A2618961C9}"/>
              </a:ext>
            </a:extLst>
          </p:cNvPr>
          <p:cNvSpPr txBox="1"/>
          <p:nvPr/>
        </p:nvSpPr>
        <p:spPr>
          <a:xfrm>
            <a:off x="10576281" y="2849224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2890AF-C87A-A4C4-F3E5-5DC31B45B73B}"/>
              </a:ext>
            </a:extLst>
          </p:cNvPr>
          <p:cNvSpPr txBox="1"/>
          <p:nvPr/>
        </p:nvSpPr>
        <p:spPr>
          <a:xfrm>
            <a:off x="1070909" y="2860334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0:A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14A9CBC3-3FA3-9E0A-068A-589F67F30401}"/>
              </a:ext>
            </a:extLst>
          </p:cNvPr>
          <p:cNvSpPr txBox="1"/>
          <p:nvPr/>
        </p:nvSpPr>
        <p:spPr>
          <a:xfrm>
            <a:off x="2257723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57ADF433-CAA5-A2E6-E87A-5B6DFE89E2AC}"/>
              </a:ext>
            </a:extLst>
          </p:cNvPr>
          <p:cNvSpPr txBox="1"/>
          <p:nvPr/>
        </p:nvSpPr>
        <p:spPr>
          <a:xfrm>
            <a:off x="7449028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pic>
        <p:nvPicPr>
          <p:cNvPr id="15" name="Picture 105">
            <a:extLst>
              <a:ext uri="{FF2B5EF4-FFF2-40B4-BE49-F238E27FC236}">
                <a16:creationId xmlns:a16="http://schemas.microsoft.com/office/drawing/2014/main" id="{983AD4F3-5CC4-A32D-78B1-4E0218A41DA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4" y="3758253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05">
            <a:extLst>
              <a:ext uri="{FF2B5EF4-FFF2-40B4-BE49-F238E27FC236}">
                <a16:creationId xmlns:a16="http://schemas.microsoft.com/office/drawing/2014/main" id="{2D656C73-580C-1CF5-EED6-A6224CF4ADE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60" y="37542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2">
            <a:extLst>
              <a:ext uri="{FF2B5EF4-FFF2-40B4-BE49-F238E27FC236}">
                <a16:creationId xmlns:a16="http://schemas.microsoft.com/office/drawing/2014/main" id="{0E137F86-4C5D-8956-AFB4-1489274D7BC0}"/>
              </a:ext>
            </a:extLst>
          </p:cNvPr>
          <p:cNvGrpSpPr/>
          <p:nvPr/>
        </p:nvGrpSpPr>
        <p:grpSpPr>
          <a:xfrm>
            <a:off x="3011137" y="3754284"/>
            <a:ext cx="809402" cy="463051"/>
            <a:chOff x="967835" y="2541918"/>
            <a:chExt cx="1426054" cy="463051"/>
          </a:xfrm>
        </p:grpSpPr>
        <p:grpSp>
          <p:nvGrpSpPr>
            <p:cNvPr id="22" name="Group 93">
              <a:extLst>
                <a:ext uri="{FF2B5EF4-FFF2-40B4-BE49-F238E27FC236}">
                  <a16:creationId xmlns:a16="http://schemas.microsoft.com/office/drawing/2014/main" id="{8ADB8A74-24CF-0BF4-E375-5B01A6A659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0CCF5B7B-7C09-F2B4-4791-2835443822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8" name="AutoShape 95">
                  <a:extLst>
                    <a:ext uri="{FF2B5EF4-FFF2-40B4-BE49-F238E27FC236}">
                      <a16:creationId xmlns:a16="http://schemas.microsoft.com/office/drawing/2014/main" id="{A5EBCFAE-24A8-1FB9-8B60-31913F1C05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" name="Group 96">
                  <a:extLst>
                    <a:ext uri="{FF2B5EF4-FFF2-40B4-BE49-F238E27FC236}">
                      <a16:creationId xmlns:a16="http://schemas.microsoft.com/office/drawing/2014/main" id="{4904E108-6FA5-C350-A6BA-468576BF3F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1" name="Group 97">
                    <a:extLst>
                      <a:ext uri="{FF2B5EF4-FFF2-40B4-BE49-F238E27FC236}">
                        <a16:creationId xmlns:a16="http://schemas.microsoft.com/office/drawing/2014/main" id="{D8072FCE-987A-73E1-7850-B6EEAE973EA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60" name="Freeform 98">
                      <a:extLst>
                        <a:ext uri="{FF2B5EF4-FFF2-40B4-BE49-F238E27FC236}">
                          <a16:creationId xmlns:a16="http://schemas.microsoft.com/office/drawing/2014/main" id="{3FB3029B-0BA7-0D21-D2EF-6BE334BE6C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99">
                      <a:extLst>
                        <a:ext uri="{FF2B5EF4-FFF2-40B4-BE49-F238E27FC236}">
                          <a16:creationId xmlns:a16="http://schemas.microsoft.com/office/drawing/2014/main" id="{EFC3993C-AE05-000F-D97F-382B21DA8B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2" name="Freeform 100">
                      <a:extLst>
                        <a:ext uri="{FF2B5EF4-FFF2-40B4-BE49-F238E27FC236}">
                          <a16:creationId xmlns:a16="http://schemas.microsoft.com/office/drawing/2014/main" id="{059A874E-47AF-6057-8CF3-FA05FB1E0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3" name="Freeform 101">
                      <a:extLst>
                        <a:ext uri="{FF2B5EF4-FFF2-40B4-BE49-F238E27FC236}">
                          <a16:creationId xmlns:a16="http://schemas.microsoft.com/office/drawing/2014/main" id="{6CC403E6-C1FC-ACD6-6CB2-827AECFFD1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" name="Freeform 102">
                      <a:extLst>
                        <a:ext uri="{FF2B5EF4-FFF2-40B4-BE49-F238E27FC236}">
                          <a16:creationId xmlns:a16="http://schemas.microsoft.com/office/drawing/2014/main" id="{F89DC7B5-EE4C-3610-E96E-351326539B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5" name="Freeform 103">
                      <a:extLst>
                        <a:ext uri="{FF2B5EF4-FFF2-40B4-BE49-F238E27FC236}">
                          <a16:creationId xmlns:a16="http://schemas.microsoft.com/office/drawing/2014/main" id="{7A9A7909-F28F-E2ED-6DEF-64F6E03FA5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6" name="Freeform 104">
                      <a:extLst>
                        <a:ext uri="{FF2B5EF4-FFF2-40B4-BE49-F238E27FC236}">
                          <a16:creationId xmlns:a16="http://schemas.microsoft.com/office/drawing/2014/main" id="{8B97BAC3-EA4F-52B6-7484-D5868DCF194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7" name="Freeform 105">
                      <a:extLst>
                        <a:ext uri="{FF2B5EF4-FFF2-40B4-BE49-F238E27FC236}">
                          <a16:creationId xmlns:a16="http://schemas.microsoft.com/office/drawing/2014/main" id="{6079D87E-3593-830B-0BC8-CE0626F222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" name="Group 106">
                    <a:extLst>
                      <a:ext uri="{FF2B5EF4-FFF2-40B4-BE49-F238E27FC236}">
                        <a16:creationId xmlns:a16="http://schemas.microsoft.com/office/drawing/2014/main" id="{03D482B4-9FE0-6EA0-8A99-338E0135FBD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3" name="Freeform 107">
                      <a:extLst>
                        <a:ext uri="{FF2B5EF4-FFF2-40B4-BE49-F238E27FC236}">
                          <a16:creationId xmlns:a16="http://schemas.microsoft.com/office/drawing/2014/main" id="{AC43926F-748F-2AB9-8966-2FBE95EF53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08">
                      <a:extLst>
                        <a:ext uri="{FF2B5EF4-FFF2-40B4-BE49-F238E27FC236}">
                          <a16:creationId xmlns:a16="http://schemas.microsoft.com/office/drawing/2014/main" id="{F634FFED-7EB8-4634-02A9-F91E48EBD6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09">
                      <a:extLst>
                        <a:ext uri="{FF2B5EF4-FFF2-40B4-BE49-F238E27FC236}">
                          <a16:creationId xmlns:a16="http://schemas.microsoft.com/office/drawing/2014/main" id="{0DFC58D8-9BC8-A0E6-D90A-2098147A42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0">
                      <a:extLst>
                        <a:ext uri="{FF2B5EF4-FFF2-40B4-BE49-F238E27FC236}">
                          <a16:creationId xmlns:a16="http://schemas.microsoft.com/office/drawing/2014/main" id="{7E60E71D-F791-63B9-2E90-0D18A515159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1">
                      <a:extLst>
                        <a:ext uri="{FF2B5EF4-FFF2-40B4-BE49-F238E27FC236}">
                          <a16:creationId xmlns:a16="http://schemas.microsoft.com/office/drawing/2014/main" id="{6AA8113C-C891-2C4C-8899-CC077C88AD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12">
                      <a:extLst>
                        <a:ext uri="{FF2B5EF4-FFF2-40B4-BE49-F238E27FC236}">
                          <a16:creationId xmlns:a16="http://schemas.microsoft.com/office/drawing/2014/main" id="{7D4933A7-19BF-4F4D-5468-03EE889D10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13">
                      <a:extLst>
                        <a:ext uri="{FF2B5EF4-FFF2-40B4-BE49-F238E27FC236}">
                          <a16:creationId xmlns:a16="http://schemas.microsoft.com/office/drawing/2014/main" id="{3440E0FB-947A-0E45-1945-062518B340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14">
                      <a:extLst>
                        <a:ext uri="{FF2B5EF4-FFF2-40B4-BE49-F238E27FC236}">
                          <a16:creationId xmlns:a16="http://schemas.microsoft.com/office/drawing/2014/main" id="{976E74C8-B381-8251-3F65-375BE3DD29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2970B048-AE66-9A13-2042-7B023F22F732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4" name="WordArt 68">
              <a:extLst>
                <a:ext uri="{FF2B5EF4-FFF2-40B4-BE49-F238E27FC236}">
                  <a16:creationId xmlns:a16="http://schemas.microsoft.com/office/drawing/2014/main" id="{9EE7B703-D154-0EB3-214A-CAA4593DF5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8" name="Group 22">
            <a:extLst>
              <a:ext uri="{FF2B5EF4-FFF2-40B4-BE49-F238E27FC236}">
                <a16:creationId xmlns:a16="http://schemas.microsoft.com/office/drawing/2014/main" id="{91CE751A-25A9-3E3E-11E4-6F2026C65720}"/>
              </a:ext>
            </a:extLst>
          </p:cNvPr>
          <p:cNvGrpSpPr/>
          <p:nvPr/>
        </p:nvGrpSpPr>
        <p:grpSpPr>
          <a:xfrm>
            <a:off x="8244112" y="3754284"/>
            <a:ext cx="809402" cy="463051"/>
            <a:chOff x="967835" y="2541918"/>
            <a:chExt cx="1426054" cy="463051"/>
          </a:xfrm>
        </p:grpSpPr>
        <p:grpSp>
          <p:nvGrpSpPr>
            <p:cNvPr id="69" name="Group 93">
              <a:extLst>
                <a:ext uri="{FF2B5EF4-FFF2-40B4-BE49-F238E27FC236}">
                  <a16:creationId xmlns:a16="http://schemas.microsoft.com/office/drawing/2014/main" id="{BC007FD5-7842-9643-0025-D21A6DDCA0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71" name="Group 94">
                <a:extLst>
                  <a:ext uri="{FF2B5EF4-FFF2-40B4-BE49-F238E27FC236}">
                    <a16:creationId xmlns:a16="http://schemas.microsoft.com/office/drawing/2014/main" id="{27FF34FB-F2F3-8C1A-6FF7-A750FF16BC2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73" name="AutoShape 95">
                  <a:extLst>
                    <a:ext uri="{FF2B5EF4-FFF2-40B4-BE49-F238E27FC236}">
                      <a16:creationId xmlns:a16="http://schemas.microsoft.com/office/drawing/2014/main" id="{CD647414-B991-346C-DF18-46D7BBEA22E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74" name="Group 96">
                  <a:extLst>
                    <a:ext uri="{FF2B5EF4-FFF2-40B4-BE49-F238E27FC236}">
                      <a16:creationId xmlns:a16="http://schemas.microsoft.com/office/drawing/2014/main" id="{0D290DF3-C0C3-C01E-7779-DEAAAE6B13E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75" name="Group 97">
                    <a:extLst>
                      <a:ext uri="{FF2B5EF4-FFF2-40B4-BE49-F238E27FC236}">
                        <a16:creationId xmlns:a16="http://schemas.microsoft.com/office/drawing/2014/main" id="{D83FAD67-0363-0BC9-BE07-E91F88D7E01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85" name="Freeform 98">
                      <a:extLst>
                        <a:ext uri="{FF2B5EF4-FFF2-40B4-BE49-F238E27FC236}">
                          <a16:creationId xmlns:a16="http://schemas.microsoft.com/office/drawing/2014/main" id="{13CE1E6B-364D-9C5B-5918-5C6C8BF70D3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6" name="Freeform 99">
                      <a:extLst>
                        <a:ext uri="{FF2B5EF4-FFF2-40B4-BE49-F238E27FC236}">
                          <a16:creationId xmlns:a16="http://schemas.microsoft.com/office/drawing/2014/main" id="{01D8BB96-89F1-5B38-4CAE-AE8F6DF4E98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7" name="Freeform 100">
                      <a:extLst>
                        <a:ext uri="{FF2B5EF4-FFF2-40B4-BE49-F238E27FC236}">
                          <a16:creationId xmlns:a16="http://schemas.microsoft.com/office/drawing/2014/main" id="{0961D11A-A743-6530-62D7-134DAEC806A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8" name="Freeform 101">
                      <a:extLst>
                        <a:ext uri="{FF2B5EF4-FFF2-40B4-BE49-F238E27FC236}">
                          <a16:creationId xmlns:a16="http://schemas.microsoft.com/office/drawing/2014/main" id="{7F713DE1-C749-690F-84B3-B80E59DAA3D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9" name="Freeform 102">
                      <a:extLst>
                        <a:ext uri="{FF2B5EF4-FFF2-40B4-BE49-F238E27FC236}">
                          <a16:creationId xmlns:a16="http://schemas.microsoft.com/office/drawing/2014/main" id="{D9923224-9D2B-A69B-232A-3AB1E27A13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0" name="Freeform 103">
                      <a:extLst>
                        <a:ext uri="{FF2B5EF4-FFF2-40B4-BE49-F238E27FC236}">
                          <a16:creationId xmlns:a16="http://schemas.microsoft.com/office/drawing/2014/main" id="{0D722DFE-2C50-95E5-A649-1AD5A3509A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1" name="Freeform 104">
                      <a:extLst>
                        <a:ext uri="{FF2B5EF4-FFF2-40B4-BE49-F238E27FC236}">
                          <a16:creationId xmlns:a16="http://schemas.microsoft.com/office/drawing/2014/main" id="{CF67BA7A-C9A9-F133-BD77-B37CDCA8FE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2" name="Freeform 105">
                      <a:extLst>
                        <a:ext uri="{FF2B5EF4-FFF2-40B4-BE49-F238E27FC236}">
                          <a16:creationId xmlns:a16="http://schemas.microsoft.com/office/drawing/2014/main" id="{E0D82786-077D-70C7-F448-389A1DBA37B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76" name="Group 106">
                    <a:extLst>
                      <a:ext uri="{FF2B5EF4-FFF2-40B4-BE49-F238E27FC236}">
                        <a16:creationId xmlns:a16="http://schemas.microsoft.com/office/drawing/2014/main" id="{162AD71B-FC2A-16D8-0BCA-047CFC91217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7" name="Freeform 107">
                      <a:extLst>
                        <a:ext uri="{FF2B5EF4-FFF2-40B4-BE49-F238E27FC236}">
                          <a16:creationId xmlns:a16="http://schemas.microsoft.com/office/drawing/2014/main" id="{77180215-DF58-36B3-5398-005A91576D4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8" name="Freeform 108">
                      <a:extLst>
                        <a:ext uri="{FF2B5EF4-FFF2-40B4-BE49-F238E27FC236}">
                          <a16:creationId xmlns:a16="http://schemas.microsoft.com/office/drawing/2014/main" id="{59232915-DBEA-C516-BEA2-7FBB92D4FB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109">
                      <a:extLst>
                        <a:ext uri="{FF2B5EF4-FFF2-40B4-BE49-F238E27FC236}">
                          <a16:creationId xmlns:a16="http://schemas.microsoft.com/office/drawing/2014/main" id="{FFE37BB1-3AE4-0EC1-2E73-6867845329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10">
                      <a:extLst>
                        <a:ext uri="{FF2B5EF4-FFF2-40B4-BE49-F238E27FC236}">
                          <a16:creationId xmlns:a16="http://schemas.microsoft.com/office/drawing/2014/main" id="{99C6C31E-3F34-BB79-A64B-3ABF08C1B7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11">
                      <a:extLst>
                        <a:ext uri="{FF2B5EF4-FFF2-40B4-BE49-F238E27FC236}">
                          <a16:creationId xmlns:a16="http://schemas.microsoft.com/office/drawing/2014/main" id="{95424BA1-04AE-EFD6-4BE3-C31F2B5A2E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12">
                      <a:extLst>
                        <a:ext uri="{FF2B5EF4-FFF2-40B4-BE49-F238E27FC236}">
                          <a16:creationId xmlns:a16="http://schemas.microsoft.com/office/drawing/2014/main" id="{CA1094B0-238F-7190-884A-BCB8936D64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13">
                      <a:extLst>
                        <a:ext uri="{FF2B5EF4-FFF2-40B4-BE49-F238E27FC236}">
                          <a16:creationId xmlns:a16="http://schemas.microsoft.com/office/drawing/2014/main" id="{D7500B3C-6119-127C-3157-A8068AF07B5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14">
                      <a:extLst>
                        <a:ext uri="{FF2B5EF4-FFF2-40B4-BE49-F238E27FC236}">
                          <a16:creationId xmlns:a16="http://schemas.microsoft.com/office/drawing/2014/main" id="{F178ACC1-8DAB-EA89-D2A7-4FAAE33A28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72" name="WordArt 115">
                <a:extLst>
                  <a:ext uri="{FF2B5EF4-FFF2-40B4-BE49-F238E27FC236}">
                    <a16:creationId xmlns:a16="http://schemas.microsoft.com/office/drawing/2014/main" id="{03BF7E80-D436-E108-E06C-9D822E3AD291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70" name="WordArt 68">
              <a:extLst>
                <a:ext uri="{FF2B5EF4-FFF2-40B4-BE49-F238E27FC236}">
                  <a16:creationId xmlns:a16="http://schemas.microsoft.com/office/drawing/2014/main" id="{B558473E-8373-50B7-6AD6-7AAA043901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/>
      <p:bldP spid="27" grpId="0"/>
      <p:bldP spid="29" grpId="0"/>
      <p:bldP spid="34" grpId="0"/>
      <p:bldP spid="35" grpId="0"/>
      <p:bldP spid="36" grpId="0" animBg="1"/>
      <p:bldP spid="37" grpId="0" animBg="1"/>
      <p:bldP spid="44" grpId="0"/>
      <p:bldP spid="45" grpId="0"/>
      <p:bldP spid="46" grpId="0" animBg="1"/>
      <p:bldP spid="47" grpId="0" animBg="1"/>
      <p:bldP spid="52" grpId="0" animBg="1"/>
      <p:bldP spid="53" grpId="0" animBg="1"/>
      <p:bldP spid="57" grpId="0" animBg="1"/>
      <p:bldP spid="6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23" grpId="0" animBg="1"/>
      <p:bldP spid="23" grpId="1" animBg="1"/>
      <p:bldP spid="25" grpId="0" animBg="1"/>
      <p:bldP spid="25" grpId="1" animBg="1"/>
      <p:bldP spid="32" grpId="0" animBg="1"/>
      <p:bldP spid="32" grpId="1" animBg="1"/>
      <p:bldP spid="39" grpId="0" animBg="1"/>
      <p:bldP spid="39" grpId="1" animBg="1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Lab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time to use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17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66">
            <a:extLst>
              <a:ext uri="{FF2B5EF4-FFF2-40B4-BE49-F238E27FC236}">
                <a16:creationId xmlns:a16="http://schemas.microsoft.com/office/drawing/2014/main" id="{1ABA25B0-2A89-4DC6-7B3C-2988CF25E2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58400" y="3134988"/>
            <a:ext cx="0" cy="54166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4" name="Line 66">
            <a:extLst>
              <a:ext uri="{FF2B5EF4-FFF2-40B4-BE49-F238E27FC236}">
                <a16:creationId xmlns:a16="http://schemas.microsoft.com/office/drawing/2014/main" id="{08382317-D726-CA47-25D6-5FB23263FA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3" name="Line 66">
            <a:extLst>
              <a:ext uri="{FF2B5EF4-FFF2-40B4-BE49-F238E27FC236}">
                <a16:creationId xmlns:a16="http://schemas.microsoft.com/office/drawing/2014/main" id="{17D1D392-878C-12C2-AB21-EF4B777345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23259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topology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055362"/>
            <a:ext cx="473019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052632"/>
            <a:ext cx="2308601" cy="273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154705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49393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1338294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grpSp>
        <p:nvGrpSpPr>
          <p:cNvPr id="12" name="Gruppo 599">
            <a:extLst>
              <a:ext uri="{FF2B5EF4-FFF2-40B4-BE49-F238E27FC236}">
                <a16:creationId xmlns:a16="http://schemas.microsoft.com/office/drawing/2014/main" id="{D5A3B13E-8329-FB1D-FA90-EDEC31CAFAF1}"/>
              </a:ext>
            </a:extLst>
          </p:cNvPr>
          <p:cNvGrpSpPr/>
          <p:nvPr/>
        </p:nvGrpSpPr>
        <p:grpSpPr>
          <a:xfrm>
            <a:off x="-188577" y="2763683"/>
            <a:ext cx="1640338" cy="912825"/>
            <a:chOff x="10393605" y="4306849"/>
            <a:chExt cx="907197" cy="504843"/>
          </a:xfrm>
        </p:grpSpPr>
        <p:sp>
          <p:nvSpPr>
            <p:cNvPr id="13" name="Text Box 169">
              <a:extLst>
                <a:ext uri="{FF2B5EF4-FFF2-40B4-BE49-F238E27FC236}">
                  <a16:creationId xmlns:a16="http://schemas.microsoft.com/office/drawing/2014/main" id="{CEE0D74B-E3BD-EAE5-D68B-337BEE173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s1</a:t>
              </a:r>
              <a:endParaRPr lang="en-US" altLang="it-IT" sz="1000" b="1"/>
            </a:p>
          </p:txBody>
        </p:sp>
        <p:sp>
          <p:nvSpPr>
            <p:cNvPr id="15" name="AutoShape 171">
              <a:extLst>
                <a:ext uri="{FF2B5EF4-FFF2-40B4-BE49-F238E27FC236}">
                  <a16:creationId xmlns:a16="http://schemas.microsoft.com/office/drawing/2014/main" id="{1F583BC2-8889-DC74-3489-F355676B1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6" name="mainfrm">
              <a:extLst>
                <a:ext uri="{FF2B5EF4-FFF2-40B4-BE49-F238E27FC236}">
                  <a16:creationId xmlns:a16="http://schemas.microsoft.com/office/drawing/2014/main" id="{7A575A74-7CD8-9119-7467-7A41F58E6C1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19" name="AutoShape 32">
            <a:extLst>
              <a:ext uri="{FF2B5EF4-FFF2-40B4-BE49-F238E27FC236}">
                <a16:creationId xmlns:a16="http://schemas.microsoft.com/office/drawing/2014/main" id="{7A86F92D-6D48-739D-A6A9-FDC847783855}"/>
              </a:ext>
            </a:extLst>
          </p:cNvPr>
          <p:cNvCxnSpPr>
            <a:cxnSpLocks noChangeShapeType="1"/>
            <a:stCxn id="32" idx="2"/>
            <a:endCxn id="15" idx="5"/>
          </p:cNvCxnSpPr>
          <p:nvPr/>
        </p:nvCxnSpPr>
        <p:spPr bwMode="auto">
          <a:xfrm flipH="1" flipV="1">
            <a:off x="1035128" y="3032624"/>
            <a:ext cx="1935348" cy="113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52">
            <a:extLst>
              <a:ext uri="{FF2B5EF4-FFF2-40B4-BE49-F238E27FC236}">
                <a16:creationId xmlns:a16="http://schemas.microsoft.com/office/drawing/2014/main" id="{BF8B5073-B97C-CD33-E89B-6620FFB4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6" y="2913054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976437-56B9-3C5F-65B2-4E67A8082184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24" name="Group 93">
              <a:extLst>
                <a:ext uri="{FF2B5EF4-FFF2-40B4-BE49-F238E27FC236}">
                  <a16:creationId xmlns:a16="http://schemas.microsoft.com/office/drawing/2014/main" id="{62ECC010-2537-D517-04F3-8A653FBAF6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408A167B-5EAB-2D76-E657-FE3867E3748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2" name="AutoShape 95">
                  <a:extLst>
                    <a:ext uri="{FF2B5EF4-FFF2-40B4-BE49-F238E27FC236}">
                      <a16:creationId xmlns:a16="http://schemas.microsoft.com/office/drawing/2014/main" id="{73676433-83B5-8A4A-FA92-B6DEC1F6992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8" name="Group 96">
                  <a:extLst>
                    <a:ext uri="{FF2B5EF4-FFF2-40B4-BE49-F238E27FC236}">
                      <a16:creationId xmlns:a16="http://schemas.microsoft.com/office/drawing/2014/main" id="{D3B5565C-A024-7A98-5F5E-ECDFED4366F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9" name="Group 97">
                    <a:extLst>
                      <a:ext uri="{FF2B5EF4-FFF2-40B4-BE49-F238E27FC236}">
                        <a16:creationId xmlns:a16="http://schemas.microsoft.com/office/drawing/2014/main" id="{A1AD6888-34F9-1844-3235-892ABD64539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4" name="Freeform 98">
                      <a:extLst>
                        <a:ext uri="{FF2B5EF4-FFF2-40B4-BE49-F238E27FC236}">
                          <a16:creationId xmlns:a16="http://schemas.microsoft.com/office/drawing/2014/main" id="{A8821EBC-746A-F474-5276-0EE1E2278B5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99">
                      <a:extLst>
                        <a:ext uri="{FF2B5EF4-FFF2-40B4-BE49-F238E27FC236}">
                          <a16:creationId xmlns:a16="http://schemas.microsoft.com/office/drawing/2014/main" id="{85A67D87-92BF-D770-C3CD-C92E80C33D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0">
                      <a:extLst>
                        <a:ext uri="{FF2B5EF4-FFF2-40B4-BE49-F238E27FC236}">
                          <a16:creationId xmlns:a16="http://schemas.microsoft.com/office/drawing/2014/main" id="{29464440-06D6-C5F7-6F63-A3B05C4312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" name="Freeform 101">
                      <a:extLst>
                        <a:ext uri="{FF2B5EF4-FFF2-40B4-BE49-F238E27FC236}">
                          <a16:creationId xmlns:a16="http://schemas.microsoft.com/office/drawing/2014/main" id="{CC585AC8-14F2-1EA6-014D-08BF419A10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" name="Freeform 102">
                      <a:extLst>
                        <a:ext uri="{FF2B5EF4-FFF2-40B4-BE49-F238E27FC236}">
                          <a16:creationId xmlns:a16="http://schemas.microsoft.com/office/drawing/2014/main" id="{EB6248A4-E320-D687-6C84-C398B4111D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03">
                      <a:extLst>
                        <a:ext uri="{FF2B5EF4-FFF2-40B4-BE49-F238E27FC236}">
                          <a16:creationId xmlns:a16="http://schemas.microsoft.com/office/drawing/2014/main" id="{63B93606-8DA4-D25E-D164-22F9F8DB54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0" name="Freeform 104">
                      <a:extLst>
                        <a:ext uri="{FF2B5EF4-FFF2-40B4-BE49-F238E27FC236}">
                          <a16:creationId xmlns:a16="http://schemas.microsoft.com/office/drawing/2014/main" id="{28EF8938-86E6-E9A3-C7B4-C4E4AE11E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105">
                      <a:extLst>
                        <a:ext uri="{FF2B5EF4-FFF2-40B4-BE49-F238E27FC236}">
                          <a16:creationId xmlns:a16="http://schemas.microsoft.com/office/drawing/2014/main" id="{44E68E53-2F1F-FC17-D692-9DA026F47B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" name="Group 106">
                    <a:extLst>
                      <a:ext uri="{FF2B5EF4-FFF2-40B4-BE49-F238E27FC236}">
                        <a16:creationId xmlns:a16="http://schemas.microsoft.com/office/drawing/2014/main" id="{2147F134-DF35-B6DB-3854-C06ECD8A9E7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1" name="Freeform 107">
                      <a:extLst>
                        <a:ext uri="{FF2B5EF4-FFF2-40B4-BE49-F238E27FC236}">
                          <a16:creationId xmlns:a16="http://schemas.microsoft.com/office/drawing/2014/main" id="{2713B641-1E23-AEA4-C763-E68284B1B2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8">
                      <a:extLst>
                        <a:ext uri="{FF2B5EF4-FFF2-40B4-BE49-F238E27FC236}">
                          <a16:creationId xmlns:a16="http://schemas.microsoft.com/office/drawing/2014/main" id="{68F5628D-D122-56BD-ED7D-1CA53809F4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9">
                      <a:extLst>
                        <a:ext uri="{FF2B5EF4-FFF2-40B4-BE49-F238E27FC236}">
                          <a16:creationId xmlns:a16="http://schemas.microsoft.com/office/drawing/2014/main" id="{57BA79FE-D029-0AB5-F559-F468A7DDA5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10">
                      <a:extLst>
                        <a:ext uri="{FF2B5EF4-FFF2-40B4-BE49-F238E27FC236}">
                          <a16:creationId xmlns:a16="http://schemas.microsoft.com/office/drawing/2014/main" id="{D00AFD86-302B-0CD1-A7C9-256386DE1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11">
                      <a:extLst>
                        <a:ext uri="{FF2B5EF4-FFF2-40B4-BE49-F238E27FC236}">
                          <a16:creationId xmlns:a16="http://schemas.microsoft.com/office/drawing/2014/main" id="{FA320F68-07A7-088B-6C1C-1123FEF2CE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2">
                      <a:extLst>
                        <a:ext uri="{FF2B5EF4-FFF2-40B4-BE49-F238E27FC236}">
                          <a16:creationId xmlns:a16="http://schemas.microsoft.com/office/drawing/2014/main" id="{862C78BA-F31E-31BE-205F-44677644F7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3">
                      <a:extLst>
                        <a:ext uri="{FF2B5EF4-FFF2-40B4-BE49-F238E27FC236}">
                          <a16:creationId xmlns:a16="http://schemas.microsoft.com/office/drawing/2014/main" id="{DF79B9FD-3957-15DD-25B7-05AA2A41C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" name="Freeform 114">
                      <a:extLst>
                        <a:ext uri="{FF2B5EF4-FFF2-40B4-BE49-F238E27FC236}">
                          <a16:creationId xmlns:a16="http://schemas.microsoft.com/office/drawing/2014/main" id="{11CEA7C8-DEBE-1898-BF3E-F7440291A2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0C1D4FF3-F5C2-2C39-A006-6BCD4F6DA6A9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5" name="WordArt 68">
              <a:extLst>
                <a:ext uri="{FF2B5EF4-FFF2-40B4-BE49-F238E27FC236}">
                  <a16:creationId xmlns:a16="http://schemas.microsoft.com/office/drawing/2014/main" id="{B73251E0-21F0-B5AA-C295-5AFA209263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vtep1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BD33C62-0918-2934-6F59-865240F36A92}"/>
              </a:ext>
            </a:extLst>
          </p:cNvPr>
          <p:cNvGrpSpPr/>
          <p:nvPr/>
        </p:nvGrpSpPr>
        <p:grpSpPr>
          <a:xfrm>
            <a:off x="8185423" y="2794309"/>
            <a:ext cx="809402" cy="463051"/>
            <a:chOff x="967835" y="2541918"/>
            <a:chExt cx="1426054" cy="463051"/>
          </a:xfrm>
        </p:grpSpPr>
        <p:grpSp>
          <p:nvGrpSpPr>
            <p:cNvPr id="89" name="Group 93">
              <a:extLst>
                <a:ext uri="{FF2B5EF4-FFF2-40B4-BE49-F238E27FC236}">
                  <a16:creationId xmlns:a16="http://schemas.microsoft.com/office/drawing/2014/main" id="{227AC146-B43A-145A-44F5-FA5C80FD84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91" name="Group 94">
                <a:extLst>
                  <a:ext uri="{FF2B5EF4-FFF2-40B4-BE49-F238E27FC236}">
                    <a16:creationId xmlns:a16="http://schemas.microsoft.com/office/drawing/2014/main" id="{D3561EA4-E2AC-3F58-FDBC-DAD16FF304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93" name="AutoShape 95">
                  <a:extLst>
                    <a:ext uri="{FF2B5EF4-FFF2-40B4-BE49-F238E27FC236}">
                      <a16:creationId xmlns:a16="http://schemas.microsoft.com/office/drawing/2014/main" id="{13E2CF22-6B3B-8237-9689-893AE73E141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94" name="Group 96">
                  <a:extLst>
                    <a:ext uri="{FF2B5EF4-FFF2-40B4-BE49-F238E27FC236}">
                      <a16:creationId xmlns:a16="http://schemas.microsoft.com/office/drawing/2014/main" id="{5A8DFBAC-0B57-B384-1D1F-83D40593EEE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95" name="Group 97">
                    <a:extLst>
                      <a:ext uri="{FF2B5EF4-FFF2-40B4-BE49-F238E27FC236}">
                        <a16:creationId xmlns:a16="http://schemas.microsoft.com/office/drawing/2014/main" id="{46697531-E6EC-FF9C-DF7D-62BD7BF8A7D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05" name="Freeform 98">
                      <a:extLst>
                        <a:ext uri="{FF2B5EF4-FFF2-40B4-BE49-F238E27FC236}">
                          <a16:creationId xmlns:a16="http://schemas.microsoft.com/office/drawing/2014/main" id="{DA20E120-64C6-015D-23C3-A374C02DBE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6" name="Freeform 99">
                      <a:extLst>
                        <a:ext uri="{FF2B5EF4-FFF2-40B4-BE49-F238E27FC236}">
                          <a16:creationId xmlns:a16="http://schemas.microsoft.com/office/drawing/2014/main" id="{0BAF3671-92C9-0075-CEBA-BE3173A4A2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7" name="Freeform 100">
                      <a:extLst>
                        <a:ext uri="{FF2B5EF4-FFF2-40B4-BE49-F238E27FC236}">
                          <a16:creationId xmlns:a16="http://schemas.microsoft.com/office/drawing/2014/main" id="{970CBDB2-0142-325B-4131-6AE9CBBD68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8" name="Freeform 101">
                      <a:extLst>
                        <a:ext uri="{FF2B5EF4-FFF2-40B4-BE49-F238E27FC236}">
                          <a16:creationId xmlns:a16="http://schemas.microsoft.com/office/drawing/2014/main" id="{7B9245DA-3C2A-C1D3-2A52-727B6D3EBF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9" name="Freeform 102">
                      <a:extLst>
                        <a:ext uri="{FF2B5EF4-FFF2-40B4-BE49-F238E27FC236}">
                          <a16:creationId xmlns:a16="http://schemas.microsoft.com/office/drawing/2014/main" id="{C19946C9-0F62-1B45-38DB-66EF9AB180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0" name="Freeform 103">
                      <a:extLst>
                        <a:ext uri="{FF2B5EF4-FFF2-40B4-BE49-F238E27FC236}">
                          <a16:creationId xmlns:a16="http://schemas.microsoft.com/office/drawing/2014/main" id="{6E169B6D-5941-D8DD-3AFA-664CBB981A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1" name="Freeform 104">
                      <a:extLst>
                        <a:ext uri="{FF2B5EF4-FFF2-40B4-BE49-F238E27FC236}">
                          <a16:creationId xmlns:a16="http://schemas.microsoft.com/office/drawing/2014/main" id="{1529FFBC-0FAB-7DD2-05C1-BFD63044240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2" name="Freeform 105">
                      <a:extLst>
                        <a:ext uri="{FF2B5EF4-FFF2-40B4-BE49-F238E27FC236}">
                          <a16:creationId xmlns:a16="http://schemas.microsoft.com/office/drawing/2014/main" id="{CBE4D13B-F1DD-06C4-F9C1-A0BA74C2423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96" name="Group 106">
                    <a:extLst>
                      <a:ext uri="{FF2B5EF4-FFF2-40B4-BE49-F238E27FC236}">
                        <a16:creationId xmlns:a16="http://schemas.microsoft.com/office/drawing/2014/main" id="{2A4E9A1A-5CDC-73BE-6772-252F261ED02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97" name="Freeform 107">
                      <a:extLst>
                        <a:ext uri="{FF2B5EF4-FFF2-40B4-BE49-F238E27FC236}">
                          <a16:creationId xmlns:a16="http://schemas.microsoft.com/office/drawing/2014/main" id="{E6937C65-2837-8596-C9DF-8C82660D1EE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8" name="Freeform 108">
                      <a:extLst>
                        <a:ext uri="{FF2B5EF4-FFF2-40B4-BE49-F238E27FC236}">
                          <a16:creationId xmlns:a16="http://schemas.microsoft.com/office/drawing/2014/main" id="{22CE85BA-FD05-E470-16A0-C0EF6556D7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9" name="Freeform 109">
                      <a:extLst>
                        <a:ext uri="{FF2B5EF4-FFF2-40B4-BE49-F238E27FC236}">
                          <a16:creationId xmlns:a16="http://schemas.microsoft.com/office/drawing/2014/main" id="{1B23A505-B5B1-7B67-D378-E395F2796A6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0" name="Freeform 110">
                      <a:extLst>
                        <a:ext uri="{FF2B5EF4-FFF2-40B4-BE49-F238E27FC236}">
                          <a16:creationId xmlns:a16="http://schemas.microsoft.com/office/drawing/2014/main" id="{B2D1F4FC-D5FE-C271-DDC9-231F5E5AF5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1" name="Freeform 111">
                      <a:extLst>
                        <a:ext uri="{FF2B5EF4-FFF2-40B4-BE49-F238E27FC236}">
                          <a16:creationId xmlns:a16="http://schemas.microsoft.com/office/drawing/2014/main" id="{84A20C28-A27F-19E7-E69D-1785EEED86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2" name="Freeform 112">
                      <a:extLst>
                        <a:ext uri="{FF2B5EF4-FFF2-40B4-BE49-F238E27FC236}">
                          <a16:creationId xmlns:a16="http://schemas.microsoft.com/office/drawing/2014/main" id="{8EBBDB6C-2F5D-FDC4-1EB8-E093143296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3" name="Freeform 113">
                      <a:extLst>
                        <a:ext uri="{FF2B5EF4-FFF2-40B4-BE49-F238E27FC236}">
                          <a16:creationId xmlns:a16="http://schemas.microsoft.com/office/drawing/2014/main" id="{615F8F5A-24C5-B125-8203-266A22F0406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4" name="Freeform 114">
                      <a:extLst>
                        <a:ext uri="{FF2B5EF4-FFF2-40B4-BE49-F238E27FC236}">
                          <a16:creationId xmlns:a16="http://schemas.microsoft.com/office/drawing/2014/main" id="{0735D18F-EFAC-0C25-B99F-0D424844C6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92" name="WordArt 115">
                <a:extLst>
                  <a:ext uri="{FF2B5EF4-FFF2-40B4-BE49-F238E27FC236}">
                    <a16:creationId xmlns:a16="http://schemas.microsoft.com/office/drawing/2014/main" id="{BE3B8431-410F-6A15-B7C0-2A58587F9AE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0" name="WordArt 68">
              <a:extLst>
                <a:ext uri="{FF2B5EF4-FFF2-40B4-BE49-F238E27FC236}">
                  <a16:creationId xmlns:a16="http://schemas.microsoft.com/office/drawing/2014/main" id="{9108975D-00F9-524F-62B8-F7428B820F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vtep2</a:t>
              </a:r>
            </a:p>
          </p:txBody>
        </p:sp>
      </p:grpSp>
      <p:sp>
        <p:nvSpPr>
          <p:cNvPr id="138" name="Oval 152">
            <a:extLst>
              <a:ext uri="{FF2B5EF4-FFF2-40B4-BE49-F238E27FC236}">
                <a16:creationId xmlns:a16="http://schemas.microsoft.com/office/drawing/2014/main" id="{1FEA0916-37A2-B1DF-B0D1-9F5FF3613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098" y="2940937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39" name="Oval 152">
            <a:extLst>
              <a:ext uri="{FF2B5EF4-FFF2-40B4-BE49-F238E27FC236}">
                <a16:creationId xmlns:a16="http://schemas.microsoft.com/office/drawing/2014/main" id="{E7ED3C29-E65C-9E1F-1D24-ED22B8683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782" y="2931725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40" name="Text Box 136">
            <a:extLst>
              <a:ext uri="{FF2B5EF4-FFF2-40B4-BE49-F238E27FC236}">
                <a16:creationId xmlns:a16="http://schemas.microsoft.com/office/drawing/2014/main" id="{A1E49346-40A3-A973-4E8C-684D924E7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67" y="3665792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sp>
        <p:nvSpPr>
          <p:cNvPr id="141" name="Text Box 136">
            <a:extLst>
              <a:ext uri="{FF2B5EF4-FFF2-40B4-BE49-F238E27FC236}">
                <a16:creationId xmlns:a16="http://schemas.microsoft.com/office/drawing/2014/main" id="{0C32489F-7DF1-ACA1-C8D1-6B43000A6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943" y="3666060"/>
            <a:ext cx="1988353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193.204.0.0/30</a:t>
            </a:r>
          </a:p>
        </p:txBody>
      </p:sp>
      <p:sp>
        <p:nvSpPr>
          <p:cNvPr id="142" name="Text Box 136">
            <a:extLst>
              <a:ext uri="{FF2B5EF4-FFF2-40B4-BE49-F238E27FC236}">
                <a16:creationId xmlns:a16="http://schemas.microsoft.com/office/drawing/2014/main" id="{EB150C9D-7014-ACC5-79DE-410123A4A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4454" y="3676518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grpSp>
        <p:nvGrpSpPr>
          <p:cNvPr id="146" name="Gruppo 599">
            <a:extLst>
              <a:ext uri="{FF2B5EF4-FFF2-40B4-BE49-F238E27FC236}">
                <a16:creationId xmlns:a16="http://schemas.microsoft.com/office/drawing/2014/main" id="{6C4FE3C6-F48A-470E-1611-02B3604FF2C1}"/>
              </a:ext>
            </a:extLst>
          </p:cNvPr>
          <p:cNvGrpSpPr/>
          <p:nvPr/>
        </p:nvGrpSpPr>
        <p:grpSpPr>
          <a:xfrm>
            <a:off x="10626381" y="2684046"/>
            <a:ext cx="1640339" cy="912825"/>
            <a:chOff x="10393605" y="4306849"/>
            <a:chExt cx="907197" cy="504843"/>
          </a:xfrm>
        </p:grpSpPr>
        <p:sp>
          <p:nvSpPr>
            <p:cNvPr id="147" name="Text Box 169">
              <a:extLst>
                <a:ext uri="{FF2B5EF4-FFF2-40B4-BE49-F238E27FC236}">
                  <a16:creationId xmlns:a16="http://schemas.microsoft.com/office/drawing/2014/main" id="{72B57BE8-7D2B-CB8B-90CE-55715A526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s2</a:t>
              </a:r>
              <a:endParaRPr lang="en-US" altLang="it-IT" sz="1000" b="1"/>
            </a:p>
          </p:txBody>
        </p:sp>
        <p:sp>
          <p:nvSpPr>
            <p:cNvPr id="148" name="AutoShape 171">
              <a:extLst>
                <a:ext uri="{FF2B5EF4-FFF2-40B4-BE49-F238E27FC236}">
                  <a16:creationId xmlns:a16="http://schemas.microsoft.com/office/drawing/2014/main" id="{CD690CDE-4075-1B76-3013-168C8BF09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49" name="mainfrm">
              <a:extLst>
                <a:ext uri="{FF2B5EF4-FFF2-40B4-BE49-F238E27FC236}">
                  <a16:creationId xmlns:a16="http://schemas.microsoft.com/office/drawing/2014/main" id="{A5B9E551-1CBE-936A-0C4B-838E38C717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TextBox 35">
            <a:extLst>
              <a:ext uri="{FF2B5EF4-FFF2-40B4-BE49-F238E27FC236}">
                <a16:creationId xmlns:a16="http://schemas.microsoft.com/office/drawing/2014/main" id="{E22056FA-EB68-2D5C-D132-3E7BBAF3AACA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1A50A722-A12D-7F07-C02A-B5177A2C9DB3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260284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943D-B228-81B2-7150-E84E8C25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base config – topology, s1, and s2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0AEBE58E-2274-5BE9-B0AC-E857D8C45975}"/>
              </a:ext>
            </a:extLst>
          </p:cNvPr>
          <p:cNvGrpSpPr>
            <a:grpSpLocks/>
          </p:cNvGrpSpPr>
          <p:nvPr/>
        </p:nvGrpSpPr>
        <p:grpSpPr bwMode="auto">
          <a:xfrm>
            <a:off x="688960" y="4669620"/>
            <a:ext cx="4464942" cy="1101726"/>
            <a:chOff x="126" y="2432"/>
            <a:chExt cx="5907" cy="694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BB132C3C-DAF4-96B5-9780-ABD3F9C40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10.0.0.1/24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apache2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7EA2377-CB6A-B073-6612-E03EF6093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s1.startup</a:t>
              </a: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6D17757D-E4F0-9394-EAD0-D346807EFA6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671208"/>
            <a:ext cx="4464942" cy="1100138"/>
            <a:chOff x="126" y="2931"/>
            <a:chExt cx="5907" cy="693"/>
          </a:xfrm>
        </p:grpSpPr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01AFED1B-80B8-820B-B953-B0FB065C0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112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 add 10.0.0.2/24 dev eth0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apache2</a:t>
              </a: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2C829E69-6796-12ED-70A6-613E1F418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931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s2.startup</a:t>
              </a:r>
            </a:p>
          </p:txBody>
        </p:sp>
      </p:grpSp>
      <p:grpSp>
        <p:nvGrpSpPr>
          <p:cNvPr id="11" name="Group 19">
            <a:extLst>
              <a:ext uri="{FF2B5EF4-FFF2-40B4-BE49-F238E27FC236}">
                <a16:creationId xmlns:a16="http://schemas.microsoft.com/office/drawing/2014/main" id="{78D49E39-3028-3650-534E-8C725A514E8C}"/>
              </a:ext>
            </a:extLst>
          </p:cNvPr>
          <p:cNvGrpSpPr>
            <a:grpSpLocks/>
          </p:cNvGrpSpPr>
          <p:nvPr/>
        </p:nvGrpSpPr>
        <p:grpSpPr bwMode="auto">
          <a:xfrm>
            <a:off x="4614104" y="1631214"/>
            <a:ext cx="1728787" cy="2662237"/>
            <a:chOff x="2576" y="845"/>
            <a:chExt cx="1089" cy="1542"/>
          </a:xfrm>
        </p:grpSpPr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7526E898-A167-E922-96B4-58C25E695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027"/>
              <a:ext cx="1089" cy="13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vtep2[0]=C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vtep2[1]=</a:t>
              </a:r>
              <a:r>
                <a:rPr lang="pt-BR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s2[0]=C</a:t>
              </a:r>
              <a:endParaRPr lang="it-IT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A48A2F68-C816-8047-BC4D-BD60FC5D1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845"/>
              <a:ext cx="953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lab.conf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466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D1947-1074-D368-9A2D-15F99D9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MTU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3E5741-18A9-9085-5A11-0BD61971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to set manual MTU of each device’s interface associated to a VNI</a:t>
            </a:r>
          </a:p>
          <a:p>
            <a:r>
              <a:rPr lang="en-US"/>
              <a:t>when a frame is encapsulated by a VTEP, if its size is greater than 1450 (LAN MTU – VXLAN overhead)</a:t>
            </a:r>
          </a:p>
          <a:p>
            <a:pPr lvl="1"/>
            <a:r>
              <a:rPr lang="en-US"/>
              <a:t>the frame is dropped</a:t>
            </a:r>
          </a:p>
          <a:p>
            <a:pPr lvl="1"/>
            <a:r>
              <a:rPr lang="en-US"/>
              <a:t>an ICMP “packet too big” message is sent back</a:t>
            </a:r>
          </a:p>
        </p:txBody>
      </p:sp>
    </p:spTree>
    <p:extLst>
      <p:ext uri="{BB962C8B-B14F-4D97-AF65-F5344CB8AC3E}">
        <p14:creationId xmlns:p14="http://schemas.microsoft.com/office/powerpoint/2010/main" val="2642427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C2B75-0BE9-709E-2756-7818E4A8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configuring</a:t>
            </a:r>
            <a:r>
              <a:rPr lang="it-IT"/>
              <a:t> a bridge/router with </a:t>
            </a:r>
            <a:r>
              <a:rPr lang="it-IT" err="1"/>
              <a:t>VTEPs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F249D5-A1F5-D682-783E-F9D37CA3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need</a:t>
            </a:r>
            <a:r>
              <a:rPr lang="it-IT"/>
              <a:t> to </a:t>
            </a:r>
            <a:r>
              <a:rPr lang="it-IT" err="1"/>
              <a:t>configure</a:t>
            </a:r>
            <a:r>
              <a:rPr lang="it-IT"/>
              <a:t> a </a:t>
            </a:r>
            <a:r>
              <a:rPr lang="it-IT" err="1"/>
              <a:t>Kathara</a:t>
            </a:r>
            <a:r>
              <a:rPr lang="it-IT"/>
              <a:t> device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able</a:t>
            </a:r>
            <a:r>
              <a:rPr lang="it-IT"/>
              <a:t> to: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bridge on L2 ports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perform</a:t>
            </a:r>
            <a:r>
              <a:rPr lang="it-IT"/>
              <a:t> L2 learning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router on the ports on the </a:t>
            </a:r>
            <a:r>
              <a:rPr lang="it-IT" err="1"/>
              <a:t>underlay</a:t>
            </a:r>
            <a:r>
              <a:rPr lang="it-IT"/>
              <a:t> networks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establish</a:t>
            </a:r>
            <a:r>
              <a:rPr lang="it-IT"/>
              <a:t> BGP </a:t>
            </a:r>
            <a:r>
              <a:rPr lang="it-IT" err="1"/>
              <a:t>peerings</a:t>
            </a:r>
            <a:endParaRPr lang="it-IT"/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encapsulate</a:t>
            </a:r>
            <a:r>
              <a:rPr lang="it-IT"/>
              <a:t>/</a:t>
            </a:r>
            <a:r>
              <a:rPr lang="it-IT" err="1"/>
              <a:t>decapsulate</a:t>
            </a:r>
            <a:r>
              <a:rPr lang="it-IT"/>
              <a:t> VXLAN </a:t>
            </a:r>
            <a:r>
              <a:rPr lang="it-IT" err="1"/>
              <a:t>traffic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7D83-6B31-B500-0BEC-53FC58B3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FACD-29B6-C140-DEC9-DA22880B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create bridge facilities (aka companion bridges)</a:t>
            </a:r>
          </a:p>
          <a:p>
            <a:pPr lvl="1"/>
            <a:r>
              <a:rPr lang="en-GB"/>
              <a:t>one virtual bridge with ports assigned to VLANs corresponding to VNIs</a:t>
            </a:r>
          </a:p>
          <a:p>
            <a:r>
              <a:rPr lang="en-GB"/>
              <a:t>attach the collision domains associated to a VNI to the companion bridge of that VNI</a:t>
            </a:r>
          </a:p>
          <a:p>
            <a:r>
              <a:rPr lang="en-GB"/>
              <a:t>configure the base BGP </a:t>
            </a:r>
            <a:r>
              <a:rPr lang="en-GB" err="1"/>
              <a:t>peerings</a:t>
            </a:r>
            <a:endParaRPr lang="en-GB"/>
          </a:p>
          <a:p>
            <a:pPr lvl="1"/>
            <a:r>
              <a:rPr lang="en-GB"/>
              <a:t>enable the AFI/SAFI of EVPN</a:t>
            </a:r>
          </a:p>
          <a:p>
            <a:r>
              <a:rPr lang="en-GB"/>
              <a:t>configure VXLAN</a:t>
            </a:r>
          </a:p>
        </p:txBody>
      </p:sp>
    </p:spTree>
    <p:extLst>
      <p:ext uri="{BB962C8B-B14F-4D97-AF65-F5344CB8AC3E}">
        <p14:creationId xmlns:p14="http://schemas.microsoft.com/office/powerpoint/2010/main" val="1782125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A3BC-9188-D257-203D-5F859A0D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vtep</a:t>
            </a:r>
            <a:r>
              <a:rPr lang="en-GB"/>
              <a:t> e-BGP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96E81E9A-953D-67CB-67F4-F055A9B320D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28787"/>
            <a:ext cx="5257853" cy="2843214"/>
            <a:chOff x="126" y="2432"/>
            <a:chExt cx="6956" cy="1791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FFEFB64-3CCA-3BA2-1006-B2A77EA2F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193.204.0.2 remote-as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193.204.0.2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5531338-6402-B662-CF6A-BC238C67E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15">
            <a:extLst>
              <a:ext uri="{FF2B5EF4-FFF2-40B4-BE49-F238E27FC236}">
                <a16:creationId xmlns:a16="http://schemas.microsoft.com/office/drawing/2014/main" id="{7DE52DE9-41AA-6B87-8F2F-E35CF85360F4}"/>
              </a:ext>
            </a:extLst>
          </p:cNvPr>
          <p:cNvGrpSpPr>
            <a:grpSpLocks/>
          </p:cNvGrpSpPr>
          <p:nvPr/>
        </p:nvGrpSpPr>
        <p:grpSpPr bwMode="auto">
          <a:xfrm>
            <a:off x="6214333" y="1728787"/>
            <a:ext cx="5257853" cy="2843214"/>
            <a:chOff x="126" y="2432"/>
            <a:chExt cx="6956" cy="1791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3B214BD4-AE48-B164-11B1-24AE8D6F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193.204.0.1 remote-as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193.204.0.1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7526E0CC-AF72-136A-320E-D4228CC94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AD5EA54-8348-56E2-31B8-532D555486C2}"/>
              </a:ext>
            </a:extLst>
          </p:cNvPr>
          <p:cNvSpPr txBox="1"/>
          <p:nvPr/>
        </p:nvSpPr>
        <p:spPr>
          <a:xfrm>
            <a:off x="2438400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address-family on the peering with specific </a:t>
            </a:r>
            <a:r>
              <a:rPr lang="en-GB" err="1"/>
              <a:t>neighbor</a:t>
            </a:r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73DC6E-B357-2C10-03AA-C091D835569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241610" y="3500438"/>
            <a:ext cx="1" cy="1671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FF26C9-F681-939F-44D4-8AEECB30305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241611" y="3429000"/>
            <a:ext cx="2463989" cy="1743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3BDFB5-42F6-BC7F-F4EA-AD2AF953C196}"/>
              </a:ext>
            </a:extLst>
          </p:cNvPr>
          <p:cNvSpPr txBox="1"/>
          <p:nvPr/>
        </p:nvSpPr>
        <p:spPr>
          <a:xfrm>
            <a:off x="6147181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 on the </a:t>
            </a:r>
            <a:r>
              <a:rPr lang="en-GB" err="1"/>
              <a:t>peerings</a:t>
            </a:r>
            <a:r>
              <a:rPr lang="en-GB"/>
              <a:t> all the VNIs configured in the VTEP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A90E61-016A-1C43-B7E0-8C37D7355189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950392" y="3733800"/>
            <a:ext cx="660208" cy="1438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59DF1B-562B-A456-8BDC-0DDCD2E89A36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124200" y="3657600"/>
            <a:ext cx="4826192" cy="1514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0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a </a:t>
            </a:r>
            <a:r>
              <a:rPr lang="it-IT" altLang="it-IT" dirty="0" err="1"/>
              <a:t>Fat-Tree</a:t>
            </a:r>
            <a:r>
              <a:rPr lang="it-IT" altLang="it-IT" dirty="0"/>
              <a:t> with BGP </a:t>
            </a:r>
            <a:r>
              <a:rPr lang="it-IT" altLang="it-IT" dirty="0" err="1"/>
              <a:t>routing</a:t>
            </a:r>
            <a:endParaRPr lang="en-US" altLang="it-IT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>
            <a:cxnSpLocks/>
            <a:stCxn id="211985" idx="3"/>
            <a:endCxn id="62" idx="1"/>
          </p:cNvCxnSpPr>
          <p:nvPr/>
        </p:nvCxnSpPr>
        <p:spPr>
          <a:xfrm>
            <a:off x="2760337" y="5813615"/>
            <a:ext cx="975417" cy="206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928508" y="5521227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5E78A8-99A5-7ECD-5F1C-79C085542CAB}"/>
              </a:ext>
            </a:extLst>
          </p:cNvPr>
          <p:cNvCxnSpPr>
            <a:cxnSpLocks/>
            <a:stCxn id="51" idx="2"/>
            <a:endCxn id="35" idx="1"/>
          </p:cNvCxnSpPr>
          <p:nvPr/>
        </p:nvCxnSpPr>
        <p:spPr>
          <a:xfrm>
            <a:off x="1631928" y="5098157"/>
            <a:ext cx="2318785" cy="464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4B63C93-F1DF-AA36-BE11-6A8B50D352FE}"/>
              </a:ext>
            </a:extLst>
          </p:cNvPr>
          <p:cNvSpPr txBox="1"/>
          <p:nvPr/>
        </p:nvSpPr>
        <p:spPr>
          <a:xfrm>
            <a:off x="500745" y="4174827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Prefixes</a:t>
            </a:r>
            <a:r>
              <a:rPr lang="it-IT" dirty="0"/>
              <a:t> are </a:t>
            </a:r>
            <a:r>
              <a:rPr lang="it-IT" dirty="0" err="1"/>
              <a:t>assigned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to the servers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95842E-92B2-788A-0BD0-2835D3BEE892}"/>
              </a:ext>
            </a:extLst>
          </p:cNvPr>
          <p:cNvCxnSpPr>
            <a:cxnSpLocks/>
            <a:stCxn id="60" idx="2"/>
            <a:endCxn id="25" idx="2"/>
          </p:cNvCxnSpPr>
          <p:nvPr/>
        </p:nvCxnSpPr>
        <p:spPr>
          <a:xfrm>
            <a:off x="1664583" y="3577344"/>
            <a:ext cx="2356918" cy="1183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109D74-D1A4-A292-334B-2A10780AB720}"/>
              </a:ext>
            </a:extLst>
          </p:cNvPr>
          <p:cNvSpPr txBox="1"/>
          <p:nvPr/>
        </p:nvSpPr>
        <p:spPr>
          <a:xfrm>
            <a:off x="533400" y="2654014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Leaf</a:t>
            </a:r>
            <a:r>
              <a:rPr lang="it-IT"/>
              <a:t> </a:t>
            </a:r>
            <a:r>
              <a:rPr lang="it-IT" err="1"/>
              <a:t>announces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server’s</a:t>
            </a:r>
            <a:r>
              <a:rPr lang="it-IT"/>
              <a:t> </a:t>
            </a:r>
            <a:r>
              <a:rPr lang="it-IT" err="1"/>
              <a:t>prefix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664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6E6D-1E9A-A9EC-B757-C659E5AB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companion</a:t>
            </a:r>
            <a:r>
              <a:rPr lang="it-IT"/>
              <a:t>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2633-68FF-44A5-F8D4-548D6438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bridge connected to VTEP interfaces</a:t>
            </a:r>
          </a:p>
          <a:p>
            <a:r>
              <a:rPr lang="en-GB"/>
              <a:t>used by the VTEP to perform source address learning of local interfaces</a:t>
            </a:r>
          </a:p>
          <a:p>
            <a:r>
              <a:rPr lang="en-GB"/>
              <a:t>when in combination with EVPN-BGP</a:t>
            </a:r>
          </a:p>
          <a:p>
            <a:pPr lvl="1"/>
            <a:r>
              <a:rPr lang="en-GB"/>
              <a:t>its forwarding table is also populated via updates received from BGP</a:t>
            </a:r>
          </a:p>
          <a:p>
            <a:pPr lvl="1"/>
            <a:r>
              <a:rPr lang="en-GB"/>
              <a:t>the FRR control plane watch to updates of the bridge forwarding table to send updates via BGP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454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8F73D6C-A024-A1B5-0272-26D861424E27}"/>
              </a:ext>
            </a:extLst>
          </p:cNvPr>
          <p:cNvSpPr txBox="1"/>
          <p:nvPr/>
        </p:nvSpPr>
        <p:spPr>
          <a:xfrm>
            <a:off x="3192157" y="4622720"/>
            <a:ext cx="2209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interface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227BC4-40AB-CB8F-B521-EB11DE18C58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913244" y="2401383"/>
            <a:ext cx="2383813" cy="22213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A8358A-2764-6945-61DE-2BEF236949AD}"/>
              </a:ext>
            </a:extLst>
          </p:cNvPr>
          <p:cNvSpPr txBox="1"/>
          <p:nvPr/>
        </p:nvSpPr>
        <p:spPr>
          <a:xfrm>
            <a:off x="4008748" y="3791723"/>
            <a:ext cx="2362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name of the 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CBBED-8B38-47BE-6937-EE2CB94D46D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838451" y="2401383"/>
            <a:ext cx="2351397" cy="1390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0007C4-6EDA-7636-018A-18759FC094A9}"/>
              </a:ext>
            </a:extLst>
          </p:cNvPr>
          <p:cNvSpPr txBox="1"/>
          <p:nvPr/>
        </p:nvSpPr>
        <p:spPr>
          <a:xfrm>
            <a:off x="5410202" y="2848109"/>
            <a:ext cx="609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CEFAF4-8220-6C7B-6957-2E89F2E954A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876480" y="2401383"/>
            <a:ext cx="838521" cy="446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6849A5-734B-CB9D-FB3D-E06902CF26D5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2440080"/>
            <a:ext cx="2061964" cy="1720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67A9C4-E0DB-6A48-D541-19EB5D8D49E6}"/>
              </a:ext>
            </a:extLst>
          </p:cNvPr>
          <p:cNvSpPr txBox="1"/>
          <p:nvPr/>
        </p:nvSpPr>
        <p:spPr>
          <a:xfrm>
            <a:off x="7298713" y="3210470"/>
            <a:ext cx="17690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dst</a:t>
            </a:r>
            <a:r>
              <a:rPr lang="en-GB"/>
              <a:t> port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1491BE-CE7B-9913-5CEE-9C4102D1F8C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108213" y="2440080"/>
            <a:ext cx="1075044" cy="7703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005913-FC37-9BF1-83E0-32543E8BF981}"/>
              </a:ext>
            </a:extLst>
          </p:cNvPr>
          <p:cNvSpPr txBox="1"/>
          <p:nvPr/>
        </p:nvSpPr>
        <p:spPr>
          <a:xfrm>
            <a:off x="9067799" y="3671457"/>
            <a:ext cx="16383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src</a:t>
            </a:r>
            <a:r>
              <a:rPr lang="en-GB"/>
              <a:t> IP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43F20F-2F15-AAA0-61D9-4D4430EEE1CD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972554" y="2440080"/>
            <a:ext cx="914397" cy="12313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EF7BDB-A586-308B-2568-2911C45E1256}"/>
              </a:ext>
            </a:extLst>
          </p:cNvPr>
          <p:cNvSpPr txBox="1"/>
          <p:nvPr/>
        </p:nvSpPr>
        <p:spPr>
          <a:xfrm>
            <a:off x="10134600" y="4318006"/>
            <a:ext cx="17907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the </a:t>
            </a:r>
            <a:r>
              <a:rPr lang="en-GB" err="1"/>
              <a:t>mcast</a:t>
            </a:r>
            <a:r>
              <a:rPr lang="en-GB"/>
              <a:t> learning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AE025E-0311-7AB5-AFEC-668494712FB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10153654" y="2440080"/>
            <a:ext cx="876300" cy="1877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77B43B-23B5-E932-48DA-E78F7F4FEA00}"/>
              </a:ext>
            </a:extLst>
          </p:cNvPr>
          <p:cNvSpPr txBox="1"/>
          <p:nvPr/>
        </p:nvSpPr>
        <p:spPr>
          <a:xfrm>
            <a:off x="7168761" y="4055684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eth0 (the server s1 collision domain) to the bridge</a:t>
            </a:r>
          </a:p>
        </p:txBody>
      </p:sp>
    </p:spTree>
    <p:extLst>
      <p:ext uri="{BB962C8B-B14F-4D97-AF65-F5344CB8AC3E}">
        <p14:creationId xmlns:p14="http://schemas.microsoft.com/office/powerpoint/2010/main" val="18382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24" grpId="0" animBg="1"/>
      <p:bldP spid="28" grpId="0" animBg="1"/>
      <p:bldP spid="57" grpId="0" animBg="1"/>
      <p:bldP spid="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23604D-0A03-628C-993C-8512E449DAE6}"/>
              </a:ext>
            </a:extLst>
          </p:cNvPr>
          <p:cNvSpPr txBox="1"/>
          <p:nvPr/>
        </p:nvSpPr>
        <p:spPr>
          <a:xfrm>
            <a:off x="6981832" y="2588721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companion bridge and name 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BDC2C-812A-247F-F5FB-28747B36C2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091233" y="2911887"/>
            <a:ext cx="2890599" cy="1329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29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23604D-0A03-628C-993C-8512E449DAE6}"/>
              </a:ext>
            </a:extLst>
          </p:cNvPr>
          <p:cNvSpPr txBox="1"/>
          <p:nvPr/>
        </p:nvSpPr>
        <p:spPr>
          <a:xfrm>
            <a:off x="7264636" y="3022354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disable IPv6 link-local generation on the bridge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BDC2C-812A-247F-F5FB-28747B36C20A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637988" y="3337089"/>
            <a:ext cx="2626648" cy="1469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22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AC97F6-F78E-3C9B-9D26-E09AB9DB44F7}"/>
              </a:ext>
            </a:extLst>
          </p:cNvPr>
          <p:cNvSpPr txBox="1"/>
          <p:nvPr/>
        </p:nvSpPr>
        <p:spPr>
          <a:xfrm>
            <a:off x="5659612" y="2583369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the VXLAN interface to the bridge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346CE-A966-3C84-7DB6-92169EDE44D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609707" y="2906535"/>
            <a:ext cx="1049905" cy="9867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905CDC-4138-0436-8837-4A19C7BA650B}"/>
              </a:ext>
            </a:extLst>
          </p:cNvPr>
          <p:cNvSpPr txBox="1"/>
          <p:nvPr/>
        </p:nvSpPr>
        <p:spPr>
          <a:xfrm>
            <a:off x="8220916" y="3178900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not generate IPv6 link-local addresses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257CC8-D359-CC6F-F4DE-DA839D768C8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693031" y="3502066"/>
            <a:ext cx="1527885" cy="523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834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2B5B07-66D6-8F85-6CA8-B6C9CFEF4A8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932239" y="4402318"/>
            <a:ext cx="2327523" cy="8390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100CB6-CB31-F09A-20D8-EEB005B08492}"/>
              </a:ext>
            </a:extLst>
          </p:cNvPr>
          <p:cNvSpPr txBox="1"/>
          <p:nvPr/>
        </p:nvSpPr>
        <p:spPr>
          <a:xfrm>
            <a:off x="7259762" y="4779694"/>
            <a:ext cx="182283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set the type of vtep100 to </a:t>
            </a:r>
            <a:r>
              <a:rPr lang="en-GB" dirty="0" err="1"/>
              <a:t>bridge_slave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E6C2CE-3F50-2F28-34B4-8D426DE89485}"/>
              </a:ext>
            </a:extLst>
          </p:cNvPr>
          <p:cNvCxnSpPr>
            <a:cxnSpLocks/>
          </p:cNvCxnSpPr>
          <p:nvPr/>
        </p:nvCxnSpPr>
        <p:spPr>
          <a:xfrm>
            <a:off x="6757868" y="3226529"/>
            <a:ext cx="0" cy="975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FD4535-CE2B-8BA1-EF89-00C1115B6F37}"/>
              </a:ext>
            </a:extLst>
          </p:cNvPr>
          <p:cNvSpPr txBox="1"/>
          <p:nvPr/>
        </p:nvSpPr>
        <p:spPr>
          <a:xfrm>
            <a:off x="5598161" y="2560714"/>
            <a:ext cx="235712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suppress </a:t>
            </a:r>
            <a:r>
              <a:rPr lang="en-GB" dirty="0" err="1"/>
              <a:t>neighbor</a:t>
            </a:r>
            <a:r>
              <a:rPr lang="en-GB" dirty="0"/>
              <a:t> discovery (ARP and ND)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D031A7-A259-8B96-49CE-F05085A4F36D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333295" y="3226529"/>
            <a:ext cx="1016447" cy="975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21E09B-755D-3A0F-B768-21F5CB1573C8}"/>
              </a:ext>
            </a:extLst>
          </p:cNvPr>
          <p:cNvSpPr txBox="1"/>
          <p:nvPr/>
        </p:nvSpPr>
        <p:spPr>
          <a:xfrm>
            <a:off x="8171182" y="2580198"/>
            <a:ext cx="23571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not learn MAC addresses</a:t>
            </a:r>
          </a:p>
        </p:txBody>
      </p:sp>
    </p:spTree>
    <p:extLst>
      <p:ext uri="{BB962C8B-B14F-4D97-AF65-F5344CB8AC3E}">
        <p14:creationId xmlns:p14="http://schemas.microsoft.com/office/powerpoint/2010/main" val="4137073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DFDD4C-F6D4-320C-3307-D9CC0F32513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524866" y="4543720"/>
            <a:ext cx="2505321" cy="709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215D01-F8B2-3CCB-2BA7-7E825F014D27}"/>
              </a:ext>
            </a:extLst>
          </p:cNvPr>
          <p:cNvSpPr txBox="1"/>
          <p:nvPr/>
        </p:nvSpPr>
        <p:spPr>
          <a:xfrm>
            <a:off x="7030187" y="4791918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eth0 (the server s1 collision domain) to the bridge</a:t>
            </a:r>
          </a:p>
        </p:txBody>
      </p:sp>
    </p:spTree>
    <p:extLst>
      <p:ext uri="{BB962C8B-B14F-4D97-AF65-F5344CB8AC3E}">
        <p14:creationId xmlns:p14="http://schemas.microsoft.com/office/powerpoint/2010/main" val="314329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25E0A5-BAAB-AAC3-A20C-7FD85E67B2C0}"/>
              </a:ext>
            </a:extLst>
          </p:cNvPr>
          <p:cNvSpPr txBox="1"/>
          <p:nvPr/>
        </p:nvSpPr>
        <p:spPr>
          <a:xfrm>
            <a:off x="7286626" y="5119856"/>
            <a:ext cx="2209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enable the VXLAN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D65CC6-832C-A6DD-6C06-7CB7E52E9BC4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3733480" y="5250730"/>
            <a:ext cx="3553146" cy="192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9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0B24C1A-B22A-A20D-99AE-BE76FF273C9D}"/>
              </a:ext>
            </a:extLst>
          </p:cNvPr>
          <p:cNvSpPr txBox="1"/>
          <p:nvPr/>
        </p:nvSpPr>
        <p:spPr>
          <a:xfrm>
            <a:off x="4343578" y="5731947"/>
            <a:ext cx="23977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bridge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9961C1-F2C1-785F-CA20-336DF26BDE99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3473747" y="5479091"/>
            <a:ext cx="869831" cy="437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08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vtep2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4726"/>
            <a:ext cx="10058403" cy="5267327"/>
            <a:chOff x="126" y="2432"/>
            <a:chExt cx="13307" cy="3318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6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</a:rPr>
                <a:t> address add 193.204.0.2/30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193.204.0.2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vtep2.startup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58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DC04-95E5-0E1F-768E-D5697CAB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drawbacks</a:t>
            </a:r>
            <a:r>
              <a:rPr lang="it-IT" dirty="0"/>
              <a:t> of </a:t>
            </a:r>
            <a:r>
              <a:rPr lang="it-IT" dirty="0" err="1"/>
              <a:t>using</a:t>
            </a:r>
            <a:r>
              <a:rPr lang="it-IT" dirty="0"/>
              <a:t> just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B1DB-3A6E-AF69-DDBF-15EF2A98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containers/VMs share the same IP prefix of the server</a:t>
            </a:r>
          </a:p>
          <a:p>
            <a:pPr lvl="1"/>
            <a:r>
              <a:rPr lang="en-GB" dirty="0"/>
              <a:t>no possibility to move containers between servers without IP remapping</a:t>
            </a:r>
          </a:p>
          <a:p>
            <a:r>
              <a:rPr lang="en-GB" dirty="0"/>
              <a:t>tenants must follow the IP plan of the data </a:t>
            </a:r>
            <a:r>
              <a:rPr lang="en-GB" dirty="0" err="1"/>
              <a:t>center</a:t>
            </a:r>
            <a:endParaRPr lang="en-GB" dirty="0"/>
          </a:p>
          <a:p>
            <a:pPr lvl="1"/>
            <a:r>
              <a:rPr lang="en-GB" dirty="0"/>
              <a:t>cannot expose containers with custom IPs</a:t>
            </a:r>
          </a:p>
          <a:p>
            <a:r>
              <a:rPr lang="en-GB" dirty="0"/>
              <a:t>there is no isolation between </a:t>
            </a:r>
          </a:p>
          <a:p>
            <a:pPr lvl="1"/>
            <a:r>
              <a:rPr lang="en-GB" dirty="0"/>
              <a:t>the data </a:t>
            </a:r>
            <a:r>
              <a:rPr lang="en-GB" dirty="0" err="1"/>
              <a:t>center</a:t>
            </a:r>
            <a:r>
              <a:rPr lang="en-GB" dirty="0"/>
              <a:t> traffic and the tenant's traffic</a:t>
            </a:r>
          </a:p>
          <a:p>
            <a:pPr lvl="1"/>
            <a:r>
              <a:rPr lang="en-GB" dirty="0"/>
              <a:t>different tenants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747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BEEB-6540-E29E-943C-F0652542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EVPN-BGP control-plane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DD28C9-B541-A2E8-8C5D-C0A2F414049E}"/>
              </a:ext>
            </a:extLst>
          </p:cNvPr>
          <p:cNvGrpSpPr/>
          <p:nvPr/>
        </p:nvGrpSpPr>
        <p:grpSpPr>
          <a:xfrm>
            <a:off x="609598" y="2223616"/>
            <a:ext cx="10972802" cy="2729384"/>
            <a:chOff x="607480" y="2378845"/>
            <a:chExt cx="10972802" cy="272938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DDBA0D-9324-2A7F-5BEE-6AC93629DF82}"/>
                </a:ext>
              </a:extLst>
            </p:cNvPr>
            <p:cNvSpPr/>
            <p:nvPr/>
          </p:nvSpPr>
          <p:spPr>
            <a:xfrm>
              <a:off x="607481" y="2632079"/>
              <a:ext cx="10972801" cy="247615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vtep1#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all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VNI 100 #MACs (local and remote) 2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a2:6d:75:c7:06:6f remote       193.204.0.2                      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c2:93:31:36:31:b6 local        eth0                                 0/0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42188D-22BB-056D-F84E-21B0C6944E47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C7429C-5B0A-B2A1-A007-118B00F651E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9C12F6-7940-050D-866C-F47F057CB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CC789B1-229B-3EFE-ACF7-770A5F63A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D3F76B-3785-6DA6-6A2F-E4008FC2E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908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53CE-5FEC-7BE3-7B5C-64B6B0B8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BGP update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173B2-7E00-C4BF-605C-1968D06E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67056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4934B-DDB3-D708-9AA1-1AEDC0E334A9}"/>
              </a:ext>
            </a:extLst>
          </p:cNvPr>
          <p:cNvSpPr txBox="1"/>
          <p:nvPr/>
        </p:nvSpPr>
        <p:spPr>
          <a:xfrm>
            <a:off x="7848032" y="3133189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AFI/SAFI of l2vpn/EVPN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62A696-CAFE-A3AB-D986-173344779EF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724400" y="3317855"/>
            <a:ext cx="3123632" cy="276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75DAFB-BA87-D3B7-80AB-88FD8001DEFF}"/>
              </a:ext>
            </a:extLst>
          </p:cNvPr>
          <p:cNvSpPr txBox="1"/>
          <p:nvPr/>
        </p:nvSpPr>
        <p:spPr>
          <a:xfrm>
            <a:off x="7848601" y="2242214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20415F-5B56-C8B1-F426-2EAB63FE3AE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048000" y="2426880"/>
            <a:ext cx="4800601" cy="557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BDD69F-D157-AF56-1FBF-6CA5CDEE56B1}"/>
              </a:ext>
            </a:extLst>
          </p:cNvPr>
          <p:cNvSpPr txBox="1"/>
          <p:nvPr/>
        </p:nvSpPr>
        <p:spPr>
          <a:xfrm>
            <a:off x="7848601" y="1137046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from vtep2 to vtep1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11C0D-D629-AAD2-7B73-40D3C3FA142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76800" y="1321712"/>
            <a:ext cx="2971801" cy="338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C1F2F4-DEEE-FEC5-AF19-3236F5A104A1}"/>
              </a:ext>
            </a:extLst>
          </p:cNvPr>
          <p:cNvSpPr txBox="1"/>
          <p:nvPr/>
        </p:nvSpPr>
        <p:spPr>
          <a:xfrm>
            <a:off x="7850876" y="458124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 of s1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71A776-21A2-5486-8D00-3BD7EBCC078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800600" y="4765913"/>
            <a:ext cx="3050276" cy="568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38CF35-5691-7FE0-F4CA-4D3074D8B05F}"/>
              </a:ext>
            </a:extLst>
          </p:cNvPr>
          <p:cNvSpPr txBox="1"/>
          <p:nvPr/>
        </p:nvSpPr>
        <p:spPr>
          <a:xfrm>
            <a:off x="7848601" y="547497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 of s1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A8D43A-5EBB-56EC-AC39-DCF4588ADA8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209800" y="5659643"/>
            <a:ext cx="5638801" cy="108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97F0EB-7038-E2CC-17B9-8C9C3F6B30EA}"/>
              </a:ext>
            </a:extLst>
          </p:cNvPr>
          <p:cNvSpPr txBox="1"/>
          <p:nvPr/>
        </p:nvSpPr>
        <p:spPr>
          <a:xfrm>
            <a:off x="7848032" y="3844541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VTEP destination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F669D1-23F2-6D21-C35E-487630678EF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2743200" y="3857218"/>
            <a:ext cx="5104832" cy="171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5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7" grpId="0" animBg="1"/>
      <p:bldP spid="20" grpId="0" animBg="1"/>
      <p:bldP spid="23" grpId="0" animBg="1"/>
      <p:bldP spid="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232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2E0538D-283F-106C-8BA4-724F67B404AA}"/>
              </a:ext>
            </a:extLst>
          </p:cNvPr>
          <p:cNvSpPr txBox="1"/>
          <p:nvPr/>
        </p:nvSpPr>
        <p:spPr>
          <a:xfrm>
            <a:off x="9138313" y="372061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servers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27A898-23CC-33EA-FAF4-422428BF6E3B}"/>
              </a:ext>
            </a:extLst>
          </p:cNvPr>
          <p:cNvSpPr txBox="1"/>
          <p:nvPr/>
        </p:nvSpPr>
        <p:spPr>
          <a:xfrm>
            <a:off x="9144000" y="2630269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s1 and s2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74065F-2290-BB12-B1A8-E16BA95FA1BD}"/>
              </a:ext>
            </a:extLst>
          </p:cNvPr>
          <p:cNvSpPr txBox="1"/>
          <p:nvPr/>
        </p:nvSpPr>
        <p:spPr>
          <a:xfrm>
            <a:off x="9144000" y="1367966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vtep1 and vtep2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57AA1-7B97-703B-322A-C77C528F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PING packet encapsulated in VXLAN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C73CF-E572-EDF8-1668-BBF4820A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99390"/>
            <a:ext cx="8077201" cy="3815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71BE6-4613-0ED5-3BB7-582E364E837C}"/>
              </a:ext>
            </a:extLst>
          </p:cNvPr>
          <p:cNvSpPr txBox="1"/>
          <p:nvPr/>
        </p:nvSpPr>
        <p:spPr>
          <a:xfrm>
            <a:off x="9144000" y="137160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Layer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0C0F9-0942-B542-07D1-2D2A968BCA7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324600" y="1556266"/>
            <a:ext cx="2819400" cy="424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6CF3D-E754-7A13-0798-1B53705A541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534400" y="2026721"/>
            <a:ext cx="609600" cy="106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F7F02-451A-CF66-BB77-BE9C584242B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791200" y="2324324"/>
            <a:ext cx="3352800" cy="172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84D651-136E-BE09-8BFF-372ED1EF31CC}"/>
              </a:ext>
            </a:extLst>
          </p:cNvPr>
          <p:cNvSpPr txBox="1"/>
          <p:nvPr/>
        </p:nvSpPr>
        <p:spPr>
          <a:xfrm>
            <a:off x="9149687" y="278659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UDP Header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2219C-16EB-2B5A-EE6B-3FBC38CC7D2B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105400" y="2508990"/>
            <a:ext cx="4044287" cy="462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202E3A-8F6C-E575-5539-1414868B19DD}"/>
              </a:ext>
            </a:extLst>
          </p:cNvPr>
          <p:cNvSpPr txBox="1"/>
          <p:nvPr/>
        </p:nvSpPr>
        <p:spPr>
          <a:xfrm>
            <a:off x="9144000" y="325705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3D8268-C17D-3729-08BC-74996FE46478}"/>
              </a:ext>
            </a:extLst>
          </p:cNvPr>
          <p:cNvSpPr txBox="1"/>
          <p:nvPr/>
        </p:nvSpPr>
        <p:spPr>
          <a:xfrm>
            <a:off x="9144000" y="372750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69E86-5C94-8C79-21CD-6FEBED2D5799}"/>
              </a:ext>
            </a:extLst>
          </p:cNvPr>
          <p:cNvSpPr txBox="1"/>
          <p:nvPr/>
        </p:nvSpPr>
        <p:spPr>
          <a:xfrm>
            <a:off x="9144000" y="419796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DFD88-C1DB-F3CB-5A51-A665AF188F07}"/>
              </a:ext>
            </a:extLst>
          </p:cNvPr>
          <p:cNvSpPr txBox="1"/>
          <p:nvPr/>
        </p:nvSpPr>
        <p:spPr>
          <a:xfrm>
            <a:off x="9156510" y="4668418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ICMP Packet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23AA6-EA24-68E5-6394-DD1CBF9E72C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810000" y="2693139"/>
            <a:ext cx="5334000" cy="748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ED392C-533A-A4E1-BD3F-50E81F7E17C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6781800" y="2967631"/>
            <a:ext cx="2362200" cy="944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8EAB86-248D-FFA6-6EA0-6F35283FD781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257800" y="3099587"/>
            <a:ext cx="3886200" cy="1283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DC27F5-AA39-E8BF-0360-46FC6A978B7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429000" y="3260686"/>
            <a:ext cx="5727510" cy="1592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4483AD-5754-A38B-C97C-040651DFFD0D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8534400" y="2872566"/>
            <a:ext cx="609600" cy="808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62DB15-E548-33DC-33F2-A3F1421022C9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8458200" y="1691132"/>
            <a:ext cx="685800" cy="407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96C7A66-5914-78B1-7C65-0F89B80038EF}"/>
              </a:ext>
            </a:extLst>
          </p:cNvPr>
          <p:cNvSpPr txBox="1"/>
          <p:nvPr/>
        </p:nvSpPr>
        <p:spPr>
          <a:xfrm>
            <a:off x="9144000" y="214526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VTEPs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40B1A1-FEE7-269F-56FF-09EA58CBE888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791200" y="2324324"/>
            <a:ext cx="3352800" cy="5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E8D87D-BE1B-4972-E051-25D8292F4DF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252113" y="3076020"/>
            <a:ext cx="3886200" cy="829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A91BFD-8726-C33C-5BEF-EC1ADEC3F9C0}"/>
              </a:ext>
            </a:extLst>
          </p:cNvPr>
          <p:cNvSpPr txBox="1"/>
          <p:nvPr/>
        </p:nvSpPr>
        <p:spPr>
          <a:xfrm>
            <a:off x="9144000" y="1842055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MAC Header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6AD6-41B6-9229-FED5-04319199FBFB}"/>
              </a:ext>
            </a:extLst>
          </p:cNvPr>
          <p:cNvSpPr txBox="1"/>
          <p:nvPr/>
        </p:nvSpPr>
        <p:spPr>
          <a:xfrm>
            <a:off x="9144000" y="231251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IP Layer</a:t>
            </a:r>
          </a:p>
        </p:txBody>
      </p:sp>
    </p:spTree>
    <p:extLst>
      <p:ext uri="{BB962C8B-B14F-4D97-AF65-F5344CB8AC3E}">
        <p14:creationId xmlns:p14="http://schemas.microsoft.com/office/powerpoint/2010/main" val="6826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39" grpId="0" animBg="1"/>
      <p:bldP spid="39" grpId="1" animBg="1"/>
      <p:bldP spid="42" grpId="0" animBg="1"/>
      <p:bldP spid="42" grpId="1" animBg="1"/>
      <p:bldP spid="6" grpId="0" animBg="1"/>
      <p:bldP spid="6" grpId="1" animBg="1"/>
      <p:bldP spid="16" grpId="0" animBg="1"/>
      <p:bldP spid="16" grpId="1" animBg="1"/>
      <p:bldP spid="20" grpId="0" animBg="1"/>
      <p:bldP spid="20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45" grpId="0" animBg="1"/>
      <p:bldP spid="45" grpId="1" animBg="1"/>
      <p:bldP spid="9" grpId="0" animBg="1"/>
      <p:bldP spid="9" grpId="1" animBg="1"/>
      <p:bldP spid="13" grpId="0" animBg="1"/>
      <p:bldP spid="1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putting together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(EVPN-)BGP </a:t>
            </a:r>
          </a:p>
        </p:txBody>
      </p:sp>
      <p:pic>
        <p:nvPicPr>
          <p:cNvPr id="4" name="Graphic 3" descr="Winking face outline with solid fill">
            <a:extLst>
              <a:ext uri="{FF2B5EF4-FFF2-40B4-BE49-F238E27FC236}">
                <a16:creationId xmlns:a16="http://schemas.microsoft.com/office/drawing/2014/main" id="{03CF15BA-ECEE-647D-C820-7463EF58B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0" y="3680466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85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containers or VMs of different tenants</a:t>
            </a:r>
          </a:p>
          <a:p>
            <a:r>
              <a:rPr lang="en-GB" altLang="it-IT"/>
              <a:t>where is the VTEP?</a:t>
            </a:r>
          </a:p>
          <a:p>
            <a:r>
              <a:rPr lang="en-GB" altLang="it-IT"/>
              <a:t>the Leaf-server links</a:t>
            </a:r>
          </a:p>
          <a:p>
            <a:r>
              <a:rPr lang="en-GB" altLang="it-IT"/>
              <a:t>inside the servers</a:t>
            </a:r>
          </a:p>
          <a:p>
            <a:r>
              <a:rPr lang="en-GB" altLang="it-IT"/>
              <a:t>dual attached servers</a:t>
            </a:r>
          </a:p>
          <a:p>
            <a:r>
              <a:rPr lang="en-GB" altLang="it-IT"/>
              <a:t>a complete lab experience</a:t>
            </a:r>
          </a:p>
        </p:txBody>
      </p:sp>
    </p:spTree>
    <p:extLst>
      <p:ext uri="{BB962C8B-B14F-4D97-AF65-F5344CB8AC3E}">
        <p14:creationId xmlns:p14="http://schemas.microsoft.com/office/powerpoint/2010/main" val="1829111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 in the </a:t>
            </a:r>
            <a:r>
              <a:rPr lang="it-IT" altLang="it-IT" err="1"/>
              <a:t>fabric</a:t>
            </a:r>
            <a:r>
              <a:rPr lang="it-IT" altLang="it-IT"/>
              <a:t> – </a:t>
            </a:r>
            <a:r>
              <a:rPr lang="it-IT" altLang="it-IT" err="1"/>
              <a:t>recap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/>
          <p:nvPr/>
        </p:nvCxnSpPr>
        <p:spPr>
          <a:xfrm>
            <a:off x="2438400" y="5185976"/>
            <a:ext cx="1219200" cy="605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1580509" y="4587271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98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11968" grpId="0" animBg="1"/>
      <p:bldP spid="211969" grpId="0" animBg="1"/>
      <p:bldP spid="211972" grpId="0" animBg="1"/>
      <p:bldP spid="211973" grpId="0" animBg="1"/>
      <p:bldP spid="211974" grpId="0" animBg="1"/>
      <p:bldP spid="211975" grpId="0" animBg="1"/>
      <p:bldP spid="211985" grpId="0"/>
      <p:bldP spid="211986" grpId="0" animBg="1"/>
      <p:bldP spid="211987" grpId="0" animBg="1"/>
      <p:bldP spid="211988" grpId="0" animBg="1"/>
      <p:bldP spid="211989" grpId="0" animBg="1"/>
      <p:bldP spid="211991" grpId="0" animBg="1"/>
      <p:bldP spid="211995" grpId="0" animBg="1"/>
      <p:bldP spid="211996" grpId="0" animBg="1"/>
      <p:bldP spid="211997" grpId="0" animBg="1"/>
      <p:bldP spid="211999" grpId="0" animBg="1"/>
      <p:bldP spid="212004" grpId="0" animBg="1"/>
      <p:bldP spid="212007" grpId="0" animBg="1"/>
      <p:bldP spid="212009" grpId="0" animBg="1"/>
      <p:bldP spid="212010" grpId="0" animBg="1"/>
      <p:bldP spid="212014" grpId="0" animBg="1"/>
      <p:bldP spid="212016" grpId="0" animBg="1"/>
      <p:bldP spid="212027" grpId="0" animBg="1"/>
      <p:bldP spid="212028" grpId="0" animBg="1"/>
      <p:bldP spid="212030" grpId="0" animBg="1"/>
      <p:bldP spid="64" grpId="0" animBg="1"/>
      <p:bldP spid="65" grpId="0" animBg="1"/>
      <p:bldP spid="68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2" grpId="0" animBg="1"/>
      <p:bldP spid="83" grpId="0" animBg="1"/>
      <p:bldP spid="84" grpId="0" animBg="1"/>
      <p:bldP spid="85" grpId="0" animBg="1"/>
      <p:bldP spid="8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containers or </a:t>
            </a:r>
            <a:r>
              <a:rPr lang="it-IT" altLang="it-IT" err="1"/>
              <a:t>VMs</a:t>
            </a:r>
            <a:r>
              <a:rPr lang="it-IT" altLang="it-IT"/>
              <a:t> of </a:t>
            </a:r>
            <a:r>
              <a:rPr lang="it-IT" altLang="it-IT" err="1"/>
              <a:t>different</a:t>
            </a:r>
            <a:r>
              <a:rPr lang="it-IT" altLang="it-IT"/>
              <a:t> </a:t>
            </a:r>
            <a:r>
              <a:rPr lang="it-IT" altLang="it-IT" err="1"/>
              <a:t>tenants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55B8E1-8596-C504-8194-61BE038E0CC0}"/>
              </a:ext>
            </a:extLst>
          </p:cNvPr>
          <p:cNvSpPr txBox="1"/>
          <p:nvPr/>
        </p:nvSpPr>
        <p:spPr>
          <a:xfrm>
            <a:off x="304800" y="3505200"/>
            <a:ext cx="3482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different colours represent different tenants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D068DF-7332-6A4B-4029-AD6F4B3D4069}"/>
              </a:ext>
            </a:extLst>
          </p:cNvPr>
          <p:cNvCxnSpPr>
            <a:cxnSpLocks/>
            <a:stCxn id="51" idx="2"/>
            <a:endCxn id="62" idx="1"/>
          </p:cNvCxnSpPr>
          <p:nvPr/>
        </p:nvCxnSpPr>
        <p:spPr>
          <a:xfrm>
            <a:off x="2046145" y="4890195"/>
            <a:ext cx="1689609" cy="1129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798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6835-B88A-E137-59FC-7B42DF48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EVPN-BGP – </a:t>
            </a:r>
            <a:r>
              <a:rPr lang="it-IT" err="1"/>
              <a:t>where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the VTEP?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1F9A-65BC-C359-9CD4-FECB4406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containers must be unaware of </a:t>
            </a:r>
            <a:r>
              <a:rPr lang="en-GB" err="1"/>
              <a:t>tunneling</a:t>
            </a:r>
            <a:endParaRPr lang="en-GB"/>
          </a:p>
          <a:p>
            <a:r>
              <a:rPr lang="en-GB"/>
              <a:t>different choices for positioning the VTEP</a:t>
            </a:r>
          </a:p>
          <a:p>
            <a:pPr lvl="1"/>
            <a:r>
              <a:rPr lang="en-GB"/>
              <a:t>in each server</a:t>
            </a:r>
          </a:p>
          <a:p>
            <a:pPr lvl="2"/>
            <a:r>
              <a:rPr lang="en-GB"/>
              <a:t>the server should have a BGP peering for enabling EVPN-BGP</a:t>
            </a:r>
          </a:p>
          <a:p>
            <a:pPr lvl="2"/>
            <a:r>
              <a:rPr lang="en-GB"/>
              <a:t>the server CPU would be used to route packets</a:t>
            </a:r>
          </a:p>
          <a:p>
            <a:pPr lvl="1"/>
            <a:r>
              <a:rPr lang="en-GB" u="sng"/>
              <a:t>in each Leaf</a:t>
            </a:r>
          </a:p>
          <a:p>
            <a:pPr lvl="2"/>
            <a:r>
              <a:rPr lang="en-GB"/>
              <a:t>a Leaf already has a BGP peering</a:t>
            </a:r>
          </a:p>
          <a:p>
            <a:pPr lvl="2"/>
            <a:r>
              <a:rPr lang="en-GB"/>
              <a:t>a Leaf is a router, so it has dedicated routing hardware</a:t>
            </a:r>
          </a:p>
          <a:p>
            <a:pPr lvl="2"/>
            <a:r>
              <a:rPr lang="en-GB"/>
              <a:t>usage of VLANs in the link connecting a Leaf and a server to distinguish tenants</a:t>
            </a:r>
          </a:p>
        </p:txBody>
      </p:sp>
    </p:spTree>
    <p:extLst>
      <p:ext uri="{BB962C8B-B14F-4D97-AF65-F5344CB8AC3E}">
        <p14:creationId xmlns:p14="http://schemas.microsoft.com/office/powerpoint/2010/main" val="3277379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691C-B819-FC4B-85BC-66DE144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Leaves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B016-BA1E-E72B-5B10-E9D0EBE2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VLANs are used</a:t>
            </a:r>
          </a:p>
          <a:p>
            <a:r>
              <a:rPr lang="en-GB"/>
              <a:t>mapping between VNIs and VLAN IDs</a:t>
            </a:r>
          </a:p>
          <a:p>
            <a:pPr lvl="1"/>
            <a:r>
              <a:rPr lang="en-GB"/>
              <a:t>tenants are unaware of the mapping</a:t>
            </a:r>
          </a:p>
          <a:p>
            <a:r>
              <a:rPr lang="en-GB"/>
              <a:t>Leaves decapsulate VXLAN received packets and encapsulate them into VLAN frames, according to the mapping</a:t>
            </a:r>
          </a:p>
          <a:p>
            <a:pPr lvl="1"/>
            <a:r>
              <a:rPr lang="en-GB"/>
              <a:t>and vice-versa</a:t>
            </a:r>
          </a:p>
        </p:txBody>
      </p:sp>
    </p:spTree>
    <p:extLst>
      <p:ext uri="{BB962C8B-B14F-4D97-AF65-F5344CB8AC3E}">
        <p14:creationId xmlns:p14="http://schemas.microsoft.com/office/powerpoint/2010/main" val="171394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multiple tenants?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again, why (EVPN) BGP?</a:t>
            </a:r>
          </a:p>
        </p:txBody>
      </p:sp>
    </p:spTree>
    <p:extLst>
      <p:ext uri="{BB962C8B-B14F-4D97-AF65-F5344CB8AC3E}">
        <p14:creationId xmlns:p14="http://schemas.microsoft.com/office/powerpoint/2010/main" val="3510436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2EB4-405E-B431-C861-5DAF3535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7BCB-C205-BF78-5C00-8C2E4BAA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server uses the VLAN IDs to forward packets to the correct containers/VMs</a:t>
            </a:r>
          </a:p>
          <a:p>
            <a:r>
              <a:rPr lang="en-GB"/>
              <a:t>the server </a:t>
            </a:r>
            <a:r>
              <a:rPr lang="en-GB" err="1"/>
              <a:t>untags</a:t>
            </a:r>
            <a:r>
              <a:rPr lang="en-GB"/>
              <a:t> the packets so that the containers/VMs are unaware of the VLANs</a:t>
            </a:r>
          </a:p>
          <a:p>
            <a:pPr lvl="1"/>
            <a:r>
              <a:rPr lang="en-GB"/>
              <a:t>containers/VMs of the same tenant share the same virtual Layer-2 network</a:t>
            </a:r>
          </a:p>
        </p:txBody>
      </p:sp>
    </p:spTree>
    <p:extLst>
      <p:ext uri="{BB962C8B-B14F-4D97-AF65-F5344CB8AC3E}">
        <p14:creationId xmlns:p14="http://schemas.microsoft.com/office/powerpoint/2010/main" val="26428400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deploying VXLAN</a:t>
            </a:r>
            <a:endParaRPr lang="en-US" alt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250284" y="1600200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11992" idx="2"/>
          </p:cNvCxnSpPr>
          <p:nvPr/>
        </p:nvCxnSpPr>
        <p:spPr>
          <a:xfrm>
            <a:off x="2339642" y="2923639"/>
            <a:ext cx="1681859" cy="1837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A5150DB-A1B0-A496-C40A-EAE46016F497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4" name="AutoShape 118">
              <a:extLst>
                <a:ext uri="{FF2B5EF4-FFF2-40B4-BE49-F238E27FC236}">
                  <a16:creationId xmlns:a16="http://schemas.microsoft.com/office/drawing/2014/main" id="{465BA0B7-88CE-81A9-D095-DFF4880C3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55" name="AutoShape 8">
              <a:extLst>
                <a:ext uri="{FF2B5EF4-FFF2-40B4-BE49-F238E27FC236}">
                  <a16:creationId xmlns:a16="http://schemas.microsoft.com/office/drawing/2014/main" id="{AF653E8B-1C18-6574-BB0A-3212748D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6" name="AutoShape 9">
              <a:extLst>
                <a:ext uri="{FF2B5EF4-FFF2-40B4-BE49-F238E27FC236}">
                  <a16:creationId xmlns:a16="http://schemas.microsoft.com/office/drawing/2014/main" id="{872DA8E0-53AB-6BEF-085C-7E4439B4F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7" name="AutoShape 10">
              <a:extLst>
                <a:ext uri="{FF2B5EF4-FFF2-40B4-BE49-F238E27FC236}">
                  <a16:creationId xmlns:a16="http://schemas.microsoft.com/office/drawing/2014/main" id="{5741384D-6BA8-EE34-85ED-0973BD014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8" name="AutoShape 11">
              <a:extLst>
                <a:ext uri="{FF2B5EF4-FFF2-40B4-BE49-F238E27FC236}">
                  <a16:creationId xmlns:a16="http://schemas.microsoft.com/office/drawing/2014/main" id="{1A2AF91F-DDD1-349A-A941-36C8C9554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9" name="AutoShape 14">
              <a:extLst>
                <a:ext uri="{FF2B5EF4-FFF2-40B4-BE49-F238E27FC236}">
                  <a16:creationId xmlns:a16="http://schemas.microsoft.com/office/drawing/2014/main" id="{CC7535EA-144E-567D-D221-C6189A931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0" name="AutoShape 15">
              <a:extLst>
                <a:ext uri="{FF2B5EF4-FFF2-40B4-BE49-F238E27FC236}">
                  <a16:creationId xmlns:a16="http://schemas.microsoft.com/office/drawing/2014/main" id="{B9E5CBA5-14C2-3333-2EB1-E644DA8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1" name="Oval 22">
              <a:extLst>
                <a:ext uri="{FF2B5EF4-FFF2-40B4-BE49-F238E27FC236}">
                  <a16:creationId xmlns:a16="http://schemas.microsoft.com/office/drawing/2014/main" id="{12401E34-6D65-5C75-128E-791202B3E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6" name="Oval 24">
              <a:extLst>
                <a:ext uri="{FF2B5EF4-FFF2-40B4-BE49-F238E27FC236}">
                  <a16:creationId xmlns:a16="http://schemas.microsoft.com/office/drawing/2014/main" id="{6FFF6503-6230-96A2-CC9B-4401F3E8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7" name="Oval 25">
              <a:extLst>
                <a:ext uri="{FF2B5EF4-FFF2-40B4-BE49-F238E27FC236}">
                  <a16:creationId xmlns:a16="http://schemas.microsoft.com/office/drawing/2014/main" id="{49F2A39A-4BBA-B2D5-9459-2623A3055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8" name="Oval 26">
              <a:extLst>
                <a:ext uri="{FF2B5EF4-FFF2-40B4-BE49-F238E27FC236}">
                  <a16:creationId xmlns:a16="http://schemas.microsoft.com/office/drawing/2014/main" id="{E0743877-6CB1-FBBF-7983-A36B5E497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79" name="AutoShape 30">
              <a:extLst>
                <a:ext uri="{FF2B5EF4-FFF2-40B4-BE49-F238E27FC236}">
                  <a16:creationId xmlns:a16="http://schemas.microsoft.com/office/drawing/2014/main" id="{73AC1F8B-D77B-1B51-CCF5-3BE5CB38E911}"/>
                </a:ext>
              </a:extLst>
            </p:cNvPr>
            <p:cNvCxnSpPr>
              <a:cxnSpLocks noChangeShapeType="1"/>
              <a:stCxn id="61" idx="4"/>
              <a:endCxn id="211977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0" name="AutoShape 32">
              <a:extLst>
                <a:ext uri="{FF2B5EF4-FFF2-40B4-BE49-F238E27FC236}">
                  <a16:creationId xmlns:a16="http://schemas.microsoft.com/office/drawing/2014/main" id="{9806EEB0-1D26-64F4-A985-763F31A0141E}"/>
                </a:ext>
              </a:extLst>
            </p:cNvPr>
            <p:cNvCxnSpPr>
              <a:cxnSpLocks noChangeShapeType="1"/>
              <a:stCxn id="61" idx="4"/>
              <a:endCxn id="211976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1" name="AutoShape 33">
              <a:extLst>
                <a:ext uri="{FF2B5EF4-FFF2-40B4-BE49-F238E27FC236}">
                  <a16:creationId xmlns:a16="http://schemas.microsoft.com/office/drawing/2014/main" id="{B8326689-869B-5C0C-B0BD-DDAF317E19A1}"/>
                </a:ext>
              </a:extLst>
            </p:cNvPr>
            <p:cNvCxnSpPr>
              <a:cxnSpLocks noChangeShapeType="1"/>
              <a:stCxn id="61" idx="4"/>
              <a:endCxn id="211978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2" name="Oval 38">
              <a:extLst>
                <a:ext uri="{FF2B5EF4-FFF2-40B4-BE49-F238E27FC236}">
                  <a16:creationId xmlns:a16="http://schemas.microsoft.com/office/drawing/2014/main" id="{AC30BD20-230C-8EAD-BE34-80C2C255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83" name="AutoShape 40">
              <a:extLst>
                <a:ext uri="{FF2B5EF4-FFF2-40B4-BE49-F238E27FC236}">
                  <a16:creationId xmlns:a16="http://schemas.microsoft.com/office/drawing/2014/main" id="{EEB0BA0E-C689-5A55-0AA1-92410838E4CC}"/>
                </a:ext>
              </a:extLst>
            </p:cNvPr>
            <p:cNvCxnSpPr>
              <a:cxnSpLocks noChangeShapeType="1"/>
              <a:stCxn id="61" idx="4"/>
              <a:endCxn id="211982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4" name="Oval 43">
              <a:extLst>
                <a:ext uri="{FF2B5EF4-FFF2-40B4-BE49-F238E27FC236}">
                  <a16:creationId xmlns:a16="http://schemas.microsoft.com/office/drawing/2014/main" id="{0FC6F37C-6669-2DAE-3F9D-0C9E10C35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85" name="Oval 44">
              <a:extLst>
                <a:ext uri="{FF2B5EF4-FFF2-40B4-BE49-F238E27FC236}">
                  <a16:creationId xmlns:a16="http://schemas.microsoft.com/office/drawing/2014/main" id="{8CAE3FD6-F108-2972-6326-65FD830FF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0" name="Oval 45">
              <a:extLst>
                <a:ext uri="{FF2B5EF4-FFF2-40B4-BE49-F238E27FC236}">
                  <a16:creationId xmlns:a16="http://schemas.microsoft.com/office/drawing/2014/main" id="{7306588A-F8ED-E2B6-2443-FA2EACE98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2" name="Oval 49">
              <a:extLst>
                <a:ext uri="{FF2B5EF4-FFF2-40B4-BE49-F238E27FC236}">
                  <a16:creationId xmlns:a16="http://schemas.microsoft.com/office/drawing/2014/main" id="{BCC0E68A-BC99-7B26-B22E-0AADCC217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93" name="AutoShape 51">
              <a:extLst>
                <a:ext uri="{FF2B5EF4-FFF2-40B4-BE49-F238E27FC236}">
                  <a16:creationId xmlns:a16="http://schemas.microsoft.com/office/drawing/2014/main" id="{0D9BC359-DD5B-D955-CF41-6463220B55BA}"/>
                </a:ext>
              </a:extLst>
            </p:cNvPr>
            <p:cNvCxnSpPr>
              <a:cxnSpLocks noChangeShapeType="1"/>
              <a:stCxn id="211984" idx="0"/>
              <a:endCxn id="211982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4" name="AutoShape 52">
              <a:extLst>
                <a:ext uri="{FF2B5EF4-FFF2-40B4-BE49-F238E27FC236}">
                  <a16:creationId xmlns:a16="http://schemas.microsoft.com/office/drawing/2014/main" id="{84430243-3564-A96E-91F1-D0EAC7AFEF33}"/>
                </a:ext>
              </a:extLst>
            </p:cNvPr>
            <p:cNvCxnSpPr>
              <a:cxnSpLocks noChangeShapeType="1"/>
              <a:stCxn id="211984" idx="0"/>
              <a:endCxn id="211976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6" name="AutoShape 53">
              <a:extLst>
                <a:ext uri="{FF2B5EF4-FFF2-40B4-BE49-F238E27FC236}">
                  <a16:creationId xmlns:a16="http://schemas.microsoft.com/office/drawing/2014/main" id="{1C41CC21-034E-0434-656A-096E053CBC4A}"/>
                </a:ext>
              </a:extLst>
            </p:cNvPr>
            <p:cNvCxnSpPr>
              <a:cxnSpLocks noChangeShapeType="1"/>
              <a:stCxn id="211992" idx="0"/>
              <a:endCxn id="211982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7" name="AutoShape 54">
              <a:extLst>
                <a:ext uri="{FF2B5EF4-FFF2-40B4-BE49-F238E27FC236}">
                  <a16:creationId xmlns:a16="http://schemas.microsoft.com/office/drawing/2014/main" id="{29B6F6CB-A3B2-521C-F083-96E6FF555106}"/>
                </a:ext>
              </a:extLst>
            </p:cNvPr>
            <p:cNvCxnSpPr>
              <a:cxnSpLocks noChangeShapeType="1"/>
              <a:stCxn id="211992" idx="0"/>
              <a:endCxn id="211976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8" name="AutoShape 55">
              <a:extLst>
                <a:ext uri="{FF2B5EF4-FFF2-40B4-BE49-F238E27FC236}">
                  <a16:creationId xmlns:a16="http://schemas.microsoft.com/office/drawing/2014/main" id="{288AB9AF-2632-716D-EAAD-DA2E4BDC0B92}"/>
                </a:ext>
              </a:extLst>
            </p:cNvPr>
            <p:cNvCxnSpPr>
              <a:cxnSpLocks noChangeShapeType="1"/>
              <a:stCxn id="211990" idx="0"/>
              <a:endCxn id="211977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9" name="AutoShape 56">
              <a:extLst>
                <a:ext uri="{FF2B5EF4-FFF2-40B4-BE49-F238E27FC236}">
                  <a16:creationId xmlns:a16="http://schemas.microsoft.com/office/drawing/2014/main" id="{C4BC132B-6E0E-3FD1-D153-79EAA4CA2FA5}"/>
                </a:ext>
              </a:extLst>
            </p:cNvPr>
            <p:cNvCxnSpPr>
              <a:cxnSpLocks noChangeShapeType="1"/>
              <a:stCxn id="211990" idx="0"/>
              <a:endCxn id="211978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0" name="AutoShape 57">
              <a:extLst>
                <a:ext uri="{FF2B5EF4-FFF2-40B4-BE49-F238E27FC236}">
                  <a16:creationId xmlns:a16="http://schemas.microsoft.com/office/drawing/2014/main" id="{33D0FD2F-D2D1-3E69-4DBA-C5194BADF7F5}"/>
                </a:ext>
              </a:extLst>
            </p:cNvPr>
            <p:cNvCxnSpPr>
              <a:cxnSpLocks noChangeShapeType="1"/>
              <a:stCxn id="211985" idx="0"/>
              <a:endCxn id="211977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1" name="AutoShape 58">
              <a:extLst>
                <a:ext uri="{FF2B5EF4-FFF2-40B4-BE49-F238E27FC236}">
                  <a16:creationId xmlns:a16="http://schemas.microsoft.com/office/drawing/2014/main" id="{D1FEEEB9-8F52-7DDC-3CAB-F6F68B7F858D}"/>
                </a:ext>
              </a:extLst>
            </p:cNvPr>
            <p:cNvCxnSpPr>
              <a:cxnSpLocks noChangeShapeType="1"/>
              <a:stCxn id="211985" idx="0"/>
              <a:endCxn id="211978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02" name="Line 71">
              <a:extLst>
                <a:ext uri="{FF2B5EF4-FFF2-40B4-BE49-F238E27FC236}">
                  <a16:creationId xmlns:a16="http://schemas.microsoft.com/office/drawing/2014/main" id="{5B639B62-5AAC-7561-B98F-4B74C75626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3" name="Line 72">
              <a:extLst>
                <a:ext uri="{FF2B5EF4-FFF2-40B4-BE49-F238E27FC236}">
                  <a16:creationId xmlns:a16="http://schemas.microsoft.com/office/drawing/2014/main" id="{98130921-2744-50B1-A1C4-664675671E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4" name="Line 73">
              <a:extLst>
                <a:ext uri="{FF2B5EF4-FFF2-40B4-BE49-F238E27FC236}">
                  <a16:creationId xmlns:a16="http://schemas.microsoft.com/office/drawing/2014/main" id="{FBB5C48D-6F9A-9C3E-7622-A96CBB84F9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5" name="Line 74">
              <a:extLst>
                <a:ext uri="{FF2B5EF4-FFF2-40B4-BE49-F238E27FC236}">
                  <a16:creationId xmlns:a16="http://schemas.microsoft.com/office/drawing/2014/main" id="{B188881A-7DED-42E2-42AA-689003EF16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6" name="Line 75">
              <a:extLst>
                <a:ext uri="{FF2B5EF4-FFF2-40B4-BE49-F238E27FC236}">
                  <a16:creationId xmlns:a16="http://schemas.microsoft.com/office/drawing/2014/main" id="{B53CD132-571E-9877-2005-102EE3D124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7" name="Line 76">
              <a:extLst>
                <a:ext uri="{FF2B5EF4-FFF2-40B4-BE49-F238E27FC236}">
                  <a16:creationId xmlns:a16="http://schemas.microsoft.com/office/drawing/2014/main" id="{67A6B6F1-F30D-1735-8A16-94B7EDAC31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8" name="Line 77">
              <a:extLst>
                <a:ext uri="{FF2B5EF4-FFF2-40B4-BE49-F238E27FC236}">
                  <a16:creationId xmlns:a16="http://schemas.microsoft.com/office/drawing/2014/main" id="{E5B98327-BFCA-AA6D-3F60-902CF13646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9" name="Line 78">
              <a:extLst>
                <a:ext uri="{FF2B5EF4-FFF2-40B4-BE49-F238E27FC236}">
                  <a16:creationId xmlns:a16="http://schemas.microsoft.com/office/drawing/2014/main" id="{F7401599-E2FF-080D-C056-2D4193C007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10" name="Oval 91">
              <a:extLst>
                <a:ext uri="{FF2B5EF4-FFF2-40B4-BE49-F238E27FC236}">
                  <a16:creationId xmlns:a16="http://schemas.microsoft.com/office/drawing/2014/main" id="{35E70EF1-B9CC-2D4C-3D4B-7B31B5FBA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11" name="AutoShape 93">
              <a:extLst>
                <a:ext uri="{FF2B5EF4-FFF2-40B4-BE49-F238E27FC236}">
                  <a16:creationId xmlns:a16="http://schemas.microsoft.com/office/drawing/2014/main" id="{570A1711-E982-4910-F394-C4B1CA2D8936}"/>
                </a:ext>
              </a:extLst>
            </p:cNvPr>
            <p:cNvCxnSpPr>
              <a:cxnSpLocks noChangeShapeType="1"/>
              <a:stCxn id="212010" idx="4"/>
              <a:endCxn id="211977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2" name="AutoShape 94">
              <a:extLst>
                <a:ext uri="{FF2B5EF4-FFF2-40B4-BE49-F238E27FC236}">
                  <a16:creationId xmlns:a16="http://schemas.microsoft.com/office/drawing/2014/main" id="{F2A19965-F06E-F20F-B0E8-32B4FBC42731}"/>
                </a:ext>
              </a:extLst>
            </p:cNvPr>
            <p:cNvCxnSpPr>
              <a:cxnSpLocks noChangeShapeType="1"/>
              <a:stCxn id="212010" idx="4"/>
              <a:endCxn id="211976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3" name="AutoShape 95">
              <a:extLst>
                <a:ext uri="{FF2B5EF4-FFF2-40B4-BE49-F238E27FC236}">
                  <a16:creationId xmlns:a16="http://schemas.microsoft.com/office/drawing/2014/main" id="{B399A789-E2A8-30F7-E11D-D3AF2BC19038}"/>
                </a:ext>
              </a:extLst>
            </p:cNvPr>
            <p:cNvCxnSpPr>
              <a:cxnSpLocks noChangeShapeType="1"/>
              <a:stCxn id="212010" idx="4"/>
              <a:endCxn id="211978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4" name="AutoShape 102">
              <a:extLst>
                <a:ext uri="{FF2B5EF4-FFF2-40B4-BE49-F238E27FC236}">
                  <a16:creationId xmlns:a16="http://schemas.microsoft.com/office/drawing/2014/main" id="{6C7ACC37-9339-2C10-05F8-C59D3F02F5AA}"/>
                </a:ext>
              </a:extLst>
            </p:cNvPr>
            <p:cNvCxnSpPr>
              <a:cxnSpLocks noChangeShapeType="1"/>
              <a:stCxn id="212010" idx="4"/>
              <a:endCxn id="211982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15" name="Rectangle: Rounded Corners 46">
              <a:extLst>
                <a:ext uri="{FF2B5EF4-FFF2-40B4-BE49-F238E27FC236}">
                  <a16:creationId xmlns:a16="http://schemas.microsoft.com/office/drawing/2014/main" id="{C2936F02-08F4-1DC6-D74E-9775EAF0700E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7" name="Rectangle: Rounded Corners 47">
              <a:extLst>
                <a:ext uri="{FF2B5EF4-FFF2-40B4-BE49-F238E27FC236}">
                  <a16:creationId xmlns:a16="http://schemas.microsoft.com/office/drawing/2014/main" id="{2CFCBB39-FF88-F2E9-AC6F-DC66BA5EC1E0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8" name="Rectangle: Rounded Corners 48">
              <a:extLst>
                <a:ext uri="{FF2B5EF4-FFF2-40B4-BE49-F238E27FC236}">
                  <a16:creationId xmlns:a16="http://schemas.microsoft.com/office/drawing/2014/main" id="{4D4689E5-E75B-1553-A5DC-F28181403922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2019" name="Rectangle 212018">
            <a:extLst>
              <a:ext uri="{FF2B5EF4-FFF2-40B4-BE49-F238E27FC236}">
                <a16:creationId xmlns:a16="http://schemas.microsoft.com/office/drawing/2014/main" id="{B268F197-7874-A5A9-E8C1-3286C703A9C3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0" name="Rectangle 212019">
            <a:extLst>
              <a:ext uri="{FF2B5EF4-FFF2-40B4-BE49-F238E27FC236}">
                <a16:creationId xmlns:a16="http://schemas.microsoft.com/office/drawing/2014/main" id="{1E4417C1-8776-469A-61E1-A6FD4264DB8F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1" name="Rectangle 212020">
            <a:extLst>
              <a:ext uri="{FF2B5EF4-FFF2-40B4-BE49-F238E27FC236}">
                <a16:creationId xmlns:a16="http://schemas.microsoft.com/office/drawing/2014/main" id="{61911E0C-1C74-CB94-BE08-7ED78CA229EA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2" name="Rectangle 212021">
            <a:extLst>
              <a:ext uri="{FF2B5EF4-FFF2-40B4-BE49-F238E27FC236}">
                <a16:creationId xmlns:a16="http://schemas.microsoft.com/office/drawing/2014/main" id="{2AEA2D63-045B-74F7-18CB-4F54EE8E80B8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3" name="Rectangle 212022">
            <a:extLst>
              <a:ext uri="{FF2B5EF4-FFF2-40B4-BE49-F238E27FC236}">
                <a16:creationId xmlns:a16="http://schemas.microsoft.com/office/drawing/2014/main" id="{42F6E567-0999-9B7D-8109-7CA613BBA683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4" name="Rectangle 212023">
            <a:extLst>
              <a:ext uri="{FF2B5EF4-FFF2-40B4-BE49-F238E27FC236}">
                <a16:creationId xmlns:a16="http://schemas.microsoft.com/office/drawing/2014/main" id="{BBAE2680-13EB-3FFF-A7F9-90AEABD16CE2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5" name="Rectangle 212024">
            <a:extLst>
              <a:ext uri="{FF2B5EF4-FFF2-40B4-BE49-F238E27FC236}">
                <a16:creationId xmlns:a16="http://schemas.microsoft.com/office/drawing/2014/main" id="{58D9C23C-DB94-1A98-BB64-D15A421B1A16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6" name="Rectangle 212025">
            <a:extLst>
              <a:ext uri="{FF2B5EF4-FFF2-40B4-BE49-F238E27FC236}">
                <a16:creationId xmlns:a16="http://schemas.microsoft.com/office/drawing/2014/main" id="{7CC637CE-F4E4-CC13-183A-7B42026C0817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9" name="Rectangle 212028">
            <a:extLst>
              <a:ext uri="{FF2B5EF4-FFF2-40B4-BE49-F238E27FC236}">
                <a16:creationId xmlns:a16="http://schemas.microsoft.com/office/drawing/2014/main" id="{F4B89810-4CC3-AFA8-556B-642F7C2760EE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1" name="Rectangle 212030">
            <a:extLst>
              <a:ext uri="{FF2B5EF4-FFF2-40B4-BE49-F238E27FC236}">
                <a16:creationId xmlns:a16="http://schemas.microsoft.com/office/drawing/2014/main" id="{D324DF79-3B6E-EE84-300C-660C68264B9F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2C8F27-48A2-8725-51CA-0DD06407D074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940D9A-94E4-EE59-F196-E15ED3A7A243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B25A35-03E0-4546-4888-B9959241D1AF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9F015B-3BB6-48ED-DBF0-0E8A0EC438A9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C71A4F-977C-CAF1-DE38-7751384DDF7B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08C89A-E0CD-6EBD-A34F-B328D85BF48D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B255B5-C977-58D9-B0AA-396814791E56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F3B1B-7865-C782-6BA6-C9E49FA798F6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85E49D-69B5-4C35-6ECB-EFCF49197F1B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BE7D27-E4C1-D8F0-D498-0A46A4450FD4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35E087D-53D3-BE01-F7CA-44CC2B5F9FCF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B177DF-5EAD-91A7-0815-66C15B4A7322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B49D00-F522-058C-8726-B6A1748CAFD5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7FEA954-59F3-67F4-1AE9-1A7F6C9F100D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92770F-40A8-8BAE-32B3-3996CA211262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EC0040-1E06-BD6E-0ABF-DCDA2F09FA18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C28AA05-7917-206F-B3CC-A3BF50EB5706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C91D35-9EBF-B614-FE42-D4CD25448631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8CA99F-545F-266E-0919-0761D7A82FC7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7C0C9FE-0A51-EA0F-E40F-EC39DAC5E671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877073-870B-14B2-14DD-4BBE847F66A8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9ECE2DD-0127-01AB-EA03-4AE61FF907F1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42E74A-74F8-EB02-DCE6-A4610910FCEA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0E0DA9A-4193-8E0E-EC84-247AEA744458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0AFC73E-194B-918D-FE96-5E0CDA126757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373A0A-52E2-8D01-47F1-6A02DCE318E2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0DBED3A-21FE-44ED-7CB7-B6CDBC125861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9081BB-2E5E-9337-9B64-A02E01321AE2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9352BF1-861F-E8E3-603B-B0B93CA46EE0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48EAF-A74F-AB41-5B04-294563292330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CD5372-8CB0-1D12-3C35-D711067A0D5F}"/>
              </a:ext>
            </a:extLst>
          </p:cNvPr>
          <p:cNvSpPr txBox="1"/>
          <p:nvPr/>
        </p:nvSpPr>
        <p:spPr>
          <a:xfrm>
            <a:off x="182047" y="4018043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E0EDF5-46CA-571C-D6D9-420B48106225}"/>
              </a:ext>
            </a:extLst>
          </p:cNvPr>
          <p:cNvCxnSpPr>
            <a:cxnSpLocks/>
            <a:stCxn id="2" idx="2"/>
            <a:endCxn id="212019" idx="1"/>
          </p:cNvCxnSpPr>
          <p:nvPr/>
        </p:nvCxnSpPr>
        <p:spPr>
          <a:xfrm>
            <a:off x="1540600" y="5341482"/>
            <a:ext cx="2195154" cy="678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34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 Fat-Tree lab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hands on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503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Line 72">
            <a:extLst>
              <a:ext uri="{FF2B5EF4-FFF2-40B4-BE49-F238E27FC236}">
                <a16:creationId xmlns:a16="http://schemas.microsoft.com/office/drawing/2014/main" id="{D3A264AB-9464-2933-2ED6-740C349F7BC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61527" y="5930935"/>
            <a:ext cx="308907" cy="3127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5" name="Line 72">
            <a:extLst>
              <a:ext uri="{FF2B5EF4-FFF2-40B4-BE49-F238E27FC236}">
                <a16:creationId xmlns:a16="http://schemas.microsoft.com/office/drawing/2014/main" id="{69630293-0DD6-D331-D978-909E12D791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8009" y="6021260"/>
            <a:ext cx="284718" cy="156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4" name="Line 72">
            <a:extLst>
              <a:ext uri="{FF2B5EF4-FFF2-40B4-BE49-F238E27FC236}">
                <a16:creationId xmlns:a16="http://schemas.microsoft.com/office/drawing/2014/main" id="{890FD788-9C87-7BD2-C8CE-E8554282582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535835" y="6042017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3" name="Line 72">
            <a:extLst>
              <a:ext uri="{FF2B5EF4-FFF2-40B4-BE49-F238E27FC236}">
                <a16:creationId xmlns:a16="http://schemas.microsoft.com/office/drawing/2014/main" id="{210CAC6C-2833-CB0B-A4F2-E9A487D4744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54282" y="6052345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2" name="Line 72">
            <a:extLst>
              <a:ext uri="{FF2B5EF4-FFF2-40B4-BE49-F238E27FC236}">
                <a16:creationId xmlns:a16="http://schemas.microsoft.com/office/drawing/2014/main" id="{27B9C3D1-972E-119E-4B18-030EB1C2887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238174" y="6028676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1" name="Line 72">
            <a:extLst>
              <a:ext uri="{FF2B5EF4-FFF2-40B4-BE49-F238E27FC236}">
                <a16:creationId xmlns:a16="http://schemas.microsoft.com/office/drawing/2014/main" id="{7C9CF822-B61B-681B-4499-9B417E70FFC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738246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0" name="Line 72">
            <a:extLst>
              <a:ext uri="{FF2B5EF4-FFF2-40B4-BE49-F238E27FC236}">
                <a16:creationId xmlns:a16="http://schemas.microsoft.com/office/drawing/2014/main" id="{D8CDC560-28FA-13A2-7DC2-8C9431CC99B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961981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6" name="Line 72">
            <a:extLst>
              <a:ext uri="{FF2B5EF4-FFF2-40B4-BE49-F238E27FC236}">
                <a16:creationId xmlns:a16="http://schemas.microsoft.com/office/drawing/2014/main" id="{F342F2CA-72A5-BAE4-5304-4882EDAF693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9400304" y="5630979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7" name="Line 264">
            <a:extLst>
              <a:ext uri="{FF2B5EF4-FFF2-40B4-BE49-F238E27FC236}">
                <a16:creationId xmlns:a16="http://schemas.microsoft.com/office/drawing/2014/main" id="{F0C8E409-86B8-8D47-796E-CF99541EBF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83126" y="5947375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8" name="Oval 152">
            <a:extLst>
              <a:ext uri="{FF2B5EF4-FFF2-40B4-BE49-F238E27FC236}">
                <a16:creationId xmlns:a16="http://schemas.microsoft.com/office/drawing/2014/main" id="{1808B51A-1475-04C3-E975-322EC0F0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09" y="5858563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AF</a:t>
            </a:r>
          </a:p>
        </p:txBody>
      </p:sp>
      <p:sp>
        <p:nvSpPr>
          <p:cNvPr id="97" name="Line 72">
            <a:extLst>
              <a:ext uri="{FF2B5EF4-FFF2-40B4-BE49-F238E27FC236}">
                <a16:creationId xmlns:a16="http://schemas.microsoft.com/office/drawing/2014/main" id="{54C84A84-9A7A-9FD8-2E84-163E6884C44C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2707147" y="5474786"/>
            <a:ext cx="361771" cy="5730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0" name="Line 72">
            <a:extLst>
              <a:ext uri="{FF2B5EF4-FFF2-40B4-BE49-F238E27FC236}">
                <a16:creationId xmlns:a16="http://schemas.microsoft.com/office/drawing/2014/main" id="{22A89CB3-3E2F-9773-972E-B8C50F99468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14759" y="5627630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8" name="Line 264">
            <a:extLst>
              <a:ext uri="{FF2B5EF4-FFF2-40B4-BE49-F238E27FC236}">
                <a16:creationId xmlns:a16="http://schemas.microsoft.com/office/drawing/2014/main" id="{CCE1C7BB-7532-A8DC-3693-9C3CA35BA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5482" y="5940820"/>
            <a:ext cx="482532" cy="110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0" name="Line 264">
            <a:extLst>
              <a:ext uri="{FF2B5EF4-FFF2-40B4-BE49-F238E27FC236}">
                <a16:creationId xmlns:a16="http://schemas.microsoft.com/office/drawing/2014/main" id="{28DAF6DA-109F-4BF3-ABA1-D492EB50B0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7581" y="5944026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7" name="Oval 152">
            <a:extLst>
              <a:ext uri="{FF2B5EF4-FFF2-40B4-BE49-F238E27FC236}">
                <a16:creationId xmlns:a16="http://schemas.microsoft.com/office/drawing/2014/main" id="{13DB3BC4-C4B6-B32A-9377-CE298F65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495" y="58406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AA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168" name="Oval 152">
            <a:extLst>
              <a:ext uri="{FF2B5EF4-FFF2-40B4-BE49-F238E27FC236}">
                <a16:creationId xmlns:a16="http://schemas.microsoft.com/office/drawing/2014/main" id="{3F7EFB53-3E8B-F08C-0100-9C6608C5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964" y="585521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AB</a:t>
            </a:r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205827" y="4579951"/>
            <a:ext cx="654718" cy="2646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98192" y="4587279"/>
            <a:ext cx="622885" cy="24391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37" y="257476"/>
            <a:ext cx="10972800" cy="1143000"/>
          </a:xfrm>
        </p:spPr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280" y="1327059"/>
            <a:ext cx="2620505" cy="615538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350" y="3856726"/>
            <a:ext cx="1256652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547" y="3856817"/>
            <a:ext cx="1164573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19" y="3864370"/>
            <a:ext cx="1214922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528" y="3864370"/>
            <a:ext cx="1220306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06" y="2839095"/>
            <a:ext cx="2664948" cy="615538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764" y="2805559"/>
            <a:ext cx="2598038" cy="615538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2868071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78241" y="1835798"/>
            <a:ext cx="779949" cy="109939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4490155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805068" y="1835798"/>
            <a:ext cx="2353122" cy="10846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581068" cy="62048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78241" y="3361319"/>
            <a:ext cx="7895" cy="6057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789" cy="6273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06857" y="3361319"/>
            <a:ext cx="1571383" cy="6125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1630673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648344" y="3347409"/>
            <a:ext cx="8590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4653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30914" y="3347409"/>
            <a:ext cx="1617431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695635" y="4468319"/>
            <a:ext cx="606282" cy="48817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1281316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78241" y="1853522"/>
            <a:ext cx="2366704" cy="108166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2903399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805068" y="1853522"/>
            <a:ext cx="3939877" cy="106691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201999" y="2778230"/>
            <a:ext cx="27964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406672" y="2776211"/>
            <a:ext cx="28470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69622" y="1269324"/>
            <a:ext cx="2787190" cy="76019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4004577" y="2935189"/>
            <a:ext cx="747328" cy="42613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431404" y="2920436"/>
            <a:ext cx="747328" cy="42613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652597" y="2921279"/>
            <a:ext cx="747328" cy="42613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274680" y="2921279"/>
            <a:ext cx="747328" cy="42613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784526" y="1409667"/>
            <a:ext cx="747328" cy="42613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371281" y="1427391"/>
            <a:ext cx="747328" cy="42613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1666205" y="5001846"/>
            <a:ext cx="1876180" cy="583125"/>
            <a:chOff x="9946563" y="4306849"/>
            <a:chExt cx="1123818" cy="35044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6563" y="4417943"/>
              <a:ext cx="907197" cy="149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859673" y="5006330"/>
            <a:ext cx="1850595" cy="583123"/>
            <a:chOff x="10691757" y="4306849"/>
            <a:chExt cx="1108492" cy="35044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52" y="4401124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968190" y="4427529"/>
            <a:ext cx="668439" cy="58646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866206" y="5009106"/>
            <a:ext cx="1980957" cy="583123"/>
            <a:chOff x="9883803" y="4306849"/>
            <a:chExt cx="1186578" cy="35044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803" y="4396465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10172" y="5016037"/>
            <a:ext cx="1900858" cy="583123"/>
            <a:chOff x="10691757" y="4306849"/>
            <a:chExt cx="1138599" cy="35044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3159" y="4397970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657250" y="3959499"/>
            <a:ext cx="747328" cy="42613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283270" y="3951429"/>
            <a:ext cx="747328" cy="42613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838" y="357626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508" y="46371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423" y="4641201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168" y="461605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W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506" y="461086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404" y="356727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690" y="34297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05" y="342677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04" y="355133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832" y="357455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736" y="345073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865" y="34358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54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715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708" y="250093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655" y="23864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360" name="Line 66">
            <a:extLst>
              <a:ext uri="{FF2B5EF4-FFF2-40B4-BE49-F238E27FC236}">
                <a16:creationId xmlns:a16="http://schemas.microsoft.com/office/drawing/2014/main" id="{586493DC-2E84-0C25-3852-09C55AEBC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1000" y="3439479"/>
            <a:ext cx="1029913" cy="8475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1" name="Line 66">
            <a:extLst>
              <a:ext uri="{FF2B5EF4-FFF2-40B4-BE49-F238E27FC236}">
                <a16:creationId xmlns:a16="http://schemas.microsoft.com/office/drawing/2014/main" id="{3417D6A8-71A8-F5C9-DAF3-BC06C77FE7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45680" y="3653126"/>
            <a:ext cx="539129" cy="847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598" y="25132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0" y="24735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068" y="246174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55" y="253884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930452" y="4037782"/>
            <a:ext cx="7983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87870" y="2802689"/>
            <a:ext cx="9067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67529" y="4047429"/>
            <a:ext cx="7806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102009" y="3974056"/>
            <a:ext cx="9053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677368" y="3997578"/>
            <a:ext cx="85982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39412" y="2837708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37416" y="1330492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grpSp>
        <p:nvGrpSpPr>
          <p:cNvPr id="606" name="Gruppo 605">
            <a:extLst>
              <a:ext uri="{FF2B5EF4-FFF2-40B4-BE49-F238E27FC236}">
                <a16:creationId xmlns:a16="http://schemas.microsoft.com/office/drawing/2014/main" id="{F6C94A76-2D86-9E29-8ADE-B389D798E2C0}"/>
              </a:ext>
            </a:extLst>
          </p:cNvPr>
          <p:cNvGrpSpPr/>
          <p:nvPr/>
        </p:nvGrpSpPr>
        <p:grpSpPr>
          <a:xfrm>
            <a:off x="3904599" y="5584972"/>
            <a:ext cx="1330385" cy="473336"/>
            <a:chOff x="3805598" y="5587215"/>
            <a:chExt cx="1330385" cy="473336"/>
          </a:xfrm>
        </p:grpSpPr>
        <p:sp>
          <p:nvSpPr>
            <p:cNvPr id="597" name="Line 264">
              <a:extLst>
                <a:ext uri="{FF2B5EF4-FFF2-40B4-BE49-F238E27FC236}">
                  <a16:creationId xmlns:a16="http://schemas.microsoft.com/office/drawing/2014/main" id="{FF75FA96-3C00-8D48-7593-74316D6BC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5598" y="5949618"/>
              <a:ext cx="4657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it-IT"/>
            </a:p>
          </p:txBody>
        </p:sp>
        <p:grpSp>
          <p:nvGrpSpPr>
            <p:cNvPr id="599" name="Gruppo 598">
              <a:extLst>
                <a:ext uri="{FF2B5EF4-FFF2-40B4-BE49-F238E27FC236}">
                  <a16:creationId xmlns:a16="http://schemas.microsoft.com/office/drawing/2014/main" id="{9FFDA560-1735-D5DA-5126-4A6A1DB030FE}"/>
                </a:ext>
              </a:extLst>
            </p:cNvPr>
            <p:cNvGrpSpPr/>
            <p:nvPr/>
          </p:nvGrpSpPr>
          <p:grpSpPr>
            <a:xfrm>
              <a:off x="3929886" y="5587215"/>
              <a:ext cx="1206097" cy="473336"/>
              <a:chOff x="3929886" y="5587215"/>
              <a:chExt cx="1206097" cy="473336"/>
            </a:xfrm>
          </p:grpSpPr>
          <p:sp>
            <p:nvSpPr>
              <p:cNvPr id="187" name="Line 72">
                <a:extLst>
                  <a:ext uri="{FF2B5EF4-FFF2-40B4-BE49-F238E27FC236}">
                    <a16:creationId xmlns:a16="http://schemas.microsoft.com/office/drawing/2014/main" id="{F5B55330-D6F3-1F63-93B3-4FFE50AE4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264919" y="5459778"/>
                <a:ext cx="347873" cy="60274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88" name="Line 72">
                <a:extLst>
                  <a:ext uri="{FF2B5EF4-FFF2-40B4-BE49-F238E27FC236}">
                    <a16:creationId xmlns:a16="http://schemas.microsoft.com/office/drawing/2014/main" id="{CAFCA19E-1C72-4D8F-60EC-72AAB2703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861303" y="5670319"/>
                <a:ext cx="347882" cy="21071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98" name="Line 264">
                <a:extLst>
                  <a:ext uri="{FF2B5EF4-FFF2-40B4-BE49-F238E27FC236}">
                    <a16:creationId xmlns:a16="http://schemas.microsoft.com/office/drawing/2014/main" id="{B7BBED08-A602-3E51-798B-CD49ADEC3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81820" y="5949618"/>
                <a:ext cx="4657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85" name="Oval 152">
                <a:extLst>
                  <a:ext uri="{FF2B5EF4-FFF2-40B4-BE49-F238E27FC236}">
                    <a16:creationId xmlns:a16="http://schemas.microsoft.com/office/drawing/2014/main" id="{FD13C84E-DD02-CC66-A45B-D11359EFC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510" y="5847569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AC</a:t>
                </a:r>
              </a:p>
            </p:txBody>
          </p:sp>
          <p:sp>
            <p:nvSpPr>
              <p:cNvPr id="186" name="Oval 152">
                <a:extLst>
                  <a:ext uri="{FF2B5EF4-FFF2-40B4-BE49-F238E27FC236}">
                    <a16:creationId xmlns:a16="http://schemas.microsoft.com/office/drawing/2014/main" id="{E60F1165-926A-FF21-0ACB-AA709EEAC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218" y="5857457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AD</a:t>
                </a:r>
              </a:p>
            </p:txBody>
          </p:sp>
        </p:grpSp>
      </p:grpSp>
      <p:sp>
        <p:nvSpPr>
          <p:cNvPr id="639" name="Cubo 638">
            <a:extLst>
              <a:ext uri="{FF2B5EF4-FFF2-40B4-BE49-F238E27FC236}">
                <a16:creationId xmlns:a16="http://schemas.microsoft.com/office/drawing/2014/main" id="{BE600FF3-14B4-0422-0943-4915329B028D}"/>
              </a:ext>
            </a:extLst>
          </p:cNvPr>
          <p:cNvSpPr/>
          <p:nvPr/>
        </p:nvSpPr>
        <p:spPr>
          <a:xfrm>
            <a:off x="1892387" y="6191846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1_1_1</a:t>
            </a:r>
          </a:p>
        </p:txBody>
      </p:sp>
      <p:sp>
        <p:nvSpPr>
          <p:cNvPr id="648" name="Cubo 647">
            <a:extLst>
              <a:ext uri="{FF2B5EF4-FFF2-40B4-BE49-F238E27FC236}">
                <a16:creationId xmlns:a16="http://schemas.microsoft.com/office/drawing/2014/main" id="{7CA55853-93C3-E7B1-7EEA-A129A3B9CD00}"/>
              </a:ext>
            </a:extLst>
          </p:cNvPr>
          <p:cNvSpPr/>
          <p:nvPr/>
        </p:nvSpPr>
        <p:spPr>
          <a:xfrm>
            <a:off x="2454424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1_1_2</a:t>
            </a:r>
          </a:p>
        </p:txBody>
      </p:sp>
      <p:sp>
        <p:nvSpPr>
          <p:cNvPr id="649" name="Cubo 648">
            <a:extLst>
              <a:ext uri="{FF2B5EF4-FFF2-40B4-BE49-F238E27FC236}">
                <a16:creationId xmlns:a16="http://schemas.microsoft.com/office/drawing/2014/main" id="{17259EEC-3314-757B-32AC-FCC9B9F6CC08}"/>
              </a:ext>
            </a:extLst>
          </p:cNvPr>
          <p:cNvSpPr/>
          <p:nvPr/>
        </p:nvSpPr>
        <p:spPr>
          <a:xfrm>
            <a:off x="3123631" y="6191846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1_1_3</a:t>
            </a:r>
          </a:p>
        </p:txBody>
      </p:sp>
      <p:sp>
        <p:nvSpPr>
          <p:cNvPr id="650" name="Cubo 649">
            <a:extLst>
              <a:ext uri="{FF2B5EF4-FFF2-40B4-BE49-F238E27FC236}">
                <a16:creationId xmlns:a16="http://schemas.microsoft.com/office/drawing/2014/main" id="{27D3C3A7-84BA-4C09-A632-972924AC5C88}"/>
              </a:ext>
            </a:extLst>
          </p:cNvPr>
          <p:cNvSpPr/>
          <p:nvPr/>
        </p:nvSpPr>
        <p:spPr>
          <a:xfrm>
            <a:off x="4754395" y="619958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1_2_2</a:t>
            </a:r>
          </a:p>
        </p:txBody>
      </p:sp>
      <p:sp>
        <p:nvSpPr>
          <p:cNvPr id="651" name="Cubo 650">
            <a:extLst>
              <a:ext uri="{FF2B5EF4-FFF2-40B4-BE49-F238E27FC236}">
                <a16:creationId xmlns:a16="http://schemas.microsoft.com/office/drawing/2014/main" id="{DA1013C8-1342-983A-B2DB-F9613EE39330}"/>
              </a:ext>
            </a:extLst>
          </p:cNvPr>
          <p:cNvSpPr/>
          <p:nvPr/>
        </p:nvSpPr>
        <p:spPr>
          <a:xfrm>
            <a:off x="3921052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1_2_1</a:t>
            </a:r>
          </a:p>
        </p:txBody>
      </p:sp>
      <p:sp>
        <p:nvSpPr>
          <p:cNvPr id="652" name="Cubo 651">
            <a:extLst>
              <a:ext uri="{FF2B5EF4-FFF2-40B4-BE49-F238E27FC236}">
                <a16:creationId xmlns:a16="http://schemas.microsoft.com/office/drawing/2014/main" id="{D6A39896-373E-51E0-C77A-68B494908F8B}"/>
              </a:ext>
            </a:extLst>
          </p:cNvPr>
          <p:cNvSpPr/>
          <p:nvPr/>
        </p:nvSpPr>
        <p:spPr>
          <a:xfrm>
            <a:off x="7916220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2_1_1</a:t>
            </a:r>
          </a:p>
        </p:txBody>
      </p:sp>
      <p:sp>
        <p:nvSpPr>
          <p:cNvPr id="653" name="Line 264">
            <a:extLst>
              <a:ext uri="{FF2B5EF4-FFF2-40B4-BE49-F238E27FC236}">
                <a16:creationId xmlns:a16="http://schemas.microsoft.com/office/drawing/2014/main" id="{A9EEFE3F-783F-E329-6D5D-7CBE5D2C56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55660" y="5940820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4" name="Line 72">
            <a:extLst>
              <a:ext uri="{FF2B5EF4-FFF2-40B4-BE49-F238E27FC236}">
                <a16:creationId xmlns:a16="http://schemas.microsoft.com/office/drawing/2014/main" id="{170EF8A0-1F32-8670-9DB8-ED6B8E6AEA1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111365" y="5661521"/>
            <a:ext cx="347882" cy="2107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5" name="Oval 152">
            <a:extLst>
              <a:ext uri="{FF2B5EF4-FFF2-40B4-BE49-F238E27FC236}">
                <a16:creationId xmlns:a16="http://schemas.microsoft.com/office/drawing/2014/main" id="{AB2E0544-DDB3-C36C-5FA6-E973D409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87" y="584520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AE</a:t>
            </a:r>
          </a:p>
        </p:txBody>
      </p:sp>
      <p:sp>
        <p:nvSpPr>
          <p:cNvPr id="659" name="Cubo 658">
            <a:extLst>
              <a:ext uri="{FF2B5EF4-FFF2-40B4-BE49-F238E27FC236}">
                <a16:creationId xmlns:a16="http://schemas.microsoft.com/office/drawing/2014/main" id="{7C702205-D525-0AA7-99B5-72092A97007C}"/>
              </a:ext>
            </a:extLst>
          </p:cNvPr>
          <p:cNvSpPr/>
          <p:nvPr/>
        </p:nvSpPr>
        <p:spPr>
          <a:xfrm>
            <a:off x="9453168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2_2_1</a:t>
            </a:r>
          </a:p>
        </p:txBody>
      </p:sp>
      <p:sp>
        <p:nvSpPr>
          <p:cNvPr id="37" name="Cubo 638">
            <a:extLst>
              <a:ext uri="{FF2B5EF4-FFF2-40B4-BE49-F238E27FC236}">
                <a16:creationId xmlns:a16="http://schemas.microsoft.com/office/drawing/2014/main" id="{762B008D-A5A2-E338-0633-92950C7889EC}"/>
              </a:ext>
            </a:extLst>
          </p:cNvPr>
          <p:cNvSpPr/>
          <p:nvPr/>
        </p:nvSpPr>
        <p:spPr>
          <a:xfrm>
            <a:off x="152331" y="4248263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5A3FE-9DC0-32B8-7DC7-0A38C58B59DD}"/>
              </a:ext>
            </a:extLst>
          </p:cNvPr>
          <p:cNvSpPr txBox="1"/>
          <p:nvPr/>
        </p:nvSpPr>
        <p:spPr>
          <a:xfrm>
            <a:off x="614264" y="422070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5010, VLAN ID 10</a:t>
            </a:r>
          </a:p>
          <a:p>
            <a:r>
              <a:rPr lang="en-GB" sz="1000"/>
              <a:t>Prefix: 200.10.0.0/16</a:t>
            </a:r>
            <a:endParaRPr lang="en-GB"/>
          </a:p>
        </p:txBody>
      </p:sp>
      <p:sp>
        <p:nvSpPr>
          <p:cNvPr id="39" name="Cubo 648">
            <a:extLst>
              <a:ext uri="{FF2B5EF4-FFF2-40B4-BE49-F238E27FC236}">
                <a16:creationId xmlns:a16="http://schemas.microsoft.com/office/drawing/2014/main" id="{EC4233AA-9838-016C-A957-61A8AE8BC780}"/>
              </a:ext>
            </a:extLst>
          </p:cNvPr>
          <p:cNvSpPr/>
          <p:nvPr/>
        </p:nvSpPr>
        <p:spPr>
          <a:xfrm>
            <a:off x="152331" y="478554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52" name="Cubo 650">
            <a:extLst>
              <a:ext uri="{FF2B5EF4-FFF2-40B4-BE49-F238E27FC236}">
                <a16:creationId xmlns:a16="http://schemas.microsoft.com/office/drawing/2014/main" id="{921D2538-A3F3-630E-AB7C-D74893DD50D8}"/>
              </a:ext>
            </a:extLst>
          </p:cNvPr>
          <p:cNvSpPr/>
          <p:nvPr/>
        </p:nvSpPr>
        <p:spPr>
          <a:xfrm>
            <a:off x="137408" y="5321784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A493FB-E89A-60CE-D6EC-9D1753BFD940}"/>
              </a:ext>
            </a:extLst>
          </p:cNvPr>
          <p:cNvSpPr txBox="1"/>
          <p:nvPr/>
        </p:nvSpPr>
        <p:spPr>
          <a:xfrm>
            <a:off x="610093" y="4777474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5020, VLAN ID 20</a:t>
            </a:r>
          </a:p>
          <a:p>
            <a:r>
              <a:rPr lang="en-GB" sz="1000"/>
              <a:t>Prefix: 200.20.0.0/16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5A8C37-69E6-775B-5277-946A67DFEB39}"/>
              </a:ext>
            </a:extLst>
          </p:cNvPr>
          <p:cNvSpPr txBox="1"/>
          <p:nvPr/>
        </p:nvSpPr>
        <p:spPr>
          <a:xfrm>
            <a:off x="610093" y="5322390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5030, VLAN ID 30</a:t>
            </a:r>
          </a:p>
          <a:p>
            <a:r>
              <a:rPr lang="en-GB" sz="1000"/>
              <a:t>Prefix: 200.30.0.0/16</a:t>
            </a:r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7CA26E-09B1-FE17-46D6-296DFE65140B}"/>
              </a:ext>
            </a:extLst>
          </p:cNvPr>
          <p:cNvSpPr txBox="1"/>
          <p:nvPr/>
        </p:nvSpPr>
        <p:spPr>
          <a:xfrm>
            <a:off x="1897604" y="660052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36144E-A9E3-16A8-FED3-8E4235090A15}"/>
              </a:ext>
            </a:extLst>
          </p:cNvPr>
          <p:cNvSpPr txBox="1"/>
          <p:nvPr/>
        </p:nvSpPr>
        <p:spPr>
          <a:xfrm>
            <a:off x="2437653" y="66082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C035DB-241D-D612-C906-E223C0527201}"/>
              </a:ext>
            </a:extLst>
          </p:cNvPr>
          <p:cNvSpPr txBox="1"/>
          <p:nvPr/>
        </p:nvSpPr>
        <p:spPr>
          <a:xfrm>
            <a:off x="3110017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248CDB-E480-4600-9E6C-36D8F0FC3966}"/>
              </a:ext>
            </a:extLst>
          </p:cNvPr>
          <p:cNvSpPr txBox="1"/>
          <p:nvPr/>
        </p:nvSpPr>
        <p:spPr>
          <a:xfrm>
            <a:off x="392562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C0E5E7-B78F-3549-28D1-6D7389DC56E1}"/>
              </a:ext>
            </a:extLst>
          </p:cNvPr>
          <p:cNvSpPr txBox="1"/>
          <p:nvPr/>
        </p:nvSpPr>
        <p:spPr>
          <a:xfrm>
            <a:off x="475814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07D7E1-BF61-8CE6-E278-5B672603D88E}"/>
              </a:ext>
            </a:extLst>
          </p:cNvPr>
          <p:cNvSpPr txBox="1"/>
          <p:nvPr/>
        </p:nvSpPr>
        <p:spPr>
          <a:xfrm>
            <a:off x="7908726" y="660826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BBC895-D00C-B708-B9E7-57CDE6C229B2}"/>
              </a:ext>
            </a:extLst>
          </p:cNvPr>
          <p:cNvSpPr txBox="1"/>
          <p:nvPr/>
        </p:nvSpPr>
        <p:spPr>
          <a:xfrm>
            <a:off x="9452574" y="661425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.0.3</a:t>
            </a:r>
          </a:p>
        </p:txBody>
      </p:sp>
      <p:sp>
        <p:nvSpPr>
          <p:cNvPr id="40" name="Text Box 136">
            <a:extLst>
              <a:ext uri="{FF2B5EF4-FFF2-40B4-BE49-F238E27FC236}">
                <a16:creationId xmlns:a16="http://schemas.microsoft.com/office/drawing/2014/main" id="{BB2A3943-7DFD-41F9-4D7E-3B816DFC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837" y="4813954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192.168.0.2/32</a:t>
            </a:r>
          </a:p>
        </p:txBody>
      </p:sp>
      <p:sp>
        <p:nvSpPr>
          <p:cNvPr id="53" name="Line 66">
            <a:extLst>
              <a:ext uri="{FF2B5EF4-FFF2-40B4-BE49-F238E27FC236}">
                <a16:creationId xmlns:a16="http://schemas.microsoft.com/office/drawing/2014/main" id="{4D17323D-1417-0C9F-104C-20A32A38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498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4012472" y="3967051"/>
            <a:ext cx="747328" cy="42613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433193" y="3973898"/>
            <a:ext cx="747328" cy="42613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sp>
        <p:nvSpPr>
          <p:cNvPr id="55" name="Text Box 136">
            <a:extLst>
              <a:ext uri="{FF2B5EF4-FFF2-40B4-BE49-F238E27FC236}">
                <a16:creationId xmlns:a16="http://schemas.microsoft.com/office/drawing/2014/main" id="{7F51F8F8-10D6-B694-A3AD-232E35E8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161" y="4815337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192.168.0.4/32</a:t>
            </a:r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886E74D3-9E15-5AD2-D57F-2E2D1D1D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2294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5" name="Text Box 136">
            <a:extLst>
              <a:ext uri="{FF2B5EF4-FFF2-40B4-BE49-F238E27FC236}">
                <a16:creationId xmlns:a16="http://schemas.microsoft.com/office/drawing/2014/main" id="{285B72C7-EA66-D2B8-8F34-155247A6D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9" y="3328329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192.168.0.1/32</a:t>
            </a:r>
          </a:p>
        </p:txBody>
      </p:sp>
      <p:sp>
        <p:nvSpPr>
          <p:cNvPr id="76" name="Line 66">
            <a:extLst>
              <a:ext uri="{FF2B5EF4-FFF2-40B4-BE49-F238E27FC236}">
                <a16:creationId xmlns:a16="http://schemas.microsoft.com/office/drawing/2014/main" id="{0990F863-A1FA-48D8-4F7B-279F73BE12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33684" y="3576268"/>
            <a:ext cx="1253447" cy="41378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7" name="Text Box 136">
            <a:extLst>
              <a:ext uri="{FF2B5EF4-FFF2-40B4-BE49-F238E27FC236}">
                <a16:creationId xmlns:a16="http://schemas.microsoft.com/office/drawing/2014/main" id="{53EE1DD1-121A-6A18-F69E-C4772108E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941" y="4358249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192.168.0.4/32</a:t>
            </a:r>
          </a:p>
        </p:txBody>
      </p:sp>
      <p:sp>
        <p:nvSpPr>
          <p:cNvPr id="78" name="Line 66">
            <a:extLst>
              <a:ext uri="{FF2B5EF4-FFF2-40B4-BE49-F238E27FC236}">
                <a16:creationId xmlns:a16="http://schemas.microsoft.com/office/drawing/2014/main" id="{6AE59809-0720-19AD-31B7-200FE52C70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2985" y="4179542"/>
            <a:ext cx="1306978" cy="182518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4359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4AFE65-07BC-A451-F7EC-0EF6BC47FADD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400800" y="4805680"/>
            <a:ext cx="1907564" cy="8030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1DC2C2-B3F5-91AE-5889-76086CFFD3FF}"/>
              </a:ext>
            </a:extLst>
          </p:cNvPr>
          <p:cNvSpPr txBox="1"/>
          <p:nvPr/>
        </p:nvSpPr>
        <p:spPr>
          <a:xfrm>
            <a:off x="8308364" y="5285527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VLANs on the bridge</a:t>
            </a:r>
          </a:p>
        </p:txBody>
      </p:sp>
    </p:spTree>
    <p:extLst>
      <p:ext uri="{BB962C8B-B14F-4D97-AF65-F5344CB8AC3E}">
        <p14:creationId xmlns:p14="http://schemas.microsoft.com/office/powerpoint/2010/main" val="2949916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vtep100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100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F6973-2277-BB9B-C602-09CA46B9EE91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957127" y="5213842"/>
            <a:ext cx="1187347" cy="11091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9CFEFA-D8D0-DA29-B7D5-4FC04DB87E23}"/>
              </a:ext>
            </a:extLst>
          </p:cNvPr>
          <p:cNvSpPr txBox="1"/>
          <p:nvPr/>
        </p:nvSpPr>
        <p:spPr>
          <a:xfrm>
            <a:off x="7144474" y="5999804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configure VLANs on bridge ports</a:t>
            </a:r>
          </a:p>
        </p:txBody>
      </p:sp>
    </p:spTree>
    <p:extLst>
      <p:ext uri="{BB962C8B-B14F-4D97-AF65-F5344CB8AC3E}">
        <p14:creationId xmlns:p14="http://schemas.microsoft.com/office/powerpoint/2010/main" val="3017706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configuration example – part 1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20522" y="1389736"/>
            <a:ext cx="10058403" cy="4791077"/>
            <a:chOff x="126" y="2432"/>
            <a:chExt cx="13307" cy="3018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2836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Create loopback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192.168.0.1/32 dev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 add 192.168.0.1/32 dev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5010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vtep5020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5020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vtep5020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vtep5030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5030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vtep5030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435703-E8C0-F680-7165-AC4F2D3ECA43}"/>
              </a:ext>
            </a:extLst>
          </p:cNvPr>
          <p:cNvSpPr txBox="1"/>
          <p:nvPr/>
        </p:nvSpPr>
        <p:spPr>
          <a:xfrm>
            <a:off x="5873484" y="1860307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configure an IP address on the loopback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5D20F2-569A-8AD1-C0E7-FD3784C8785F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514491" y="2099094"/>
            <a:ext cx="1358993" cy="2228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9DCB5A-5FE3-5502-758E-273345EF15B4}"/>
              </a:ext>
            </a:extLst>
          </p:cNvPr>
          <p:cNvSpPr txBox="1"/>
          <p:nvPr/>
        </p:nvSpPr>
        <p:spPr>
          <a:xfrm>
            <a:off x="9025388" y="1375888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source IP for the VTEPs to be the loopback IP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16147C-722C-7114-E3A2-634046ABE916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9339532" y="2299218"/>
            <a:ext cx="975475" cy="666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9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3" grpId="0" animBg="1"/>
      <p:bldP spid="13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leaf configuration example – part 2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9EFB2DEE-BA92-157A-69C6-18D6C45F4664}"/>
              </a:ext>
            </a:extLst>
          </p:cNvPr>
          <p:cNvGrpSpPr>
            <a:grpSpLocks/>
          </p:cNvGrpSpPr>
          <p:nvPr/>
        </p:nvGrpSpPr>
        <p:grpSpPr bwMode="auto">
          <a:xfrm>
            <a:off x="729797" y="1417638"/>
            <a:ext cx="6428700" cy="4913315"/>
            <a:chOff x="126" y="2432"/>
            <a:chExt cx="8505" cy="3095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90DFECA3-1140-AC32-E14B-CEE2A7356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8505" cy="2913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vtep5010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vtep5020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vtep5030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br100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vtep5010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vtep5020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vtep5030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AF3B536F-6609-22D2-DADE-537F76F3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0031390-7BC5-3BBC-B22B-7B73993F5FC6}"/>
              </a:ext>
            </a:extLst>
          </p:cNvPr>
          <p:cNvSpPr txBox="1"/>
          <p:nvPr/>
        </p:nvSpPr>
        <p:spPr>
          <a:xfrm>
            <a:off x="8882966" y="1778001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VLANs on the bridge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06B368-FDE5-2493-8462-3E9C15FEE19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00800" y="2101167"/>
            <a:ext cx="2482166" cy="17125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AF9EFE-8FBD-A78B-3DD6-E6C8CC73025E}"/>
              </a:ext>
            </a:extLst>
          </p:cNvPr>
          <p:cNvSpPr txBox="1"/>
          <p:nvPr/>
        </p:nvSpPr>
        <p:spPr>
          <a:xfrm>
            <a:off x="8882966" y="2495770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</a:t>
            </a:r>
            <a:r>
              <a:rPr lang="en-GB" err="1"/>
              <a:t>vtep</a:t>
            </a:r>
            <a:r>
              <a:rPr lang="en-GB"/>
              <a:t> ports to receive/send untagged traffic of specific VLANs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23728-81F7-65A5-561F-152F09C0D0B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303729" y="3095935"/>
            <a:ext cx="2579237" cy="12003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294E42-13E3-0E6D-0A32-71B6D2B1917B}"/>
              </a:ext>
            </a:extLst>
          </p:cNvPr>
          <p:cNvSpPr txBox="1"/>
          <p:nvPr/>
        </p:nvSpPr>
        <p:spPr>
          <a:xfrm>
            <a:off x="8882966" y="3762066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server ports to receive/send VLAN tagged traffic of specific VLANs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6F2D6-C79C-9F3D-AA2E-8F201E28D5B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343400" y="4362231"/>
            <a:ext cx="4539566" cy="889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leaf configuration example – part 3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9EFB2DEE-BA92-157A-69C6-18D6C45F4664}"/>
              </a:ext>
            </a:extLst>
          </p:cNvPr>
          <p:cNvGrpSpPr>
            <a:grpSpLocks/>
          </p:cNvGrpSpPr>
          <p:nvPr/>
        </p:nvGrpSpPr>
        <p:grpSpPr bwMode="auto">
          <a:xfrm>
            <a:off x="729797" y="1417638"/>
            <a:ext cx="6428700" cy="4913315"/>
            <a:chOff x="126" y="2432"/>
            <a:chExt cx="8505" cy="3095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90DFECA3-1140-AC32-E14B-CEE2A7356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8505" cy="2913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vtep5010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vtep5020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vtep5030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br100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vtep5010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vtep5020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vtep5030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AF3B536F-6609-22D2-DADE-537F76F3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0031390-7BC5-3BBC-B22B-7B73993F5FC6}"/>
              </a:ext>
            </a:extLst>
          </p:cNvPr>
          <p:cNvSpPr txBox="1"/>
          <p:nvPr/>
        </p:nvSpPr>
        <p:spPr>
          <a:xfrm>
            <a:off x="8882966" y="1778001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VLANs on the bridge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06B368-FDE5-2493-8462-3E9C15FEE19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00800" y="2101167"/>
            <a:ext cx="2482166" cy="17125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AF9EFE-8FBD-A78B-3DD6-E6C8CC73025E}"/>
              </a:ext>
            </a:extLst>
          </p:cNvPr>
          <p:cNvSpPr txBox="1"/>
          <p:nvPr/>
        </p:nvSpPr>
        <p:spPr>
          <a:xfrm>
            <a:off x="8882966" y="2495770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</a:t>
            </a:r>
            <a:r>
              <a:rPr lang="en-GB" err="1"/>
              <a:t>vtep</a:t>
            </a:r>
            <a:r>
              <a:rPr lang="en-GB"/>
              <a:t> ports to receive/send untagged traffic of specific VLANs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23728-81F7-65A5-561F-152F09C0D0B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303729" y="3095935"/>
            <a:ext cx="2579237" cy="12003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294E42-13E3-0E6D-0A32-71B6D2B1917B}"/>
              </a:ext>
            </a:extLst>
          </p:cNvPr>
          <p:cNvSpPr txBox="1"/>
          <p:nvPr/>
        </p:nvSpPr>
        <p:spPr>
          <a:xfrm>
            <a:off x="8882966" y="3762066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server ports to receive/send VLAN tagged traffic of specific VLANs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6F2D6-C79C-9F3D-AA2E-8F201E28D5B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343400" y="4362231"/>
            <a:ext cx="4539566" cy="889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0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7" y="1395524"/>
            <a:ext cx="4836111" cy="4587877"/>
            <a:chOff x="126" y="2432"/>
            <a:chExt cx="5552" cy="289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70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21C04B-B9E9-3AC0-4749-66ED426DDB5A}"/>
              </a:ext>
            </a:extLst>
          </p:cNvPr>
          <p:cNvGrpSpPr/>
          <p:nvPr/>
        </p:nvGrpSpPr>
        <p:grpSpPr>
          <a:xfrm>
            <a:off x="6204462" y="1395524"/>
            <a:ext cx="5080854" cy="4587878"/>
            <a:chOff x="6094506" y="1239270"/>
            <a:chExt cx="5080854" cy="4587878"/>
          </a:xfrm>
        </p:grpSpPr>
        <p:sp>
          <p:nvSpPr>
            <p:cNvPr id="3" name="AutoShape 5">
              <a:extLst>
                <a:ext uri="{FF2B5EF4-FFF2-40B4-BE49-F238E27FC236}">
                  <a16:creationId xmlns:a16="http://schemas.microsoft.com/office/drawing/2014/main" id="{3F6EC7D3-2D6E-2F18-79B3-1970952A9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506" y="1528196"/>
              <a:ext cx="5080854" cy="429895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redistribute connected route-map LOOPBACKS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route-map LOOPBACKS permit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match interface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AutoShape 9">
              <a:extLst>
                <a:ext uri="{FF2B5EF4-FFF2-40B4-BE49-F238E27FC236}">
                  <a16:creationId xmlns:a16="http://schemas.microsoft.com/office/drawing/2014/main" id="{A7401E85-7E1E-E14F-F675-49C9D72C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234" y="1239270"/>
              <a:ext cx="3692412" cy="360363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23092C6-9AE2-8B9C-AA0A-A62A68FFCA6A}"/>
              </a:ext>
            </a:extLst>
          </p:cNvPr>
          <p:cNvSpPr txBox="1"/>
          <p:nvPr/>
        </p:nvSpPr>
        <p:spPr>
          <a:xfrm>
            <a:off x="9300836" y="5124791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route-map to announce the loopback IP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B5A40B-B306-0F17-C526-00962DBE8FE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614279" y="4912511"/>
            <a:ext cx="686557" cy="5354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AAB1FA-F47A-E58D-F492-3E88E3125C7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843989" y="2705363"/>
            <a:ext cx="746466" cy="241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142719-0188-02FC-D294-9234EAC4B313}"/>
              </a:ext>
            </a:extLst>
          </p:cNvPr>
          <p:cNvSpPr txBox="1"/>
          <p:nvPr/>
        </p:nvSpPr>
        <p:spPr>
          <a:xfrm>
            <a:off x="3795510" y="225021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CBE228-B540-1A1C-5968-67B7C7F82BD3}"/>
              </a:ext>
            </a:extLst>
          </p:cNvPr>
          <p:cNvCxnSpPr>
            <a:cxnSpLocks/>
          </p:cNvCxnSpPr>
          <p:nvPr/>
        </p:nvCxnSpPr>
        <p:spPr>
          <a:xfrm>
            <a:off x="5089109" y="2876773"/>
            <a:ext cx="1153081" cy="552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1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 – multiple tenants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requirements</a:t>
            </a:r>
          </a:p>
          <a:p>
            <a:pPr lvl="1"/>
            <a:r>
              <a:rPr lang="en-GB" altLang="it-IT"/>
              <a:t>servers’ architecture requirements</a:t>
            </a:r>
          </a:p>
          <a:p>
            <a:pPr lvl="1"/>
            <a:r>
              <a:rPr lang="en-GB" altLang="it-IT"/>
              <a:t>orchestration requirements</a:t>
            </a:r>
          </a:p>
          <a:p>
            <a:pPr lvl="1"/>
            <a:r>
              <a:rPr lang="en-GB" altLang="it-IT"/>
              <a:t>tenant requirements</a:t>
            </a:r>
          </a:p>
          <a:p>
            <a:r>
              <a:rPr lang="en-GB" altLang="it-IT" err="1"/>
              <a:t>tunneling</a:t>
            </a:r>
            <a:r>
              <a:rPr lang="en-GB" altLang="it-IT"/>
              <a:t> protocols</a:t>
            </a:r>
          </a:p>
          <a:p>
            <a:r>
              <a:rPr lang="en-GB" altLang="it-IT"/>
              <a:t>VXLAN</a:t>
            </a:r>
          </a:p>
          <a:p>
            <a:r>
              <a:rPr lang="en-GB" altLang="it-IT"/>
              <a:t>EVPN-BGP</a:t>
            </a:r>
          </a:p>
        </p:txBody>
      </p:sp>
    </p:spTree>
    <p:extLst>
      <p:ext uri="{BB962C8B-B14F-4D97-AF65-F5344CB8AC3E}">
        <p14:creationId xmlns:p14="http://schemas.microsoft.com/office/powerpoint/2010/main" val="4177397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spine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67"/>
            <a:ext cx="4836111" cy="4819652"/>
            <a:chOff x="126" y="2432"/>
            <a:chExt cx="5552" cy="303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85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061" y="1707592"/>
            <a:ext cx="4836111" cy="4530727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789" y="1418667"/>
            <a:ext cx="3692412" cy="360363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6156C-7593-13F4-FEB0-D6557E5FC88B}"/>
              </a:ext>
            </a:extLst>
          </p:cNvPr>
          <p:cNvSpPr txBox="1"/>
          <p:nvPr/>
        </p:nvSpPr>
        <p:spPr>
          <a:xfrm>
            <a:off x="9439123" y="410949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B5785F-1B9F-AE80-7FE9-BD0DFBF313A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860221" y="4432658"/>
            <a:ext cx="578902" cy="763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6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ToF</a:t>
            </a:r>
            <a:r>
              <a:rPr lang="en-GB"/>
              <a:t>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70"/>
            <a:ext cx="5093944" cy="2889252"/>
            <a:chOff x="126" y="2432"/>
            <a:chExt cx="5848" cy="18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848" cy="16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06563"/>
            <a:ext cx="4836111" cy="4224341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eth0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eth1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28" y="1417638"/>
            <a:ext cx="3692412" cy="344895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62E2-4277-8E79-51DF-9FD9A2F439BA}"/>
              </a:ext>
            </a:extLst>
          </p:cNvPr>
          <p:cNvSpPr txBox="1"/>
          <p:nvPr/>
        </p:nvSpPr>
        <p:spPr>
          <a:xfrm>
            <a:off x="9401286" y="4574257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595E5E-325C-3DCA-DABB-CE3CEC9C168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973732" y="4897423"/>
            <a:ext cx="427554" cy="323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 configuration example – part 1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20522" y="1424456"/>
            <a:ext cx="10883818" cy="4675189"/>
            <a:chOff x="126" y="2432"/>
            <a:chExt cx="14399" cy="2945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26"/>
              <a:ext cx="14399" cy="2751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bond1 type bond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miimon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100 mode 802.3ad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xmit_hash_policy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layer3+4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all_slaves_active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eth1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eth0 master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eth1 master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eth1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eth3 master br100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server_1_1.startup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23D7653-CD59-4F62-C7EB-9392752698DF}"/>
              </a:ext>
            </a:extLst>
          </p:cNvPr>
          <p:cNvSpPr txBox="1"/>
          <p:nvPr/>
        </p:nvSpPr>
        <p:spPr>
          <a:xfrm>
            <a:off x="9025103" y="2780808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bond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0D614D-904D-5760-0D76-E3ECDF7E69A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572000" y="2041745"/>
            <a:ext cx="4453103" cy="1062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8DA646-170E-A901-85D0-D9F509C14DE6}"/>
              </a:ext>
            </a:extLst>
          </p:cNvPr>
          <p:cNvSpPr txBox="1"/>
          <p:nvPr/>
        </p:nvSpPr>
        <p:spPr>
          <a:xfrm>
            <a:off x="9025103" y="3517725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interfaces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6A54F1-9C63-C094-649C-08E91EFE63BD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733800" y="2356538"/>
            <a:ext cx="5291303" cy="13458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7C8C0-5479-511E-0CF1-9037963E7E46}"/>
              </a:ext>
            </a:extLst>
          </p:cNvPr>
          <p:cNvSpPr txBox="1"/>
          <p:nvPr/>
        </p:nvSpPr>
        <p:spPr>
          <a:xfrm>
            <a:off x="9025103" y="3974247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connect physical interfaces to the bond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482119-8272-B3E6-456C-578496A12119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073525" y="3013784"/>
            <a:ext cx="4951578" cy="12836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A3F587-7218-986A-C6FE-E0CFDD662BC8}"/>
              </a:ext>
            </a:extLst>
          </p:cNvPr>
          <p:cNvSpPr txBox="1"/>
          <p:nvPr/>
        </p:nvSpPr>
        <p:spPr>
          <a:xfrm>
            <a:off x="9025103" y="4710712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interfaces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AA0724-DDF6-E1E4-ADE1-DD90E08DAB8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505200" y="3604079"/>
            <a:ext cx="5519903" cy="1291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478C39-72F9-79B8-BA9C-563486921124}"/>
              </a:ext>
            </a:extLst>
          </p:cNvPr>
          <p:cNvSpPr txBox="1"/>
          <p:nvPr/>
        </p:nvSpPr>
        <p:spPr>
          <a:xfrm>
            <a:off x="9025388" y="5167234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bridge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856310-C9A5-484D-3C92-30995BF939B9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073810" y="4545966"/>
            <a:ext cx="4951578" cy="805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2A1A1E-0144-3B62-2150-13DD2AC80551}"/>
              </a:ext>
            </a:extLst>
          </p:cNvPr>
          <p:cNvSpPr txBox="1"/>
          <p:nvPr/>
        </p:nvSpPr>
        <p:spPr>
          <a:xfrm>
            <a:off x="9025388" y="5629870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connect the bond and container interfaces to the bridge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B86DDA-B5D7-5D38-5ACB-C6F384ED60F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648200" y="5562600"/>
            <a:ext cx="4377188" cy="528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8" grpId="0" animBg="1"/>
      <p:bldP spid="21" grpId="0" animBg="1"/>
      <p:bldP spid="2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3C27-1B1C-DA9B-1BF3-CF4465C9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802.3ad with active-backup?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63E9-04E5-AE14-90F5-03B56D10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600572"/>
          </a:xfrm>
        </p:spPr>
        <p:txBody>
          <a:bodyPr/>
          <a:lstStyle/>
          <a:p>
            <a:r>
              <a:rPr lang="en-GB"/>
              <a:t>usually the right policy is active-active with hash policy</a:t>
            </a:r>
          </a:p>
          <a:p>
            <a:r>
              <a:rPr lang="en-GB"/>
              <a:t>to support dual attached servers in active-active mode to different switches (leaves), Multi-Chassis Link Aggregation (MLAG) is needed</a:t>
            </a:r>
          </a:p>
          <a:p>
            <a:pPr lvl="1"/>
            <a:r>
              <a:rPr lang="en-GB"/>
              <a:t>MLAG enables a server or switch with a two-port bond, to connect those ports to different switches and operate as if they are connected to a single, logical switch. This provides greater redundancy and greater system throughput.</a:t>
            </a:r>
          </a:p>
          <a:p>
            <a:r>
              <a:rPr lang="en-GB"/>
              <a:t>classic Linux kernels do not support MLAG</a:t>
            </a:r>
          </a:p>
        </p:txBody>
      </p:sp>
    </p:spTree>
    <p:extLst>
      <p:ext uri="{BB962C8B-B14F-4D97-AF65-F5344CB8AC3E}">
        <p14:creationId xmlns:p14="http://schemas.microsoft.com/office/powerpoint/2010/main" val="42474395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 configuration example – part 2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74EBB03F-1EA9-ABD6-C5A6-0D4ED2618B21}"/>
              </a:ext>
            </a:extLst>
          </p:cNvPr>
          <p:cNvGrpSpPr>
            <a:grpSpLocks/>
          </p:cNvGrpSpPr>
          <p:nvPr/>
        </p:nvGrpSpPr>
        <p:grpSpPr bwMode="auto">
          <a:xfrm>
            <a:off x="722499" y="1401307"/>
            <a:ext cx="5747659" cy="2430463"/>
            <a:chOff x="126" y="2432"/>
            <a:chExt cx="7604" cy="1531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D3300390-91E7-1CBA-1096-8794D71E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26"/>
              <a:ext cx="7604" cy="1337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10 dev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20 dev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eth2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eth3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5B3DF734-EE20-B18A-071E-FAB2BBE8A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server_1_1.startup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6A91FA2-FB51-6AD6-CFE8-B1F2C05BEC4A}"/>
              </a:ext>
            </a:extLst>
          </p:cNvPr>
          <p:cNvSpPr txBox="1"/>
          <p:nvPr/>
        </p:nvSpPr>
        <p:spPr>
          <a:xfrm>
            <a:off x="9025388" y="1592263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bond port of the bridge to receive tagged VLAN packets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14D2E9-B053-08DB-084D-E74459B9639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77407" y="2053928"/>
            <a:ext cx="4547981" cy="4616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208B28-98C9-3B85-D80A-E07E5C112812}"/>
              </a:ext>
            </a:extLst>
          </p:cNvPr>
          <p:cNvSpPr txBox="1"/>
          <p:nvPr/>
        </p:nvSpPr>
        <p:spPr>
          <a:xfrm>
            <a:off x="9025388" y="2626481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container ports to send untagged frames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DADF2-CFDD-421E-204F-4045D746937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997203" y="2977258"/>
            <a:ext cx="3028185" cy="110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15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2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data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root@leaf_1_0_1:/#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route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10.0.0.0/30 dev eth0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10.0.0.4/30 dev eth1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10.0.0.5 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192.168.0.1 dev lo scope link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192.168.0.7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nhid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 proto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metric 20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10.0.0.2 dev eth0 weight 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10.0.0.6 dev eth1 weight 1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3835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BGP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715945"/>
            <a:ext cx="10928433" cy="4285527"/>
            <a:chOff x="651849" y="2378845"/>
            <a:chExt cx="10928433" cy="42855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403229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 table version is 2, local router ID is 192.168.0.1,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 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Default local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pref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100, local AS 64512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Status codes:  s suppressed, d damped, h history, * valid, &gt; best, = multipath,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          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internal, r RIB-failure, S Stale, R Removed</a:t>
              </a:r>
            </a:p>
            <a:p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codes: @NNN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nexthop's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id, &lt; announce-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-self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Origin codes: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- IGP, e - EGP, ? - incomplete</a:t>
              </a:r>
            </a:p>
            <a:p>
              <a:b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Network          Next Hop        Metric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LocPrf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Weight Path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192.168.0.1/32   0.0.0.0              0         32768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192.168.0.7/32   10.0.0.2        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*=                  10.0.0.6        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25479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EVPN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Number of MACs (local and remote) known for this VNI: 3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8e:cf:26:1f:44:16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d2:23:78:4a:e9:02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76:76:b2:f0:18:6d remote       192.168.0.7                          0/0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8679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DD7FB87-CBEF-43C4-5E25-E9491F5A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EVPN-BGP and Bond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5C75E5F-21CE-0848-02CF-0CB0403D7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08255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Line 72">
            <a:extLst>
              <a:ext uri="{FF2B5EF4-FFF2-40B4-BE49-F238E27FC236}">
                <a16:creationId xmlns:a16="http://schemas.microsoft.com/office/drawing/2014/main" id="{D3A264AB-9464-2933-2ED6-740C349F7BC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61527" y="5930935"/>
            <a:ext cx="308907" cy="3127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5" name="Line 72">
            <a:extLst>
              <a:ext uri="{FF2B5EF4-FFF2-40B4-BE49-F238E27FC236}">
                <a16:creationId xmlns:a16="http://schemas.microsoft.com/office/drawing/2014/main" id="{69630293-0DD6-D331-D978-909E12D791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8009" y="6021260"/>
            <a:ext cx="284718" cy="156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4" name="Line 72">
            <a:extLst>
              <a:ext uri="{FF2B5EF4-FFF2-40B4-BE49-F238E27FC236}">
                <a16:creationId xmlns:a16="http://schemas.microsoft.com/office/drawing/2014/main" id="{890FD788-9C87-7BD2-C8CE-E8554282582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535835" y="6042017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3" name="Line 72">
            <a:extLst>
              <a:ext uri="{FF2B5EF4-FFF2-40B4-BE49-F238E27FC236}">
                <a16:creationId xmlns:a16="http://schemas.microsoft.com/office/drawing/2014/main" id="{210CAC6C-2833-CB0B-A4F2-E9A487D4744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54282" y="6052345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2" name="Line 72">
            <a:extLst>
              <a:ext uri="{FF2B5EF4-FFF2-40B4-BE49-F238E27FC236}">
                <a16:creationId xmlns:a16="http://schemas.microsoft.com/office/drawing/2014/main" id="{27B9C3D1-972E-119E-4B18-030EB1C2887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238174" y="6028676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1" name="Line 72">
            <a:extLst>
              <a:ext uri="{FF2B5EF4-FFF2-40B4-BE49-F238E27FC236}">
                <a16:creationId xmlns:a16="http://schemas.microsoft.com/office/drawing/2014/main" id="{7C9CF822-B61B-681B-4499-9B417E70FFC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738246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0" name="Line 72">
            <a:extLst>
              <a:ext uri="{FF2B5EF4-FFF2-40B4-BE49-F238E27FC236}">
                <a16:creationId xmlns:a16="http://schemas.microsoft.com/office/drawing/2014/main" id="{D8CDC560-28FA-13A2-7DC2-8C9431CC99B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961981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6" name="Line 72">
            <a:extLst>
              <a:ext uri="{FF2B5EF4-FFF2-40B4-BE49-F238E27FC236}">
                <a16:creationId xmlns:a16="http://schemas.microsoft.com/office/drawing/2014/main" id="{F342F2CA-72A5-BAE4-5304-4882EDAF693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9400304" y="5630979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7" name="Line 264">
            <a:extLst>
              <a:ext uri="{FF2B5EF4-FFF2-40B4-BE49-F238E27FC236}">
                <a16:creationId xmlns:a16="http://schemas.microsoft.com/office/drawing/2014/main" id="{F0C8E409-86B8-8D47-796E-CF99541EBF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83126" y="5947375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8" name="Oval 152">
            <a:extLst>
              <a:ext uri="{FF2B5EF4-FFF2-40B4-BE49-F238E27FC236}">
                <a16:creationId xmlns:a16="http://schemas.microsoft.com/office/drawing/2014/main" id="{1808B51A-1475-04C3-E975-322EC0F0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09" y="5858563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AF</a:t>
            </a:r>
          </a:p>
        </p:txBody>
      </p:sp>
      <p:sp>
        <p:nvSpPr>
          <p:cNvPr id="97" name="Line 72">
            <a:extLst>
              <a:ext uri="{FF2B5EF4-FFF2-40B4-BE49-F238E27FC236}">
                <a16:creationId xmlns:a16="http://schemas.microsoft.com/office/drawing/2014/main" id="{54C84A84-9A7A-9FD8-2E84-163E6884C44C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2707147" y="5474786"/>
            <a:ext cx="361771" cy="5730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0" name="Line 72">
            <a:extLst>
              <a:ext uri="{FF2B5EF4-FFF2-40B4-BE49-F238E27FC236}">
                <a16:creationId xmlns:a16="http://schemas.microsoft.com/office/drawing/2014/main" id="{22A89CB3-3E2F-9773-972E-B8C50F99468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14759" y="5627630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8" name="Line 264">
            <a:extLst>
              <a:ext uri="{FF2B5EF4-FFF2-40B4-BE49-F238E27FC236}">
                <a16:creationId xmlns:a16="http://schemas.microsoft.com/office/drawing/2014/main" id="{CCE1C7BB-7532-A8DC-3693-9C3CA35BA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5482" y="5940820"/>
            <a:ext cx="482532" cy="110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0" name="Line 264">
            <a:extLst>
              <a:ext uri="{FF2B5EF4-FFF2-40B4-BE49-F238E27FC236}">
                <a16:creationId xmlns:a16="http://schemas.microsoft.com/office/drawing/2014/main" id="{28DAF6DA-109F-4BF3-ABA1-D492EB50B0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7581" y="5944026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7" name="Oval 152">
            <a:extLst>
              <a:ext uri="{FF2B5EF4-FFF2-40B4-BE49-F238E27FC236}">
                <a16:creationId xmlns:a16="http://schemas.microsoft.com/office/drawing/2014/main" id="{13DB3BC4-C4B6-B32A-9377-CE298F65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495" y="58406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AA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168" name="Oval 152">
            <a:extLst>
              <a:ext uri="{FF2B5EF4-FFF2-40B4-BE49-F238E27FC236}">
                <a16:creationId xmlns:a16="http://schemas.microsoft.com/office/drawing/2014/main" id="{3F7EFB53-3E8B-F08C-0100-9C6608C5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964" y="585521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AB</a:t>
            </a:r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205827" y="4579951"/>
            <a:ext cx="654718" cy="2646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80" name="Line 71">
            <a:extLst>
              <a:ext uri="{FF2B5EF4-FFF2-40B4-BE49-F238E27FC236}">
                <a16:creationId xmlns:a16="http://schemas.microsoft.com/office/drawing/2014/main" id="{4872A124-5DAC-5FFC-961E-4C65914F974F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764919" y="4150425"/>
            <a:ext cx="689445" cy="11038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98192" y="4587279"/>
            <a:ext cx="622885" cy="24391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9DEC853-AC98-68B7-22AC-6FED1660E192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535188" y="4122209"/>
            <a:ext cx="613446" cy="11793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37" y="257476"/>
            <a:ext cx="10972800" cy="1143000"/>
          </a:xfrm>
        </p:spPr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280" y="1327059"/>
            <a:ext cx="2620505" cy="615538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350" y="3856726"/>
            <a:ext cx="1256652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547" y="3856817"/>
            <a:ext cx="1164573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19" y="3864370"/>
            <a:ext cx="1214922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528" y="3864370"/>
            <a:ext cx="1220306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06" y="2839095"/>
            <a:ext cx="2664948" cy="615538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764" y="2805559"/>
            <a:ext cx="2598038" cy="615538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2868071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78241" y="1835798"/>
            <a:ext cx="779949" cy="109939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4490155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805068" y="1835798"/>
            <a:ext cx="2353122" cy="10846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581068" cy="62048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78241" y="3361319"/>
            <a:ext cx="7895" cy="6057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789" cy="6273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06857" y="3361319"/>
            <a:ext cx="1571383" cy="6125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1630673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648344" y="3347409"/>
            <a:ext cx="8590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4653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30914" y="3347409"/>
            <a:ext cx="1617431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Line 71">
            <a:extLst>
              <a:ext uri="{FF2B5EF4-FFF2-40B4-BE49-F238E27FC236}">
                <a16:creationId xmlns:a16="http://schemas.microsoft.com/office/drawing/2014/main" id="{7463DECB-8805-0F2B-9313-9AF9195C750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49607" y="4006976"/>
            <a:ext cx="612099" cy="140193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695635" y="4468319"/>
            <a:ext cx="606282" cy="48817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1281316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78241" y="1853522"/>
            <a:ext cx="2366704" cy="108166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2903399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805068" y="1853522"/>
            <a:ext cx="3939877" cy="106691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201999" y="2778230"/>
            <a:ext cx="27964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406672" y="2776211"/>
            <a:ext cx="28470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69622" y="1269324"/>
            <a:ext cx="2787190" cy="76019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4004577" y="2935189"/>
            <a:ext cx="747328" cy="42613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431404" y="2920436"/>
            <a:ext cx="747328" cy="42613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652597" y="2921279"/>
            <a:ext cx="747328" cy="42613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274680" y="2921279"/>
            <a:ext cx="747328" cy="42613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784526" y="1409667"/>
            <a:ext cx="747328" cy="42613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371281" y="1427391"/>
            <a:ext cx="747328" cy="42613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1666205" y="5001846"/>
            <a:ext cx="1876180" cy="583125"/>
            <a:chOff x="9946563" y="4306849"/>
            <a:chExt cx="1123818" cy="35044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6563" y="4417943"/>
              <a:ext cx="907197" cy="149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859673" y="5006330"/>
            <a:ext cx="1850595" cy="583123"/>
            <a:chOff x="10691757" y="4306849"/>
            <a:chExt cx="1108492" cy="35044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52" y="4401124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1" name="Line 71">
            <a:extLst>
              <a:ext uri="{FF2B5EF4-FFF2-40B4-BE49-F238E27FC236}">
                <a16:creationId xmlns:a16="http://schemas.microsoft.com/office/drawing/2014/main" id="{1B0E2059-F811-5947-51A3-57A8E34E1A0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389698" y="4009582"/>
            <a:ext cx="654717" cy="14064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968190" y="4427529"/>
            <a:ext cx="668439" cy="58646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866206" y="5009106"/>
            <a:ext cx="1980957" cy="583123"/>
            <a:chOff x="9883803" y="4306849"/>
            <a:chExt cx="1186578" cy="35044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803" y="4396465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10172" y="5016037"/>
            <a:ext cx="1900858" cy="583123"/>
            <a:chOff x="10691757" y="4306849"/>
            <a:chExt cx="1138599" cy="35044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3159" y="4397970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657250" y="3959499"/>
            <a:ext cx="747328" cy="42613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283270" y="3951429"/>
            <a:ext cx="747328" cy="42613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838" y="357626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508" y="46371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3" name="Oval 152">
            <a:extLst>
              <a:ext uri="{FF2B5EF4-FFF2-40B4-BE49-F238E27FC236}">
                <a16:creationId xmlns:a16="http://schemas.microsoft.com/office/drawing/2014/main" id="{E9B766FE-A358-143B-A4E5-65E99494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511" y="457438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4" name="Oval 152">
            <a:extLst>
              <a:ext uri="{FF2B5EF4-FFF2-40B4-BE49-F238E27FC236}">
                <a16:creationId xmlns:a16="http://schemas.microsoft.com/office/drawing/2014/main" id="{23BBE6AA-09DC-AD32-EE15-DA37C489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62" y="457882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423" y="4641201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168" y="461605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W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506" y="461086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59" name="Oval 152">
            <a:extLst>
              <a:ext uri="{FF2B5EF4-FFF2-40B4-BE49-F238E27FC236}">
                <a16:creationId xmlns:a16="http://schemas.microsoft.com/office/drawing/2014/main" id="{0014F35F-24D0-545A-CA48-7ECDC7E5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87" y="456277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F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0" name="Oval 152">
            <a:extLst>
              <a:ext uri="{FF2B5EF4-FFF2-40B4-BE49-F238E27FC236}">
                <a16:creationId xmlns:a16="http://schemas.microsoft.com/office/drawing/2014/main" id="{4004762E-BB60-DA7E-D6A3-76B8B1189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528" y="458114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P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404" y="356727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690" y="34297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05" y="342677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04" y="355133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832" y="357455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736" y="345073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865" y="34358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54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715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708" y="250093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655" y="23864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360" name="Line 66">
            <a:extLst>
              <a:ext uri="{FF2B5EF4-FFF2-40B4-BE49-F238E27FC236}">
                <a16:creationId xmlns:a16="http://schemas.microsoft.com/office/drawing/2014/main" id="{586493DC-2E84-0C25-3852-09C55AEBC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1000" y="3439479"/>
            <a:ext cx="1029913" cy="8475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1" name="Line 66">
            <a:extLst>
              <a:ext uri="{FF2B5EF4-FFF2-40B4-BE49-F238E27FC236}">
                <a16:creationId xmlns:a16="http://schemas.microsoft.com/office/drawing/2014/main" id="{3417D6A8-71A8-F5C9-DAF3-BC06C77FE7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45680" y="3653126"/>
            <a:ext cx="539129" cy="847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598" y="25132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0" y="24735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068" y="246174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55" y="253884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930452" y="4037782"/>
            <a:ext cx="7983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87870" y="2802689"/>
            <a:ext cx="9067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67529" y="4047429"/>
            <a:ext cx="7806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102009" y="3974056"/>
            <a:ext cx="9053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677368" y="3997578"/>
            <a:ext cx="85982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39412" y="2837708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37416" y="1330492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grpSp>
        <p:nvGrpSpPr>
          <p:cNvPr id="606" name="Gruppo 605">
            <a:extLst>
              <a:ext uri="{FF2B5EF4-FFF2-40B4-BE49-F238E27FC236}">
                <a16:creationId xmlns:a16="http://schemas.microsoft.com/office/drawing/2014/main" id="{F6C94A76-2D86-9E29-8ADE-B389D798E2C0}"/>
              </a:ext>
            </a:extLst>
          </p:cNvPr>
          <p:cNvGrpSpPr/>
          <p:nvPr/>
        </p:nvGrpSpPr>
        <p:grpSpPr>
          <a:xfrm>
            <a:off x="3904599" y="5584972"/>
            <a:ext cx="1330385" cy="473336"/>
            <a:chOff x="3805598" y="5587215"/>
            <a:chExt cx="1330385" cy="473336"/>
          </a:xfrm>
        </p:grpSpPr>
        <p:sp>
          <p:nvSpPr>
            <p:cNvPr id="597" name="Line 264">
              <a:extLst>
                <a:ext uri="{FF2B5EF4-FFF2-40B4-BE49-F238E27FC236}">
                  <a16:creationId xmlns:a16="http://schemas.microsoft.com/office/drawing/2014/main" id="{FF75FA96-3C00-8D48-7593-74316D6BC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5598" y="5949618"/>
              <a:ext cx="4657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it-IT"/>
            </a:p>
          </p:txBody>
        </p:sp>
        <p:grpSp>
          <p:nvGrpSpPr>
            <p:cNvPr id="599" name="Gruppo 598">
              <a:extLst>
                <a:ext uri="{FF2B5EF4-FFF2-40B4-BE49-F238E27FC236}">
                  <a16:creationId xmlns:a16="http://schemas.microsoft.com/office/drawing/2014/main" id="{9FFDA560-1735-D5DA-5126-4A6A1DB030FE}"/>
                </a:ext>
              </a:extLst>
            </p:cNvPr>
            <p:cNvGrpSpPr/>
            <p:nvPr/>
          </p:nvGrpSpPr>
          <p:grpSpPr>
            <a:xfrm>
              <a:off x="3929886" y="5587215"/>
              <a:ext cx="1206097" cy="473336"/>
              <a:chOff x="3929886" y="5587215"/>
              <a:chExt cx="1206097" cy="473336"/>
            </a:xfrm>
          </p:grpSpPr>
          <p:sp>
            <p:nvSpPr>
              <p:cNvPr id="187" name="Line 72">
                <a:extLst>
                  <a:ext uri="{FF2B5EF4-FFF2-40B4-BE49-F238E27FC236}">
                    <a16:creationId xmlns:a16="http://schemas.microsoft.com/office/drawing/2014/main" id="{F5B55330-D6F3-1F63-93B3-4FFE50AE4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264919" y="5459778"/>
                <a:ext cx="347873" cy="60274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88" name="Line 72">
                <a:extLst>
                  <a:ext uri="{FF2B5EF4-FFF2-40B4-BE49-F238E27FC236}">
                    <a16:creationId xmlns:a16="http://schemas.microsoft.com/office/drawing/2014/main" id="{CAFCA19E-1C72-4D8F-60EC-72AAB2703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861303" y="5670319"/>
                <a:ext cx="347882" cy="21071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98" name="Line 264">
                <a:extLst>
                  <a:ext uri="{FF2B5EF4-FFF2-40B4-BE49-F238E27FC236}">
                    <a16:creationId xmlns:a16="http://schemas.microsoft.com/office/drawing/2014/main" id="{B7BBED08-A602-3E51-798B-CD49ADEC3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81820" y="5949618"/>
                <a:ext cx="4657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85" name="Oval 152">
                <a:extLst>
                  <a:ext uri="{FF2B5EF4-FFF2-40B4-BE49-F238E27FC236}">
                    <a16:creationId xmlns:a16="http://schemas.microsoft.com/office/drawing/2014/main" id="{FD13C84E-DD02-CC66-A45B-D11359EFC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510" y="5847569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AC</a:t>
                </a:r>
              </a:p>
            </p:txBody>
          </p:sp>
          <p:sp>
            <p:nvSpPr>
              <p:cNvPr id="186" name="Oval 152">
                <a:extLst>
                  <a:ext uri="{FF2B5EF4-FFF2-40B4-BE49-F238E27FC236}">
                    <a16:creationId xmlns:a16="http://schemas.microsoft.com/office/drawing/2014/main" id="{E60F1165-926A-FF21-0ACB-AA709EEAC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218" y="5857457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AD</a:t>
                </a:r>
              </a:p>
            </p:txBody>
          </p:sp>
        </p:grpSp>
      </p:grpSp>
      <p:sp>
        <p:nvSpPr>
          <p:cNvPr id="639" name="Cubo 638">
            <a:extLst>
              <a:ext uri="{FF2B5EF4-FFF2-40B4-BE49-F238E27FC236}">
                <a16:creationId xmlns:a16="http://schemas.microsoft.com/office/drawing/2014/main" id="{BE600FF3-14B4-0422-0943-4915329B028D}"/>
              </a:ext>
            </a:extLst>
          </p:cNvPr>
          <p:cNvSpPr/>
          <p:nvPr/>
        </p:nvSpPr>
        <p:spPr>
          <a:xfrm>
            <a:off x="1892387" y="6191846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1_1_1</a:t>
            </a:r>
          </a:p>
        </p:txBody>
      </p:sp>
      <p:sp>
        <p:nvSpPr>
          <p:cNvPr id="648" name="Cubo 647">
            <a:extLst>
              <a:ext uri="{FF2B5EF4-FFF2-40B4-BE49-F238E27FC236}">
                <a16:creationId xmlns:a16="http://schemas.microsoft.com/office/drawing/2014/main" id="{7CA55853-93C3-E7B1-7EEA-A129A3B9CD00}"/>
              </a:ext>
            </a:extLst>
          </p:cNvPr>
          <p:cNvSpPr/>
          <p:nvPr/>
        </p:nvSpPr>
        <p:spPr>
          <a:xfrm>
            <a:off x="2454424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1_1_2</a:t>
            </a:r>
          </a:p>
        </p:txBody>
      </p:sp>
      <p:sp>
        <p:nvSpPr>
          <p:cNvPr id="649" name="Cubo 648">
            <a:extLst>
              <a:ext uri="{FF2B5EF4-FFF2-40B4-BE49-F238E27FC236}">
                <a16:creationId xmlns:a16="http://schemas.microsoft.com/office/drawing/2014/main" id="{17259EEC-3314-757B-32AC-FCC9B9F6CC08}"/>
              </a:ext>
            </a:extLst>
          </p:cNvPr>
          <p:cNvSpPr/>
          <p:nvPr/>
        </p:nvSpPr>
        <p:spPr>
          <a:xfrm>
            <a:off x="3123631" y="6191846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1_1_3</a:t>
            </a:r>
          </a:p>
        </p:txBody>
      </p:sp>
      <p:sp>
        <p:nvSpPr>
          <p:cNvPr id="650" name="Cubo 649">
            <a:extLst>
              <a:ext uri="{FF2B5EF4-FFF2-40B4-BE49-F238E27FC236}">
                <a16:creationId xmlns:a16="http://schemas.microsoft.com/office/drawing/2014/main" id="{27D3C3A7-84BA-4C09-A632-972924AC5C88}"/>
              </a:ext>
            </a:extLst>
          </p:cNvPr>
          <p:cNvSpPr/>
          <p:nvPr/>
        </p:nvSpPr>
        <p:spPr>
          <a:xfrm>
            <a:off x="4754395" y="619958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1_2_2</a:t>
            </a:r>
          </a:p>
        </p:txBody>
      </p:sp>
      <p:sp>
        <p:nvSpPr>
          <p:cNvPr id="651" name="Cubo 650">
            <a:extLst>
              <a:ext uri="{FF2B5EF4-FFF2-40B4-BE49-F238E27FC236}">
                <a16:creationId xmlns:a16="http://schemas.microsoft.com/office/drawing/2014/main" id="{DA1013C8-1342-983A-B2DB-F9613EE39330}"/>
              </a:ext>
            </a:extLst>
          </p:cNvPr>
          <p:cNvSpPr/>
          <p:nvPr/>
        </p:nvSpPr>
        <p:spPr>
          <a:xfrm>
            <a:off x="3921052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1_2_1</a:t>
            </a:r>
          </a:p>
        </p:txBody>
      </p:sp>
      <p:sp>
        <p:nvSpPr>
          <p:cNvPr id="652" name="Cubo 651">
            <a:extLst>
              <a:ext uri="{FF2B5EF4-FFF2-40B4-BE49-F238E27FC236}">
                <a16:creationId xmlns:a16="http://schemas.microsoft.com/office/drawing/2014/main" id="{D6A39896-373E-51E0-C77A-68B494908F8B}"/>
              </a:ext>
            </a:extLst>
          </p:cNvPr>
          <p:cNvSpPr/>
          <p:nvPr/>
        </p:nvSpPr>
        <p:spPr>
          <a:xfrm>
            <a:off x="7916220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2_1_1</a:t>
            </a:r>
          </a:p>
        </p:txBody>
      </p:sp>
      <p:sp>
        <p:nvSpPr>
          <p:cNvPr id="653" name="Line 264">
            <a:extLst>
              <a:ext uri="{FF2B5EF4-FFF2-40B4-BE49-F238E27FC236}">
                <a16:creationId xmlns:a16="http://schemas.microsoft.com/office/drawing/2014/main" id="{A9EEFE3F-783F-E329-6D5D-7CBE5D2C56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55660" y="5940820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4" name="Line 72">
            <a:extLst>
              <a:ext uri="{FF2B5EF4-FFF2-40B4-BE49-F238E27FC236}">
                <a16:creationId xmlns:a16="http://schemas.microsoft.com/office/drawing/2014/main" id="{170EF8A0-1F32-8670-9DB8-ED6B8E6AEA1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111365" y="5661521"/>
            <a:ext cx="347882" cy="2107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5" name="Oval 152">
            <a:extLst>
              <a:ext uri="{FF2B5EF4-FFF2-40B4-BE49-F238E27FC236}">
                <a16:creationId xmlns:a16="http://schemas.microsoft.com/office/drawing/2014/main" id="{AB2E0544-DDB3-C36C-5FA6-E973D409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87" y="584520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AE</a:t>
            </a:r>
          </a:p>
        </p:txBody>
      </p:sp>
      <p:sp>
        <p:nvSpPr>
          <p:cNvPr id="659" name="Cubo 658">
            <a:extLst>
              <a:ext uri="{FF2B5EF4-FFF2-40B4-BE49-F238E27FC236}">
                <a16:creationId xmlns:a16="http://schemas.microsoft.com/office/drawing/2014/main" id="{7C702205-D525-0AA7-99B5-72092A97007C}"/>
              </a:ext>
            </a:extLst>
          </p:cNvPr>
          <p:cNvSpPr/>
          <p:nvPr/>
        </p:nvSpPr>
        <p:spPr>
          <a:xfrm>
            <a:off x="9453168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2_2_1</a:t>
            </a:r>
          </a:p>
        </p:txBody>
      </p:sp>
      <p:sp>
        <p:nvSpPr>
          <p:cNvPr id="37" name="Cubo 638">
            <a:extLst>
              <a:ext uri="{FF2B5EF4-FFF2-40B4-BE49-F238E27FC236}">
                <a16:creationId xmlns:a16="http://schemas.microsoft.com/office/drawing/2014/main" id="{762B008D-A5A2-E338-0633-92950C7889EC}"/>
              </a:ext>
            </a:extLst>
          </p:cNvPr>
          <p:cNvSpPr/>
          <p:nvPr/>
        </p:nvSpPr>
        <p:spPr>
          <a:xfrm>
            <a:off x="152331" y="4248263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5A3FE-9DC0-32B8-7DC7-0A38C58B59DD}"/>
              </a:ext>
            </a:extLst>
          </p:cNvPr>
          <p:cNvSpPr txBox="1"/>
          <p:nvPr/>
        </p:nvSpPr>
        <p:spPr>
          <a:xfrm>
            <a:off x="614264" y="422070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5010, VLAN ID 10</a:t>
            </a:r>
          </a:p>
          <a:p>
            <a:r>
              <a:rPr lang="en-GB" sz="1000"/>
              <a:t>Prefix: 200.10.0.0/16</a:t>
            </a:r>
            <a:endParaRPr lang="en-GB"/>
          </a:p>
        </p:txBody>
      </p:sp>
      <p:sp>
        <p:nvSpPr>
          <p:cNvPr id="39" name="Cubo 648">
            <a:extLst>
              <a:ext uri="{FF2B5EF4-FFF2-40B4-BE49-F238E27FC236}">
                <a16:creationId xmlns:a16="http://schemas.microsoft.com/office/drawing/2014/main" id="{EC4233AA-9838-016C-A957-61A8AE8BC780}"/>
              </a:ext>
            </a:extLst>
          </p:cNvPr>
          <p:cNvSpPr/>
          <p:nvPr/>
        </p:nvSpPr>
        <p:spPr>
          <a:xfrm>
            <a:off x="152331" y="478554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52" name="Cubo 650">
            <a:extLst>
              <a:ext uri="{FF2B5EF4-FFF2-40B4-BE49-F238E27FC236}">
                <a16:creationId xmlns:a16="http://schemas.microsoft.com/office/drawing/2014/main" id="{921D2538-A3F3-630E-AB7C-D74893DD50D8}"/>
              </a:ext>
            </a:extLst>
          </p:cNvPr>
          <p:cNvSpPr/>
          <p:nvPr/>
        </p:nvSpPr>
        <p:spPr>
          <a:xfrm>
            <a:off x="137408" y="5321784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A493FB-E89A-60CE-D6EC-9D1753BFD940}"/>
              </a:ext>
            </a:extLst>
          </p:cNvPr>
          <p:cNvSpPr txBox="1"/>
          <p:nvPr/>
        </p:nvSpPr>
        <p:spPr>
          <a:xfrm>
            <a:off x="610093" y="4777474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5020, VLAN ID 20</a:t>
            </a:r>
          </a:p>
          <a:p>
            <a:r>
              <a:rPr lang="en-GB" sz="1000"/>
              <a:t>Prefix: 200.20.0.0/16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5A8C37-69E6-775B-5277-946A67DFEB39}"/>
              </a:ext>
            </a:extLst>
          </p:cNvPr>
          <p:cNvSpPr txBox="1"/>
          <p:nvPr/>
        </p:nvSpPr>
        <p:spPr>
          <a:xfrm>
            <a:off x="610093" y="5322390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5030, VLAN ID 30</a:t>
            </a:r>
          </a:p>
          <a:p>
            <a:r>
              <a:rPr lang="en-GB" sz="1000"/>
              <a:t>Prefix: 200.30.0.0/16</a:t>
            </a:r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7CA26E-09B1-FE17-46D6-296DFE65140B}"/>
              </a:ext>
            </a:extLst>
          </p:cNvPr>
          <p:cNvSpPr txBox="1"/>
          <p:nvPr/>
        </p:nvSpPr>
        <p:spPr>
          <a:xfrm>
            <a:off x="1897604" y="660052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36144E-A9E3-16A8-FED3-8E4235090A15}"/>
              </a:ext>
            </a:extLst>
          </p:cNvPr>
          <p:cNvSpPr txBox="1"/>
          <p:nvPr/>
        </p:nvSpPr>
        <p:spPr>
          <a:xfrm>
            <a:off x="2437653" y="66082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C035DB-241D-D612-C906-E223C0527201}"/>
              </a:ext>
            </a:extLst>
          </p:cNvPr>
          <p:cNvSpPr txBox="1"/>
          <p:nvPr/>
        </p:nvSpPr>
        <p:spPr>
          <a:xfrm>
            <a:off x="3110017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248CDB-E480-4600-9E6C-36D8F0FC3966}"/>
              </a:ext>
            </a:extLst>
          </p:cNvPr>
          <p:cNvSpPr txBox="1"/>
          <p:nvPr/>
        </p:nvSpPr>
        <p:spPr>
          <a:xfrm>
            <a:off x="392562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C0E5E7-B78F-3549-28D1-6D7389DC56E1}"/>
              </a:ext>
            </a:extLst>
          </p:cNvPr>
          <p:cNvSpPr txBox="1"/>
          <p:nvPr/>
        </p:nvSpPr>
        <p:spPr>
          <a:xfrm>
            <a:off x="475814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07D7E1-BF61-8CE6-E278-5B672603D88E}"/>
              </a:ext>
            </a:extLst>
          </p:cNvPr>
          <p:cNvSpPr txBox="1"/>
          <p:nvPr/>
        </p:nvSpPr>
        <p:spPr>
          <a:xfrm>
            <a:off x="7908726" y="660826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BBC895-D00C-B708-B9E7-57CDE6C229B2}"/>
              </a:ext>
            </a:extLst>
          </p:cNvPr>
          <p:cNvSpPr txBox="1"/>
          <p:nvPr/>
        </p:nvSpPr>
        <p:spPr>
          <a:xfrm>
            <a:off x="9452574" y="661425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.0.3</a:t>
            </a:r>
          </a:p>
        </p:txBody>
      </p:sp>
      <p:sp>
        <p:nvSpPr>
          <p:cNvPr id="40" name="Text Box 136">
            <a:extLst>
              <a:ext uri="{FF2B5EF4-FFF2-40B4-BE49-F238E27FC236}">
                <a16:creationId xmlns:a16="http://schemas.microsoft.com/office/drawing/2014/main" id="{BB2A3943-7DFD-41F9-4D7E-3B816DFC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837" y="4813954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192.168.0.1/32</a:t>
            </a:r>
          </a:p>
        </p:txBody>
      </p:sp>
      <p:sp>
        <p:nvSpPr>
          <p:cNvPr id="53" name="Line 66">
            <a:extLst>
              <a:ext uri="{FF2B5EF4-FFF2-40B4-BE49-F238E27FC236}">
                <a16:creationId xmlns:a16="http://schemas.microsoft.com/office/drawing/2014/main" id="{4D17323D-1417-0C9F-104C-20A32A38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498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4012472" y="3967051"/>
            <a:ext cx="747328" cy="42613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sp>
        <p:nvSpPr>
          <p:cNvPr id="54" name="Line 66">
            <a:extLst>
              <a:ext uri="{FF2B5EF4-FFF2-40B4-BE49-F238E27FC236}">
                <a16:creationId xmlns:a16="http://schemas.microsoft.com/office/drawing/2014/main" id="{19BF5B2C-58D0-E445-E9EB-25336B1F0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638" y="4312927"/>
            <a:ext cx="2676771" cy="50102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433193" y="3973898"/>
            <a:ext cx="747328" cy="42613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sp>
        <p:nvSpPr>
          <p:cNvPr id="55" name="Text Box 136">
            <a:extLst>
              <a:ext uri="{FF2B5EF4-FFF2-40B4-BE49-F238E27FC236}">
                <a16:creationId xmlns:a16="http://schemas.microsoft.com/office/drawing/2014/main" id="{7F51F8F8-10D6-B694-A3AD-232E35E8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161" y="4815337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192.168.0.2/32</a:t>
            </a:r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886E74D3-9E15-5AD2-D57F-2E2D1D1D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2294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3" name="Line 66">
            <a:extLst>
              <a:ext uri="{FF2B5EF4-FFF2-40B4-BE49-F238E27FC236}">
                <a16:creationId xmlns:a16="http://schemas.microsoft.com/office/drawing/2014/main" id="{77BB7C4A-0D71-F671-BC57-BD1775657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0665" y="4325442"/>
            <a:ext cx="2744772" cy="48198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53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servers' </a:t>
            </a:r>
            <a:r>
              <a:rPr lang="it-IT" altLang="it-IT" err="1"/>
              <a:t>architecture</a:t>
            </a:r>
            <a:r>
              <a:rPr lang="it-IT" altLang="it-IT"/>
              <a:t> </a:t>
            </a:r>
            <a:r>
              <a:rPr lang="it-IT" altLang="it-IT" err="1"/>
              <a:t>requirements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having services directly on bare metal is not used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too many physical servers needed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no way to scale if more resources are requested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no isolation between different services on the same server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support a virtual layer of containers or VMs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high-availability guaranteed via orchestration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useful for resource-slicing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complete isolation between different containers or VMs on the same server</a:t>
            </a:r>
          </a:p>
          <a:p>
            <a:pPr lvl="2">
              <a:lnSpc>
                <a:spcPct val="90000"/>
              </a:lnSpc>
            </a:pPr>
            <a:r>
              <a:rPr lang="en-US" altLang="it-IT" dirty="0"/>
              <a:t>possibility to assign containers or VMs to different tenants</a:t>
            </a:r>
          </a:p>
        </p:txBody>
      </p:sp>
    </p:spTree>
    <p:extLst>
      <p:ext uri="{BB962C8B-B14F-4D97-AF65-F5344CB8AC3E}">
        <p14:creationId xmlns:p14="http://schemas.microsoft.com/office/powerpoint/2010/main" val="8337894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anycast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technique that allows different devices to share the same IP address</a:t>
            </a:r>
          </a:p>
          <a:p>
            <a:r>
              <a:rPr lang="en-GB"/>
              <a:t>often used in the Internet with DNS servers and CDN servers</a:t>
            </a:r>
          </a:p>
          <a:p>
            <a:r>
              <a:rPr lang="en-GB"/>
              <a:t>BGP chooses among the nearest instance of the IP address</a:t>
            </a:r>
          </a:p>
          <a:p>
            <a:r>
              <a:rPr lang="en-GB"/>
              <a:t>in the data </a:t>
            </a:r>
            <a:r>
              <a:rPr lang="en-GB" err="1"/>
              <a:t>center</a:t>
            </a:r>
            <a:r>
              <a:rPr lang="en-GB"/>
              <a:t>, multipath is exploit to balance over multiple instances of the same anycast IPs</a:t>
            </a:r>
          </a:p>
        </p:txBody>
      </p:sp>
    </p:spTree>
    <p:extLst>
      <p:ext uri="{BB962C8B-B14F-4D97-AF65-F5344CB8AC3E}">
        <p14:creationId xmlns:p14="http://schemas.microsoft.com/office/powerpoint/2010/main" val="41587049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445B-C92C-53CD-3437-19069AE1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last </a:t>
            </a:r>
            <a:r>
              <a:rPr lang="it-IT" err="1"/>
              <a:t>problem</a:t>
            </a:r>
            <a:r>
              <a:rPr lang="it-IT"/>
              <a:t> to </a:t>
            </a:r>
            <a:r>
              <a:rPr lang="it-IT" err="1"/>
              <a:t>overcome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731D-0810-CC16-1C2C-A2A85A87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if a Leaf-server link breaks down, the server is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Leaf breaks, all the servers connected to that Leaf are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maintenance needs to be done on a Leaf, all the servers connected to that Leaf are temporarily severed off the data </a:t>
            </a:r>
            <a:r>
              <a:rPr lang="en-GB" err="1"/>
              <a:t>center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658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dual attached servers – bonding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aggregates multiple NICs into a single virtual interface</a:t>
            </a:r>
          </a:p>
          <a:p>
            <a:r>
              <a:rPr lang="en-GB"/>
              <a:t>Layer-2 technology</a:t>
            </a:r>
          </a:p>
          <a:p>
            <a:r>
              <a:rPr lang="en-GB"/>
              <a:t>different policies are possible</a:t>
            </a:r>
          </a:p>
          <a:p>
            <a:pPr lvl="1"/>
            <a:r>
              <a:rPr lang="en-GB"/>
              <a:t>active-backup</a:t>
            </a:r>
          </a:p>
          <a:p>
            <a:pPr lvl="1"/>
            <a:r>
              <a:rPr lang="en-GB"/>
              <a:t>active-active	</a:t>
            </a:r>
          </a:p>
          <a:p>
            <a:pPr lvl="2"/>
            <a:r>
              <a:rPr lang="en-GB"/>
              <a:t>balance-</a:t>
            </a:r>
            <a:r>
              <a:rPr lang="en-GB" err="1"/>
              <a:t>rr</a:t>
            </a:r>
            <a:endParaRPr lang="en-GB"/>
          </a:p>
          <a:p>
            <a:pPr lvl="2"/>
            <a:r>
              <a:rPr lang="en-GB"/>
              <a:t>balance-</a:t>
            </a:r>
            <a:r>
              <a:rPr lang="en-GB" err="1"/>
              <a:t>xor</a:t>
            </a:r>
            <a:endParaRPr lang="en-GB"/>
          </a:p>
          <a:p>
            <a:pPr lvl="2"/>
            <a:r>
              <a:rPr lang="en-GB" u="sng"/>
              <a:t>802.3ad</a:t>
            </a:r>
          </a:p>
          <a:p>
            <a:pPr lvl="2"/>
            <a:r>
              <a:rPr lang="en-GB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3697150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the full picture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75832"/>
            <a:chOff x="4292600" y="3330499"/>
            <a:chExt cx="3667125" cy="320982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794701" y="5892425"/>
              <a:ext cx="460496" cy="785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6600" y="6170526"/>
              <a:ext cx="476999" cy="245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016443" y="5908816"/>
              <a:ext cx="460492" cy="752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86384" y="6183886"/>
              <a:ext cx="465624" cy="207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770814" y="5897512"/>
              <a:ext cx="485519" cy="800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006114" y="5917288"/>
              <a:ext cx="460496" cy="7355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4353656" y="5554857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4993953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4402385" y="6316856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4590090" y="6316856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4404967" y="6138543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4592672" y="6138543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4402385" y="596023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4590090" y="596023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04393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046515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234220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23163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1DD4E4-4F5C-428D-E346-C7D3B63302F2}"/>
              </a:ext>
            </a:extLst>
          </p:cNvPr>
          <p:cNvSpPr/>
          <p:nvPr/>
        </p:nvSpPr>
        <p:spPr>
          <a:xfrm>
            <a:off x="4382123" y="5354944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55CD4F-DAFD-1261-4E3E-207E3790B24A}"/>
              </a:ext>
            </a:extLst>
          </p:cNvPr>
          <p:cNvSpPr/>
          <p:nvPr/>
        </p:nvSpPr>
        <p:spPr>
          <a:xfrm>
            <a:off x="4958040" y="5355003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6B0500-7FC4-B8FB-61A5-5420A6045FA5}"/>
              </a:ext>
            </a:extLst>
          </p:cNvPr>
          <p:cNvSpPr/>
          <p:nvPr/>
        </p:nvSpPr>
        <p:spPr>
          <a:xfrm>
            <a:off x="6849816" y="5351662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B8A72B2-985F-83E4-E475-95E537F7B591}"/>
              </a:ext>
            </a:extLst>
          </p:cNvPr>
          <p:cNvSpPr/>
          <p:nvPr/>
        </p:nvSpPr>
        <p:spPr>
          <a:xfrm>
            <a:off x="7425733" y="5351721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437717" y="1581336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5" idx="2"/>
          </p:cNvCxnSpPr>
          <p:nvPr/>
        </p:nvCxnSpPr>
        <p:spPr>
          <a:xfrm>
            <a:off x="2527075" y="2904775"/>
            <a:ext cx="1494426" cy="18564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F055C9-3D76-5760-471A-41626116F956}"/>
              </a:ext>
            </a:extLst>
          </p:cNvPr>
          <p:cNvSpPr txBox="1"/>
          <p:nvPr/>
        </p:nvSpPr>
        <p:spPr>
          <a:xfrm>
            <a:off x="172957" y="3807139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885BCE-3B86-FCAD-0010-A14138B12A46}"/>
              </a:ext>
            </a:extLst>
          </p:cNvPr>
          <p:cNvCxnSpPr>
            <a:cxnSpLocks/>
            <a:stCxn id="53" idx="2"/>
            <a:endCxn id="62" idx="1"/>
          </p:cNvCxnSpPr>
          <p:nvPr/>
        </p:nvCxnSpPr>
        <p:spPr>
          <a:xfrm>
            <a:off x="1531510" y="5130578"/>
            <a:ext cx="2822146" cy="881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340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bibliography</a:t>
            </a:r>
            <a:r>
              <a:rPr lang="it-IT" altLang="it-IT"/>
              <a:t> and </a:t>
            </a:r>
            <a:r>
              <a:rPr lang="it-IT" altLang="it-IT" err="1"/>
              <a:t>further</a:t>
            </a:r>
            <a:r>
              <a:rPr lang="it-IT" altLang="it-IT"/>
              <a:t> readings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10972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Dutt</a:t>
            </a:r>
            <a:r>
              <a:rPr lang="en-US" altLang="it-IT" sz="2400"/>
              <a:t> ‘18] </a:t>
            </a:r>
            <a:r>
              <a:rPr lang="en-US" altLang="it-IT" sz="2400" err="1"/>
              <a:t>Dutt</a:t>
            </a:r>
            <a:r>
              <a:rPr lang="en-US" altLang="it-IT" sz="2400"/>
              <a:t>, “EVPN in the Data Center”, O’Reilly, 2018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it-IT" altLang="it-IT" sz="2400" err="1"/>
              <a:t>Bernat</a:t>
            </a:r>
            <a:r>
              <a:rPr lang="it-IT" altLang="it-IT" sz="2400"/>
              <a:t>, </a:t>
            </a:r>
            <a:r>
              <a:rPr lang="en-US" altLang="it-IT" sz="2400"/>
              <a:t>“VXLAN: BGP EVPN with FRR“, </a:t>
            </a:r>
            <a:r>
              <a:rPr lang="en-US" altLang="it-IT" sz="2400">
                <a:hlinkClick r:id="rId2"/>
              </a:rPr>
              <a:t>https://vincent.bernat.ch/en/blog/2017-vxlan-bgp-evpn</a:t>
            </a:r>
            <a:endParaRPr lang="en-US" altLang="it-IT" sz="2400"/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en-US" altLang="it-IT" sz="2400" err="1"/>
              <a:t>Bernat</a:t>
            </a:r>
            <a:r>
              <a:rPr lang="en-US" altLang="it-IT" sz="2400"/>
              <a:t>, “VXLAN &amp; Linux”, </a:t>
            </a:r>
            <a:r>
              <a:rPr lang="en-US" altLang="it-IT" sz="2400">
                <a:hlinkClick r:id="rId3"/>
              </a:rPr>
              <a:t>https://vincent.bernat.ch/en/blog/2017-vxlan-linux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RFC-7432</a:t>
            </a:r>
            <a:r>
              <a:rPr lang="it-IT" altLang="it-IT" sz="2400"/>
              <a:t>] </a:t>
            </a:r>
            <a:r>
              <a:rPr lang="sv-SE" altLang="it-IT" sz="2400"/>
              <a:t>Sajassi, Aggarwal, Bitar, Isaac, Uttaro, Drake, 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BGP MPLS-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Based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Ethernet VPN</a:t>
            </a:r>
            <a:r>
              <a:rPr kumimoji="0" lang="it-IT" altLang="it-IT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it-IT" sz="2400"/>
              <a:t>” Internet Engineering Task Force (IETF) Request for Comments: 7432 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RFC-8365</a:t>
            </a:r>
            <a:r>
              <a:rPr lang="it-IT" altLang="it-IT" sz="2400"/>
              <a:t>] </a:t>
            </a:r>
            <a:r>
              <a:rPr lang="it-IT" altLang="it-IT" sz="2400" err="1"/>
              <a:t>Sajassi</a:t>
            </a:r>
            <a:r>
              <a:rPr lang="it-IT" altLang="it-IT" sz="2400"/>
              <a:t>, Drake, </a:t>
            </a:r>
            <a:r>
              <a:rPr lang="it-IT" altLang="it-IT" sz="2400" err="1"/>
              <a:t>Bitar</a:t>
            </a:r>
            <a:r>
              <a:rPr lang="it-IT" altLang="it-IT" sz="2400"/>
              <a:t>, </a:t>
            </a:r>
            <a:r>
              <a:rPr lang="it-IT" altLang="it-IT" sz="2400" err="1"/>
              <a:t>Shekhar</a:t>
            </a:r>
            <a:r>
              <a:rPr lang="it-IT" altLang="it-IT" sz="2400"/>
              <a:t>, </a:t>
            </a:r>
            <a:r>
              <a:rPr lang="it-IT" altLang="it-IT" sz="2400" err="1"/>
              <a:t>Uttaro</a:t>
            </a:r>
            <a:r>
              <a:rPr lang="it-IT" altLang="it-IT" sz="2400"/>
              <a:t>, </a:t>
            </a:r>
            <a:r>
              <a:rPr lang="it-IT" altLang="it-IT" sz="2400" err="1"/>
              <a:t>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 Network 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Virtualization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Overlay Solution Using Ethernet VPN (EVPN)</a:t>
            </a:r>
            <a:r>
              <a:rPr lang="en-US" altLang="it-IT" sz="2400"/>
              <a:t>” Internet Engineering Task Force (IETF) Request for Comments: 8365 </a:t>
            </a:r>
            <a:endParaRPr lang="it-IT" altLang="it-IT" sz="2400"/>
          </a:p>
        </p:txBody>
      </p:sp>
    </p:spTree>
    <p:extLst>
      <p:ext uri="{BB962C8B-B14F-4D97-AF65-F5344CB8AC3E}">
        <p14:creationId xmlns:p14="http://schemas.microsoft.com/office/powerpoint/2010/main" val="317442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6C31-3312-5C45-6155-AB388E7B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orchestration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CCEF-2B17-DE34-C0E2-E0105F85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an orchestrator </a:t>
            </a:r>
            <a:r>
              <a:rPr lang="it-IT" err="1"/>
              <a:t>is</a:t>
            </a:r>
            <a:r>
              <a:rPr lang="it-IT"/>
              <a:t> a </a:t>
            </a:r>
            <a:r>
              <a:rPr lang="en-IT"/>
              <a:t>software that manages the lifecycle of containers/VMs</a:t>
            </a:r>
          </a:p>
          <a:p>
            <a:pPr lvl="1"/>
            <a:r>
              <a:rPr lang="en-IT"/>
              <a:t>creates, moves, and destroys containers</a:t>
            </a:r>
            <a:r>
              <a:rPr lang="it-IT"/>
              <a:t>/</a:t>
            </a:r>
            <a:r>
              <a:rPr lang="it-IT" err="1"/>
              <a:t>VMs</a:t>
            </a:r>
            <a:endParaRPr lang="en-IT"/>
          </a:p>
          <a:p>
            <a:r>
              <a:rPr lang="en-IT"/>
              <a:t>needed for</a:t>
            </a:r>
          </a:p>
          <a:p>
            <a:pPr lvl="1"/>
            <a:r>
              <a:rPr lang="it-IT" err="1"/>
              <a:t>optimal</a:t>
            </a:r>
            <a:r>
              <a:rPr lang="it-IT"/>
              <a:t> </a:t>
            </a:r>
            <a:r>
              <a:rPr lang="en-IT"/>
              <a:t>resource </a:t>
            </a:r>
            <a:r>
              <a:rPr lang="it-IT" err="1"/>
              <a:t>allocation</a:t>
            </a:r>
            <a:r>
              <a:rPr lang="it-IT"/>
              <a:t>, </a:t>
            </a:r>
            <a:r>
              <a:rPr lang="en-IT"/>
              <a:t>handling failures</a:t>
            </a:r>
            <a:r>
              <a:rPr lang="it-IT"/>
              <a:t>, </a:t>
            </a:r>
            <a:r>
              <a:rPr lang="en-IT"/>
              <a:t>management</a:t>
            </a:r>
          </a:p>
          <a:p>
            <a:r>
              <a:rPr lang="en-IT"/>
              <a:t>when moving a container/VM</a:t>
            </a:r>
          </a:p>
          <a:p>
            <a:pPr lvl="1"/>
            <a:r>
              <a:rPr lang="en-IT"/>
              <a:t>possibility to keep network configurations (MAC/IP)</a:t>
            </a:r>
          </a:p>
          <a:p>
            <a:pPr lvl="1"/>
            <a:r>
              <a:rPr lang="en-IT"/>
              <a:t>minimal downtime</a:t>
            </a:r>
          </a:p>
        </p:txBody>
      </p:sp>
    </p:spTree>
    <p:extLst>
      <p:ext uri="{BB962C8B-B14F-4D97-AF65-F5344CB8AC3E}">
        <p14:creationId xmlns:p14="http://schemas.microsoft.com/office/powerpoint/2010/main" val="135032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tenant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each tenant wants to </a:t>
            </a:r>
            <a:r>
              <a:rPr lang="it-IT" err="1"/>
              <a:t>independently</a:t>
            </a:r>
            <a:r>
              <a:rPr lang="it-IT"/>
              <a:t> </a:t>
            </a:r>
            <a:r>
              <a:rPr lang="en-IT"/>
              <a:t>manage its own private </a:t>
            </a:r>
            <a:r>
              <a:rPr lang="it-IT"/>
              <a:t>IP </a:t>
            </a:r>
            <a:r>
              <a:rPr lang="en-IT"/>
              <a:t>address space</a:t>
            </a:r>
          </a:p>
          <a:p>
            <a:pPr lvl="1"/>
            <a:r>
              <a:rPr lang="en-IT"/>
              <a:t>containers</a:t>
            </a:r>
            <a:r>
              <a:rPr lang="it-IT"/>
              <a:t>/</a:t>
            </a:r>
            <a:r>
              <a:rPr lang="it-IT" err="1"/>
              <a:t>VMs</a:t>
            </a:r>
            <a:r>
              <a:rPr lang="en-IT"/>
              <a:t> traffic must be segregated between tenants and between the data center traffic</a:t>
            </a:r>
          </a:p>
        </p:txBody>
      </p:sp>
    </p:spTree>
    <p:extLst>
      <p:ext uri="{BB962C8B-B14F-4D97-AF65-F5344CB8AC3E}">
        <p14:creationId xmlns:p14="http://schemas.microsoft.com/office/powerpoint/2010/main" val="239749069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CEF9E157-3A07-1948-A978-1A0E0EF844D0}" vid="{6931B5DE-37A9-0140-8222-582175C387CF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553</TotalTime>
  <Words>5384</Words>
  <Application>Microsoft Office PowerPoint</Application>
  <PresentationFormat>Widescreen</PresentationFormat>
  <Paragraphs>1028</Paragraphs>
  <Slides>74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Arial</vt:lpstr>
      <vt:lpstr>Calibri</vt:lpstr>
      <vt:lpstr>Consolas</vt:lpstr>
      <vt:lpstr>Courier New</vt:lpstr>
      <vt:lpstr>Tahoma</vt:lpstr>
      <vt:lpstr>Wingdings</vt:lpstr>
      <vt:lpstr>slides-template</vt:lpstr>
      <vt:lpstr>1_slides-template</vt:lpstr>
      <vt:lpstr>data centers and VXLAN</vt:lpstr>
      <vt:lpstr>copyright notice</vt:lpstr>
      <vt:lpstr>a Fat-Tree with BGP routing</vt:lpstr>
      <vt:lpstr>drawbacks of using just BGP</vt:lpstr>
      <vt:lpstr>how to handle multiple tenants?</vt:lpstr>
      <vt:lpstr>overview – multiple tenants</vt:lpstr>
      <vt:lpstr>servers' architecture requirements</vt:lpstr>
      <vt:lpstr>orchestration requirements</vt:lpstr>
      <vt:lpstr>tenant requirements</vt:lpstr>
      <vt:lpstr>consequence of requirements</vt:lpstr>
      <vt:lpstr>tunneling protocol requirements</vt:lpstr>
      <vt:lpstr>possible choices for tunneling</vt:lpstr>
      <vt:lpstr>VXLAN</vt:lpstr>
      <vt:lpstr>VXLAN terminology</vt:lpstr>
      <vt:lpstr>VXLAN encapsulation</vt:lpstr>
      <vt:lpstr>MAC-to-VTEP Table</vt:lpstr>
      <vt:lpstr>MAC-to-VTEP Table</vt:lpstr>
      <vt:lpstr>VXLAN transport</vt:lpstr>
      <vt:lpstr>how to handle broadcast traffic</vt:lpstr>
      <vt:lpstr>disadvantages of multicast</vt:lpstr>
      <vt:lpstr>EVPN-BGP</vt:lpstr>
      <vt:lpstr>VXLAN and EVPN-BGP transport</vt:lpstr>
      <vt:lpstr>VXLAN and EVPN-BGP Lab</vt:lpstr>
      <vt:lpstr>topology</vt:lpstr>
      <vt:lpstr>lab base config – topology, s1, and s2</vt:lpstr>
      <vt:lpstr>MTU</vt:lpstr>
      <vt:lpstr>configuring a bridge/router with VTEPs</vt:lpstr>
      <vt:lpstr>VTEP configuration</vt:lpstr>
      <vt:lpstr>vtep e-BGP configuration</vt:lpstr>
      <vt:lpstr>companion bridge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vtep2 bridge configuration</vt:lpstr>
      <vt:lpstr>the EVPN-BGP control-plane</vt:lpstr>
      <vt:lpstr>a BGP update </vt:lpstr>
      <vt:lpstr>VXLAN encapsulation</vt:lpstr>
      <vt:lpstr>a PING packet encapsulated in VXLAN</vt:lpstr>
      <vt:lpstr>putting together</vt:lpstr>
      <vt:lpstr>overview</vt:lpstr>
      <vt:lpstr>servers in the fabric – recap</vt:lpstr>
      <vt:lpstr>containers or VMs of different tenants</vt:lpstr>
      <vt:lpstr>EVPN-BGP – where is the VTEP?</vt:lpstr>
      <vt:lpstr>inside the Leaves</vt:lpstr>
      <vt:lpstr>inside the servers</vt:lpstr>
      <vt:lpstr>deploying VXLAN</vt:lpstr>
      <vt:lpstr>EVPN-BGP Fat-Tree lab</vt:lpstr>
      <vt:lpstr>lab topology</vt:lpstr>
      <vt:lpstr>vtep1 bridge configuration</vt:lpstr>
      <vt:lpstr>vtep1 bridge configuration</vt:lpstr>
      <vt:lpstr>leaf configuration example – part 1</vt:lpstr>
      <vt:lpstr>leaf configuration example – part 2</vt:lpstr>
      <vt:lpstr>leaf configuration example – part 3</vt:lpstr>
      <vt:lpstr>leaf BGP configuration example</vt:lpstr>
      <vt:lpstr>spine BGP configuration example</vt:lpstr>
      <vt:lpstr>ToF BGP configuration example</vt:lpstr>
      <vt:lpstr>server configuration example – part 1</vt:lpstr>
      <vt:lpstr>why 802.3ad with active-backup?</vt:lpstr>
      <vt:lpstr>server configuration example – part 2</vt:lpstr>
      <vt:lpstr>a leaf data plane</vt:lpstr>
      <vt:lpstr>a leaf BGP control plane</vt:lpstr>
      <vt:lpstr>a leaf EVPN control plane</vt:lpstr>
      <vt:lpstr>EVPN-BGP and Bond</vt:lpstr>
      <vt:lpstr>lab topology</vt:lpstr>
      <vt:lpstr>anycast BGP</vt:lpstr>
      <vt:lpstr>the last problem to overcome</vt:lpstr>
      <vt:lpstr>dual attached servers – bonding</vt:lpstr>
      <vt:lpstr>the full picture</vt:lpstr>
      <vt:lpstr>bibliography and 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gdb</dc:creator>
  <cp:lastModifiedBy>Lorenzo Ariemma</cp:lastModifiedBy>
  <cp:revision>13</cp:revision>
  <cp:lastPrinted>2022-12-21T17:46:04Z</cp:lastPrinted>
  <dcterms:created xsi:type="dcterms:W3CDTF">1601-01-01T00:00:00Z</dcterms:created>
  <dcterms:modified xsi:type="dcterms:W3CDTF">2023-12-15T22:48:16Z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