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0"/>
  </p:notesMasterIdLst>
  <p:sldIdLst>
    <p:sldId id="256" r:id="rId2"/>
    <p:sldId id="257" r:id="rId3"/>
    <p:sldId id="259" r:id="rId4"/>
    <p:sldId id="285" r:id="rId5"/>
    <p:sldId id="277" r:id="rId6"/>
    <p:sldId id="267" r:id="rId7"/>
    <p:sldId id="270" r:id="rId8"/>
    <p:sldId id="279"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Ubuntu" panose="020B0604020202020204" charset="0"/>
      <p:regular r:id="rId15"/>
      <p:bold r:id="rId16"/>
      <p:italic r:id="rId17"/>
      <p:boldItalic r:id="rId18"/>
    </p:embeddedFont>
    <p:embeddedFont>
      <p:font typeface="Ubuntu Light" panose="020B0604020202020204" charset="0"/>
      <p:regular r:id="rId19"/>
      <p:bold r:id="rId20"/>
      <p:italic r:id="rId21"/>
      <p:boldItalic r:id="rId22"/>
    </p:embeddedFont>
    <p:embeddedFont>
      <p:font typeface="Work Sans Regular"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BC61E4-DD37-40C3-BCA8-72C582D84028}">
  <a:tblStyle styleId="{80BC61E4-DD37-40C3-BCA8-72C582D8402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8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hemo\Desktop\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hemo\OneDrive\Documents\ayushvirus\drug_country_1.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bg1"/>
            </a:solidFill>
            <a:ln>
              <a:noFill/>
            </a:ln>
            <a:effectLst/>
          </c:spPr>
          <c:invertIfNegative val="0"/>
          <c:cat>
            <c:strRef>
              <c:f>Sheet1!$A$2:$A$15</c:f>
              <c:strCache>
                <c:ptCount val="14"/>
                <c:pt idx="0">
                  <c:v>YFV</c:v>
                </c:pt>
                <c:pt idx="1">
                  <c:v>Southeast</c:v>
                </c:pt>
                <c:pt idx="2">
                  <c:v>fever</c:v>
                </c:pt>
                <c:pt idx="3">
                  <c:v>Yellow</c:v>
                </c:pt>
                <c:pt idx="4">
                  <c:v>sequences</c:v>
                </c:pt>
                <c:pt idx="5">
                  <c:v>Minas</c:v>
                </c:pt>
                <c:pt idx="6">
                  <c:v>virus</c:v>
                </c:pt>
                <c:pt idx="7">
                  <c:v>region</c:v>
                </c:pt>
                <c:pt idx="8">
                  <c:v>using</c:v>
                </c:pt>
                <c:pt idx="9">
                  <c:v>human</c:v>
                </c:pt>
                <c:pt idx="10">
                  <c:v>cases</c:v>
                </c:pt>
                <c:pt idx="11">
                  <c:v>lineage</c:v>
                </c:pt>
                <c:pt idx="12">
                  <c:v>outbreaks</c:v>
                </c:pt>
                <c:pt idx="13">
                  <c:v>Midwest</c:v>
                </c:pt>
              </c:strCache>
            </c:strRef>
          </c:cat>
          <c:val>
            <c:numRef>
              <c:f>Sheet1!$B$2:$B$15</c:f>
              <c:numCache>
                <c:formatCode>General</c:formatCode>
                <c:ptCount val="14"/>
                <c:pt idx="0">
                  <c:v>51</c:v>
                </c:pt>
                <c:pt idx="1">
                  <c:v>41</c:v>
                </c:pt>
                <c:pt idx="2">
                  <c:v>36</c:v>
                </c:pt>
                <c:pt idx="3">
                  <c:v>33</c:v>
                </c:pt>
                <c:pt idx="4">
                  <c:v>32</c:v>
                </c:pt>
                <c:pt idx="5">
                  <c:v>28</c:v>
                </c:pt>
                <c:pt idx="6">
                  <c:v>26</c:v>
                </c:pt>
                <c:pt idx="7">
                  <c:v>24</c:v>
                </c:pt>
                <c:pt idx="8">
                  <c:v>24</c:v>
                </c:pt>
                <c:pt idx="9">
                  <c:v>23</c:v>
                </c:pt>
                <c:pt idx="10">
                  <c:v>20</c:v>
                </c:pt>
                <c:pt idx="11">
                  <c:v>19</c:v>
                </c:pt>
                <c:pt idx="12">
                  <c:v>19</c:v>
                </c:pt>
                <c:pt idx="13">
                  <c:v>18</c:v>
                </c:pt>
              </c:numCache>
            </c:numRef>
          </c:val>
          <c:extLst>
            <c:ext xmlns:c16="http://schemas.microsoft.com/office/drawing/2014/chart" uri="{C3380CC4-5D6E-409C-BE32-E72D297353CC}">
              <c16:uniqueId val="{00000000-F0DD-4441-902F-AC31FAE164E6}"/>
            </c:ext>
          </c:extLst>
        </c:ser>
        <c:dLbls>
          <c:showLegendKey val="0"/>
          <c:showVal val="0"/>
          <c:showCatName val="0"/>
          <c:showSerName val="0"/>
          <c:showPercent val="0"/>
          <c:showBubbleSize val="0"/>
        </c:dLbls>
        <c:gapWidth val="219"/>
        <c:overlap val="-27"/>
        <c:axId val="141736304"/>
        <c:axId val="2092748800"/>
      </c:barChart>
      <c:catAx>
        <c:axId val="14173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crossAx val="2092748800"/>
        <c:crosses val="autoZero"/>
        <c:auto val="1"/>
        <c:lblAlgn val="ctr"/>
        <c:lblOffset val="100"/>
        <c:noMultiLvlLbl val="0"/>
      </c:catAx>
      <c:valAx>
        <c:axId val="20927488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crossAx val="141736304"/>
        <c:crosses val="autoZero"/>
        <c:crossBetween val="between"/>
      </c:valAx>
      <c:spPr>
        <a:noFill/>
        <a:ln>
          <a:noFill/>
        </a:ln>
        <a:effectLst/>
      </c:spPr>
    </c:plotArea>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2" b="0" i="0" u="none" strike="noStrike" baseline="0" dirty="0">
                <a:solidFill>
                  <a:schemeClr val="bg1"/>
                </a:solidFill>
                <a:effectLst/>
              </a:rPr>
              <a:t>Representation of drugs vs country</a:t>
            </a:r>
            <a:endParaRPr lang="en-IN" dirty="0">
              <a:solidFill>
                <a:schemeClr val="bg1"/>
              </a:solidFill>
            </a:endParaRPr>
          </a:p>
        </c:rich>
      </c:tx>
      <c:layout>
        <c:manualLayout>
          <c:xMode val="edge"/>
          <c:yMode val="edge"/>
          <c:x val="0.53031254880992007"/>
          <c:y val="2.08161231527739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43015946609565803"/>
          <c:y val="1.9879514686957353E-2"/>
          <c:w val="0.56387946241417164"/>
          <c:h val="0.66793975172382802"/>
        </c:manualLayout>
      </c:layout>
      <c:barChart>
        <c:barDir val="col"/>
        <c:grouping val="stacked"/>
        <c:varyColors val="0"/>
        <c:ser>
          <c:idx val="0"/>
          <c:order val="0"/>
          <c:tx>
            <c:strRef>
              <c:f>drug_country_1!$A$2</c:f>
              <c:strCache>
                <c:ptCount val="1"/>
                <c:pt idx="0">
                  <c:v>Italy</c:v>
                </c:pt>
              </c:strCache>
            </c:strRef>
          </c:tx>
          <c:spPr>
            <a:solidFill>
              <a:schemeClr val="accent1"/>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drug_country_1!$B$2:$O$2</c:f>
              <c:numCache>
                <c:formatCode>General</c:formatCode>
                <c:ptCount val="14"/>
                <c:pt idx="0">
                  <c:v>22</c:v>
                </c:pt>
                <c:pt idx="1">
                  <c:v>16</c:v>
                </c:pt>
                <c:pt idx="2">
                  <c:v>8</c:v>
                </c:pt>
                <c:pt idx="3">
                  <c:v>8</c:v>
                </c:pt>
                <c:pt idx="4">
                  <c:v>5</c:v>
                </c:pt>
                <c:pt idx="5">
                  <c:v>2</c:v>
                </c:pt>
                <c:pt idx="6">
                  <c:v>3</c:v>
                </c:pt>
                <c:pt idx="7">
                  <c:v>3</c:v>
                </c:pt>
                <c:pt idx="8">
                  <c:v>2</c:v>
                </c:pt>
                <c:pt idx="9">
                  <c:v>2</c:v>
                </c:pt>
                <c:pt idx="10">
                  <c:v>1</c:v>
                </c:pt>
                <c:pt idx="11">
                  <c:v>0</c:v>
                </c:pt>
                <c:pt idx="12">
                  <c:v>2</c:v>
                </c:pt>
                <c:pt idx="13">
                  <c:v>1</c:v>
                </c:pt>
              </c:numCache>
            </c:numRef>
          </c:val>
          <c:extLst>
            <c:ext xmlns:c16="http://schemas.microsoft.com/office/drawing/2014/chart" uri="{C3380CC4-5D6E-409C-BE32-E72D297353CC}">
              <c16:uniqueId val="{00000000-DBF8-4EC6-B5D6-8060F3F01512}"/>
            </c:ext>
          </c:extLst>
        </c:ser>
        <c:ser>
          <c:idx val="1"/>
          <c:order val="1"/>
          <c:tx>
            <c:strRef>
              <c:f>drug_country_1!$A$3</c:f>
              <c:strCache>
                <c:ptCount val="1"/>
                <c:pt idx="0">
                  <c:v>Brazil</c:v>
                </c:pt>
              </c:strCache>
            </c:strRef>
          </c:tx>
          <c:spPr>
            <a:solidFill>
              <a:schemeClr val="accent2"/>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drug_country_1!$B$3:$O$3</c:f>
              <c:numCache>
                <c:formatCode>General</c:formatCode>
                <c:ptCount val="14"/>
                <c:pt idx="0">
                  <c:v>2</c:v>
                </c:pt>
                <c:pt idx="1">
                  <c:v>6</c:v>
                </c:pt>
                <c:pt idx="2">
                  <c:v>0</c:v>
                </c:pt>
                <c:pt idx="3">
                  <c:v>1</c:v>
                </c:pt>
                <c:pt idx="4">
                  <c:v>1</c:v>
                </c:pt>
                <c:pt idx="5">
                  <c:v>0</c:v>
                </c:pt>
                <c:pt idx="6">
                  <c:v>0</c:v>
                </c:pt>
                <c:pt idx="7">
                  <c:v>1</c:v>
                </c:pt>
                <c:pt idx="8">
                  <c:v>0</c:v>
                </c:pt>
                <c:pt idx="9">
                  <c:v>1</c:v>
                </c:pt>
                <c:pt idx="10">
                  <c:v>3</c:v>
                </c:pt>
                <c:pt idx="11">
                  <c:v>0</c:v>
                </c:pt>
                <c:pt idx="12">
                  <c:v>1</c:v>
                </c:pt>
                <c:pt idx="13">
                  <c:v>0</c:v>
                </c:pt>
              </c:numCache>
            </c:numRef>
          </c:val>
          <c:extLst>
            <c:ext xmlns:c16="http://schemas.microsoft.com/office/drawing/2014/chart" uri="{C3380CC4-5D6E-409C-BE32-E72D297353CC}">
              <c16:uniqueId val="{00000001-DBF8-4EC6-B5D6-8060F3F01512}"/>
            </c:ext>
          </c:extLst>
        </c:ser>
        <c:ser>
          <c:idx val="2"/>
          <c:order val="2"/>
          <c:tx>
            <c:strRef>
              <c:f>drug_country_1!$A$4</c:f>
              <c:strCache>
                <c:ptCount val="1"/>
                <c:pt idx="0">
                  <c:v>India</c:v>
                </c:pt>
              </c:strCache>
            </c:strRef>
          </c:tx>
          <c:spPr>
            <a:solidFill>
              <a:schemeClr val="accent3"/>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drug_country_1!$B$4:$O$4</c:f>
              <c:numCache>
                <c:formatCode>General</c:formatCode>
                <c:ptCount val="14"/>
                <c:pt idx="0">
                  <c:v>7</c:v>
                </c:pt>
                <c:pt idx="1">
                  <c:v>10</c:v>
                </c:pt>
                <c:pt idx="2">
                  <c:v>5</c:v>
                </c:pt>
                <c:pt idx="3">
                  <c:v>5</c:v>
                </c:pt>
                <c:pt idx="4">
                  <c:v>3</c:v>
                </c:pt>
                <c:pt idx="5">
                  <c:v>1</c:v>
                </c:pt>
                <c:pt idx="6">
                  <c:v>2</c:v>
                </c:pt>
                <c:pt idx="7">
                  <c:v>0</c:v>
                </c:pt>
                <c:pt idx="8">
                  <c:v>1</c:v>
                </c:pt>
                <c:pt idx="9">
                  <c:v>0</c:v>
                </c:pt>
                <c:pt idx="10">
                  <c:v>1</c:v>
                </c:pt>
                <c:pt idx="11">
                  <c:v>0</c:v>
                </c:pt>
                <c:pt idx="12">
                  <c:v>1</c:v>
                </c:pt>
                <c:pt idx="13">
                  <c:v>1</c:v>
                </c:pt>
              </c:numCache>
            </c:numRef>
          </c:val>
          <c:extLst>
            <c:ext xmlns:c16="http://schemas.microsoft.com/office/drawing/2014/chart" uri="{C3380CC4-5D6E-409C-BE32-E72D297353CC}">
              <c16:uniqueId val="{00000002-DBF8-4EC6-B5D6-8060F3F01512}"/>
            </c:ext>
          </c:extLst>
        </c:ser>
        <c:ser>
          <c:idx val="3"/>
          <c:order val="3"/>
          <c:tx>
            <c:strRef>
              <c:f>drug_country_1!$A$5</c:f>
              <c:strCache>
                <c:ptCount val="1"/>
                <c:pt idx="0">
                  <c:v>France</c:v>
                </c:pt>
              </c:strCache>
            </c:strRef>
          </c:tx>
          <c:spPr>
            <a:solidFill>
              <a:schemeClr val="accent4"/>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drug_country_1!$B$5:$O$5</c:f>
              <c:numCache>
                <c:formatCode>General</c:formatCode>
                <c:ptCount val="14"/>
                <c:pt idx="0">
                  <c:v>11</c:v>
                </c:pt>
                <c:pt idx="1">
                  <c:v>10</c:v>
                </c:pt>
                <c:pt idx="2">
                  <c:v>8</c:v>
                </c:pt>
                <c:pt idx="3">
                  <c:v>8</c:v>
                </c:pt>
                <c:pt idx="4">
                  <c:v>1</c:v>
                </c:pt>
                <c:pt idx="5">
                  <c:v>0</c:v>
                </c:pt>
                <c:pt idx="6">
                  <c:v>2</c:v>
                </c:pt>
                <c:pt idx="7">
                  <c:v>0</c:v>
                </c:pt>
                <c:pt idx="8">
                  <c:v>0</c:v>
                </c:pt>
                <c:pt idx="9">
                  <c:v>1</c:v>
                </c:pt>
                <c:pt idx="10">
                  <c:v>2</c:v>
                </c:pt>
                <c:pt idx="11">
                  <c:v>0</c:v>
                </c:pt>
                <c:pt idx="12">
                  <c:v>1</c:v>
                </c:pt>
                <c:pt idx="13">
                  <c:v>0</c:v>
                </c:pt>
              </c:numCache>
            </c:numRef>
          </c:val>
          <c:extLst>
            <c:ext xmlns:c16="http://schemas.microsoft.com/office/drawing/2014/chart" uri="{C3380CC4-5D6E-409C-BE32-E72D297353CC}">
              <c16:uniqueId val="{00000003-DBF8-4EC6-B5D6-8060F3F01512}"/>
            </c:ext>
          </c:extLst>
        </c:ser>
        <c:ser>
          <c:idx val="4"/>
          <c:order val="4"/>
          <c:tx>
            <c:strRef>
              <c:f>drug_country_1!$A$6</c:f>
              <c:strCache>
                <c:ptCount val="1"/>
                <c:pt idx="0">
                  <c:v>Japan</c:v>
                </c:pt>
              </c:strCache>
            </c:strRef>
          </c:tx>
          <c:spPr>
            <a:solidFill>
              <a:schemeClr val="accent5"/>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drug_country_1!$B$6:$O$6</c:f>
              <c:numCache>
                <c:formatCode>General</c:formatCode>
                <c:ptCount val="14"/>
                <c:pt idx="0">
                  <c:v>8</c:v>
                </c:pt>
                <c:pt idx="1">
                  <c:v>14</c:v>
                </c:pt>
                <c:pt idx="2">
                  <c:v>7</c:v>
                </c:pt>
                <c:pt idx="3">
                  <c:v>6</c:v>
                </c:pt>
                <c:pt idx="4">
                  <c:v>3</c:v>
                </c:pt>
                <c:pt idx="5">
                  <c:v>3</c:v>
                </c:pt>
                <c:pt idx="6">
                  <c:v>1</c:v>
                </c:pt>
                <c:pt idx="7">
                  <c:v>0</c:v>
                </c:pt>
                <c:pt idx="8">
                  <c:v>1</c:v>
                </c:pt>
                <c:pt idx="9">
                  <c:v>1</c:v>
                </c:pt>
                <c:pt idx="10">
                  <c:v>1</c:v>
                </c:pt>
                <c:pt idx="11">
                  <c:v>0</c:v>
                </c:pt>
                <c:pt idx="12">
                  <c:v>2</c:v>
                </c:pt>
                <c:pt idx="13">
                  <c:v>1</c:v>
                </c:pt>
              </c:numCache>
            </c:numRef>
          </c:val>
          <c:extLst>
            <c:ext xmlns:c16="http://schemas.microsoft.com/office/drawing/2014/chart" uri="{C3380CC4-5D6E-409C-BE32-E72D297353CC}">
              <c16:uniqueId val="{00000004-DBF8-4EC6-B5D6-8060F3F01512}"/>
            </c:ext>
          </c:extLst>
        </c:ser>
        <c:ser>
          <c:idx val="5"/>
          <c:order val="5"/>
          <c:tx>
            <c:strRef>
              <c:f>drug_country_1!$A$7</c:f>
              <c:strCache>
                <c:ptCount val="1"/>
                <c:pt idx="0">
                  <c:v>Singapore</c:v>
                </c:pt>
              </c:strCache>
            </c:strRef>
          </c:tx>
          <c:spPr>
            <a:solidFill>
              <a:schemeClr val="accent6"/>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drug_country_1!$B$7:$O$7</c:f>
              <c:numCache>
                <c:formatCode>General</c:formatCode>
                <c:ptCount val="14"/>
                <c:pt idx="0">
                  <c:v>6</c:v>
                </c:pt>
                <c:pt idx="1">
                  <c:v>12</c:v>
                </c:pt>
                <c:pt idx="2">
                  <c:v>3</c:v>
                </c:pt>
                <c:pt idx="3">
                  <c:v>7</c:v>
                </c:pt>
                <c:pt idx="4">
                  <c:v>2</c:v>
                </c:pt>
                <c:pt idx="5">
                  <c:v>2</c:v>
                </c:pt>
                <c:pt idx="6">
                  <c:v>2</c:v>
                </c:pt>
                <c:pt idx="7">
                  <c:v>0</c:v>
                </c:pt>
                <c:pt idx="8">
                  <c:v>0</c:v>
                </c:pt>
                <c:pt idx="9">
                  <c:v>1</c:v>
                </c:pt>
                <c:pt idx="10">
                  <c:v>0</c:v>
                </c:pt>
                <c:pt idx="11">
                  <c:v>0</c:v>
                </c:pt>
                <c:pt idx="12">
                  <c:v>0</c:v>
                </c:pt>
                <c:pt idx="13">
                  <c:v>0</c:v>
                </c:pt>
              </c:numCache>
            </c:numRef>
          </c:val>
          <c:extLst>
            <c:ext xmlns:c16="http://schemas.microsoft.com/office/drawing/2014/chart" uri="{C3380CC4-5D6E-409C-BE32-E72D297353CC}">
              <c16:uniqueId val="{00000005-DBF8-4EC6-B5D6-8060F3F01512}"/>
            </c:ext>
          </c:extLst>
        </c:ser>
        <c:ser>
          <c:idx val="6"/>
          <c:order val="6"/>
          <c:tx>
            <c:strRef>
              <c:f>drug_country_1!$A$8</c:f>
              <c:strCache>
                <c:ptCount val="1"/>
                <c:pt idx="0">
                  <c:v>Taiwan</c:v>
                </c:pt>
              </c:strCache>
            </c:strRef>
          </c:tx>
          <c:spPr>
            <a:solidFill>
              <a:schemeClr val="accent1">
                <a:lumMod val="60000"/>
              </a:schemeClr>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drug_country_1!$B$8:$O$8</c:f>
              <c:numCache>
                <c:formatCode>General</c:formatCode>
                <c:ptCount val="14"/>
                <c:pt idx="0">
                  <c:v>7</c:v>
                </c:pt>
                <c:pt idx="1">
                  <c:v>10</c:v>
                </c:pt>
                <c:pt idx="2">
                  <c:v>5</c:v>
                </c:pt>
                <c:pt idx="3">
                  <c:v>7</c:v>
                </c:pt>
                <c:pt idx="4">
                  <c:v>3</c:v>
                </c:pt>
                <c:pt idx="5">
                  <c:v>2</c:v>
                </c:pt>
                <c:pt idx="6">
                  <c:v>3</c:v>
                </c:pt>
                <c:pt idx="7">
                  <c:v>0</c:v>
                </c:pt>
                <c:pt idx="8">
                  <c:v>1</c:v>
                </c:pt>
                <c:pt idx="9">
                  <c:v>1</c:v>
                </c:pt>
                <c:pt idx="10">
                  <c:v>1</c:v>
                </c:pt>
                <c:pt idx="11">
                  <c:v>0</c:v>
                </c:pt>
                <c:pt idx="12">
                  <c:v>1</c:v>
                </c:pt>
                <c:pt idx="13">
                  <c:v>0</c:v>
                </c:pt>
              </c:numCache>
            </c:numRef>
          </c:val>
          <c:extLst>
            <c:ext xmlns:c16="http://schemas.microsoft.com/office/drawing/2014/chart" uri="{C3380CC4-5D6E-409C-BE32-E72D297353CC}">
              <c16:uniqueId val="{00000006-DBF8-4EC6-B5D6-8060F3F01512}"/>
            </c:ext>
          </c:extLst>
        </c:ser>
        <c:ser>
          <c:idx val="7"/>
          <c:order val="7"/>
          <c:tx>
            <c:strRef>
              <c:f>drug_country_1!$A$9</c:f>
              <c:strCache>
                <c:ptCount val="1"/>
                <c:pt idx="0">
                  <c:v>South Korea</c:v>
                </c:pt>
              </c:strCache>
            </c:strRef>
          </c:tx>
          <c:spPr>
            <a:solidFill>
              <a:schemeClr val="accent2">
                <a:lumMod val="60000"/>
              </a:schemeClr>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drug_country_1!$B$9:$O$9</c:f>
              <c:numCache>
                <c:formatCode>General</c:formatCode>
                <c:ptCount val="14"/>
                <c:pt idx="0">
                  <c:v>7</c:v>
                </c:pt>
                <c:pt idx="1">
                  <c:v>9</c:v>
                </c:pt>
                <c:pt idx="2">
                  <c:v>0</c:v>
                </c:pt>
                <c:pt idx="3">
                  <c:v>5</c:v>
                </c:pt>
                <c:pt idx="4">
                  <c:v>2</c:v>
                </c:pt>
                <c:pt idx="5">
                  <c:v>4</c:v>
                </c:pt>
                <c:pt idx="6">
                  <c:v>1</c:v>
                </c:pt>
                <c:pt idx="7">
                  <c:v>0</c:v>
                </c:pt>
                <c:pt idx="8">
                  <c:v>1</c:v>
                </c:pt>
                <c:pt idx="9">
                  <c:v>0</c:v>
                </c:pt>
                <c:pt idx="10">
                  <c:v>0</c:v>
                </c:pt>
                <c:pt idx="11">
                  <c:v>0</c:v>
                </c:pt>
                <c:pt idx="12">
                  <c:v>0</c:v>
                </c:pt>
                <c:pt idx="13">
                  <c:v>0</c:v>
                </c:pt>
              </c:numCache>
            </c:numRef>
          </c:val>
          <c:extLst>
            <c:ext xmlns:c16="http://schemas.microsoft.com/office/drawing/2014/chart" uri="{C3380CC4-5D6E-409C-BE32-E72D297353CC}">
              <c16:uniqueId val="{00000007-DBF8-4EC6-B5D6-8060F3F01512}"/>
            </c:ext>
          </c:extLst>
        </c:ser>
        <c:ser>
          <c:idx val="8"/>
          <c:order val="8"/>
          <c:tx>
            <c:strRef>
              <c:f>drug_country_1!$A$10</c:f>
              <c:strCache>
                <c:ptCount val="1"/>
                <c:pt idx="0">
                  <c:v>Germany</c:v>
                </c:pt>
              </c:strCache>
            </c:strRef>
          </c:tx>
          <c:spPr>
            <a:solidFill>
              <a:schemeClr val="accent3">
                <a:lumMod val="60000"/>
              </a:schemeClr>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drug_country_1!$B$10:$O$10</c:f>
              <c:numCache>
                <c:formatCode>General</c:formatCode>
                <c:ptCount val="14"/>
                <c:pt idx="0">
                  <c:v>8</c:v>
                </c:pt>
                <c:pt idx="1">
                  <c:v>7</c:v>
                </c:pt>
                <c:pt idx="2">
                  <c:v>2</c:v>
                </c:pt>
                <c:pt idx="3">
                  <c:v>4</c:v>
                </c:pt>
                <c:pt idx="4">
                  <c:v>1</c:v>
                </c:pt>
                <c:pt idx="5">
                  <c:v>1</c:v>
                </c:pt>
                <c:pt idx="6">
                  <c:v>0</c:v>
                </c:pt>
                <c:pt idx="7">
                  <c:v>0</c:v>
                </c:pt>
                <c:pt idx="8">
                  <c:v>0</c:v>
                </c:pt>
                <c:pt idx="9">
                  <c:v>1</c:v>
                </c:pt>
                <c:pt idx="10">
                  <c:v>0</c:v>
                </c:pt>
                <c:pt idx="11">
                  <c:v>0</c:v>
                </c:pt>
                <c:pt idx="12">
                  <c:v>0</c:v>
                </c:pt>
                <c:pt idx="13">
                  <c:v>0</c:v>
                </c:pt>
              </c:numCache>
            </c:numRef>
          </c:val>
          <c:extLst>
            <c:ext xmlns:c16="http://schemas.microsoft.com/office/drawing/2014/chart" uri="{C3380CC4-5D6E-409C-BE32-E72D297353CC}">
              <c16:uniqueId val="{00000008-DBF8-4EC6-B5D6-8060F3F01512}"/>
            </c:ext>
          </c:extLst>
        </c:ser>
        <c:ser>
          <c:idx val="9"/>
          <c:order val="9"/>
          <c:tx>
            <c:strRef>
              <c:f>drug_country_1!$A$11</c:f>
              <c:strCache>
                <c:ptCount val="1"/>
                <c:pt idx="0">
                  <c:v>Australia</c:v>
                </c:pt>
              </c:strCache>
            </c:strRef>
          </c:tx>
          <c:spPr>
            <a:solidFill>
              <a:schemeClr val="accent4">
                <a:lumMod val="60000"/>
              </a:schemeClr>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drug_country_1!$B$11:$O$11</c:f>
              <c:numCache>
                <c:formatCode>General</c:formatCode>
                <c:ptCount val="14"/>
                <c:pt idx="0">
                  <c:v>4</c:v>
                </c:pt>
                <c:pt idx="1">
                  <c:v>6</c:v>
                </c:pt>
                <c:pt idx="2">
                  <c:v>3</c:v>
                </c:pt>
                <c:pt idx="3">
                  <c:v>3</c:v>
                </c:pt>
                <c:pt idx="4">
                  <c:v>2</c:v>
                </c:pt>
                <c:pt idx="5">
                  <c:v>0</c:v>
                </c:pt>
                <c:pt idx="6">
                  <c:v>0</c:v>
                </c:pt>
                <c:pt idx="7">
                  <c:v>0</c:v>
                </c:pt>
                <c:pt idx="8">
                  <c:v>0</c:v>
                </c:pt>
                <c:pt idx="9">
                  <c:v>0</c:v>
                </c:pt>
                <c:pt idx="10">
                  <c:v>0</c:v>
                </c:pt>
                <c:pt idx="11">
                  <c:v>0</c:v>
                </c:pt>
                <c:pt idx="12">
                  <c:v>1</c:v>
                </c:pt>
                <c:pt idx="13">
                  <c:v>1</c:v>
                </c:pt>
              </c:numCache>
            </c:numRef>
          </c:val>
          <c:extLst>
            <c:ext xmlns:c16="http://schemas.microsoft.com/office/drawing/2014/chart" uri="{C3380CC4-5D6E-409C-BE32-E72D297353CC}">
              <c16:uniqueId val="{00000009-DBF8-4EC6-B5D6-8060F3F01512}"/>
            </c:ext>
          </c:extLst>
        </c:ser>
        <c:ser>
          <c:idx val="13"/>
          <c:order val="13"/>
          <c:tx>
            <c:strRef>
              <c:f>drug_country_1!$A$12</c:f>
              <c:strCache>
                <c:ptCount val="1"/>
                <c:pt idx="0">
                  <c:v>United States</c:v>
                </c:pt>
              </c:strCache>
            </c:strRef>
          </c:tx>
          <c:spPr>
            <a:solidFill>
              <a:schemeClr val="accent2">
                <a:lumMod val="80000"/>
                <a:lumOff val="20000"/>
              </a:schemeClr>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drug_country_1!$B$12:$O$12</c:f>
              <c:numCache>
                <c:formatCode>General</c:formatCode>
                <c:ptCount val="14"/>
                <c:pt idx="0">
                  <c:v>188</c:v>
                </c:pt>
                <c:pt idx="1">
                  <c:v>227</c:v>
                </c:pt>
                <c:pt idx="2">
                  <c:v>98</c:v>
                </c:pt>
                <c:pt idx="3">
                  <c:v>127</c:v>
                </c:pt>
                <c:pt idx="4">
                  <c:v>51</c:v>
                </c:pt>
                <c:pt idx="5">
                  <c:v>42</c:v>
                </c:pt>
                <c:pt idx="6">
                  <c:v>32</c:v>
                </c:pt>
                <c:pt idx="7">
                  <c:v>12</c:v>
                </c:pt>
                <c:pt idx="8">
                  <c:v>17</c:v>
                </c:pt>
                <c:pt idx="9">
                  <c:v>16</c:v>
                </c:pt>
                <c:pt idx="10">
                  <c:v>14</c:v>
                </c:pt>
                <c:pt idx="11">
                  <c:v>24</c:v>
                </c:pt>
                <c:pt idx="12">
                  <c:v>20</c:v>
                </c:pt>
                <c:pt idx="13">
                  <c:v>11</c:v>
                </c:pt>
              </c:numCache>
            </c:numRef>
          </c:val>
          <c:extLst>
            <c:ext xmlns:c16="http://schemas.microsoft.com/office/drawing/2014/chart" uri="{C3380CC4-5D6E-409C-BE32-E72D297353CC}">
              <c16:uniqueId val="{0000000A-DBF8-4EC6-B5D6-8060F3F01512}"/>
            </c:ext>
          </c:extLst>
        </c:ser>
        <c:ser>
          <c:idx val="14"/>
          <c:order val="14"/>
          <c:tx>
            <c:strRef>
              <c:f>drug_country_1!$A$13</c:f>
              <c:strCache>
                <c:ptCount val="1"/>
                <c:pt idx="0">
                  <c:v>Hong Kong</c:v>
                </c:pt>
              </c:strCache>
            </c:strRef>
          </c:tx>
          <c:spPr>
            <a:solidFill>
              <a:schemeClr val="accent3">
                <a:lumMod val="80000"/>
                <a:lumOff val="20000"/>
              </a:schemeClr>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drug_country_1!$B$13:$O$13</c:f>
              <c:numCache>
                <c:formatCode>General</c:formatCode>
                <c:ptCount val="14"/>
                <c:pt idx="0">
                  <c:v>75</c:v>
                </c:pt>
                <c:pt idx="1">
                  <c:v>96</c:v>
                </c:pt>
                <c:pt idx="2">
                  <c:v>38</c:v>
                </c:pt>
                <c:pt idx="3">
                  <c:v>56</c:v>
                </c:pt>
                <c:pt idx="4">
                  <c:v>22</c:v>
                </c:pt>
                <c:pt idx="5">
                  <c:v>17</c:v>
                </c:pt>
                <c:pt idx="6">
                  <c:v>16</c:v>
                </c:pt>
                <c:pt idx="7">
                  <c:v>0</c:v>
                </c:pt>
                <c:pt idx="8">
                  <c:v>5</c:v>
                </c:pt>
                <c:pt idx="9">
                  <c:v>5</c:v>
                </c:pt>
                <c:pt idx="10">
                  <c:v>5</c:v>
                </c:pt>
                <c:pt idx="11">
                  <c:v>0</c:v>
                </c:pt>
                <c:pt idx="12">
                  <c:v>9</c:v>
                </c:pt>
                <c:pt idx="13">
                  <c:v>5</c:v>
                </c:pt>
              </c:numCache>
            </c:numRef>
          </c:val>
          <c:extLst>
            <c:ext xmlns:c16="http://schemas.microsoft.com/office/drawing/2014/chart" uri="{C3380CC4-5D6E-409C-BE32-E72D297353CC}">
              <c16:uniqueId val="{0000000B-DBF8-4EC6-B5D6-8060F3F01512}"/>
            </c:ext>
          </c:extLst>
        </c:ser>
        <c:dLbls>
          <c:showLegendKey val="0"/>
          <c:showVal val="0"/>
          <c:showCatName val="0"/>
          <c:showSerName val="0"/>
          <c:showPercent val="0"/>
          <c:showBubbleSize val="0"/>
        </c:dLbls>
        <c:gapWidth val="150"/>
        <c:overlap val="100"/>
        <c:axId val="386129664"/>
        <c:axId val="386107856"/>
        <c:extLst>
          <c:ext xmlns:c15="http://schemas.microsoft.com/office/drawing/2012/chart" uri="{02D57815-91ED-43cb-92C2-25804820EDAC}">
            <c15:filteredBarSeries>
              <c15:ser>
                <c:idx val="10"/>
                <c:order val="10"/>
                <c:tx>
                  <c:strRef>
                    <c:extLst>
                      <c:ext uri="{02D57815-91ED-43cb-92C2-25804820EDAC}">
                        <c15:formulaRef>
                          <c15:sqref>drug_country_1!#REF!</c15:sqref>
                        </c15:formulaRef>
                      </c:ext>
                    </c:extLst>
                    <c:strCache>
                      <c:ptCount val="1"/>
                      <c:pt idx="0">
                        <c:v>#REF!</c:v>
                      </c:pt>
                    </c:strCache>
                  </c:strRef>
                </c:tx>
                <c:spPr>
                  <a:solidFill>
                    <a:schemeClr val="accent5">
                      <a:lumMod val="60000"/>
                    </a:schemeClr>
                  </a:solidFill>
                  <a:ln>
                    <a:noFill/>
                  </a:ln>
                  <a:effectLst/>
                </c:spPr>
                <c:invertIfNegative val="0"/>
                <c:cat>
                  <c:strRef>
                    <c:extLst>
                      <c:ext uri="{02D57815-91ED-43cb-92C2-25804820EDAC}">
                        <c15:formulaRef>
                          <c15:sqref>drug_country_1!$B$1:$O$1</c15:sqref>
                        </c15:formulaRef>
                      </c:ext>
                    </c:extLst>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extLst>
                      <c:ext uri="{02D57815-91ED-43cb-92C2-25804820EDAC}">
                        <c15:formulaRef>
                          <c15:sqref>drug_country_1!#REF!</c15:sqref>
                        </c15:formulaRef>
                      </c:ext>
                    </c:extLst>
                    <c:numCache>
                      <c:formatCode>General</c:formatCode>
                      <c:ptCount val="1"/>
                      <c:pt idx="0">
                        <c:v>1</c:v>
                      </c:pt>
                    </c:numCache>
                  </c:numRef>
                </c:val>
                <c:extLst>
                  <c:ext xmlns:c16="http://schemas.microsoft.com/office/drawing/2014/chart" uri="{C3380CC4-5D6E-409C-BE32-E72D297353CC}">
                    <c16:uniqueId val="{0000000C-DBF8-4EC6-B5D6-8060F3F01512}"/>
                  </c:ext>
                </c:extLst>
              </c15:ser>
            </c15:filteredBarSeries>
            <c15:filteredBarSeries>
              <c15:ser>
                <c:idx val="11"/>
                <c:order val="11"/>
                <c:tx>
                  <c:strRef>
                    <c:extLst xmlns:c15="http://schemas.microsoft.com/office/drawing/2012/chart">
                      <c:ext xmlns:c15="http://schemas.microsoft.com/office/drawing/2012/chart" uri="{02D57815-91ED-43cb-92C2-25804820EDAC}">
                        <c15:formulaRef>
                          <c15:sqref>drug_country_1!#REF!</c15:sqref>
                        </c15:formulaRef>
                      </c:ext>
                    </c:extLst>
                    <c:strCache>
                      <c:ptCount val="1"/>
                      <c:pt idx="0">
                        <c:v>#REF!</c:v>
                      </c:pt>
                    </c:strCache>
                  </c:strRef>
                </c:tx>
                <c:spPr>
                  <a:solidFill>
                    <a:schemeClr val="accent6">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drug_country_1!$B$1:$O$1</c15:sqref>
                        </c15:formulaRef>
                      </c:ext>
                    </c:extLst>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extLst xmlns:c15="http://schemas.microsoft.com/office/drawing/2012/chart">
                      <c:ext xmlns:c15="http://schemas.microsoft.com/office/drawing/2012/chart" uri="{02D57815-91ED-43cb-92C2-25804820EDAC}">
                        <c15:formulaRef>
                          <c15:sqref>drug_country_1!#REF!</c15:sqref>
                        </c15:formulaRef>
                      </c:ext>
                    </c:extLst>
                    <c:numCache>
                      <c:formatCode>General</c:formatCode>
                      <c:ptCount val="1"/>
                      <c:pt idx="0">
                        <c:v>1</c:v>
                      </c:pt>
                    </c:numCache>
                  </c:numRef>
                </c:val>
                <c:extLst xmlns:c15="http://schemas.microsoft.com/office/drawing/2012/chart">
                  <c:ext xmlns:c16="http://schemas.microsoft.com/office/drawing/2014/chart" uri="{C3380CC4-5D6E-409C-BE32-E72D297353CC}">
                    <c16:uniqueId val="{0000000D-DBF8-4EC6-B5D6-8060F3F01512}"/>
                  </c:ext>
                </c:extLst>
              </c15:ser>
            </c15:filteredBarSeries>
            <c15:filteredBarSeries>
              <c15:ser>
                <c:idx val="12"/>
                <c:order val="12"/>
                <c:tx>
                  <c:strRef>
                    <c:extLst xmlns:c15="http://schemas.microsoft.com/office/drawing/2012/chart">
                      <c:ext xmlns:c15="http://schemas.microsoft.com/office/drawing/2012/chart" uri="{02D57815-91ED-43cb-92C2-25804820EDAC}">
                        <c15:formulaRef>
                          <c15:sqref>drug_country_1!#REF!</c15:sqref>
                        </c15:formulaRef>
                      </c:ext>
                    </c:extLst>
                    <c:strCache>
                      <c:ptCount val="1"/>
                      <c:pt idx="0">
                        <c:v>#REF!</c:v>
                      </c:pt>
                    </c:strCache>
                  </c:strRef>
                </c:tx>
                <c:spPr>
                  <a:solidFill>
                    <a:schemeClr val="accent1">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drug_country_1!$B$1:$O$1</c15:sqref>
                        </c15:formulaRef>
                      </c:ext>
                    </c:extLst>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extLst xmlns:c15="http://schemas.microsoft.com/office/drawing/2012/chart">
                      <c:ext xmlns:c15="http://schemas.microsoft.com/office/drawing/2012/chart" uri="{02D57815-91ED-43cb-92C2-25804820EDAC}">
                        <c15:formulaRef>
                          <c15:sqref>drug_country_1!#REF!</c15:sqref>
                        </c15:formulaRef>
                      </c:ext>
                    </c:extLst>
                    <c:numCache>
                      <c:formatCode>General</c:formatCode>
                      <c:ptCount val="1"/>
                      <c:pt idx="0">
                        <c:v>1</c:v>
                      </c:pt>
                    </c:numCache>
                  </c:numRef>
                </c:val>
                <c:extLst xmlns:c15="http://schemas.microsoft.com/office/drawing/2012/chart">
                  <c:ext xmlns:c16="http://schemas.microsoft.com/office/drawing/2014/chart" uri="{C3380CC4-5D6E-409C-BE32-E72D297353CC}">
                    <c16:uniqueId val="{0000000E-DBF8-4EC6-B5D6-8060F3F01512}"/>
                  </c:ext>
                </c:extLst>
              </c15:ser>
            </c15:filteredBarSeries>
          </c:ext>
        </c:extLst>
      </c:barChart>
      <c:catAx>
        <c:axId val="386129664"/>
        <c:scaling>
          <c:orientation val="minMax"/>
        </c:scaling>
        <c:delete val="0"/>
        <c:axPos val="b"/>
        <c:numFmt formatCode="General" sourceLinked="1"/>
        <c:majorTickMark val="none"/>
        <c:minorTickMark val="none"/>
        <c:tickLblPos val="nextTo"/>
        <c:spPr>
          <a:noFill/>
          <a:ln w="508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solidFill>
                <a:latin typeface="Ubuntu" panose="020B0604020202020204" charset="0"/>
                <a:ea typeface="+mn-ea"/>
                <a:cs typeface="+mn-cs"/>
              </a:defRPr>
            </a:pPr>
            <a:endParaRPr lang="en-US"/>
          </a:p>
        </c:txPr>
        <c:crossAx val="386107856"/>
        <c:crosses val="autoZero"/>
        <c:auto val="1"/>
        <c:lblAlgn val="ctr"/>
        <c:lblOffset val="100"/>
        <c:noMultiLvlLbl val="0"/>
      </c:catAx>
      <c:valAx>
        <c:axId val="386107856"/>
        <c:scaling>
          <c:orientation val="minMax"/>
          <c:max val="4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crossAx val="386129664"/>
        <c:crosses val="autoZero"/>
        <c:crossBetween val="between"/>
      </c:valAx>
      <c:spPr>
        <a:noFill/>
        <a:ln>
          <a:noFill/>
        </a:ln>
        <a:effectLst/>
      </c:spPr>
    </c:plotArea>
    <c:legend>
      <c:legendPos val="b"/>
      <c:layout>
        <c:manualLayout>
          <c:xMode val="edge"/>
          <c:yMode val="edge"/>
          <c:x val="0.64554319318599329"/>
          <c:y val="0.14290046099868686"/>
          <c:w val="0.32773420063754855"/>
          <c:h val="0.32111059285442667"/>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Ubuntu" panose="020B060402020202020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930600" y="939700"/>
            <a:ext cx="7282800" cy="32640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930600" y="2056000"/>
            <a:ext cx="7282800" cy="584100"/>
          </a:xfrm>
          <a:prstGeom prst="rect">
            <a:avLst/>
          </a:prstGeom>
        </p:spPr>
        <p:txBody>
          <a:bodyPr spcFirstLastPara="1" wrap="square" lIns="0" tIns="0" rIns="0" bIns="0" anchor="b"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6" name="Google Shape;16;p3"/>
          <p:cNvSpPr txBox="1">
            <a:spLocks noGrp="1"/>
          </p:cNvSpPr>
          <p:nvPr>
            <p:ph type="subTitle" idx="1"/>
          </p:nvPr>
        </p:nvSpPr>
        <p:spPr>
          <a:xfrm>
            <a:off x="930600" y="2736802"/>
            <a:ext cx="7282800" cy="35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 name="Google Shape;23;p5"/>
          <p:cNvSpPr txBox="1">
            <a:spLocks noGrp="1"/>
          </p:cNvSpPr>
          <p:nvPr>
            <p:ph type="body" idx="1"/>
          </p:nvPr>
        </p:nvSpPr>
        <p:spPr>
          <a:xfrm>
            <a:off x="930600" y="1415684"/>
            <a:ext cx="7282800" cy="27882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4" name="Google Shape;24;p5"/>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7" name="Google Shape;27;p6"/>
          <p:cNvSpPr txBox="1">
            <a:spLocks noGrp="1"/>
          </p:cNvSpPr>
          <p:nvPr>
            <p:ph type="body" idx="1"/>
          </p:nvPr>
        </p:nvSpPr>
        <p:spPr>
          <a:xfrm>
            <a:off x="930575" y="1415675"/>
            <a:ext cx="3402600" cy="2788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8" name="Google Shape;28;p6"/>
          <p:cNvSpPr txBox="1">
            <a:spLocks noGrp="1"/>
          </p:cNvSpPr>
          <p:nvPr>
            <p:ph type="body" idx="2"/>
          </p:nvPr>
        </p:nvSpPr>
        <p:spPr>
          <a:xfrm>
            <a:off x="4810650" y="1415675"/>
            <a:ext cx="3402600" cy="2788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9" name="Google Shape;29;p6"/>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8" name="Google Shape;38;p8"/>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8000">
              <a:schemeClr val="accent3"/>
            </a:gs>
            <a:gs pos="41000">
              <a:schemeClr val="accent2"/>
            </a:gs>
            <a:gs pos="61000">
              <a:schemeClr val="accent1"/>
            </a:gs>
            <a:gs pos="82000">
              <a:schemeClr val="accent6"/>
            </a:gs>
            <a:gs pos="100000">
              <a:schemeClr val="accent5"/>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30600" y="886017"/>
            <a:ext cx="7282800" cy="3642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1pPr>
            <a:lvl2pPr lvl="1"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2pPr>
            <a:lvl3pPr lvl="2"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3pPr>
            <a:lvl4pPr lvl="3"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4pPr>
            <a:lvl5pPr lvl="4"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5pPr>
            <a:lvl6pPr lvl="5"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6pPr>
            <a:lvl7pPr lvl="6"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7pPr>
            <a:lvl8pPr lvl="7"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8pPr>
            <a:lvl9pPr lvl="8"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9pPr>
          </a:lstStyle>
          <a:p>
            <a:endParaRPr/>
          </a:p>
        </p:txBody>
      </p:sp>
      <p:sp>
        <p:nvSpPr>
          <p:cNvPr id="7" name="Google Shape;7;p1"/>
          <p:cNvSpPr txBox="1">
            <a:spLocks noGrp="1"/>
          </p:cNvSpPr>
          <p:nvPr>
            <p:ph type="body" idx="1"/>
          </p:nvPr>
        </p:nvSpPr>
        <p:spPr>
          <a:xfrm>
            <a:off x="930600" y="1415684"/>
            <a:ext cx="7282800" cy="27882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1pPr>
            <a:lvl2pPr marL="914400" lvl="1"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2pPr>
            <a:lvl3pPr marL="1371600" lvl="2"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3pPr>
            <a:lvl4pPr marL="1828800" lvl="3"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4pPr>
            <a:lvl5pPr marL="2286000" lvl="4"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5pPr>
            <a:lvl6pPr marL="2743200" lvl="5"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6pPr>
            <a:lvl7pPr marL="3200400" lvl="6"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7pPr>
            <a:lvl8pPr marL="3657600" lvl="7"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8pPr>
            <a:lvl9pPr marL="4114800" lvl="8"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9pPr>
          </a:lstStyle>
          <a:p>
            <a:endParaRPr/>
          </a:p>
        </p:txBody>
      </p:sp>
      <p:sp>
        <p:nvSpPr>
          <p:cNvPr id="8" name="Google Shape;8;p1"/>
          <p:cNvSpPr txBox="1">
            <a:spLocks noGrp="1"/>
          </p:cNvSpPr>
          <p:nvPr>
            <p:ph type="sldNum" idx="12"/>
          </p:nvPr>
        </p:nvSpPr>
        <p:spPr>
          <a:xfrm>
            <a:off x="8213401" y="4248586"/>
            <a:ext cx="465300" cy="474300"/>
          </a:xfrm>
          <a:prstGeom prst="rect">
            <a:avLst/>
          </a:prstGeom>
          <a:noFill/>
          <a:ln>
            <a:noFill/>
          </a:ln>
        </p:spPr>
        <p:txBody>
          <a:bodyPr spcFirstLastPara="1" wrap="square" lIns="0" tIns="0" rIns="0" bIns="0" anchor="b" anchorCtr="0">
            <a:noAutofit/>
          </a:bodyPr>
          <a:lstStyle>
            <a:lvl1pPr lvl="0" algn="r" rtl="0">
              <a:buNone/>
              <a:defRPr sz="1600" b="1">
                <a:solidFill>
                  <a:schemeClr val="lt1"/>
                </a:solidFill>
                <a:latin typeface="Ubuntu"/>
                <a:ea typeface="Ubuntu"/>
                <a:cs typeface="Ubuntu"/>
                <a:sym typeface="Ubuntu"/>
              </a:defRPr>
            </a:lvl1pPr>
            <a:lvl2pPr lvl="1" algn="r" rtl="0">
              <a:buNone/>
              <a:defRPr sz="1600" b="1">
                <a:solidFill>
                  <a:schemeClr val="lt1"/>
                </a:solidFill>
                <a:latin typeface="Ubuntu"/>
                <a:ea typeface="Ubuntu"/>
                <a:cs typeface="Ubuntu"/>
                <a:sym typeface="Ubuntu"/>
              </a:defRPr>
            </a:lvl2pPr>
            <a:lvl3pPr lvl="2" algn="r" rtl="0">
              <a:buNone/>
              <a:defRPr sz="1600" b="1">
                <a:solidFill>
                  <a:schemeClr val="lt1"/>
                </a:solidFill>
                <a:latin typeface="Ubuntu"/>
                <a:ea typeface="Ubuntu"/>
                <a:cs typeface="Ubuntu"/>
                <a:sym typeface="Ubuntu"/>
              </a:defRPr>
            </a:lvl3pPr>
            <a:lvl4pPr lvl="3" algn="r" rtl="0">
              <a:buNone/>
              <a:defRPr sz="1600" b="1">
                <a:solidFill>
                  <a:schemeClr val="lt1"/>
                </a:solidFill>
                <a:latin typeface="Ubuntu"/>
                <a:ea typeface="Ubuntu"/>
                <a:cs typeface="Ubuntu"/>
                <a:sym typeface="Ubuntu"/>
              </a:defRPr>
            </a:lvl4pPr>
            <a:lvl5pPr lvl="4" algn="r" rtl="0">
              <a:buNone/>
              <a:defRPr sz="1600" b="1">
                <a:solidFill>
                  <a:schemeClr val="lt1"/>
                </a:solidFill>
                <a:latin typeface="Ubuntu"/>
                <a:ea typeface="Ubuntu"/>
                <a:cs typeface="Ubuntu"/>
                <a:sym typeface="Ubuntu"/>
              </a:defRPr>
            </a:lvl5pPr>
            <a:lvl6pPr lvl="5" algn="r" rtl="0">
              <a:buNone/>
              <a:defRPr sz="1600" b="1">
                <a:solidFill>
                  <a:schemeClr val="lt1"/>
                </a:solidFill>
                <a:latin typeface="Ubuntu"/>
                <a:ea typeface="Ubuntu"/>
                <a:cs typeface="Ubuntu"/>
                <a:sym typeface="Ubuntu"/>
              </a:defRPr>
            </a:lvl6pPr>
            <a:lvl7pPr lvl="6" algn="r" rtl="0">
              <a:buNone/>
              <a:defRPr sz="1600" b="1">
                <a:solidFill>
                  <a:schemeClr val="lt1"/>
                </a:solidFill>
                <a:latin typeface="Ubuntu"/>
                <a:ea typeface="Ubuntu"/>
                <a:cs typeface="Ubuntu"/>
                <a:sym typeface="Ubuntu"/>
              </a:defRPr>
            </a:lvl7pPr>
            <a:lvl8pPr lvl="7" algn="r" rtl="0">
              <a:buNone/>
              <a:defRPr sz="1600" b="1">
                <a:solidFill>
                  <a:schemeClr val="lt1"/>
                </a:solidFill>
                <a:latin typeface="Ubuntu"/>
                <a:ea typeface="Ubuntu"/>
                <a:cs typeface="Ubuntu"/>
                <a:sym typeface="Ubuntu"/>
              </a:defRPr>
            </a:lvl8pPr>
            <a:lvl9pPr lvl="8" algn="r" rtl="0">
              <a:buNone/>
              <a:defRPr sz="1600" b="1">
                <a:solidFill>
                  <a:schemeClr val="lt1"/>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
              <a:t>‹#›</a:t>
            </a:fld>
            <a:endParaRPr/>
          </a:p>
        </p:txBody>
      </p:sp>
      <p:grpSp>
        <p:nvGrpSpPr>
          <p:cNvPr id="9" name="Google Shape;9;p1"/>
          <p:cNvGrpSpPr/>
          <p:nvPr/>
        </p:nvGrpSpPr>
        <p:grpSpPr>
          <a:xfrm>
            <a:off x="465300" y="465400"/>
            <a:ext cx="8213400" cy="4212750"/>
            <a:chOff x="465300" y="465400"/>
            <a:chExt cx="8213400" cy="4212750"/>
          </a:xfrm>
        </p:grpSpPr>
        <p:sp>
          <p:nvSpPr>
            <p:cNvPr id="10" name="Google Shape;10;p1"/>
            <p:cNvSpPr/>
            <p:nvPr/>
          </p:nvSpPr>
          <p:spPr>
            <a:xfrm rot="10800000">
              <a:off x="3221100" y="465400"/>
              <a:ext cx="5457600" cy="1395600"/>
            </a:xfrm>
            <a:prstGeom prst="corner">
              <a:avLst>
                <a:gd name="adj1" fmla="val 1582"/>
                <a:gd name="adj2" fmla="val 154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Work Sans Regular"/>
                <a:ea typeface="Work Sans Regular"/>
                <a:cs typeface="Work Sans Regular"/>
                <a:sym typeface="Work Sans Regular"/>
              </a:endParaRPr>
            </a:p>
          </p:txBody>
        </p:sp>
        <p:sp>
          <p:nvSpPr>
            <p:cNvPr id="11" name="Google Shape;11;p1"/>
            <p:cNvSpPr/>
            <p:nvPr/>
          </p:nvSpPr>
          <p:spPr>
            <a:xfrm>
              <a:off x="465300" y="3282550"/>
              <a:ext cx="5457600" cy="1395600"/>
            </a:xfrm>
            <a:prstGeom prst="corner">
              <a:avLst>
                <a:gd name="adj1" fmla="val 1582"/>
                <a:gd name="adj2" fmla="val 154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Work Sans Regular"/>
                <a:ea typeface="Work Sans Regular"/>
                <a:cs typeface="Work Sans Regular"/>
                <a:sym typeface="Work Sans Regular"/>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467">
          <p15:clr>
            <a:srgbClr val="EA4335"/>
          </p15:clr>
        </p15:guide>
        <p15:guide id="2" orient="horz" pos="2947">
          <p15:clr>
            <a:srgbClr val="EA4335"/>
          </p15:clr>
        </p15:guide>
        <p15:guide id="3" pos="586">
          <p15:clr>
            <a:srgbClr val="EA4335"/>
          </p15:clr>
        </p15:guide>
        <p15:guide id="4" orient="horz" pos="592">
          <p15:clr>
            <a:srgbClr val="EA4335"/>
          </p15:clr>
        </p15:guide>
        <p15:guide id="5" pos="5174">
          <p15:clr>
            <a:srgbClr val="EA4335"/>
          </p15:clr>
        </p15:guide>
        <p15:guide id="6" orient="horz" pos="2648">
          <p15:clr>
            <a:srgbClr val="EA4335"/>
          </p15:clr>
        </p15:guide>
        <p15:guide id="7" orient="horz" pos="293">
          <p15:clr>
            <a:srgbClr val="EA4335"/>
          </p15:clr>
        </p15:guide>
        <p15:guide id="8" pos="2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etermr/openVirus/tree/master/jupyter/AGData"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petermr/openViru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930600" y="939700"/>
            <a:ext cx="7282800" cy="326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5400" i="0" dirty="0">
                <a:solidFill>
                  <a:schemeClr val="bg1"/>
                </a:solidFill>
                <a:effectLst/>
                <a:latin typeface="Ubuntu" panose="020B0604020202020204" charset="0"/>
              </a:rPr>
              <a:t>Content analysis of articles on viral epidemics</a:t>
            </a:r>
            <a:endParaRPr sz="5400" dirty="0">
              <a:solidFill>
                <a:schemeClr val="bg1"/>
              </a:solidFill>
              <a:latin typeface="Ubuntu" panose="020B0604020202020204" charset="0"/>
            </a:endParaRPr>
          </a:p>
        </p:txBody>
      </p:sp>
      <p:sp>
        <p:nvSpPr>
          <p:cNvPr id="2" name="TextBox 1">
            <a:extLst>
              <a:ext uri="{FF2B5EF4-FFF2-40B4-BE49-F238E27FC236}">
                <a16:creationId xmlns:a16="http://schemas.microsoft.com/office/drawing/2014/main" id="{D910401C-86A3-42DB-9941-E3EF83BB0491}"/>
              </a:ext>
            </a:extLst>
          </p:cNvPr>
          <p:cNvSpPr txBox="1"/>
          <p:nvPr/>
        </p:nvSpPr>
        <p:spPr>
          <a:xfrm>
            <a:off x="5773995" y="3532239"/>
            <a:ext cx="2780070" cy="923330"/>
          </a:xfrm>
          <a:prstGeom prst="rect">
            <a:avLst/>
          </a:prstGeom>
          <a:noFill/>
        </p:spPr>
        <p:txBody>
          <a:bodyPr wrap="square" rtlCol="0">
            <a:spAutoFit/>
          </a:bodyPr>
          <a:lstStyle/>
          <a:p>
            <a:r>
              <a:rPr lang="en-IN" sz="1800" b="1" dirty="0">
                <a:solidFill>
                  <a:schemeClr val="bg1"/>
                </a:solidFill>
                <a:latin typeface="Ubuntu" panose="020B0604020202020204" charset="0"/>
              </a:rPr>
              <a:t>  Ayush Garg</a:t>
            </a:r>
          </a:p>
          <a:p>
            <a:r>
              <a:rPr lang="en-IN" sz="1800" b="1" dirty="0">
                <a:solidFill>
                  <a:schemeClr val="bg1"/>
                </a:solidFill>
                <a:latin typeface="Ubuntu" panose="020B0604020202020204" charset="0"/>
              </a:rPr>
              <a:t>  ayush@science.org.in</a:t>
            </a:r>
          </a:p>
          <a:p>
            <a:r>
              <a:rPr lang="en-IN" sz="1800" b="1" dirty="0">
                <a:solidFill>
                  <a:schemeClr val="bg1"/>
                </a:solidFill>
                <a:latin typeface="Ubuntu" panose="020B0604020202020204" charset="0"/>
              </a:rPr>
              <a:t>  (</a:t>
            </a:r>
            <a:r>
              <a:rPr lang="en-IN" sz="1800" b="1" dirty="0" err="1">
                <a:solidFill>
                  <a:schemeClr val="bg1"/>
                </a:solidFill>
                <a:latin typeface="Ubuntu" panose="020B0604020202020204" charset="0"/>
              </a:rPr>
              <a:t>OpenVirus</a:t>
            </a:r>
            <a:r>
              <a:rPr lang="en-IN" b="1" dirty="0">
                <a:solidFill>
                  <a:schemeClr val="bg1"/>
                </a:solidFill>
                <a:latin typeface="Ubuntu" panose="020B060402020202020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930601" y="531548"/>
            <a:ext cx="7282800" cy="364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Prepare graph for occurrences of words</a:t>
            </a:r>
            <a:endParaRPr sz="2800" dirty="0"/>
          </a:p>
        </p:txBody>
      </p:sp>
      <p:pic>
        <p:nvPicPr>
          <p:cNvPr id="2" name="Picture 1">
            <a:extLst>
              <a:ext uri="{FF2B5EF4-FFF2-40B4-BE49-F238E27FC236}">
                <a16:creationId xmlns:a16="http://schemas.microsoft.com/office/drawing/2014/main" id="{2151450D-C2F0-49A8-B076-50BDB789D48B}"/>
              </a:ext>
            </a:extLst>
          </p:cNvPr>
          <p:cNvPicPr>
            <a:picLocks noChangeAspect="1"/>
          </p:cNvPicPr>
          <p:nvPr/>
        </p:nvPicPr>
        <p:blipFill rotWithShape="1">
          <a:blip r:embed="rId3"/>
          <a:srcRect r="11564"/>
          <a:stretch/>
        </p:blipFill>
        <p:spPr>
          <a:xfrm>
            <a:off x="834310" y="1463565"/>
            <a:ext cx="3375225" cy="3200179"/>
          </a:xfrm>
          <a:prstGeom prst="rect">
            <a:avLst/>
          </a:prstGeom>
        </p:spPr>
      </p:pic>
      <p:sp>
        <p:nvSpPr>
          <p:cNvPr id="60" name="Google Shape;60;p13"/>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cxnSp>
        <p:nvCxnSpPr>
          <p:cNvPr id="11" name="Straight Arrow Connector 10">
            <a:extLst>
              <a:ext uri="{FF2B5EF4-FFF2-40B4-BE49-F238E27FC236}">
                <a16:creationId xmlns:a16="http://schemas.microsoft.com/office/drawing/2014/main" id="{84FE7EE4-D493-4998-A145-A28680293236}"/>
              </a:ext>
            </a:extLst>
          </p:cNvPr>
          <p:cNvCxnSpPr>
            <a:cxnSpLocks/>
          </p:cNvCxnSpPr>
          <p:nvPr/>
        </p:nvCxnSpPr>
        <p:spPr>
          <a:xfrm>
            <a:off x="4415481" y="3021964"/>
            <a:ext cx="362465" cy="0"/>
          </a:xfrm>
          <a:prstGeom prst="straightConnector1">
            <a:avLst/>
          </a:prstGeom>
          <a:ln>
            <a:solidFill>
              <a:schemeClr val="bg1"/>
            </a:solidFill>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8CA37145-2479-4D2A-8A8C-BF0715BDB700}"/>
              </a:ext>
            </a:extLst>
          </p:cNvPr>
          <p:cNvSpPr txBox="1"/>
          <p:nvPr/>
        </p:nvSpPr>
        <p:spPr>
          <a:xfrm>
            <a:off x="834311" y="940345"/>
            <a:ext cx="2314195" cy="523220"/>
          </a:xfrm>
          <a:prstGeom prst="rect">
            <a:avLst/>
          </a:prstGeom>
          <a:noFill/>
        </p:spPr>
        <p:txBody>
          <a:bodyPr wrap="square" rtlCol="0">
            <a:spAutoFit/>
          </a:bodyPr>
          <a:lstStyle/>
          <a:p>
            <a:r>
              <a:rPr lang="en-IN" b="1" dirty="0">
                <a:solidFill>
                  <a:schemeClr val="bg1"/>
                </a:solidFill>
                <a:latin typeface="Ubuntu" panose="020B0604020202020204" charset="0"/>
              </a:rPr>
              <a:t>Occurrences of words in Papers </a:t>
            </a:r>
          </a:p>
        </p:txBody>
      </p:sp>
      <p:sp>
        <p:nvSpPr>
          <p:cNvPr id="13" name="TextBox 12">
            <a:extLst>
              <a:ext uri="{FF2B5EF4-FFF2-40B4-BE49-F238E27FC236}">
                <a16:creationId xmlns:a16="http://schemas.microsoft.com/office/drawing/2014/main" id="{0B458802-7180-49A3-BABD-550BB50B1701}"/>
              </a:ext>
            </a:extLst>
          </p:cNvPr>
          <p:cNvSpPr txBox="1"/>
          <p:nvPr/>
        </p:nvSpPr>
        <p:spPr>
          <a:xfrm>
            <a:off x="5911172" y="1080665"/>
            <a:ext cx="1774845" cy="307777"/>
          </a:xfrm>
          <a:prstGeom prst="rect">
            <a:avLst/>
          </a:prstGeom>
          <a:noFill/>
        </p:spPr>
        <p:txBody>
          <a:bodyPr wrap="none" rtlCol="0">
            <a:spAutoFit/>
          </a:bodyPr>
          <a:lstStyle/>
          <a:p>
            <a:r>
              <a:rPr lang="en-IN" b="1" dirty="0">
                <a:solidFill>
                  <a:schemeClr val="bg1"/>
                </a:solidFill>
                <a:latin typeface="Ubuntu" panose="020B0604020202020204" charset="0"/>
              </a:rPr>
              <a:t>Visualising of data</a:t>
            </a:r>
          </a:p>
        </p:txBody>
      </p:sp>
      <p:graphicFrame>
        <p:nvGraphicFramePr>
          <p:cNvPr id="10" name="Chart 9">
            <a:extLst>
              <a:ext uri="{FF2B5EF4-FFF2-40B4-BE49-F238E27FC236}">
                <a16:creationId xmlns:a16="http://schemas.microsoft.com/office/drawing/2014/main" id="{FAF5B337-890F-40DA-B12A-7021E676B67B}"/>
              </a:ext>
            </a:extLst>
          </p:cNvPr>
          <p:cNvGraphicFramePr>
            <a:graphicFrameLocks/>
          </p:cNvGraphicFramePr>
          <p:nvPr>
            <p:extLst>
              <p:ext uri="{D42A27DB-BD31-4B8C-83A1-F6EECF244321}">
                <p14:modId xmlns:p14="http://schemas.microsoft.com/office/powerpoint/2010/main" val="2084124289"/>
              </p:ext>
            </p:extLst>
          </p:nvPr>
        </p:nvGraphicFramePr>
        <p:xfrm>
          <a:off x="4843849" y="1452556"/>
          <a:ext cx="4013570" cy="327032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idx="4294967295"/>
          </p:nvPr>
        </p:nvSpPr>
        <p:spPr>
          <a:xfrm>
            <a:off x="214489" y="1886155"/>
            <a:ext cx="3388032" cy="685595"/>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 sz="2400" dirty="0"/>
              <a:t>We take this kind data from every paper and annotate it with our dictionaries to extract meaningful results</a:t>
            </a:r>
            <a:endParaRPr sz="2400" dirty="0"/>
          </a:p>
        </p:txBody>
      </p:sp>
      <p:graphicFrame>
        <p:nvGraphicFramePr>
          <p:cNvPr id="14" name="Chart 13">
            <a:extLst>
              <a:ext uri="{FF2B5EF4-FFF2-40B4-BE49-F238E27FC236}">
                <a16:creationId xmlns:a16="http://schemas.microsoft.com/office/drawing/2014/main" id="{5C1EAEC8-2C47-41A9-8D67-88FD42365397}"/>
              </a:ext>
            </a:extLst>
          </p:cNvPr>
          <p:cNvGraphicFramePr>
            <a:graphicFrameLocks/>
          </p:cNvGraphicFramePr>
          <p:nvPr>
            <p:extLst>
              <p:ext uri="{D42A27DB-BD31-4B8C-83A1-F6EECF244321}">
                <p14:modId xmlns:p14="http://schemas.microsoft.com/office/powerpoint/2010/main" val="922809259"/>
              </p:ext>
            </p:extLst>
          </p:nvPr>
        </p:nvGraphicFramePr>
        <p:xfrm>
          <a:off x="519289" y="560564"/>
          <a:ext cx="8105422" cy="427072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A847CF-0356-4148-A245-D32D463E9D6C}"/>
              </a:ext>
            </a:extLst>
          </p:cNvPr>
          <p:cNvSpPr>
            <a:spLocks noGrp="1"/>
          </p:cNvSpPr>
          <p:nvPr>
            <p:ph type="sldNum" idx="4294967295"/>
          </p:nvPr>
        </p:nvSpPr>
        <p:spPr>
          <a:xfrm>
            <a:off x="8678863" y="4248150"/>
            <a:ext cx="465137" cy="474663"/>
          </a:xfrm>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4" name="Picture 3">
            <a:extLst>
              <a:ext uri="{FF2B5EF4-FFF2-40B4-BE49-F238E27FC236}">
                <a16:creationId xmlns:a16="http://schemas.microsoft.com/office/drawing/2014/main" id="{AA252CC0-879C-4195-80F7-E821125E5177}"/>
              </a:ext>
            </a:extLst>
          </p:cNvPr>
          <p:cNvPicPr>
            <a:picLocks noChangeAspect="1"/>
          </p:cNvPicPr>
          <p:nvPr/>
        </p:nvPicPr>
        <p:blipFill rotWithShape="1">
          <a:blip r:embed="rId2"/>
          <a:srcRect t="8179" b="4660"/>
          <a:stretch/>
        </p:blipFill>
        <p:spPr>
          <a:xfrm>
            <a:off x="2600393" y="505709"/>
            <a:ext cx="6046893" cy="4086926"/>
          </a:xfrm>
          <a:prstGeom prst="rect">
            <a:avLst/>
          </a:prstGeom>
        </p:spPr>
      </p:pic>
      <p:sp>
        <p:nvSpPr>
          <p:cNvPr id="5" name="TextBox 4">
            <a:extLst>
              <a:ext uri="{FF2B5EF4-FFF2-40B4-BE49-F238E27FC236}">
                <a16:creationId xmlns:a16="http://schemas.microsoft.com/office/drawing/2014/main" id="{5E116698-ADFA-4A84-98A1-2C0AC03F8FD7}"/>
              </a:ext>
            </a:extLst>
          </p:cNvPr>
          <p:cNvSpPr txBox="1"/>
          <p:nvPr/>
        </p:nvSpPr>
        <p:spPr>
          <a:xfrm>
            <a:off x="181658" y="212198"/>
            <a:ext cx="2418735" cy="3108543"/>
          </a:xfrm>
          <a:prstGeom prst="rect">
            <a:avLst/>
          </a:prstGeom>
          <a:noFill/>
        </p:spPr>
        <p:txBody>
          <a:bodyPr wrap="square" rtlCol="0">
            <a:spAutoFit/>
          </a:bodyPr>
          <a:lstStyle/>
          <a:p>
            <a:r>
              <a:rPr lang="en-IN" sz="2800" b="1" dirty="0">
                <a:solidFill>
                  <a:schemeClr val="bg1"/>
                </a:solidFill>
                <a:latin typeface="Ubuntu" panose="020B0604020202020204" charset="0"/>
              </a:rPr>
              <a:t>This graph shows </a:t>
            </a:r>
            <a:r>
              <a:rPr lang="en-US" sz="2800" b="1" dirty="0">
                <a:solidFill>
                  <a:schemeClr val="bg1"/>
                </a:solidFill>
                <a:latin typeface="Ubuntu" panose="020B0604020202020204" charset="0"/>
              </a:rPr>
              <a:t>mentions of countries in articles about influenza</a:t>
            </a:r>
            <a:endParaRPr lang="en-IN" sz="2800" b="1" dirty="0">
              <a:solidFill>
                <a:schemeClr val="bg1"/>
              </a:solidFill>
              <a:latin typeface="Ubuntu" panose="020B0604020202020204" charset="0"/>
            </a:endParaRPr>
          </a:p>
        </p:txBody>
      </p:sp>
    </p:spTree>
    <p:extLst>
      <p:ext uri="{BB962C8B-B14F-4D97-AF65-F5344CB8AC3E}">
        <p14:creationId xmlns:p14="http://schemas.microsoft.com/office/powerpoint/2010/main" val="10809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4" name="Picture 3">
            <a:extLst>
              <a:ext uri="{FF2B5EF4-FFF2-40B4-BE49-F238E27FC236}">
                <a16:creationId xmlns:a16="http://schemas.microsoft.com/office/drawing/2014/main" id="{94488BB6-C88C-4C91-AD55-8D19D64C9985}"/>
              </a:ext>
            </a:extLst>
          </p:cNvPr>
          <p:cNvPicPr>
            <a:picLocks noChangeAspect="1"/>
          </p:cNvPicPr>
          <p:nvPr/>
        </p:nvPicPr>
        <p:blipFill>
          <a:blip r:embed="rId3"/>
          <a:stretch>
            <a:fillRect/>
          </a:stretch>
        </p:blipFill>
        <p:spPr>
          <a:xfrm>
            <a:off x="3749045" y="1148224"/>
            <a:ext cx="4320367" cy="3010078"/>
          </a:xfrm>
          <a:prstGeom prst="rect">
            <a:avLst/>
          </a:prstGeom>
        </p:spPr>
      </p:pic>
      <p:sp>
        <p:nvSpPr>
          <p:cNvPr id="272" name="Google Shape;272;p33"/>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73" name="Google Shape;273;p33"/>
          <p:cNvGrpSpPr/>
          <p:nvPr/>
        </p:nvGrpSpPr>
        <p:grpSpPr>
          <a:xfrm>
            <a:off x="3048436" y="976923"/>
            <a:ext cx="5571270" cy="3264140"/>
            <a:chOff x="1177450" y="241631"/>
            <a:chExt cx="6173152" cy="3616776"/>
          </a:xfrm>
        </p:grpSpPr>
        <p:sp>
          <p:nvSpPr>
            <p:cNvPr id="274" name="Google Shape;274;p33"/>
            <p:cNvSpPr/>
            <p:nvPr/>
          </p:nvSpPr>
          <p:spPr>
            <a:xfrm>
              <a:off x="1766500"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5" name="Google Shape;275;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8" name="Google Shape;278;p33"/>
          <p:cNvSpPr txBox="1">
            <a:spLocks noGrp="1"/>
          </p:cNvSpPr>
          <p:nvPr>
            <p:ph type="body" idx="4294967295"/>
          </p:nvPr>
        </p:nvSpPr>
        <p:spPr>
          <a:xfrm>
            <a:off x="524294" y="656859"/>
            <a:ext cx="2762100" cy="4212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b="1" dirty="0">
                <a:latin typeface="Ubuntu"/>
                <a:ea typeface="Ubuntu"/>
                <a:cs typeface="Ubuntu"/>
                <a:sym typeface="Ubuntu"/>
              </a:rPr>
              <a:t>Stitching all the graphs</a:t>
            </a:r>
            <a:endParaRPr b="1" dirty="0">
              <a:latin typeface="Ubuntu"/>
              <a:ea typeface="Ubuntu"/>
              <a:cs typeface="Ubuntu"/>
              <a:sym typeface="Ubuntu"/>
            </a:endParaRPr>
          </a:p>
          <a:p>
            <a:pPr marL="0" lvl="0" indent="0" algn="l" rtl="0">
              <a:spcBef>
                <a:spcPts val="600"/>
              </a:spcBef>
              <a:spcAft>
                <a:spcPts val="0"/>
              </a:spcAft>
              <a:buNone/>
            </a:pPr>
            <a:r>
              <a:rPr lang="en" sz="1800" dirty="0"/>
              <a:t>We make a beautiful dashboard out of all this</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589477" y="1045634"/>
            <a:ext cx="8089224" cy="4763911"/>
          </a:xfrm>
          <a:prstGeom prst="rect">
            <a:avLst/>
          </a:prstGeom>
        </p:spPr>
        <p:txBody>
          <a:bodyPr spcFirstLastPara="1" wrap="square" lIns="0" tIns="0" rIns="0" bIns="0" anchor="b" anchorCtr="0">
            <a:noAutofit/>
          </a:bodyPr>
          <a:lstStyle/>
          <a:p>
            <a:pPr>
              <a:lnSpc>
                <a:spcPct val="100000"/>
              </a:lnSpc>
            </a:pPr>
            <a:r>
              <a:rPr lang="en-US" sz="1600" dirty="0"/>
              <a:t>This Jupyter notebook analyzes search results for articles on virus and epidemic and </a:t>
            </a:r>
            <a:r>
              <a:rPr lang="en" sz="1600" dirty="0"/>
              <a:t>is </a:t>
            </a:r>
            <a:r>
              <a:rPr lang="en" sz="1600" i="1" u="sng" dirty="0"/>
              <a:t>self sufficient  </a:t>
            </a:r>
            <a:r>
              <a:rPr lang="en" sz="1600" dirty="0"/>
              <a:t>so we don’t need to install any dependencies.</a:t>
            </a:r>
            <a:br>
              <a:rPr lang="en" sz="1600" dirty="0"/>
            </a:br>
            <a:br>
              <a:rPr lang="en" sz="1600" dirty="0"/>
            </a:br>
            <a:r>
              <a:rPr lang="en" sz="1600" dirty="0"/>
              <a:t>It makes all the files itself.</a:t>
            </a:r>
            <a:br>
              <a:rPr lang="en" sz="1600" dirty="0"/>
            </a:br>
            <a:r>
              <a:rPr lang="en" sz="1600" dirty="0"/>
              <a:t>You will also find all the graphs separately in your working directory</a:t>
            </a:r>
            <a:r>
              <a:rPr lang="en" sz="1800" dirty="0"/>
              <a:t>.</a:t>
            </a:r>
            <a:br>
              <a:rPr lang="en" sz="1800" dirty="0"/>
            </a:br>
            <a:br>
              <a:rPr lang="en" sz="1800" dirty="0"/>
            </a:br>
            <a:r>
              <a:rPr lang="en" sz="1600" dirty="0"/>
              <a:t>Location: </a:t>
            </a:r>
            <a:r>
              <a:rPr lang="en-IN" sz="1600" dirty="0">
                <a:hlinkClick r:id="rId3"/>
              </a:rPr>
              <a:t>https://github.com/petermr/openVirus/tree/master/jupyter/AGData</a:t>
            </a:r>
            <a:br>
              <a:rPr lang="en-IN" sz="1600" dirty="0"/>
            </a:br>
            <a:br>
              <a:rPr lang="en" sz="1600" dirty="0"/>
            </a:br>
            <a:r>
              <a:rPr lang="en" sz="1600" dirty="0"/>
              <a:t>Installation:   </a:t>
            </a:r>
            <a:br>
              <a:rPr lang="en" sz="1600" dirty="0"/>
            </a:br>
            <a:r>
              <a:rPr lang="en" sz="1600" dirty="0"/>
              <a:t>1) Clone the folder onto your local machine</a:t>
            </a:r>
            <a:br>
              <a:rPr lang="en" sz="1600" dirty="0"/>
            </a:br>
            <a:r>
              <a:rPr lang="en" sz="1600" dirty="0"/>
              <a:t>2) </a:t>
            </a:r>
            <a:r>
              <a:rPr lang="en-US" sz="1600" dirty="0"/>
              <a:t>To make the dashboard, just run the </a:t>
            </a:r>
            <a:r>
              <a:rPr lang="en-US" sz="1600" dirty="0" err="1"/>
              <a:t>main.ipynb</a:t>
            </a:r>
            <a:r>
              <a:rPr lang="en-US" sz="1600" dirty="0"/>
              <a:t> file and all the graphs along with the index.html file which Is the dashboard will be created.</a:t>
            </a:r>
            <a:br>
              <a:rPr lang="en" sz="1600" dirty="0"/>
            </a:br>
            <a:r>
              <a:rPr lang="en" sz="1600" dirty="0"/>
              <a:t>3) </a:t>
            </a:r>
            <a:r>
              <a:rPr lang="en-US" sz="1600" dirty="0"/>
              <a:t>To make plots out of occurrences of words in research papers, open frequency-</a:t>
            </a:r>
            <a:r>
              <a:rPr lang="en-US" sz="1600" dirty="0" err="1"/>
              <a:t>display.ipynb</a:t>
            </a:r>
            <a:r>
              <a:rPr lang="en-US" sz="1600" dirty="0"/>
              <a:t>. Add a folder with all the search results and change the value of the variable to the path to the folder. The code will the make the graphs for the papers and save them.</a:t>
            </a:r>
            <a:br>
              <a:rPr lang="en-US" sz="1600" dirty="0"/>
            </a:br>
            <a:br>
              <a:rPr lang="en-US" sz="1050" b="0" i="0" dirty="0">
                <a:solidFill>
                  <a:srgbClr val="586069"/>
                </a:solidFill>
                <a:effectLst/>
                <a:latin typeface="-apple-system"/>
              </a:rPr>
            </a:br>
            <a:br>
              <a:rPr lang="en" sz="1600" dirty="0"/>
            </a:br>
            <a:r>
              <a:rPr lang="en" sz="1800" dirty="0"/>
              <a:t>	 </a:t>
            </a:r>
            <a:br>
              <a:rPr lang="en" sz="1800" dirty="0"/>
            </a:br>
            <a:br>
              <a:rPr lang="en" sz="1800" dirty="0"/>
            </a:br>
            <a:endParaRPr sz="1800" dirty="0"/>
          </a:p>
        </p:txBody>
      </p:sp>
      <p:sp>
        <p:nvSpPr>
          <p:cNvPr id="144" name="Google Shape;144;p23"/>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ctrTitle" idx="4294967295"/>
          </p:nvPr>
        </p:nvSpPr>
        <p:spPr>
          <a:xfrm>
            <a:off x="930600" y="1523563"/>
            <a:ext cx="7282800" cy="1525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dirty="0"/>
              <a:t>100,000,000</a:t>
            </a:r>
            <a:endParaRPr sz="9600" dirty="0"/>
          </a:p>
        </p:txBody>
      </p:sp>
      <p:sp>
        <p:nvSpPr>
          <p:cNvPr id="185" name="Google Shape;185;p26"/>
          <p:cNvSpPr txBox="1">
            <a:spLocks noGrp="1"/>
          </p:cNvSpPr>
          <p:nvPr>
            <p:ph type="subTitle" idx="4294967295"/>
          </p:nvPr>
        </p:nvSpPr>
        <p:spPr>
          <a:xfrm>
            <a:off x="930600" y="3262968"/>
            <a:ext cx="7282800" cy="4743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t>Research papers are there in the world.</a:t>
            </a:r>
          </a:p>
          <a:p>
            <a:pPr marL="0" lvl="0" indent="0" algn="l" rtl="0">
              <a:spcBef>
                <a:spcPts val="600"/>
              </a:spcBef>
              <a:spcAft>
                <a:spcPts val="0"/>
              </a:spcAft>
              <a:buNone/>
            </a:pPr>
            <a:r>
              <a:rPr lang="en" sz="1600" i="1" dirty="0"/>
              <a:t>Imagine the knowledge we can extract </a:t>
            </a:r>
            <a:r>
              <a:rPr lang="en" sz="1600" i="1"/>
              <a:t>if all of them are open access.</a:t>
            </a:r>
            <a:endParaRPr sz="1600" i="1" dirty="0"/>
          </a:p>
        </p:txBody>
      </p:sp>
      <p:sp>
        <p:nvSpPr>
          <p:cNvPr id="186" name="Google Shape;186;p26"/>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
        <p:nvSpPr>
          <p:cNvPr id="7" name="Google Shape;185;p26">
            <a:extLst>
              <a:ext uri="{FF2B5EF4-FFF2-40B4-BE49-F238E27FC236}">
                <a16:creationId xmlns:a16="http://schemas.microsoft.com/office/drawing/2014/main" id="{F55075C7-5155-4966-A6DC-4B34D33BB852}"/>
              </a:ext>
            </a:extLst>
          </p:cNvPr>
          <p:cNvSpPr txBox="1">
            <a:spLocks/>
          </p:cNvSpPr>
          <p:nvPr/>
        </p:nvSpPr>
        <p:spPr>
          <a:xfrm>
            <a:off x="930600" y="835058"/>
            <a:ext cx="7282800" cy="474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1pPr>
            <a:lvl2pPr marL="914400" marR="0" lvl="1"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2pPr>
            <a:lvl3pPr marL="1371600" marR="0" lvl="2"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3pPr>
            <a:lvl4pPr marL="1828800" marR="0" lvl="3"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4pPr>
            <a:lvl5pPr marL="2286000" marR="0" lvl="4"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5pPr>
            <a:lvl6pPr marL="2743200" marR="0" lvl="5"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6pPr>
            <a:lvl7pPr marL="3200400" marR="0" lvl="6"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7pPr>
            <a:lvl8pPr marL="3657600" marR="0" lvl="7"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8pPr>
            <a:lvl9pPr marL="4114800" marR="0" lvl="8"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9pPr>
          </a:lstStyle>
          <a:p>
            <a:pPr marL="0" indent="0">
              <a:buFont typeface="Ubuntu Light"/>
              <a:buNone/>
            </a:pPr>
            <a:r>
              <a:rPr lang="en-US" sz="2800" dirty="0"/>
              <a:t>More than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5"/>
          <p:cNvSpPr txBox="1">
            <a:spLocks noGrp="1"/>
          </p:cNvSpPr>
          <p:nvPr>
            <p:ph type="title"/>
          </p:nvPr>
        </p:nvSpPr>
        <p:spPr>
          <a:xfrm>
            <a:off x="519290" y="462933"/>
            <a:ext cx="7694111" cy="57288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We welcome every question.</a:t>
            </a:r>
            <a:endParaRPr dirty="0"/>
          </a:p>
        </p:txBody>
      </p:sp>
      <p:sp>
        <p:nvSpPr>
          <p:cNvPr id="292" name="Google Shape;292;p35"/>
          <p:cNvSpPr txBox="1">
            <a:spLocks noGrp="1"/>
          </p:cNvSpPr>
          <p:nvPr>
            <p:ph type="body" idx="1"/>
          </p:nvPr>
        </p:nvSpPr>
        <p:spPr>
          <a:xfrm>
            <a:off x="519290" y="1035817"/>
            <a:ext cx="8173155" cy="2953667"/>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dirty="0"/>
              <a:t>Special thanks to all </a:t>
            </a:r>
            <a:r>
              <a:rPr lang="en-IN" sz="2400" dirty="0"/>
              <a:t>my team members</a:t>
            </a:r>
          </a:p>
          <a:p>
            <a:pPr marL="0" lvl="0" indent="0" algn="l" rtl="0">
              <a:spcBef>
                <a:spcPts val="600"/>
              </a:spcBef>
              <a:spcAft>
                <a:spcPts val="0"/>
              </a:spcAft>
              <a:buNone/>
            </a:pPr>
            <a:r>
              <a:rPr lang="en-IN" dirty="0"/>
              <a:t>See the following links:</a:t>
            </a:r>
          </a:p>
          <a:p>
            <a:pPr marL="0" lvl="0" indent="0" algn="l" rtl="0">
              <a:spcBef>
                <a:spcPts val="600"/>
              </a:spcBef>
              <a:spcAft>
                <a:spcPts val="0"/>
              </a:spcAft>
              <a:buNone/>
            </a:pPr>
            <a:r>
              <a:rPr lang="en-IN" dirty="0">
                <a:hlinkClick r:id="rId3"/>
              </a:rPr>
              <a:t>https://github.com/petermr/openVirus</a:t>
            </a:r>
            <a:r>
              <a:rPr lang="en-IN" dirty="0"/>
              <a:t>  --</a:t>
            </a:r>
            <a:r>
              <a:rPr lang="en-IN" dirty="0" err="1"/>
              <a:t>OpenVirus</a:t>
            </a:r>
            <a:r>
              <a:rPr lang="en-IN" dirty="0"/>
              <a:t> Repo</a:t>
            </a:r>
          </a:p>
          <a:p>
            <a:pPr marL="0" lvl="0" indent="0" algn="l" rtl="0">
              <a:spcBef>
                <a:spcPts val="600"/>
              </a:spcBef>
              <a:spcAft>
                <a:spcPts val="0"/>
              </a:spcAft>
              <a:buNone/>
            </a:pPr>
            <a:endParaRPr lang="en-IN" dirty="0"/>
          </a:p>
          <a:p>
            <a:pPr marL="0" lvl="0" indent="0" algn="l" rtl="0">
              <a:spcBef>
                <a:spcPts val="600"/>
              </a:spcBef>
              <a:spcAft>
                <a:spcPts val="0"/>
              </a:spcAft>
              <a:buNone/>
            </a:pPr>
            <a:endParaRPr lang="en-IN" dirty="0"/>
          </a:p>
          <a:p>
            <a:pPr marL="0" lvl="0" indent="0" algn="l" rtl="0">
              <a:spcBef>
                <a:spcPts val="600"/>
              </a:spcBef>
              <a:spcAft>
                <a:spcPts val="0"/>
              </a:spcAft>
              <a:buNone/>
            </a:pPr>
            <a:endParaRPr lang="en-IN" sz="2400" dirty="0"/>
          </a:p>
          <a:p>
            <a:pPr marL="0" lvl="0" indent="0" algn="l" rtl="0">
              <a:spcBef>
                <a:spcPts val="600"/>
              </a:spcBef>
              <a:spcAft>
                <a:spcPts val="0"/>
              </a:spcAft>
              <a:buNone/>
            </a:pPr>
            <a:endParaRPr lang="en-IN" dirty="0"/>
          </a:p>
        </p:txBody>
      </p:sp>
      <p:sp>
        <p:nvSpPr>
          <p:cNvPr id="293" name="Google Shape;293;p35"/>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pic>
        <p:nvPicPr>
          <p:cNvPr id="2" name="Picture 1">
            <a:extLst>
              <a:ext uri="{FF2B5EF4-FFF2-40B4-BE49-F238E27FC236}">
                <a16:creationId xmlns:a16="http://schemas.microsoft.com/office/drawing/2014/main" id="{911E31CB-B1A5-4093-8986-7302427453A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898" b="89420" l="6897" r="91188">
                        <a14:foregroundMark x1="13333" y1="17747" x2="13333" y2="17747"/>
                        <a14:foregroundMark x1="13333" y1="17747" x2="13333" y2="17747"/>
                        <a14:foregroundMark x1="6973" y1="64164" x2="6973" y2="64164"/>
                        <a14:foregroundMark x1="12031" y1="62116" x2="12031" y2="62116"/>
                        <a14:foregroundMark x1="20920" y1="65188" x2="20920" y2="65188"/>
                        <a14:foregroundMark x1="31877" y1="55631" x2="31877" y2="55631"/>
                        <a14:foregroundMark x1="42146" y1="62799" x2="42146" y2="62799"/>
                        <a14:foregroundMark x1="54559" y1="59044" x2="54559" y2="59044"/>
                        <a14:foregroundMark x1="65670" y1="59727" x2="65670" y2="59727"/>
                        <a14:foregroundMark x1="64138" y1="31058" x2="64138" y2="31058"/>
                        <a14:foregroundMark x1="70115" y1="51877" x2="70115" y2="51877"/>
                        <a14:foregroundMark x1="76858" y1="57338" x2="76858" y2="57338"/>
                        <a14:foregroundMark x1="91188" y1="59044" x2="91188" y2="59044"/>
                      </a14:backgroundRemoval>
                    </a14:imgEffect>
                  </a14:imgLayer>
                </a14:imgProps>
              </a:ext>
            </a:extLst>
          </a:blip>
          <a:stretch>
            <a:fillRect/>
          </a:stretch>
        </p:blipFill>
        <p:spPr>
          <a:xfrm>
            <a:off x="3637477" y="3040137"/>
            <a:ext cx="5382345" cy="1208449"/>
          </a:xfrm>
          <a:prstGeom prst="rect">
            <a:avLst/>
          </a:prstGeom>
        </p:spPr>
      </p:pic>
    </p:spTree>
  </p:cSld>
  <p:clrMapOvr>
    <a:masterClrMapping/>
  </p:clrMapOvr>
</p:sld>
</file>

<file path=ppt/theme/theme1.xml><?xml version="1.0" encoding="utf-8"?>
<a:theme xmlns:a="http://schemas.openxmlformats.org/drawingml/2006/main" name="Isidore template">
  <a:themeElements>
    <a:clrScheme name="Custom 347">
      <a:dk1>
        <a:srgbClr val="0D0335"/>
      </a:dk1>
      <a:lt1>
        <a:srgbClr val="FFFFFF"/>
      </a:lt1>
      <a:dk2>
        <a:srgbClr val="573F68"/>
      </a:dk2>
      <a:lt2>
        <a:srgbClr val="E9DDEC"/>
      </a:lt2>
      <a:accent1>
        <a:srgbClr val="E9204E"/>
      </a:accent1>
      <a:accent2>
        <a:srgbClr val="ED4636"/>
      </a:accent2>
      <a:accent3>
        <a:srgbClr val="FCB42E"/>
      </a:accent3>
      <a:accent4>
        <a:srgbClr val="94C486"/>
      </a:accent4>
      <a:accent5>
        <a:srgbClr val="39B8E3"/>
      </a:accent5>
      <a:accent6>
        <a:srgbClr val="412D8C"/>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TotalTime>
  <Words>322</Words>
  <Application>Microsoft Office PowerPoint</Application>
  <PresentationFormat>On-screen Show (16:9)</PresentationFormat>
  <Paragraphs>29</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Ubuntu</vt:lpstr>
      <vt:lpstr>Ubuntu Light</vt:lpstr>
      <vt:lpstr>-apple-system</vt:lpstr>
      <vt:lpstr>Arial</vt:lpstr>
      <vt:lpstr>Calibri</vt:lpstr>
      <vt:lpstr>Work Sans Regular</vt:lpstr>
      <vt:lpstr>Isidore template</vt:lpstr>
      <vt:lpstr>Content analysis of articles on viral epidemics</vt:lpstr>
      <vt:lpstr>Prepare graph for occurrences of words</vt:lpstr>
      <vt:lpstr>We take this kind data from every paper and annotate it with our dictionaries to extract meaningful results</vt:lpstr>
      <vt:lpstr>PowerPoint Presentation</vt:lpstr>
      <vt:lpstr>PowerPoint Presentation</vt:lpstr>
      <vt:lpstr>This Jupyter notebook analyzes search results for articles on virus and epidemic and is self sufficient  so we don’t need to install any dependencies.  It makes all the files itself. You will also find all the graphs separately in your working directory.  Location: https://github.com/petermr/openVirus/tree/master/jupyter/AGData  Installation:    1) Clone the folder onto your local machine 2) To make the dashboard, just run the main.ipynb file and all the graphs along with the index.html file which Is the dashboard will be created. 3) To make plots out of occurrences of words in research papers, open frequency-display.ipynb. Add a folder with all the search results and change the value of the variable to the path to the folder. The code will the make the graphs for the papers and save them.       </vt:lpstr>
      <vt:lpstr>100,000,000</vt:lpstr>
      <vt:lpstr>We welcome every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Visualising Data</dc:title>
  <dc:creator>Ayush Garg</dc:creator>
  <cp:lastModifiedBy>Ayush Garg</cp:lastModifiedBy>
  <cp:revision>20</cp:revision>
  <dcterms:modified xsi:type="dcterms:W3CDTF">2020-10-28T04:23:32Z</dcterms:modified>
</cp:coreProperties>
</file>