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59" r:id="rId4"/>
    <p:sldId id="285" r:id="rId5"/>
    <p:sldId id="277" r:id="rId6"/>
    <p:sldId id="267" r:id="rId7"/>
    <p:sldId id="270" r:id="rId8"/>
    <p:sldId id="279"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Ubuntu" panose="020B0604020202020204" charset="0"/>
      <p:regular r:id="rId15"/>
      <p:bold r:id="rId16"/>
      <p:italic r:id="rId17"/>
      <p:boldItalic r:id="rId18"/>
    </p:embeddedFont>
    <p:embeddedFont>
      <p:font typeface="Ubuntu Light" panose="020B0604020202020204" charset="0"/>
      <p:regular r:id="rId19"/>
      <p:bold r:id="rId20"/>
      <p:italic r:id="rId21"/>
      <p:boldItalic r:id="rId22"/>
    </p:embeddedFont>
    <p:embeddedFont>
      <p:font typeface="Work Sans Regular"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C61E4-DD37-40C3-BCA8-72C582D84028}">
  <a:tblStyle styleId="{80BC61E4-DD37-40C3-BCA8-72C582D8402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1810"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mo\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mo\OneDrive\Documents\ayushvirus\drug_country_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1"/>
            </a:solidFill>
            <a:ln>
              <a:noFill/>
            </a:ln>
            <a:effectLst/>
          </c:spPr>
          <c:invertIfNegative val="0"/>
          <c:cat>
            <c:strRef>
              <c:f>Sheet1!$A$2:$A$15</c:f>
              <c:strCache>
                <c:ptCount val="14"/>
                <c:pt idx="0">
                  <c:v>YFV</c:v>
                </c:pt>
                <c:pt idx="1">
                  <c:v>Southeast</c:v>
                </c:pt>
                <c:pt idx="2">
                  <c:v>fever</c:v>
                </c:pt>
                <c:pt idx="3">
                  <c:v>Yellow</c:v>
                </c:pt>
                <c:pt idx="4">
                  <c:v>sequences</c:v>
                </c:pt>
                <c:pt idx="5">
                  <c:v>Minas</c:v>
                </c:pt>
                <c:pt idx="6">
                  <c:v>virus</c:v>
                </c:pt>
                <c:pt idx="7">
                  <c:v>region</c:v>
                </c:pt>
                <c:pt idx="8">
                  <c:v>using</c:v>
                </c:pt>
                <c:pt idx="9">
                  <c:v>human</c:v>
                </c:pt>
                <c:pt idx="10">
                  <c:v>cases</c:v>
                </c:pt>
                <c:pt idx="11">
                  <c:v>lineage</c:v>
                </c:pt>
                <c:pt idx="12">
                  <c:v>outbreaks</c:v>
                </c:pt>
                <c:pt idx="13">
                  <c:v>Midwest</c:v>
                </c:pt>
              </c:strCache>
            </c:strRef>
          </c:cat>
          <c:val>
            <c:numRef>
              <c:f>Sheet1!$B$2:$B$15</c:f>
              <c:numCache>
                <c:formatCode>General</c:formatCode>
                <c:ptCount val="14"/>
                <c:pt idx="0">
                  <c:v>51</c:v>
                </c:pt>
                <c:pt idx="1">
                  <c:v>41</c:v>
                </c:pt>
                <c:pt idx="2">
                  <c:v>36</c:v>
                </c:pt>
                <c:pt idx="3">
                  <c:v>33</c:v>
                </c:pt>
                <c:pt idx="4">
                  <c:v>32</c:v>
                </c:pt>
                <c:pt idx="5">
                  <c:v>28</c:v>
                </c:pt>
                <c:pt idx="6">
                  <c:v>26</c:v>
                </c:pt>
                <c:pt idx="7">
                  <c:v>24</c:v>
                </c:pt>
                <c:pt idx="8">
                  <c:v>24</c:v>
                </c:pt>
                <c:pt idx="9">
                  <c:v>23</c:v>
                </c:pt>
                <c:pt idx="10">
                  <c:v>20</c:v>
                </c:pt>
                <c:pt idx="11">
                  <c:v>19</c:v>
                </c:pt>
                <c:pt idx="12">
                  <c:v>19</c:v>
                </c:pt>
                <c:pt idx="13">
                  <c:v>18</c:v>
                </c:pt>
              </c:numCache>
            </c:numRef>
          </c:val>
          <c:extLst>
            <c:ext xmlns:c16="http://schemas.microsoft.com/office/drawing/2014/chart" uri="{C3380CC4-5D6E-409C-BE32-E72D297353CC}">
              <c16:uniqueId val="{00000000-F0DD-4441-902F-AC31FAE164E6}"/>
            </c:ext>
          </c:extLst>
        </c:ser>
        <c:dLbls>
          <c:showLegendKey val="0"/>
          <c:showVal val="0"/>
          <c:showCatName val="0"/>
          <c:showSerName val="0"/>
          <c:showPercent val="0"/>
          <c:showBubbleSize val="0"/>
        </c:dLbls>
        <c:gapWidth val="219"/>
        <c:overlap val="-27"/>
        <c:axId val="141736304"/>
        <c:axId val="2092748800"/>
      </c:barChart>
      <c:catAx>
        <c:axId val="14173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092748800"/>
        <c:crosses val="autoZero"/>
        <c:auto val="1"/>
        <c:lblAlgn val="ctr"/>
        <c:lblOffset val="100"/>
        <c:noMultiLvlLbl val="0"/>
      </c:catAx>
      <c:valAx>
        <c:axId val="2092748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41736304"/>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a:solidFill>
                  <a:schemeClr val="bg1"/>
                </a:solidFill>
                <a:effectLst/>
              </a:rPr>
              <a:t>Representation of drugs vs country</a:t>
            </a:r>
            <a:endParaRPr lang="en-IN" dirty="0">
              <a:solidFill>
                <a:schemeClr val="bg1"/>
              </a:solidFill>
            </a:endParaRPr>
          </a:p>
        </c:rich>
      </c:tx>
      <c:layout>
        <c:manualLayout>
          <c:xMode val="edge"/>
          <c:yMode val="edge"/>
          <c:x val="0.53031254880992007"/>
          <c:y val="2.08161231527739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3015946609565803"/>
          <c:y val="1.9879514686957353E-2"/>
          <c:w val="0.56387946241417164"/>
          <c:h val="0.66793975172382802"/>
        </c:manualLayout>
      </c:layout>
      <c:barChart>
        <c:barDir val="col"/>
        <c:grouping val="stacked"/>
        <c:varyColors val="0"/>
        <c:ser>
          <c:idx val="0"/>
          <c:order val="0"/>
          <c:tx>
            <c:strRef>
              <c:f>drug_country_1!$A$2</c:f>
              <c:strCache>
                <c:ptCount val="1"/>
                <c:pt idx="0">
                  <c:v>Italy</c:v>
                </c:pt>
              </c:strCache>
            </c:strRef>
          </c:tx>
          <c:spPr>
            <a:solidFill>
              <a:schemeClr val="accent1"/>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drug_country_1!$B$2:$O$2</c:f>
              <c:numCache>
                <c:formatCode>General</c:formatCode>
                <c:ptCount val="14"/>
                <c:pt idx="0">
                  <c:v>22</c:v>
                </c:pt>
                <c:pt idx="1">
                  <c:v>16</c:v>
                </c:pt>
                <c:pt idx="2">
                  <c:v>8</c:v>
                </c:pt>
                <c:pt idx="3">
                  <c:v>8</c:v>
                </c:pt>
                <c:pt idx="4">
                  <c:v>5</c:v>
                </c:pt>
                <c:pt idx="5">
                  <c:v>2</c:v>
                </c:pt>
                <c:pt idx="6">
                  <c:v>3</c:v>
                </c:pt>
                <c:pt idx="7">
                  <c:v>3</c:v>
                </c:pt>
                <c:pt idx="8">
                  <c:v>2</c:v>
                </c:pt>
                <c:pt idx="9">
                  <c:v>2</c:v>
                </c:pt>
                <c:pt idx="10">
                  <c:v>1</c:v>
                </c:pt>
                <c:pt idx="11">
                  <c:v>0</c:v>
                </c:pt>
                <c:pt idx="12">
                  <c:v>2</c:v>
                </c:pt>
                <c:pt idx="13">
                  <c:v>1</c:v>
                </c:pt>
              </c:numCache>
            </c:numRef>
          </c:val>
          <c:extLst>
            <c:ext xmlns:c16="http://schemas.microsoft.com/office/drawing/2014/chart" uri="{C3380CC4-5D6E-409C-BE32-E72D297353CC}">
              <c16:uniqueId val="{00000000-DBF8-4EC6-B5D6-8060F3F01512}"/>
            </c:ext>
          </c:extLst>
        </c:ser>
        <c:ser>
          <c:idx val="1"/>
          <c:order val="1"/>
          <c:tx>
            <c:strRef>
              <c:f>drug_country_1!$A$3</c:f>
              <c:strCache>
                <c:ptCount val="1"/>
                <c:pt idx="0">
                  <c:v>Brazil</c:v>
                </c:pt>
              </c:strCache>
            </c:strRef>
          </c:tx>
          <c:spPr>
            <a:solidFill>
              <a:schemeClr val="accent2"/>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drug_country_1!$B$3:$O$3</c:f>
              <c:numCache>
                <c:formatCode>General</c:formatCode>
                <c:ptCount val="14"/>
                <c:pt idx="0">
                  <c:v>2</c:v>
                </c:pt>
                <c:pt idx="1">
                  <c:v>6</c:v>
                </c:pt>
                <c:pt idx="2">
                  <c:v>0</c:v>
                </c:pt>
                <c:pt idx="3">
                  <c:v>1</c:v>
                </c:pt>
                <c:pt idx="4">
                  <c:v>1</c:v>
                </c:pt>
                <c:pt idx="5">
                  <c:v>0</c:v>
                </c:pt>
                <c:pt idx="6">
                  <c:v>0</c:v>
                </c:pt>
                <c:pt idx="7">
                  <c:v>1</c:v>
                </c:pt>
                <c:pt idx="8">
                  <c:v>0</c:v>
                </c:pt>
                <c:pt idx="9">
                  <c:v>1</c:v>
                </c:pt>
                <c:pt idx="10">
                  <c:v>3</c:v>
                </c:pt>
                <c:pt idx="11">
                  <c:v>0</c:v>
                </c:pt>
                <c:pt idx="12">
                  <c:v>1</c:v>
                </c:pt>
                <c:pt idx="13">
                  <c:v>0</c:v>
                </c:pt>
              </c:numCache>
            </c:numRef>
          </c:val>
          <c:extLst>
            <c:ext xmlns:c16="http://schemas.microsoft.com/office/drawing/2014/chart" uri="{C3380CC4-5D6E-409C-BE32-E72D297353CC}">
              <c16:uniqueId val="{00000001-DBF8-4EC6-B5D6-8060F3F01512}"/>
            </c:ext>
          </c:extLst>
        </c:ser>
        <c:ser>
          <c:idx val="2"/>
          <c:order val="2"/>
          <c:tx>
            <c:strRef>
              <c:f>drug_country_1!$A$4</c:f>
              <c:strCache>
                <c:ptCount val="1"/>
                <c:pt idx="0">
                  <c:v>India</c:v>
                </c:pt>
              </c:strCache>
            </c:strRef>
          </c:tx>
          <c:spPr>
            <a:solidFill>
              <a:schemeClr val="accent3"/>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drug_country_1!$B$4:$O$4</c:f>
              <c:numCache>
                <c:formatCode>General</c:formatCode>
                <c:ptCount val="14"/>
                <c:pt idx="0">
                  <c:v>7</c:v>
                </c:pt>
                <c:pt idx="1">
                  <c:v>10</c:v>
                </c:pt>
                <c:pt idx="2">
                  <c:v>5</c:v>
                </c:pt>
                <c:pt idx="3">
                  <c:v>5</c:v>
                </c:pt>
                <c:pt idx="4">
                  <c:v>3</c:v>
                </c:pt>
                <c:pt idx="5">
                  <c:v>1</c:v>
                </c:pt>
                <c:pt idx="6">
                  <c:v>2</c:v>
                </c:pt>
                <c:pt idx="7">
                  <c:v>0</c:v>
                </c:pt>
                <c:pt idx="8">
                  <c:v>1</c:v>
                </c:pt>
                <c:pt idx="9">
                  <c:v>0</c:v>
                </c:pt>
                <c:pt idx="10">
                  <c:v>1</c:v>
                </c:pt>
                <c:pt idx="11">
                  <c:v>0</c:v>
                </c:pt>
                <c:pt idx="12">
                  <c:v>1</c:v>
                </c:pt>
                <c:pt idx="13">
                  <c:v>1</c:v>
                </c:pt>
              </c:numCache>
            </c:numRef>
          </c:val>
          <c:extLst>
            <c:ext xmlns:c16="http://schemas.microsoft.com/office/drawing/2014/chart" uri="{C3380CC4-5D6E-409C-BE32-E72D297353CC}">
              <c16:uniqueId val="{00000002-DBF8-4EC6-B5D6-8060F3F01512}"/>
            </c:ext>
          </c:extLst>
        </c:ser>
        <c:ser>
          <c:idx val="3"/>
          <c:order val="3"/>
          <c:tx>
            <c:strRef>
              <c:f>drug_country_1!$A$5</c:f>
              <c:strCache>
                <c:ptCount val="1"/>
                <c:pt idx="0">
                  <c:v>France</c:v>
                </c:pt>
              </c:strCache>
            </c:strRef>
          </c:tx>
          <c:spPr>
            <a:solidFill>
              <a:schemeClr val="accent4"/>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drug_country_1!$B$5:$O$5</c:f>
              <c:numCache>
                <c:formatCode>General</c:formatCode>
                <c:ptCount val="14"/>
                <c:pt idx="0">
                  <c:v>11</c:v>
                </c:pt>
                <c:pt idx="1">
                  <c:v>10</c:v>
                </c:pt>
                <c:pt idx="2">
                  <c:v>8</c:v>
                </c:pt>
                <c:pt idx="3">
                  <c:v>8</c:v>
                </c:pt>
                <c:pt idx="4">
                  <c:v>1</c:v>
                </c:pt>
                <c:pt idx="5">
                  <c:v>0</c:v>
                </c:pt>
                <c:pt idx="6">
                  <c:v>2</c:v>
                </c:pt>
                <c:pt idx="7">
                  <c:v>0</c:v>
                </c:pt>
                <c:pt idx="8">
                  <c:v>0</c:v>
                </c:pt>
                <c:pt idx="9">
                  <c:v>1</c:v>
                </c:pt>
                <c:pt idx="10">
                  <c:v>2</c:v>
                </c:pt>
                <c:pt idx="11">
                  <c:v>0</c:v>
                </c:pt>
                <c:pt idx="12">
                  <c:v>1</c:v>
                </c:pt>
                <c:pt idx="13">
                  <c:v>0</c:v>
                </c:pt>
              </c:numCache>
            </c:numRef>
          </c:val>
          <c:extLst>
            <c:ext xmlns:c16="http://schemas.microsoft.com/office/drawing/2014/chart" uri="{C3380CC4-5D6E-409C-BE32-E72D297353CC}">
              <c16:uniqueId val="{00000003-DBF8-4EC6-B5D6-8060F3F01512}"/>
            </c:ext>
          </c:extLst>
        </c:ser>
        <c:ser>
          <c:idx val="4"/>
          <c:order val="4"/>
          <c:tx>
            <c:strRef>
              <c:f>drug_country_1!$A$6</c:f>
              <c:strCache>
                <c:ptCount val="1"/>
                <c:pt idx="0">
                  <c:v>Japan</c:v>
                </c:pt>
              </c:strCache>
            </c:strRef>
          </c:tx>
          <c:spPr>
            <a:solidFill>
              <a:schemeClr val="accent5"/>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drug_country_1!$B$6:$O$6</c:f>
              <c:numCache>
                <c:formatCode>General</c:formatCode>
                <c:ptCount val="14"/>
                <c:pt idx="0">
                  <c:v>8</c:v>
                </c:pt>
                <c:pt idx="1">
                  <c:v>14</c:v>
                </c:pt>
                <c:pt idx="2">
                  <c:v>7</c:v>
                </c:pt>
                <c:pt idx="3">
                  <c:v>6</c:v>
                </c:pt>
                <c:pt idx="4">
                  <c:v>3</c:v>
                </c:pt>
                <c:pt idx="5">
                  <c:v>3</c:v>
                </c:pt>
                <c:pt idx="6">
                  <c:v>1</c:v>
                </c:pt>
                <c:pt idx="7">
                  <c:v>0</c:v>
                </c:pt>
                <c:pt idx="8">
                  <c:v>1</c:v>
                </c:pt>
                <c:pt idx="9">
                  <c:v>1</c:v>
                </c:pt>
                <c:pt idx="10">
                  <c:v>1</c:v>
                </c:pt>
                <c:pt idx="11">
                  <c:v>0</c:v>
                </c:pt>
                <c:pt idx="12">
                  <c:v>2</c:v>
                </c:pt>
                <c:pt idx="13">
                  <c:v>1</c:v>
                </c:pt>
              </c:numCache>
            </c:numRef>
          </c:val>
          <c:extLst>
            <c:ext xmlns:c16="http://schemas.microsoft.com/office/drawing/2014/chart" uri="{C3380CC4-5D6E-409C-BE32-E72D297353CC}">
              <c16:uniqueId val="{00000004-DBF8-4EC6-B5D6-8060F3F01512}"/>
            </c:ext>
          </c:extLst>
        </c:ser>
        <c:ser>
          <c:idx val="5"/>
          <c:order val="5"/>
          <c:tx>
            <c:strRef>
              <c:f>drug_country_1!$A$7</c:f>
              <c:strCache>
                <c:ptCount val="1"/>
                <c:pt idx="0">
                  <c:v>Singapore</c:v>
                </c:pt>
              </c:strCache>
            </c:strRef>
          </c:tx>
          <c:spPr>
            <a:solidFill>
              <a:schemeClr val="accent6"/>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drug_country_1!$B$7:$O$7</c:f>
              <c:numCache>
                <c:formatCode>General</c:formatCode>
                <c:ptCount val="14"/>
                <c:pt idx="0">
                  <c:v>6</c:v>
                </c:pt>
                <c:pt idx="1">
                  <c:v>12</c:v>
                </c:pt>
                <c:pt idx="2">
                  <c:v>3</c:v>
                </c:pt>
                <c:pt idx="3">
                  <c:v>7</c:v>
                </c:pt>
                <c:pt idx="4">
                  <c:v>2</c:v>
                </c:pt>
                <c:pt idx="5">
                  <c:v>2</c:v>
                </c:pt>
                <c:pt idx="6">
                  <c:v>2</c:v>
                </c:pt>
                <c:pt idx="7">
                  <c:v>0</c:v>
                </c:pt>
                <c:pt idx="8">
                  <c:v>0</c:v>
                </c:pt>
                <c:pt idx="9">
                  <c:v>1</c:v>
                </c:pt>
                <c:pt idx="10">
                  <c:v>0</c:v>
                </c:pt>
                <c:pt idx="11">
                  <c:v>0</c:v>
                </c:pt>
                <c:pt idx="12">
                  <c:v>0</c:v>
                </c:pt>
                <c:pt idx="13">
                  <c:v>0</c:v>
                </c:pt>
              </c:numCache>
            </c:numRef>
          </c:val>
          <c:extLst>
            <c:ext xmlns:c16="http://schemas.microsoft.com/office/drawing/2014/chart" uri="{C3380CC4-5D6E-409C-BE32-E72D297353CC}">
              <c16:uniqueId val="{00000005-DBF8-4EC6-B5D6-8060F3F01512}"/>
            </c:ext>
          </c:extLst>
        </c:ser>
        <c:ser>
          <c:idx val="6"/>
          <c:order val="6"/>
          <c:tx>
            <c:strRef>
              <c:f>drug_country_1!$A$8</c:f>
              <c:strCache>
                <c:ptCount val="1"/>
                <c:pt idx="0">
                  <c:v>Taiwan</c:v>
                </c:pt>
              </c:strCache>
            </c:strRef>
          </c:tx>
          <c:spPr>
            <a:solidFill>
              <a:schemeClr val="accent1">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drug_country_1!$B$8:$O$8</c:f>
              <c:numCache>
                <c:formatCode>General</c:formatCode>
                <c:ptCount val="14"/>
                <c:pt idx="0">
                  <c:v>7</c:v>
                </c:pt>
                <c:pt idx="1">
                  <c:v>10</c:v>
                </c:pt>
                <c:pt idx="2">
                  <c:v>5</c:v>
                </c:pt>
                <c:pt idx="3">
                  <c:v>7</c:v>
                </c:pt>
                <c:pt idx="4">
                  <c:v>3</c:v>
                </c:pt>
                <c:pt idx="5">
                  <c:v>2</c:v>
                </c:pt>
                <c:pt idx="6">
                  <c:v>3</c:v>
                </c:pt>
                <c:pt idx="7">
                  <c:v>0</c:v>
                </c:pt>
                <c:pt idx="8">
                  <c:v>1</c:v>
                </c:pt>
                <c:pt idx="9">
                  <c:v>1</c:v>
                </c:pt>
                <c:pt idx="10">
                  <c:v>1</c:v>
                </c:pt>
                <c:pt idx="11">
                  <c:v>0</c:v>
                </c:pt>
                <c:pt idx="12">
                  <c:v>1</c:v>
                </c:pt>
                <c:pt idx="13">
                  <c:v>0</c:v>
                </c:pt>
              </c:numCache>
            </c:numRef>
          </c:val>
          <c:extLst>
            <c:ext xmlns:c16="http://schemas.microsoft.com/office/drawing/2014/chart" uri="{C3380CC4-5D6E-409C-BE32-E72D297353CC}">
              <c16:uniqueId val="{00000006-DBF8-4EC6-B5D6-8060F3F01512}"/>
            </c:ext>
          </c:extLst>
        </c:ser>
        <c:ser>
          <c:idx val="7"/>
          <c:order val="7"/>
          <c:tx>
            <c:strRef>
              <c:f>drug_country_1!$A$9</c:f>
              <c:strCache>
                <c:ptCount val="1"/>
                <c:pt idx="0">
                  <c:v>South Korea</c:v>
                </c:pt>
              </c:strCache>
            </c:strRef>
          </c:tx>
          <c:spPr>
            <a:solidFill>
              <a:schemeClr val="accent2">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drug_country_1!$B$9:$O$9</c:f>
              <c:numCache>
                <c:formatCode>General</c:formatCode>
                <c:ptCount val="14"/>
                <c:pt idx="0">
                  <c:v>7</c:v>
                </c:pt>
                <c:pt idx="1">
                  <c:v>9</c:v>
                </c:pt>
                <c:pt idx="2">
                  <c:v>0</c:v>
                </c:pt>
                <c:pt idx="3">
                  <c:v>5</c:v>
                </c:pt>
                <c:pt idx="4">
                  <c:v>2</c:v>
                </c:pt>
                <c:pt idx="5">
                  <c:v>4</c:v>
                </c:pt>
                <c:pt idx="6">
                  <c:v>1</c:v>
                </c:pt>
                <c:pt idx="7">
                  <c:v>0</c:v>
                </c:pt>
                <c:pt idx="8">
                  <c:v>1</c:v>
                </c:pt>
                <c:pt idx="9">
                  <c:v>0</c:v>
                </c:pt>
                <c:pt idx="10">
                  <c:v>0</c:v>
                </c:pt>
                <c:pt idx="11">
                  <c:v>0</c:v>
                </c:pt>
                <c:pt idx="12">
                  <c:v>0</c:v>
                </c:pt>
                <c:pt idx="13">
                  <c:v>0</c:v>
                </c:pt>
              </c:numCache>
            </c:numRef>
          </c:val>
          <c:extLst>
            <c:ext xmlns:c16="http://schemas.microsoft.com/office/drawing/2014/chart" uri="{C3380CC4-5D6E-409C-BE32-E72D297353CC}">
              <c16:uniqueId val="{00000007-DBF8-4EC6-B5D6-8060F3F01512}"/>
            </c:ext>
          </c:extLst>
        </c:ser>
        <c:ser>
          <c:idx val="8"/>
          <c:order val="8"/>
          <c:tx>
            <c:strRef>
              <c:f>drug_country_1!$A$10</c:f>
              <c:strCache>
                <c:ptCount val="1"/>
                <c:pt idx="0">
                  <c:v>Germany</c:v>
                </c:pt>
              </c:strCache>
            </c:strRef>
          </c:tx>
          <c:spPr>
            <a:solidFill>
              <a:schemeClr val="accent3">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drug_country_1!$B$10:$O$10</c:f>
              <c:numCache>
                <c:formatCode>General</c:formatCode>
                <c:ptCount val="14"/>
                <c:pt idx="0">
                  <c:v>8</c:v>
                </c:pt>
                <c:pt idx="1">
                  <c:v>7</c:v>
                </c:pt>
                <c:pt idx="2">
                  <c:v>2</c:v>
                </c:pt>
                <c:pt idx="3">
                  <c:v>4</c:v>
                </c:pt>
                <c:pt idx="4">
                  <c:v>1</c:v>
                </c:pt>
                <c:pt idx="5">
                  <c:v>1</c:v>
                </c:pt>
                <c:pt idx="6">
                  <c:v>0</c:v>
                </c:pt>
                <c:pt idx="7">
                  <c:v>0</c:v>
                </c:pt>
                <c:pt idx="8">
                  <c:v>0</c:v>
                </c:pt>
                <c:pt idx="9">
                  <c:v>1</c:v>
                </c:pt>
                <c:pt idx="10">
                  <c:v>0</c:v>
                </c:pt>
                <c:pt idx="11">
                  <c:v>0</c:v>
                </c:pt>
                <c:pt idx="12">
                  <c:v>0</c:v>
                </c:pt>
                <c:pt idx="13">
                  <c:v>0</c:v>
                </c:pt>
              </c:numCache>
            </c:numRef>
          </c:val>
          <c:extLst>
            <c:ext xmlns:c16="http://schemas.microsoft.com/office/drawing/2014/chart" uri="{C3380CC4-5D6E-409C-BE32-E72D297353CC}">
              <c16:uniqueId val="{00000008-DBF8-4EC6-B5D6-8060F3F01512}"/>
            </c:ext>
          </c:extLst>
        </c:ser>
        <c:ser>
          <c:idx val="9"/>
          <c:order val="9"/>
          <c:tx>
            <c:strRef>
              <c:f>drug_country_1!$A$11</c:f>
              <c:strCache>
                <c:ptCount val="1"/>
                <c:pt idx="0">
                  <c:v>Australia</c:v>
                </c:pt>
              </c:strCache>
            </c:strRef>
          </c:tx>
          <c:spPr>
            <a:solidFill>
              <a:schemeClr val="accent4">
                <a:lumMod val="6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drug_country_1!$B$11:$O$11</c:f>
              <c:numCache>
                <c:formatCode>General</c:formatCode>
                <c:ptCount val="14"/>
                <c:pt idx="0">
                  <c:v>4</c:v>
                </c:pt>
                <c:pt idx="1">
                  <c:v>6</c:v>
                </c:pt>
                <c:pt idx="2">
                  <c:v>3</c:v>
                </c:pt>
                <c:pt idx="3">
                  <c:v>3</c:v>
                </c:pt>
                <c:pt idx="4">
                  <c:v>2</c:v>
                </c:pt>
                <c:pt idx="5">
                  <c:v>0</c:v>
                </c:pt>
                <c:pt idx="6">
                  <c:v>0</c:v>
                </c:pt>
                <c:pt idx="7">
                  <c:v>0</c:v>
                </c:pt>
                <c:pt idx="8">
                  <c:v>0</c:v>
                </c:pt>
                <c:pt idx="9">
                  <c:v>0</c:v>
                </c:pt>
                <c:pt idx="10">
                  <c:v>0</c:v>
                </c:pt>
                <c:pt idx="11">
                  <c:v>0</c:v>
                </c:pt>
                <c:pt idx="12">
                  <c:v>1</c:v>
                </c:pt>
                <c:pt idx="13">
                  <c:v>1</c:v>
                </c:pt>
              </c:numCache>
            </c:numRef>
          </c:val>
          <c:extLst>
            <c:ext xmlns:c16="http://schemas.microsoft.com/office/drawing/2014/chart" uri="{C3380CC4-5D6E-409C-BE32-E72D297353CC}">
              <c16:uniqueId val="{00000009-DBF8-4EC6-B5D6-8060F3F01512}"/>
            </c:ext>
          </c:extLst>
        </c:ser>
        <c:ser>
          <c:idx val="13"/>
          <c:order val="13"/>
          <c:tx>
            <c:strRef>
              <c:f>drug_country_1!$A$12</c:f>
              <c:strCache>
                <c:ptCount val="1"/>
                <c:pt idx="0">
                  <c:v>United States</c:v>
                </c:pt>
              </c:strCache>
            </c:strRef>
          </c:tx>
          <c:spPr>
            <a:solidFill>
              <a:schemeClr val="accent2">
                <a:lumMod val="80000"/>
                <a:lumOff val="2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drug_country_1!$B$12:$O$12</c:f>
              <c:numCache>
                <c:formatCode>General</c:formatCode>
                <c:ptCount val="14"/>
                <c:pt idx="0">
                  <c:v>188</c:v>
                </c:pt>
                <c:pt idx="1">
                  <c:v>227</c:v>
                </c:pt>
                <c:pt idx="2">
                  <c:v>98</c:v>
                </c:pt>
                <c:pt idx="3">
                  <c:v>127</c:v>
                </c:pt>
                <c:pt idx="4">
                  <c:v>51</c:v>
                </c:pt>
                <c:pt idx="5">
                  <c:v>42</c:v>
                </c:pt>
                <c:pt idx="6">
                  <c:v>32</c:v>
                </c:pt>
                <c:pt idx="7">
                  <c:v>12</c:v>
                </c:pt>
                <c:pt idx="8">
                  <c:v>17</c:v>
                </c:pt>
                <c:pt idx="9">
                  <c:v>16</c:v>
                </c:pt>
                <c:pt idx="10">
                  <c:v>14</c:v>
                </c:pt>
                <c:pt idx="11">
                  <c:v>24</c:v>
                </c:pt>
                <c:pt idx="12">
                  <c:v>20</c:v>
                </c:pt>
                <c:pt idx="13">
                  <c:v>11</c:v>
                </c:pt>
              </c:numCache>
            </c:numRef>
          </c:val>
          <c:extLst>
            <c:ext xmlns:c16="http://schemas.microsoft.com/office/drawing/2014/chart" uri="{C3380CC4-5D6E-409C-BE32-E72D297353CC}">
              <c16:uniqueId val="{0000000A-DBF8-4EC6-B5D6-8060F3F01512}"/>
            </c:ext>
          </c:extLst>
        </c:ser>
        <c:ser>
          <c:idx val="14"/>
          <c:order val="14"/>
          <c:tx>
            <c:strRef>
              <c:f>drug_country_1!$A$13</c:f>
              <c:strCache>
                <c:ptCount val="1"/>
                <c:pt idx="0">
                  <c:v>Hong Kong</c:v>
                </c:pt>
              </c:strCache>
            </c:strRef>
          </c:tx>
          <c:spPr>
            <a:solidFill>
              <a:schemeClr val="accent3">
                <a:lumMod val="80000"/>
                <a:lumOff val="20000"/>
              </a:schemeClr>
            </a:solidFill>
            <a:ln>
              <a:noFill/>
            </a:ln>
            <a:effectLst/>
          </c:spPr>
          <c:invertIfNegative val="0"/>
          <c:cat>
            <c:strRef>
              <c:f>drug_country_1!$B$1:$O$1</c:f>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f>drug_country_1!$B$13:$O$13</c:f>
              <c:numCache>
                <c:formatCode>General</c:formatCode>
                <c:ptCount val="14"/>
                <c:pt idx="0">
                  <c:v>75</c:v>
                </c:pt>
                <c:pt idx="1">
                  <c:v>96</c:v>
                </c:pt>
                <c:pt idx="2">
                  <c:v>38</c:v>
                </c:pt>
                <c:pt idx="3">
                  <c:v>56</c:v>
                </c:pt>
                <c:pt idx="4">
                  <c:v>22</c:v>
                </c:pt>
                <c:pt idx="5">
                  <c:v>17</c:v>
                </c:pt>
                <c:pt idx="6">
                  <c:v>16</c:v>
                </c:pt>
                <c:pt idx="7">
                  <c:v>0</c:v>
                </c:pt>
                <c:pt idx="8">
                  <c:v>5</c:v>
                </c:pt>
                <c:pt idx="9">
                  <c:v>5</c:v>
                </c:pt>
                <c:pt idx="10">
                  <c:v>5</c:v>
                </c:pt>
                <c:pt idx="11">
                  <c:v>0</c:v>
                </c:pt>
                <c:pt idx="12">
                  <c:v>9</c:v>
                </c:pt>
                <c:pt idx="13">
                  <c:v>5</c:v>
                </c:pt>
              </c:numCache>
            </c:numRef>
          </c:val>
          <c:extLst>
            <c:ext xmlns:c16="http://schemas.microsoft.com/office/drawing/2014/chart" uri="{C3380CC4-5D6E-409C-BE32-E72D297353CC}">
              <c16:uniqueId val="{0000000B-DBF8-4EC6-B5D6-8060F3F01512}"/>
            </c:ext>
          </c:extLst>
        </c:ser>
        <c:dLbls>
          <c:showLegendKey val="0"/>
          <c:showVal val="0"/>
          <c:showCatName val="0"/>
          <c:showSerName val="0"/>
          <c:showPercent val="0"/>
          <c:showBubbleSize val="0"/>
        </c:dLbls>
        <c:gapWidth val="150"/>
        <c:overlap val="100"/>
        <c:axId val="386129664"/>
        <c:axId val="386107856"/>
        <c:extLst>
          <c:ext xmlns:c15="http://schemas.microsoft.com/office/drawing/2012/chart" uri="{02D57815-91ED-43cb-92C2-25804820EDAC}">
            <c15:filteredBarSeries>
              <c15:ser>
                <c:idx val="10"/>
                <c:order val="10"/>
                <c:tx>
                  <c:strRef>
                    <c:extLst>
                      <c:ext uri="{02D57815-91ED-43cb-92C2-25804820EDAC}">
                        <c15:formulaRef>
                          <c15:sqref>drug_country_1!#REF!</c15:sqref>
                        </c15:formulaRef>
                      </c:ext>
                    </c:extLst>
                    <c:strCache>
                      <c:ptCount val="1"/>
                      <c:pt idx="0">
                        <c:v>#REF!</c:v>
                      </c:pt>
                    </c:strCache>
                  </c:strRef>
                </c:tx>
                <c:spPr>
                  <a:solidFill>
                    <a:schemeClr val="accent5">
                      <a:lumMod val="60000"/>
                    </a:schemeClr>
                  </a:solidFill>
                  <a:ln>
                    <a:noFill/>
                  </a:ln>
                  <a:effectLst/>
                </c:spPr>
                <c:invertIfNegative val="0"/>
                <c:cat>
                  <c:strRef>
                    <c:extLst>
                      <c:ex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c:ext uri="{02D57815-91ED-43cb-92C2-25804820EDAC}">
                        <c15:formulaRef>
                          <c15:sqref>drug_country_1!#REF!</c15:sqref>
                        </c15:formulaRef>
                      </c:ext>
                    </c:extLst>
                    <c:numCache>
                      <c:formatCode>General</c:formatCode>
                      <c:ptCount val="1"/>
                      <c:pt idx="0">
                        <c:v>1</c:v>
                      </c:pt>
                    </c:numCache>
                  </c:numRef>
                </c:val>
                <c:extLst>
                  <c:ext xmlns:c16="http://schemas.microsoft.com/office/drawing/2014/chart" uri="{C3380CC4-5D6E-409C-BE32-E72D297353CC}">
                    <c16:uniqueId val="{0000000C-DBF8-4EC6-B5D6-8060F3F01512}"/>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drug_country_1!#REF!</c15:sqref>
                        </c15:formulaRef>
                      </c:ext>
                    </c:extLst>
                    <c:strCache>
                      <c:ptCount val="1"/>
                      <c:pt idx="0">
                        <c:v>#REF!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xmlns:c15="http://schemas.microsoft.com/office/drawing/2012/chart">
                      <c:ext xmlns:c15="http://schemas.microsoft.com/office/drawing/2012/chart" uri="{02D57815-91ED-43cb-92C2-25804820EDAC}">
                        <c15:formulaRef>
                          <c15:sqref>drug_country_1!#REF!</c15:sqref>
                        </c15:formulaRef>
                      </c:ext>
                    </c:extLst>
                    <c:numCache>
                      <c:formatCode>General</c:formatCode>
                      <c:ptCount val="1"/>
                      <c:pt idx="0">
                        <c:v>1</c:v>
                      </c:pt>
                    </c:numCache>
                  </c:numRef>
                </c:val>
                <c:extLst>
                  <c:ext xmlns:c16="http://schemas.microsoft.com/office/drawing/2014/chart" uri="{C3380CC4-5D6E-409C-BE32-E72D297353CC}">
                    <c16:uniqueId val="{0000000D-DBF8-4EC6-B5D6-8060F3F01512}"/>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drug_country_1!#REF!</c15:sqref>
                        </c15:formulaRef>
                      </c:ext>
                    </c:extLst>
                    <c:strCache>
                      <c:ptCount val="1"/>
                      <c:pt idx="0">
                        <c:v>#REF!</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drug_country_1!$B$1:$O$1</c15:sqref>
                        </c15:formulaRef>
                      </c:ext>
                    </c:extLst>
                    <c:strCache>
                      <c:ptCount val="14"/>
                      <c:pt idx="0">
                        <c:v>Hydroxychloroquin</c:v>
                      </c:pt>
                      <c:pt idx="1">
                        <c:v>Chloroquine</c:v>
                      </c:pt>
                      <c:pt idx="2">
                        <c:v>Azithromycin</c:v>
                      </c:pt>
                      <c:pt idx="3">
                        <c:v>Ribavirin</c:v>
                      </c:pt>
                      <c:pt idx="4">
                        <c:v>ritonavir</c:v>
                      </c:pt>
                      <c:pt idx="5">
                        <c:v>lopinavir</c:v>
                      </c:pt>
                      <c:pt idx="6">
                        <c:v>methylprednisol</c:v>
                      </c:pt>
                      <c:pt idx="7">
                        <c:v>estrogen</c:v>
                      </c:pt>
                      <c:pt idx="8">
                        <c:v>dexamethasone</c:v>
                      </c:pt>
                      <c:pt idx="9">
                        <c:v>adenosine</c:v>
                      </c:pt>
                      <c:pt idx="10">
                        <c:v>alanine</c:v>
                      </c:pt>
                      <c:pt idx="11">
                        <c:v>buprenorphine</c:v>
                      </c:pt>
                      <c:pt idx="12">
                        <c:v>vitamin C</c:v>
                      </c:pt>
                      <c:pt idx="13">
                        <c:v>creatine</c:v>
                      </c:pt>
                    </c:strCache>
                  </c:strRef>
                </c:cat>
                <c:val>
                  <c:numRef>
                    <c:extLst xmlns:c15="http://schemas.microsoft.com/office/drawing/2012/chart">
                      <c:ext xmlns:c15="http://schemas.microsoft.com/office/drawing/2012/chart" uri="{02D57815-91ED-43cb-92C2-25804820EDAC}">
                        <c15:formulaRef>
                          <c15:sqref>drug_country_1!#REF!</c15:sqref>
                        </c15:formulaRef>
                      </c:ext>
                    </c:extLst>
                    <c:numCache>
                      <c:formatCode>General</c:formatCode>
                      <c:ptCount val="1"/>
                      <c:pt idx="0">
                        <c:v>1</c:v>
                      </c:pt>
                    </c:numCache>
                  </c:numRef>
                </c:val>
                <c:extLst>
                  <c:ext xmlns:c16="http://schemas.microsoft.com/office/drawing/2014/chart" uri="{C3380CC4-5D6E-409C-BE32-E72D297353CC}">
                    <c16:uniqueId val="{0000000E-DBF8-4EC6-B5D6-8060F3F01512}"/>
                  </c:ext>
                </c:extLst>
              </c15:ser>
            </c15:filteredBarSeries>
          </c:ext>
        </c:extLst>
      </c:barChart>
      <c:catAx>
        <c:axId val="386129664"/>
        <c:scaling>
          <c:orientation val="minMax"/>
        </c:scaling>
        <c:delete val="0"/>
        <c:axPos val="b"/>
        <c:numFmt formatCode="General" sourceLinked="1"/>
        <c:majorTickMark val="none"/>
        <c:minorTickMark val="none"/>
        <c:tickLblPos val="nextTo"/>
        <c:spPr>
          <a:noFill/>
          <a:ln w="508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Ubuntu" panose="020B0604020202020204" charset="0"/>
                <a:ea typeface="+mn-ea"/>
                <a:cs typeface="+mn-cs"/>
              </a:defRPr>
            </a:pPr>
            <a:endParaRPr lang="en-US"/>
          </a:p>
        </c:txPr>
        <c:crossAx val="386107856"/>
        <c:crosses val="autoZero"/>
        <c:auto val="1"/>
        <c:lblAlgn val="ctr"/>
        <c:lblOffset val="100"/>
        <c:noMultiLvlLbl val="0"/>
      </c:catAx>
      <c:valAx>
        <c:axId val="386107856"/>
        <c:scaling>
          <c:orientation val="minMax"/>
          <c:max val="4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386129664"/>
        <c:crosses val="autoZero"/>
        <c:crossBetween val="between"/>
      </c:valAx>
      <c:spPr>
        <a:noFill/>
        <a:ln>
          <a:noFill/>
        </a:ln>
        <a:effectLst/>
      </c:spPr>
    </c:plotArea>
    <c:legend>
      <c:legendPos val="b"/>
      <c:layout>
        <c:manualLayout>
          <c:xMode val="edge"/>
          <c:yMode val="edge"/>
          <c:x val="0.64554319318599329"/>
          <c:y val="0.14290046099868686"/>
          <c:w val="0.32773420063754855"/>
          <c:h val="0.3211105928544266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Ubuntu" panose="020B060402020202020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8"/>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etermr/openVirus/tree/master/jupyter/AGDat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etermr/openViru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5400" i="0" dirty="0">
                <a:solidFill>
                  <a:schemeClr val="bg1"/>
                </a:solidFill>
                <a:effectLst/>
                <a:latin typeface="Ubuntu" panose="020B0604020202020204" charset="0"/>
              </a:rPr>
              <a:t>Content analysis of articles on viral epidemics</a:t>
            </a:r>
            <a:endParaRPr sz="5400" dirty="0">
              <a:solidFill>
                <a:schemeClr val="bg1"/>
              </a:solidFill>
              <a:latin typeface="Ubuntu" panose="020B0604020202020204" charset="0"/>
            </a:endParaRPr>
          </a:p>
        </p:txBody>
      </p:sp>
      <p:sp>
        <p:nvSpPr>
          <p:cNvPr id="2" name="TextBox 1">
            <a:extLst>
              <a:ext uri="{FF2B5EF4-FFF2-40B4-BE49-F238E27FC236}">
                <a16:creationId xmlns:a16="http://schemas.microsoft.com/office/drawing/2014/main" id="{D910401C-86A3-42DB-9941-E3EF83BB0491}"/>
              </a:ext>
            </a:extLst>
          </p:cNvPr>
          <p:cNvSpPr txBox="1"/>
          <p:nvPr/>
        </p:nvSpPr>
        <p:spPr>
          <a:xfrm>
            <a:off x="5773995" y="3532239"/>
            <a:ext cx="2780070" cy="923330"/>
          </a:xfrm>
          <a:prstGeom prst="rect">
            <a:avLst/>
          </a:prstGeom>
          <a:noFill/>
        </p:spPr>
        <p:txBody>
          <a:bodyPr wrap="square" rtlCol="0">
            <a:spAutoFit/>
          </a:bodyPr>
          <a:lstStyle/>
          <a:p>
            <a:r>
              <a:rPr lang="en-IN" sz="1800" b="1" dirty="0">
                <a:solidFill>
                  <a:schemeClr val="bg1"/>
                </a:solidFill>
                <a:latin typeface="Ubuntu" panose="020B0604020202020204" charset="0"/>
              </a:rPr>
              <a:t>  Ayush Garg</a:t>
            </a:r>
          </a:p>
          <a:p>
            <a:r>
              <a:rPr lang="en-IN" sz="1800" b="1" dirty="0">
                <a:solidFill>
                  <a:schemeClr val="bg1"/>
                </a:solidFill>
                <a:latin typeface="Ubuntu" panose="020B0604020202020204" charset="0"/>
              </a:rPr>
              <a:t>  ayush@science.org.in</a:t>
            </a:r>
          </a:p>
          <a:p>
            <a:r>
              <a:rPr lang="en-IN" sz="1800" b="1" dirty="0">
                <a:solidFill>
                  <a:schemeClr val="bg1"/>
                </a:solidFill>
                <a:latin typeface="Ubuntu" panose="020B0604020202020204" charset="0"/>
              </a:rPr>
              <a:t>  (</a:t>
            </a:r>
            <a:r>
              <a:rPr lang="en-IN" sz="1800" b="1" dirty="0" err="1">
                <a:solidFill>
                  <a:schemeClr val="bg1"/>
                </a:solidFill>
                <a:latin typeface="Ubuntu" panose="020B0604020202020204" charset="0"/>
              </a:rPr>
              <a:t>OpenVirus</a:t>
            </a:r>
            <a:r>
              <a:rPr lang="en-IN" b="1" dirty="0">
                <a:solidFill>
                  <a:schemeClr val="bg1"/>
                </a:solidFill>
                <a:latin typeface="Ubuntu"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1" y="531548"/>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Prepare graph for occurrences of words</a:t>
            </a:r>
            <a:endParaRPr sz="2800" dirty="0"/>
          </a:p>
        </p:txBody>
      </p:sp>
      <p:pic>
        <p:nvPicPr>
          <p:cNvPr id="2" name="Picture 1">
            <a:extLst>
              <a:ext uri="{FF2B5EF4-FFF2-40B4-BE49-F238E27FC236}">
                <a16:creationId xmlns:a16="http://schemas.microsoft.com/office/drawing/2014/main" id="{2151450D-C2F0-49A8-B076-50BDB789D48B}"/>
              </a:ext>
            </a:extLst>
          </p:cNvPr>
          <p:cNvPicPr>
            <a:picLocks noChangeAspect="1"/>
          </p:cNvPicPr>
          <p:nvPr/>
        </p:nvPicPr>
        <p:blipFill rotWithShape="1">
          <a:blip r:embed="rId3"/>
          <a:srcRect r="11564"/>
          <a:stretch/>
        </p:blipFill>
        <p:spPr>
          <a:xfrm>
            <a:off x="834310" y="1463565"/>
            <a:ext cx="3375225" cy="3200179"/>
          </a:xfrm>
          <a:prstGeom prst="rect">
            <a:avLst/>
          </a:prstGeom>
        </p:spPr>
      </p:pic>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11" name="Straight Arrow Connector 10">
            <a:extLst>
              <a:ext uri="{FF2B5EF4-FFF2-40B4-BE49-F238E27FC236}">
                <a16:creationId xmlns:a16="http://schemas.microsoft.com/office/drawing/2014/main" id="{84FE7EE4-D493-4998-A145-A28680293236}"/>
              </a:ext>
            </a:extLst>
          </p:cNvPr>
          <p:cNvCxnSpPr>
            <a:cxnSpLocks/>
          </p:cNvCxnSpPr>
          <p:nvPr/>
        </p:nvCxnSpPr>
        <p:spPr>
          <a:xfrm>
            <a:off x="4415481" y="3021964"/>
            <a:ext cx="362465" cy="0"/>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8CA37145-2479-4D2A-8A8C-BF0715BDB700}"/>
              </a:ext>
            </a:extLst>
          </p:cNvPr>
          <p:cNvSpPr txBox="1"/>
          <p:nvPr/>
        </p:nvSpPr>
        <p:spPr>
          <a:xfrm>
            <a:off x="834311" y="940345"/>
            <a:ext cx="2314195" cy="523220"/>
          </a:xfrm>
          <a:prstGeom prst="rect">
            <a:avLst/>
          </a:prstGeom>
          <a:noFill/>
        </p:spPr>
        <p:txBody>
          <a:bodyPr wrap="square" rtlCol="0">
            <a:spAutoFit/>
          </a:bodyPr>
          <a:lstStyle/>
          <a:p>
            <a:r>
              <a:rPr lang="en-IN" b="1" dirty="0">
                <a:solidFill>
                  <a:schemeClr val="bg1"/>
                </a:solidFill>
                <a:latin typeface="Ubuntu" panose="020B0604020202020204" charset="0"/>
              </a:rPr>
              <a:t>Occurrences of words in Papers </a:t>
            </a:r>
          </a:p>
        </p:txBody>
      </p:sp>
      <p:sp>
        <p:nvSpPr>
          <p:cNvPr id="13" name="TextBox 12">
            <a:extLst>
              <a:ext uri="{FF2B5EF4-FFF2-40B4-BE49-F238E27FC236}">
                <a16:creationId xmlns:a16="http://schemas.microsoft.com/office/drawing/2014/main" id="{0B458802-7180-49A3-BABD-550BB50B1701}"/>
              </a:ext>
            </a:extLst>
          </p:cNvPr>
          <p:cNvSpPr txBox="1"/>
          <p:nvPr/>
        </p:nvSpPr>
        <p:spPr>
          <a:xfrm>
            <a:off x="5911172" y="1080665"/>
            <a:ext cx="1774845" cy="307777"/>
          </a:xfrm>
          <a:prstGeom prst="rect">
            <a:avLst/>
          </a:prstGeom>
          <a:noFill/>
        </p:spPr>
        <p:txBody>
          <a:bodyPr wrap="none" rtlCol="0">
            <a:spAutoFit/>
          </a:bodyPr>
          <a:lstStyle/>
          <a:p>
            <a:r>
              <a:rPr lang="en-IN" b="1" dirty="0">
                <a:solidFill>
                  <a:schemeClr val="bg1"/>
                </a:solidFill>
                <a:latin typeface="Ubuntu" panose="020B0604020202020204" charset="0"/>
              </a:rPr>
              <a:t>Visualising of data</a:t>
            </a:r>
          </a:p>
        </p:txBody>
      </p:sp>
      <p:graphicFrame>
        <p:nvGraphicFramePr>
          <p:cNvPr id="10" name="Chart 9">
            <a:extLst>
              <a:ext uri="{FF2B5EF4-FFF2-40B4-BE49-F238E27FC236}">
                <a16:creationId xmlns:a16="http://schemas.microsoft.com/office/drawing/2014/main" id="{FAF5B337-890F-40DA-B12A-7021E676B67B}"/>
              </a:ext>
            </a:extLst>
          </p:cNvPr>
          <p:cNvGraphicFramePr>
            <a:graphicFrameLocks/>
          </p:cNvGraphicFramePr>
          <p:nvPr>
            <p:extLst>
              <p:ext uri="{D42A27DB-BD31-4B8C-83A1-F6EECF244321}">
                <p14:modId xmlns:p14="http://schemas.microsoft.com/office/powerpoint/2010/main" val="2084124289"/>
              </p:ext>
            </p:extLst>
          </p:nvPr>
        </p:nvGraphicFramePr>
        <p:xfrm>
          <a:off x="4843849" y="1452556"/>
          <a:ext cx="4013570" cy="32703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idx="4294967295"/>
          </p:nvPr>
        </p:nvSpPr>
        <p:spPr>
          <a:xfrm>
            <a:off x="214489" y="1886155"/>
            <a:ext cx="3388032" cy="685595"/>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sz="2400" dirty="0"/>
              <a:t>We take this kind data from every paper and annotate it with our dictionaries to extract meaningful results</a:t>
            </a:r>
            <a:endParaRPr sz="2400" dirty="0"/>
          </a:p>
        </p:txBody>
      </p:sp>
      <p:graphicFrame>
        <p:nvGraphicFramePr>
          <p:cNvPr id="14" name="Chart 13">
            <a:extLst>
              <a:ext uri="{FF2B5EF4-FFF2-40B4-BE49-F238E27FC236}">
                <a16:creationId xmlns:a16="http://schemas.microsoft.com/office/drawing/2014/main" id="{5C1EAEC8-2C47-41A9-8D67-88FD42365397}"/>
              </a:ext>
            </a:extLst>
          </p:cNvPr>
          <p:cNvGraphicFramePr>
            <a:graphicFrameLocks/>
          </p:cNvGraphicFramePr>
          <p:nvPr>
            <p:extLst>
              <p:ext uri="{D42A27DB-BD31-4B8C-83A1-F6EECF244321}">
                <p14:modId xmlns:p14="http://schemas.microsoft.com/office/powerpoint/2010/main" val="922809259"/>
              </p:ext>
            </p:extLst>
          </p:nvPr>
        </p:nvGraphicFramePr>
        <p:xfrm>
          <a:off x="519289" y="560564"/>
          <a:ext cx="8105422" cy="42707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847CF-0356-4148-A245-D32D463E9D6C}"/>
              </a:ext>
            </a:extLst>
          </p:cNvPr>
          <p:cNvSpPr>
            <a:spLocks noGrp="1"/>
          </p:cNvSpPr>
          <p:nvPr>
            <p:ph type="sldNum" idx="4294967295"/>
          </p:nvPr>
        </p:nvSpPr>
        <p:spPr>
          <a:xfrm>
            <a:off x="8678863" y="4248150"/>
            <a:ext cx="465137" cy="474663"/>
          </a:xfrm>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AA252CC0-879C-4195-80F7-E821125E5177}"/>
              </a:ext>
            </a:extLst>
          </p:cNvPr>
          <p:cNvPicPr>
            <a:picLocks noChangeAspect="1"/>
          </p:cNvPicPr>
          <p:nvPr/>
        </p:nvPicPr>
        <p:blipFill rotWithShape="1">
          <a:blip r:embed="rId2"/>
          <a:srcRect t="8179" b="4660"/>
          <a:stretch/>
        </p:blipFill>
        <p:spPr>
          <a:xfrm>
            <a:off x="2600393" y="505709"/>
            <a:ext cx="6046893" cy="4086926"/>
          </a:xfrm>
          <a:prstGeom prst="rect">
            <a:avLst/>
          </a:prstGeom>
        </p:spPr>
      </p:pic>
      <p:sp>
        <p:nvSpPr>
          <p:cNvPr id="5" name="TextBox 4">
            <a:extLst>
              <a:ext uri="{FF2B5EF4-FFF2-40B4-BE49-F238E27FC236}">
                <a16:creationId xmlns:a16="http://schemas.microsoft.com/office/drawing/2014/main" id="{5E116698-ADFA-4A84-98A1-2C0AC03F8FD7}"/>
              </a:ext>
            </a:extLst>
          </p:cNvPr>
          <p:cNvSpPr txBox="1"/>
          <p:nvPr/>
        </p:nvSpPr>
        <p:spPr>
          <a:xfrm>
            <a:off x="181658" y="212198"/>
            <a:ext cx="2418735" cy="3108543"/>
          </a:xfrm>
          <a:prstGeom prst="rect">
            <a:avLst/>
          </a:prstGeom>
          <a:noFill/>
        </p:spPr>
        <p:txBody>
          <a:bodyPr wrap="square" rtlCol="0">
            <a:spAutoFit/>
          </a:bodyPr>
          <a:lstStyle/>
          <a:p>
            <a:r>
              <a:rPr lang="en-IN" sz="2800" b="1" dirty="0">
                <a:solidFill>
                  <a:schemeClr val="bg1"/>
                </a:solidFill>
                <a:latin typeface="Ubuntu" panose="020B0604020202020204" charset="0"/>
              </a:rPr>
              <a:t>This graph shows </a:t>
            </a:r>
            <a:r>
              <a:rPr lang="en-US" sz="2800" b="1" dirty="0">
                <a:solidFill>
                  <a:schemeClr val="bg1"/>
                </a:solidFill>
                <a:latin typeface="Ubuntu" panose="020B0604020202020204" charset="0"/>
              </a:rPr>
              <a:t>mentions of countries in articles about influenza</a:t>
            </a:r>
            <a:endParaRPr lang="en-IN" sz="2800" b="1" dirty="0">
              <a:solidFill>
                <a:schemeClr val="bg1"/>
              </a:solidFill>
              <a:latin typeface="Ubuntu" panose="020B0604020202020204" charset="0"/>
            </a:endParaRPr>
          </a:p>
        </p:txBody>
      </p:sp>
    </p:spTree>
    <p:extLst>
      <p:ext uri="{BB962C8B-B14F-4D97-AF65-F5344CB8AC3E}">
        <p14:creationId xmlns:p14="http://schemas.microsoft.com/office/powerpoint/2010/main" val="10809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4" name="Picture 3">
            <a:extLst>
              <a:ext uri="{FF2B5EF4-FFF2-40B4-BE49-F238E27FC236}">
                <a16:creationId xmlns:a16="http://schemas.microsoft.com/office/drawing/2014/main" id="{94488BB6-C88C-4C91-AD55-8D19D64C9985}"/>
              </a:ext>
            </a:extLst>
          </p:cNvPr>
          <p:cNvPicPr>
            <a:picLocks noChangeAspect="1"/>
          </p:cNvPicPr>
          <p:nvPr/>
        </p:nvPicPr>
        <p:blipFill>
          <a:blip r:embed="rId3"/>
          <a:stretch>
            <a:fillRect/>
          </a:stretch>
        </p:blipFill>
        <p:spPr>
          <a:xfrm>
            <a:off x="3749045" y="1148224"/>
            <a:ext cx="4320367" cy="3010078"/>
          </a:xfrm>
          <a:prstGeom prst="rect">
            <a:avLst/>
          </a:prstGeom>
        </p:spPr>
      </p:pic>
      <p:sp>
        <p:nvSpPr>
          <p:cNvPr id="272" name="Google Shape;272;p3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3" name="Google Shape;273;p33"/>
          <p:cNvGrpSpPr/>
          <p:nvPr/>
        </p:nvGrpSpPr>
        <p:grpSpPr>
          <a:xfrm>
            <a:off x="3048436" y="976923"/>
            <a:ext cx="5571270" cy="3264140"/>
            <a:chOff x="1177450" y="241631"/>
            <a:chExt cx="6173152" cy="3616776"/>
          </a:xfrm>
        </p:grpSpPr>
        <p:sp>
          <p:nvSpPr>
            <p:cNvPr id="274" name="Google Shape;274;p33"/>
            <p:cNvSpPr/>
            <p:nvPr/>
          </p:nvSpPr>
          <p:spPr>
            <a:xfrm>
              <a:off x="1766500"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8" name="Google Shape;278;p33"/>
          <p:cNvSpPr txBox="1">
            <a:spLocks noGrp="1"/>
          </p:cNvSpPr>
          <p:nvPr>
            <p:ph type="body" idx="4294967295"/>
          </p:nvPr>
        </p:nvSpPr>
        <p:spPr>
          <a:xfrm>
            <a:off x="524294" y="656859"/>
            <a:ext cx="2762100" cy="4212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latin typeface="Ubuntu"/>
                <a:ea typeface="Ubuntu"/>
                <a:cs typeface="Ubuntu"/>
                <a:sym typeface="Ubuntu"/>
              </a:rPr>
              <a:t>Stitching all the graphs</a:t>
            </a:r>
            <a:endParaRPr b="1" dirty="0">
              <a:latin typeface="Ubuntu"/>
              <a:ea typeface="Ubuntu"/>
              <a:cs typeface="Ubuntu"/>
              <a:sym typeface="Ubuntu"/>
            </a:endParaRPr>
          </a:p>
          <a:p>
            <a:pPr marL="0" lvl="0" indent="0" algn="l" rtl="0">
              <a:spcBef>
                <a:spcPts val="600"/>
              </a:spcBef>
              <a:spcAft>
                <a:spcPts val="0"/>
              </a:spcAft>
              <a:buNone/>
            </a:pPr>
            <a:r>
              <a:rPr lang="en" sz="1800" dirty="0"/>
              <a:t>We make a beautiful dashboard out of all this</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589477" y="1045634"/>
            <a:ext cx="8089224" cy="4763911"/>
          </a:xfrm>
          <a:prstGeom prst="rect">
            <a:avLst/>
          </a:prstGeom>
        </p:spPr>
        <p:txBody>
          <a:bodyPr spcFirstLastPara="1" wrap="square" lIns="0" tIns="0" rIns="0" bIns="0" anchor="b" anchorCtr="0">
            <a:noAutofit/>
          </a:bodyPr>
          <a:lstStyle/>
          <a:p>
            <a:pPr>
              <a:lnSpc>
                <a:spcPct val="100000"/>
              </a:lnSpc>
            </a:pPr>
            <a:r>
              <a:rPr lang="en-US" sz="1600" dirty="0"/>
              <a:t>This Jupyter notebook analyzes search results for articles on virus and epidemic and </a:t>
            </a:r>
            <a:r>
              <a:rPr lang="en" sz="1600" dirty="0"/>
              <a:t>is </a:t>
            </a:r>
            <a:r>
              <a:rPr lang="en" sz="1600" i="1" u="sng" dirty="0"/>
              <a:t>self sufficent  </a:t>
            </a:r>
            <a:r>
              <a:rPr lang="en" sz="1600" dirty="0"/>
              <a:t>so we don’t need to install any dependencies.</a:t>
            </a:r>
            <a:br>
              <a:rPr lang="en" sz="1600" dirty="0"/>
            </a:br>
            <a:br>
              <a:rPr lang="en" sz="1600" dirty="0"/>
            </a:br>
            <a:r>
              <a:rPr lang="en" sz="1600" dirty="0"/>
              <a:t>It makes all the files itself.</a:t>
            </a:r>
            <a:br>
              <a:rPr lang="en" sz="1600" dirty="0"/>
            </a:br>
            <a:r>
              <a:rPr lang="en" sz="1600" dirty="0"/>
              <a:t>You will also find all the graphs separately in your working directory</a:t>
            </a:r>
            <a:r>
              <a:rPr lang="en" sz="1800" dirty="0"/>
              <a:t>.</a:t>
            </a:r>
            <a:br>
              <a:rPr lang="en" sz="1800" dirty="0"/>
            </a:br>
            <a:br>
              <a:rPr lang="en" sz="1800" dirty="0"/>
            </a:br>
            <a:r>
              <a:rPr lang="en" sz="1600" dirty="0"/>
              <a:t>Location: </a:t>
            </a:r>
            <a:r>
              <a:rPr lang="en-IN" sz="1600" dirty="0">
                <a:hlinkClick r:id="rId3"/>
              </a:rPr>
              <a:t>https://github.com/petermr/openVirus/tree/master/jupyter/AGData</a:t>
            </a:r>
            <a:br>
              <a:rPr lang="en-IN" sz="1600" dirty="0"/>
            </a:br>
            <a:br>
              <a:rPr lang="en" sz="1600" dirty="0"/>
            </a:br>
            <a:r>
              <a:rPr lang="en" sz="1600" dirty="0"/>
              <a:t>Installation:   </a:t>
            </a:r>
            <a:br>
              <a:rPr lang="en" sz="1600" dirty="0"/>
            </a:br>
            <a:r>
              <a:rPr lang="en" sz="1600" dirty="0"/>
              <a:t>1) Clone the folder onto your local machine</a:t>
            </a:r>
            <a:br>
              <a:rPr lang="en" sz="1600" dirty="0"/>
            </a:br>
            <a:r>
              <a:rPr lang="en" sz="1600" dirty="0"/>
              <a:t>2) </a:t>
            </a:r>
            <a:r>
              <a:rPr lang="en-US" sz="1600" dirty="0"/>
              <a:t>To make the dashboard, just run the </a:t>
            </a:r>
            <a:r>
              <a:rPr lang="en-US" sz="1600" dirty="0" err="1"/>
              <a:t>main.ipynb</a:t>
            </a:r>
            <a:r>
              <a:rPr lang="en-US" sz="1600" dirty="0"/>
              <a:t> file and all the graphs along with the index.html file which Is the dashboard will be created.</a:t>
            </a:r>
            <a:br>
              <a:rPr lang="en" sz="1600" dirty="0"/>
            </a:br>
            <a:r>
              <a:rPr lang="en" sz="1600" dirty="0"/>
              <a:t>3) </a:t>
            </a:r>
            <a:r>
              <a:rPr lang="en-US" sz="1600" dirty="0"/>
              <a:t>To make plots out of occurrences of words in research papers, open frequency-</a:t>
            </a:r>
            <a:r>
              <a:rPr lang="en-US" sz="1600" dirty="0" err="1"/>
              <a:t>display.ipynb</a:t>
            </a:r>
            <a:r>
              <a:rPr lang="en-US" sz="1600" dirty="0"/>
              <a:t>. Add a folder with all the search results and change the value of the variable to the path to the folder. The code will the make the graphs for the papers and save them.</a:t>
            </a:r>
            <a:br>
              <a:rPr lang="en-US" sz="1600" dirty="0"/>
            </a:br>
            <a:br>
              <a:rPr lang="en-US" sz="1050" b="0" i="0" dirty="0">
                <a:solidFill>
                  <a:srgbClr val="586069"/>
                </a:solidFill>
                <a:effectLst/>
                <a:latin typeface="-apple-system"/>
              </a:rPr>
            </a:br>
            <a:br>
              <a:rPr lang="en" sz="1600" dirty="0"/>
            </a:br>
            <a:r>
              <a:rPr lang="en" sz="1800" dirty="0"/>
              <a:t>	 </a:t>
            </a:r>
            <a:br>
              <a:rPr lang="en" sz="1800" dirty="0"/>
            </a:br>
            <a:br>
              <a:rPr lang="en" sz="1800" dirty="0"/>
            </a:br>
            <a:endParaRPr sz="1800" dirty="0"/>
          </a:p>
        </p:txBody>
      </p:sp>
      <p:sp>
        <p:nvSpPr>
          <p:cNvPr id="144" name="Google Shape;144;p2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930600" y="1523563"/>
            <a:ext cx="7282800" cy="152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100,000,000</a:t>
            </a:r>
            <a:endParaRPr sz="9600" dirty="0"/>
          </a:p>
        </p:txBody>
      </p:sp>
      <p:sp>
        <p:nvSpPr>
          <p:cNvPr id="185" name="Google Shape;185;p26"/>
          <p:cNvSpPr txBox="1">
            <a:spLocks noGrp="1"/>
          </p:cNvSpPr>
          <p:nvPr>
            <p:ph type="subTitle" idx="4294967295"/>
          </p:nvPr>
        </p:nvSpPr>
        <p:spPr>
          <a:xfrm>
            <a:off x="930600" y="3262968"/>
            <a:ext cx="7282800" cy="474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Research papers are there in the world.</a:t>
            </a:r>
          </a:p>
          <a:p>
            <a:pPr marL="0" lvl="0" indent="0" algn="l" rtl="0">
              <a:spcBef>
                <a:spcPts val="600"/>
              </a:spcBef>
              <a:spcAft>
                <a:spcPts val="0"/>
              </a:spcAft>
              <a:buNone/>
            </a:pPr>
            <a:r>
              <a:rPr lang="en" sz="1600" i="1" dirty="0"/>
              <a:t>Imagine the knowledge we can extract </a:t>
            </a:r>
            <a:r>
              <a:rPr lang="en" sz="1600" i="1"/>
              <a:t>if all of them are open access.</a:t>
            </a:r>
            <a:endParaRPr sz="1600" i="1" dirty="0"/>
          </a:p>
        </p:txBody>
      </p:sp>
      <p:sp>
        <p:nvSpPr>
          <p:cNvPr id="186" name="Google Shape;186;p2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185;p26">
            <a:extLst>
              <a:ext uri="{FF2B5EF4-FFF2-40B4-BE49-F238E27FC236}">
                <a16:creationId xmlns:a16="http://schemas.microsoft.com/office/drawing/2014/main" id="{F55075C7-5155-4966-A6DC-4B34D33BB852}"/>
              </a:ext>
            </a:extLst>
          </p:cNvPr>
          <p:cNvSpPr txBox="1">
            <a:spLocks/>
          </p:cNvSpPr>
          <p:nvPr/>
        </p:nvSpPr>
        <p:spPr>
          <a:xfrm>
            <a:off x="930600" y="835058"/>
            <a:ext cx="7282800" cy="474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1pPr>
            <a:lvl2pPr marL="914400" marR="0" lvl="1"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2pPr>
            <a:lvl3pPr marL="1371600" marR="0" lvl="2"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3pPr>
            <a:lvl4pPr marL="1828800" marR="0" lvl="3"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4pPr>
            <a:lvl5pPr marL="2286000" marR="0" lvl="4"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5pPr>
            <a:lvl6pPr marL="2743200" marR="0" lvl="5"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6pPr>
            <a:lvl7pPr marL="3200400" marR="0" lvl="6"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7pPr>
            <a:lvl8pPr marL="3657600" marR="0" lvl="7"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8pPr>
            <a:lvl9pPr marL="4114800" marR="0" lvl="8"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9pPr>
          </a:lstStyle>
          <a:p>
            <a:pPr marL="0" indent="0">
              <a:buFont typeface="Ubuntu Light"/>
              <a:buNone/>
            </a:pPr>
            <a:r>
              <a:rPr lang="en-US" sz="2800" dirty="0"/>
              <a:t>More than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519290" y="462933"/>
            <a:ext cx="7694111" cy="57288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We welcome every question.</a:t>
            </a:r>
            <a:endParaRPr dirty="0"/>
          </a:p>
        </p:txBody>
      </p:sp>
      <p:sp>
        <p:nvSpPr>
          <p:cNvPr id="292" name="Google Shape;292;p35"/>
          <p:cNvSpPr txBox="1">
            <a:spLocks noGrp="1"/>
          </p:cNvSpPr>
          <p:nvPr>
            <p:ph type="body" idx="1"/>
          </p:nvPr>
        </p:nvSpPr>
        <p:spPr>
          <a:xfrm>
            <a:off x="519290" y="1035817"/>
            <a:ext cx="8173155" cy="295366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Special thanks to all </a:t>
            </a:r>
            <a:r>
              <a:rPr lang="en-IN" sz="2400" dirty="0"/>
              <a:t>my team members</a:t>
            </a:r>
          </a:p>
          <a:p>
            <a:pPr marL="0" lvl="0" indent="0" algn="l" rtl="0">
              <a:spcBef>
                <a:spcPts val="600"/>
              </a:spcBef>
              <a:spcAft>
                <a:spcPts val="0"/>
              </a:spcAft>
              <a:buNone/>
            </a:pPr>
            <a:r>
              <a:rPr lang="en-IN" dirty="0"/>
              <a:t>See the following links:</a:t>
            </a:r>
          </a:p>
          <a:p>
            <a:pPr marL="0" lvl="0" indent="0" algn="l" rtl="0">
              <a:spcBef>
                <a:spcPts val="600"/>
              </a:spcBef>
              <a:spcAft>
                <a:spcPts val="0"/>
              </a:spcAft>
              <a:buNone/>
            </a:pPr>
            <a:r>
              <a:rPr lang="en-IN" dirty="0">
                <a:hlinkClick r:id="rId3"/>
              </a:rPr>
              <a:t>https://github.com/petermr/openVirus</a:t>
            </a:r>
            <a:r>
              <a:rPr lang="en-IN" dirty="0"/>
              <a:t>  --</a:t>
            </a:r>
            <a:r>
              <a:rPr lang="en-IN" dirty="0" err="1"/>
              <a:t>OpenVirus</a:t>
            </a:r>
            <a:r>
              <a:rPr lang="en-IN" dirty="0"/>
              <a:t> Repo</a:t>
            </a:r>
          </a:p>
          <a:p>
            <a:pPr marL="0" lvl="0" indent="0" algn="l" rtl="0">
              <a:spcBef>
                <a:spcPts val="600"/>
              </a:spcBef>
              <a:spcAft>
                <a:spcPts val="0"/>
              </a:spcAft>
              <a:buNone/>
            </a:pPr>
            <a:endParaRPr lang="en-IN" dirty="0"/>
          </a:p>
          <a:p>
            <a:pPr marL="0" lvl="0" indent="0" algn="l" rtl="0">
              <a:spcBef>
                <a:spcPts val="600"/>
              </a:spcBef>
              <a:spcAft>
                <a:spcPts val="0"/>
              </a:spcAft>
              <a:buNone/>
            </a:pPr>
            <a:endParaRPr lang="en-IN" dirty="0"/>
          </a:p>
          <a:p>
            <a:pPr marL="0" lvl="0" indent="0" algn="l" rtl="0">
              <a:spcBef>
                <a:spcPts val="600"/>
              </a:spcBef>
              <a:spcAft>
                <a:spcPts val="0"/>
              </a:spcAft>
              <a:buNone/>
            </a:pPr>
            <a:endParaRPr lang="en-IN" sz="2400" dirty="0"/>
          </a:p>
          <a:p>
            <a:pPr marL="0" lvl="0" indent="0" algn="l" rtl="0">
              <a:spcBef>
                <a:spcPts val="600"/>
              </a:spcBef>
              <a:spcAft>
                <a:spcPts val="0"/>
              </a:spcAft>
              <a:buNone/>
            </a:pPr>
            <a:endParaRPr lang="en-IN" dirty="0"/>
          </a:p>
        </p:txBody>
      </p:sp>
      <p:sp>
        <p:nvSpPr>
          <p:cNvPr id="293" name="Google Shape;293;p3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911E31CB-B1A5-4093-8986-7302427453A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98" b="89420" l="6897" r="91188">
                        <a14:foregroundMark x1="13333" y1="17747" x2="13333" y2="17747"/>
                        <a14:foregroundMark x1="13333" y1="17747" x2="13333" y2="17747"/>
                        <a14:foregroundMark x1="6973" y1="64164" x2="6973" y2="64164"/>
                        <a14:foregroundMark x1="12031" y1="62116" x2="12031" y2="62116"/>
                        <a14:foregroundMark x1="20920" y1="65188" x2="20920" y2="65188"/>
                        <a14:foregroundMark x1="31877" y1="55631" x2="31877" y2="55631"/>
                        <a14:foregroundMark x1="42146" y1="62799" x2="42146" y2="62799"/>
                        <a14:foregroundMark x1="54559" y1="59044" x2="54559" y2="59044"/>
                        <a14:foregroundMark x1="65670" y1="59727" x2="65670" y2="59727"/>
                        <a14:foregroundMark x1="64138" y1="31058" x2="64138" y2="31058"/>
                        <a14:foregroundMark x1="70115" y1="51877" x2="70115" y2="51877"/>
                        <a14:foregroundMark x1="76858" y1="57338" x2="76858" y2="57338"/>
                        <a14:foregroundMark x1="91188" y1="59044" x2="91188" y2="59044"/>
                      </a14:backgroundRemoval>
                    </a14:imgEffect>
                  </a14:imgLayer>
                </a14:imgProps>
              </a:ext>
            </a:extLst>
          </a:blip>
          <a:stretch>
            <a:fillRect/>
          </a:stretch>
        </p:blipFill>
        <p:spPr>
          <a:xfrm>
            <a:off x="3637477" y="3040137"/>
            <a:ext cx="5382345" cy="1208449"/>
          </a:xfrm>
          <a:prstGeom prst="rect">
            <a:avLst/>
          </a:prstGeom>
        </p:spPr>
      </p:pic>
    </p:spTree>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322</Words>
  <Application>Microsoft Office PowerPoint</Application>
  <PresentationFormat>On-screen Show (16:9)</PresentationFormat>
  <Paragraphs>29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Ubuntu</vt:lpstr>
      <vt:lpstr>Arial</vt:lpstr>
      <vt:lpstr>Work Sans Regular</vt:lpstr>
      <vt:lpstr>Calibri</vt:lpstr>
      <vt:lpstr>Ubuntu Light</vt:lpstr>
      <vt:lpstr>-apple-system</vt:lpstr>
      <vt:lpstr>Isidore template</vt:lpstr>
      <vt:lpstr>Content analysis of articles on viral epidemics</vt:lpstr>
      <vt:lpstr>Prepare graph for occurrences of words</vt:lpstr>
      <vt:lpstr>We take this kind data from every paper and annotate it with our dictionaries to extract meaningful results</vt:lpstr>
      <vt:lpstr>PowerPoint Presentation</vt:lpstr>
      <vt:lpstr>PowerPoint Presentation</vt:lpstr>
      <vt:lpstr>This Jupyter notebook analyzes search results for articles on virus and epidemic and is self sufficent  so we don’t need to install any dependencies.  It makes all the files itself. You will also find all the graphs separately in your working directory.  Location: https://github.com/petermr/openVirus/tree/master/jupyter/AGData  Installation:    1) Clone the folder onto your local machine 2) To make the dashboard, just run the main.ipynb file and all the graphs along with the index.html file which Is the dashboard will be created. 3) To make plots out of occurrences of words in research papers, open frequency-display.ipynb. Add a folder with all the search results and change the value of the variable to the path to the folder. The code will the make the graphs for the papers and save them.       </vt:lpstr>
      <vt:lpstr>100,000,000</vt:lpstr>
      <vt:lpstr>We welcome every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Visualising Data</dc:title>
  <dc:creator>Ayush Garg</dc:creator>
  <cp:lastModifiedBy>Ayush Garg</cp:lastModifiedBy>
  <cp:revision>19</cp:revision>
  <dcterms:modified xsi:type="dcterms:W3CDTF">2020-10-27T19:32:01Z</dcterms:modified>
</cp:coreProperties>
</file>