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4" r:id="rId5"/>
    <p:sldId id="260" r:id="rId6"/>
    <p:sldId id="258"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984072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25510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2AC22-F836-4637-BB03-FEC6DDB78F3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3846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368664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2AC22-F836-4637-BB03-FEC6DDB78F3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7880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280837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4000449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17975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29815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DD0DD-F117-45CD-A532-F615773A69DC}" type="datetimeFigureOut">
              <a:rPr lang="en-IN" smtClean="0"/>
              <a:t>18-06-2025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118117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232634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FDD0DD-F117-45CD-A532-F615773A69DC}" type="datetimeFigureOut">
              <a:rPr lang="en-IN" smtClean="0"/>
              <a:t>18-06-2025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426761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FDD0DD-F117-45CD-A532-F615773A69DC}" type="datetimeFigureOut">
              <a:rPr lang="en-IN" smtClean="0"/>
              <a:t>18-06-2025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41604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DD0DD-F117-45CD-A532-F615773A69DC}" type="datetimeFigureOut">
              <a:rPr lang="en-IN" smtClean="0"/>
              <a:t>18-06-2025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365295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45588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DD0DD-F117-45CD-A532-F615773A69DC}" type="datetimeFigureOut">
              <a:rPr lang="en-IN" smtClean="0"/>
              <a:t>18-06-2025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2AC22-F836-4637-BB03-FEC6DDB78F31}" type="slidenum">
              <a:rPr lang="en-IN" smtClean="0"/>
              <a:t>‹#›</a:t>
            </a:fld>
            <a:endParaRPr lang="en-IN"/>
          </a:p>
        </p:txBody>
      </p:sp>
    </p:spTree>
    <p:extLst>
      <p:ext uri="{BB962C8B-B14F-4D97-AF65-F5344CB8AC3E}">
        <p14:creationId xmlns:p14="http://schemas.microsoft.com/office/powerpoint/2010/main" val="3969801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FDD0DD-F117-45CD-A532-F615773A69DC}" type="datetimeFigureOut">
              <a:rPr lang="en-IN" smtClean="0"/>
              <a:t>18-06-2025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32AC22-F836-4637-BB03-FEC6DDB78F31}" type="slidenum">
              <a:rPr lang="en-IN" smtClean="0"/>
              <a:t>‹#›</a:t>
            </a:fld>
            <a:endParaRPr lang="en-IN"/>
          </a:p>
        </p:txBody>
      </p:sp>
    </p:spTree>
    <p:extLst>
      <p:ext uri="{BB962C8B-B14F-4D97-AF65-F5344CB8AC3E}">
        <p14:creationId xmlns:p14="http://schemas.microsoft.com/office/powerpoint/2010/main" val="2184867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433" y="382138"/>
            <a:ext cx="11782567" cy="1610436"/>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CYBER-PHYSICAL SYSTEMS (CPS) IN THE REAL WORLD</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1570" y="3886200"/>
            <a:ext cx="9649418" cy="2378122"/>
          </a:xfrm>
        </p:spPr>
        <p:txBody>
          <a:bodyPr>
            <a:normAutofit/>
          </a:bodyPr>
          <a:lstStyle/>
          <a:p>
            <a:pPr algn="ctr"/>
            <a:r>
              <a:rPr lang="en-US" sz="2800" b="1" dirty="0" smtClean="0">
                <a:solidFill>
                  <a:schemeClr val="tx1"/>
                </a:solidFill>
                <a:latin typeface="Times New Roman" panose="02020603050405020304" pitchFamily="18" charset="0"/>
                <a:cs typeface="Times New Roman" panose="02020603050405020304" pitchFamily="18" charset="0"/>
              </a:rPr>
              <a:t>PREPARED BY,</a:t>
            </a:r>
          </a:p>
          <a:p>
            <a:pPr algn="ctr"/>
            <a:r>
              <a:rPr lang="en-US" sz="2800" b="1" dirty="0" smtClean="0">
                <a:solidFill>
                  <a:schemeClr val="tx1"/>
                </a:solidFill>
                <a:latin typeface="Times New Roman" panose="02020603050405020304" pitchFamily="18" charset="0"/>
                <a:cs typeface="Times New Roman" panose="02020603050405020304" pitchFamily="18" charset="0"/>
              </a:rPr>
              <a:t>S</a:t>
            </a:r>
            <a:r>
              <a:rPr lang="en-US" sz="2800" b="1" dirty="0" smtClean="0">
                <a:solidFill>
                  <a:schemeClr val="tx1"/>
                </a:solidFill>
                <a:latin typeface="Times New Roman" panose="02020603050405020304" pitchFamily="18" charset="0"/>
                <a:cs typeface="Times New Roman" panose="02020603050405020304" pitchFamily="18" charset="0"/>
              </a:rPr>
              <a:t>.BABITHA,AP,</a:t>
            </a:r>
          </a:p>
          <a:p>
            <a:pPr algn="ctr"/>
            <a:r>
              <a:rPr lang="en-US" sz="2800" b="1" dirty="0" smtClean="0">
                <a:solidFill>
                  <a:schemeClr val="tx1"/>
                </a:solidFill>
                <a:latin typeface="Times New Roman" panose="02020603050405020304" pitchFamily="18" charset="0"/>
                <a:cs typeface="Times New Roman" panose="02020603050405020304" pitchFamily="18" charset="0"/>
              </a:rPr>
              <a:t>IT,HITS.</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452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the word thank is cut out of pa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2192001"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8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663" y="382137"/>
            <a:ext cx="10745337" cy="1522863"/>
          </a:xfrm>
        </p:spPr>
        <p:txBody>
          <a:bodyPr>
            <a:normAutofit/>
          </a:bodyPr>
          <a:lstStyle/>
          <a:p>
            <a:r>
              <a:rPr lang="en-US" sz="4800" b="1" dirty="0" smtClean="0"/>
              <a:t>WHAT IS CYBER-PHYSICAL SYSTEMS?</a:t>
            </a:r>
            <a:endParaRPr lang="en-IN" sz="4800" b="1" dirty="0"/>
          </a:p>
        </p:txBody>
      </p:sp>
      <p:sp>
        <p:nvSpPr>
          <p:cNvPr id="3" name="Content Placeholder 2"/>
          <p:cNvSpPr>
            <a:spLocks noGrp="1"/>
          </p:cNvSpPr>
          <p:nvPr>
            <p:ph idx="1"/>
          </p:nvPr>
        </p:nvSpPr>
        <p:spPr>
          <a:xfrm>
            <a:off x="627797" y="2133600"/>
            <a:ext cx="11564203" cy="3777622"/>
          </a:xfrm>
        </p:spPr>
        <p:txBody>
          <a:bodyPr>
            <a:noAutofit/>
          </a:bodyPr>
          <a:lstStyle/>
          <a:p>
            <a:r>
              <a:rPr lang="en-US" sz="2800" dirty="0"/>
              <a:t>Cyber-Physical Systems (CPS) integrate computational and physical components to create systems that interact with and control the physical world. </a:t>
            </a:r>
            <a:endParaRPr lang="en-US" sz="2800" dirty="0" smtClean="0"/>
          </a:p>
          <a:p>
            <a:r>
              <a:rPr lang="en-US" sz="2800" dirty="0" smtClean="0"/>
              <a:t>They </a:t>
            </a:r>
            <a:r>
              <a:rPr lang="en-US" sz="2800" dirty="0"/>
              <a:t>are found in various industries, including manufacturing, transportation, healthcare, energy, and smart cities, automating and optimizing processes through real-time data analysis and control. </a:t>
            </a:r>
            <a:endParaRPr lang="en-IN" sz="2800" dirty="0"/>
          </a:p>
        </p:txBody>
      </p:sp>
    </p:spTree>
    <p:extLst>
      <p:ext uri="{BB962C8B-B14F-4D97-AF65-F5344CB8AC3E}">
        <p14:creationId xmlns:p14="http://schemas.microsoft.com/office/powerpoint/2010/main" val="159295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230" y="-1"/>
            <a:ext cx="11154769" cy="1023583"/>
          </a:xfrm>
        </p:spPr>
        <p:txBody>
          <a:bodyPr>
            <a:normAutofit/>
          </a:bodyPr>
          <a:lstStyle/>
          <a:p>
            <a:pPr algn="ctr"/>
            <a:r>
              <a:rPr lang="en-US" sz="4800" b="1" dirty="0" smtClean="0">
                <a:solidFill>
                  <a:schemeClr val="tx1"/>
                </a:solidFill>
              </a:rPr>
              <a:t>KEY CONCEPTS</a:t>
            </a:r>
            <a:endParaRPr lang="en-US" sz="4800" b="1" dirty="0">
              <a:solidFill>
                <a:schemeClr val="tx1"/>
              </a:solidFill>
            </a:endParaRPr>
          </a:p>
        </p:txBody>
      </p:sp>
      <p:sp>
        <p:nvSpPr>
          <p:cNvPr id="3" name="Content Placeholder 2"/>
          <p:cNvSpPr>
            <a:spLocks noGrp="1"/>
          </p:cNvSpPr>
          <p:nvPr>
            <p:ph idx="1"/>
          </p:nvPr>
        </p:nvSpPr>
        <p:spPr>
          <a:xfrm>
            <a:off x="873457" y="1282890"/>
            <a:ext cx="11318543" cy="5575110"/>
          </a:xfrm>
        </p:spPr>
        <p:txBody>
          <a:bodyPr>
            <a:normAutofit/>
          </a:bodyPr>
          <a:lstStyle/>
          <a:p>
            <a:r>
              <a:rPr lang="en-US" sz="2400" b="1" dirty="0" smtClean="0"/>
              <a:t>Integration </a:t>
            </a:r>
            <a:r>
              <a:rPr lang="en-US" sz="2400" b="1" dirty="0"/>
              <a:t>of Cyber and Physical:</a:t>
            </a:r>
            <a:endParaRPr lang="en-US" sz="2400" dirty="0"/>
          </a:p>
          <a:p>
            <a:pPr fontAlgn="ctr"/>
            <a:r>
              <a:rPr lang="en-US" sz="2400" dirty="0"/>
              <a:t>CPS seamlessly blend computational elements with physical processes, such as sensors, actuators, and control systems. </a:t>
            </a:r>
          </a:p>
          <a:p>
            <a:r>
              <a:rPr lang="en-US" sz="2400" b="1" dirty="0"/>
              <a:t>Real-Time Control:</a:t>
            </a:r>
            <a:endParaRPr lang="en-US" sz="2400" dirty="0"/>
          </a:p>
          <a:p>
            <a:pPr fontAlgn="ctr"/>
            <a:r>
              <a:rPr lang="en-US" sz="2400" dirty="0"/>
              <a:t>CPS are designed to monitor and control physical processes in real-time, enabling timely adjustments and responses. </a:t>
            </a:r>
          </a:p>
          <a:p>
            <a:r>
              <a:rPr lang="en-US" sz="2400" b="1" dirty="0"/>
              <a:t>Data-Driven Decision-Making:</a:t>
            </a:r>
            <a:endParaRPr lang="en-US" sz="2400" dirty="0"/>
          </a:p>
          <a:p>
            <a:pPr fontAlgn="ctr"/>
            <a:r>
              <a:rPr lang="en-US" sz="2400" dirty="0"/>
              <a:t>CPS utilize data from sensors and other sources to make informed decisions, optimize performance, and automate tasks. </a:t>
            </a:r>
          </a:p>
          <a:p>
            <a:r>
              <a:rPr lang="en-US" sz="2400" b="1" dirty="0"/>
              <a:t>Autonomous Actions:</a:t>
            </a:r>
            <a:endParaRPr lang="en-US" sz="2400" dirty="0"/>
          </a:p>
          <a:p>
            <a:pPr fontAlgn="ctr"/>
            <a:r>
              <a:rPr lang="en-US" sz="2400" dirty="0"/>
              <a:t>CPS can be designed to perform actions autonomously, reducing human intervention and increasing efficiency. </a:t>
            </a:r>
          </a:p>
          <a:p>
            <a:endParaRPr lang="en-IN" dirty="0"/>
          </a:p>
        </p:txBody>
      </p:sp>
    </p:spTree>
    <p:extLst>
      <p:ext uri="{BB962C8B-B14F-4D97-AF65-F5344CB8AC3E}">
        <p14:creationId xmlns:p14="http://schemas.microsoft.com/office/powerpoint/2010/main" val="109474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3" y="0"/>
            <a:ext cx="9689460" cy="1364776"/>
          </a:xfrm>
        </p:spPr>
        <p:txBody>
          <a:bodyPr>
            <a:normAutofit/>
          </a:bodyPr>
          <a:lstStyle/>
          <a:p>
            <a:r>
              <a:rPr lang="en-US" sz="4400" b="1" dirty="0" smtClean="0"/>
              <a:t>EXAMPLES OF CPS IN ACTION:</a:t>
            </a:r>
            <a:endParaRPr lang="en-US" sz="4400" b="1" dirty="0"/>
          </a:p>
        </p:txBody>
      </p:sp>
      <p:sp>
        <p:nvSpPr>
          <p:cNvPr id="3" name="Content Placeholder 2"/>
          <p:cNvSpPr>
            <a:spLocks noGrp="1"/>
          </p:cNvSpPr>
          <p:nvPr>
            <p:ph idx="1"/>
          </p:nvPr>
        </p:nvSpPr>
        <p:spPr>
          <a:xfrm>
            <a:off x="1255594" y="1105469"/>
            <a:ext cx="10936406" cy="5322627"/>
          </a:xfrm>
        </p:spPr>
        <p:txBody>
          <a:bodyPr>
            <a:normAutofit/>
          </a:bodyPr>
          <a:lstStyle/>
          <a:p>
            <a:r>
              <a:rPr lang="en-US" sz="2400" b="1" dirty="0" smtClean="0"/>
              <a:t>Manufacturing</a:t>
            </a:r>
            <a:r>
              <a:rPr lang="en-US" sz="2400" b="1" dirty="0"/>
              <a:t>:</a:t>
            </a:r>
            <a:endParaRPr lang="en-US" sz="2400" dirty="0"/>
          </a:p>
          <a:p>
            <a:pPr fontAlgn="ctr"/>
            <a:r>
              <a:rPr lang="en-US" sz="2400" dirty="0"/>
              <a:t>Industrial control systems (ICS) and SCADA (Supervisory Control and Data Acquisition) systems are used to monitor and control machinery and processes on assembly lines, optimizing production and reducing waste. </a:t>
            </a:r>
            <a:endParaRPr lang="en-US" sz="2400" dirty="0" smtClean="0"/>
          </a:p>
          <a:p>
            <a:r>
              <a:rPr lang="en-US" sz="2400" b="1" dirty="0"/>
              <a:t>Transportation:</a:t>
            </a:r>
            <a:endParaRPr lang="en-US" sz="2400" dirty="0"/>
          </a:p>
          <a:p>
            <a:r>
              <a:rPr lang="en-US" sz="2400" dirty="0"/>
              <a:t>Autonomous vehicles, smart traffic management systems, and advanced driver-assistance systems (ADAS) leverage CPS to enhance safety, reduce congestion, and improve transportation efficiency. </a:t>
            </a:r>
            <a:endParaRPr lang="en-US" sz="2400" dirty="0" smtClean="0"/>
          </a:p>
          <a:p>
            <a:r>
              <a:rPr lang="en-US" sz="2400" b="1" dirty="0"/>
              <a:t>Healthcare:</a:t>
            </a:r>
            <a:endParaRPr lang="en-US" sz="2400" dirty="0"/>
          </a:p>
          <a:p>
            <a:pPr fontAlgn="ctr"/>
            <a:r>
              <a:rPr lang="en-US" sz="2400" dirty="0"/>
              <a:t>Medical devices, such as pacemakers and insulin pumps, use CPS to monitor patients' health and deliver personalized therapies.</a:t>
            </a:r>
          </a:p>
        </p:txBody>
      </p:sp>
    </p:spTree>
    <p:extLst>
      <p:ext uri="{BB962C8B-B14F-4D97-AF65-F5344CB8AC3E}">
        <p14:creationId xmlns:p14="http://schemas.microsoft.com/office/powerpoint/2010/main" val="187482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105470" y="395785"/>
            <a:ext cx="10945504" cy="6687403"/>
          </a:xfrm>
        </p:spPr>
        <p:txBody>
          <a:bodyPr>
            <a:normAutofit lnSpcReduction="10000"/>
          </a:bodyPr>
          <a:lstStyle/>
          <a:p>
            <a:pPr marL="0" indent="0">
              <a:buNone/>
            </a:pPr>
            <a:endParaRPr lang="en-US" sz="2000" dirty="0"/>
          </a:p>
          <a:p>
            <a:r>
              <a:rPr lang="en-US" sz="2800" b="1" dirty="0"/>
              <a:t>Energy:</a:t>
            </a:r>
            <a:endParaRPr lang="en-US" sz="2800" dirty="0"/>
          </a:p>
          <a:p>
            <a:pPr fontAlgn="ctr"/>
            <a:r>
              <a:rPr lang="en-US" sz="2800" dirty="0"/>
              <a:t>Smart grids, energy management systems, and renewable energy sources rely on CPS to optimize energy distribution, reduce energy consumption, and promote sustainability. </a:t>
            </a:r>
          </a:p>
          <a:p>
            <a:r>
              <a:rPr lang="en-US" sz="2800" b="1" dirty="0"/>
              <a:t>Smart Cities:</a:t>
            </a:r>
            <a:endParaRPr lang="en-US" sz="2800" dirty="0"/>
          </a:p>
          <a:p>
            <a:pPr fontAlgn="ctr"/>
            <a:r>
              <a:rPr lang="en-US" sz="2800" dirty="0"/>
              <a:t>Smart buildings, smart traffic management systems, and intelligent infrastructure use CPS to optimize resource management, improve public safety, and enhance the quality of life for residents. </a:t>
            </a:r>
          </a:p>
          <a:p>
            <a:r>
              <a:rPr lang="en-US" sz="2800" b="1" dirty="0"/>
              <a:t>Agriculture:</a:t>
            </a:r>
            <a:endParaRPr lang="en-US" sz="2800" dirty="0"/>
          </a:p>
          <a:p>
            <a:pPr fontAlgn="ctr"/>
            <a:r>
              <a:rPr lang="en-US" sz="2800" dirty="0"/>
              <a:t>Precision agriculture techniques, such as automated irrigation systems and crop monitoring, utilize CPS to optimize resource utilization and improve yields. </a:t>
            </a:r>
          </a:p>
        </p:txBody>
      </p:sp>
    </p:spTree>
    <p:extLst>
      <p:ext uri="{BB962C8B-B14F-4D97-AF65-F5344CB8AC3E}">
        <p14:creationId xmlns:p14="http://schemas.microsoft.com/office/powerpoint/2010/main" val="24104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95534"/>
            <a:ext cx="9675812" cy="1364776"/>
          </a:xfrm>
        </p:spPr>
        <p:txBody>
          <a:bodyPr>
            <a:normAutofit/>
          </a:bodyPr>
          <a:lstStyle/>
          <a:p>
            <a:pPr algn="ctr"/>
            <a:r>
              <a:rPr lang="en-US" sz="4800" b="1" dirty="0" smtClean="0"/>
              <a:t>BENEFITS OF CPS</a:t>
            </a:r>
            <a:endParaRPr lang="en-US" sz="4800" b="1" dirty="0"/>
          </a:p>
        </p:txBody>
      </p:sp>
      <p:sp>
        <p:nvSpPr>
          <p:cNvPr id="3" name="Content Placeholder 2"/>
          <p:cNvSpPr>
            <a:spLocks noGrp="1"/>
          </p:cNvSpPr>
          <p:nvPr>
            <p:ph idx="1"/>
          </p:nvPr>
        </p:nvSpPr>
        <p:spPr>
          <a:xfrm>
            <a:off x="750627" y="887105"/>
            <a:ext cx="11177516" cy="5970896"/>
          </a:xfrm>
        </p:spPr>
        <p:txBody>
          <a:bodyPr>
            <a:normAutofit/>
          </a:bodyPr>
          <a:lstStyle/>
          <a:p>
            <a:r>
              <a:rPr lang="en-US" sz="2000" b="1" dirty="0" smtClean="0"/>
              <a:t>Increased </a:t>
            </a:r>
            <a:r>
              <a:rPr lang="en-US" sz="2000" b="1" dirty="0"/>
              <a:t>Efficiency:</a:t>
            </a:r>
            <a:endParaRPr lang="en-US" sz="2000" dirty="0"/>
          </a:p>
          <a:p>
            <a:pPr fontAlgn="ctr"/>
            <a:r>
              <a:rPr lang="en-US" sz="2000" dirty="0"/>
              <a:t>CPS automate tasks, optimize processes, and reduce waste, leading to significant efficiency gains. </a:t>
            </a:r>
          </a:p>
          <a:p>
            <a:r>
              <a:rPr lang="en-US" sz="2000" b="1" dirty="0"/>
              <a:t>Enhanced Safety:</a:t>
            </a:r>
            <a:endParaRPr lang="en-US" sz="2000" dirty="0"/>
          </a:p>
          <a:p>
            <a:pPr fontAlgn="ctr"/>
            <a:r>
              <a:rPr lang="en-US" sz="2000" dirty="0" smtClean="0"/>
              <a:t>CPS </a:t>
            </a:r>
            <a:r>
              <a:rPr lang="en-US" sz="2000" dirty="0"/>
              <a:t>can monitor and control physical processes in real-time, reducing the risk of accidents and improving safety. </a:t>
            </a:r>
          </a:p>
          <a:p>
            <a:r>
              <a:rPr lang="en-US" sz="2000" dirty="0"/>
              <a:t>Improved Performance:</a:t>
            </a:r>
          </a:p>
          <a:p>
            <a:pPr fontAlgn="ctr"/>
            <a:r>
              <a:rPr lang="en-US" sz="2000" dirty="0"/>
              <a:t>CPS can optimize performance, reduce downtime, and improve overall productivity. </a:t>
            </a:r>
          </a:p>
          <a:p>
            <a:r>
              <a:rPr lang="en-US" sz="2000" dirty="0"/>
              <a:t>Greater Automation:</a:t>
            </a:r>
          </a:p>
          <a:p>
            <a:pPr fontAlgn="ctr"/>
            <a:r>
              <a:rPr lang="en-US" sz="2000" dirty="0"/>
              <a:t>CPS enable automation of tasks, reducing the need for human intervention and increasing efficiency. </a:t>
            </a:r>
          </a:p>
          <a:p>
            <a:r>
              <a:rPr lang="en-US" sz="2000" dirty="0"/>
              <a:t>Data-Driven Decision-Making:</a:t>
            </a:r>
          </a:p>
          <a:p>
            <a:r>
              <a:rPr lang="en-US" sz="2000" dirty="0"/>
              <a:t>CPS provide real-time data and analytics, enabling data-driven decision-making and better informed choices. </a:t>
            </a:r>
          </a:p>
        </p:txBody>
      </p:sp>
    </p:spTree>
    <p:extLst>
      <p:ext uri="{BB962C8B-B14F-4D97-AF65-F5344CB8AC3E}">
        <p14:creationId xmlns:p14="http://schemas.microsoft.com/office/powerpoint/2010/main" val="403488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619" y="232012"/>
            <a:ext cx="9784994" cy="1672988"/>
          </a:xfrm>
        </p:spPr>
        <p:txBody>
          <a:bodyPr/>
          <a:lstStyle/>
          <a:p>
            <a:r>
              <a:rPr lang="en-US" b="1" dirty="0"/>
              <a:t>What is an example of a </a:t>
            </a:r>
            <a:r>
              <a:rPr lang="en-US" b="1" dirty="0" smtClean="0"/>
              <a:t>cyber-physical </a:t>
            </a:r>
            <a:r>
              <a:rPr lang="en-US" b="1" dirty="0"/>
              <a:t>systems?</a:t>
            </a:r>
            <a:endParaRPr lang="en-IN" b="1" dirty="0"/>
          </a:p>
        </p:txBody>
      </p:sp>
      <p:sp>
        <p:nvSpPr>
          <p:cNvPr id="3" name="Content Placeholder 2"/>
          <p:cNvSpPr>
            <a:spLocks noGrp="1"/>
          </p:cNvSpPr>
          <p:nvPr>
            <p:ph idx="1"/>
          </p:nvPr>
        </p:nvSpPr>
        <p:spPr>
          <a:xfrm>
            <a:off x="436728" y="1774209"/>
            <a:ext cx="11600597" cy="4137013"/>
          </a:xfrm>
        </p:spPr>
        <p:txBody>
          <a:bodyPr>
            <a:normAutofit/>
          </a:bodyPr>
          <a:lstStyle/>
          <a:p>
            <a:r>
              <a:rPr lang="en-US" sz="2800" dirty="0"/>
              <a:t>Few examples of cyber-physical systems are, smart manufacturing facilities with collaborative robots, autonomous vehicles utilizing sensors and AI for navigation, smart grids optimizing energy distribution, implantable medical devices like pacemakers providing automated therapy adjustments, and building </a:t>
            </a:r>
            <a:r>
              <a:rPr lang="en-US" sz="2800" dirty="0" smtClean="0"/>
              <a:t>automation.</a:t>
            </a:r>
            <a:endParaRPr lang="en-IN" sz="2800" dirty="0"/>
          </a:p>
        </p:txBody>
      </p:sp>
    </p:spTree>
    <p:extLst>
      <p:ext uri="{BB962C8B-B14F-4D97-AF65-F5344CB8AC3E}">
        <p14:creationId xmlns:p14="http://schemas.microsoft.com/office/powerpoint/2010/main" val="124115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197" y="177421"/>
            <a:ext cx="10549719" cy="1727579"/>
          </a:xfrm>
        </p:spPr>
        <p:txBody>
          <a:bodyPr>
            <a:normAutofit fontScale="90000"/>
          </a:bodyPr>
          <a:lstStyle/>
          <a:p>
            <a:r>
              <a:rPr lang="en-US" b="1" dirty="0"/>
              <a:t>For deeper insight on the capabilities and potential of CPS, here are some examples you may come across in a range of fields.</a:t>
            </a:r>
            <a:endParaRPr lang="en-US" dirty="0"/>
          </a:p>
        </p:txBody>
      </p:sp>
      <p:sp>
        <p:nvSpPr>
          <p:cNvPr id="3" name="Content Placeholder 2"/>
          <p:cNvSpPr>
            <a:spLocks noGrp="1"/>
          </p:cNvSpPr>
          <p:nvPr>
            <p:ph idx="1"/>
          </p:nvPr>
        </p:nvSpPr>
        <p:spPr>
          <a:xfrm>
            <a:off x="1405719" y="2133600"/>
            <a:ext cx="10098893" cy="4512860"/>
          </a:xfrm>
        </p:spPr>
        <p:txBody>
          <a:bodyPr>
            <a:noAutofit/>
          </a:bodyPr>
          <a:lstStyle/>
          <a:p>
            <a:r>
              <a:rPr lang="en-US" sz="2800" b="1" dirty="0" smtClean="0"/>
              <a:t>Operational </a:t>
            </a:r>
            <a:r>
              <a:rPr lang="en-US" sz="2800" b="1" dirty="0"/>
              <a:t>Technology. ...</a:t>
            </a:r>
          </a:p>
          <a:p>
            <a:r>
              <a:rPr lang="en-US" sz="2800" b="1" dirty="0"/>
              <a:t>Industrial Internet of Things (</a:t>
            </a:r>
            <a:r>
              <a:rPr lang="en-US" sz="2800" b="1" dirty="0" err="1"/>
              <a:t>IIoT</a:t>
            </a:r>
            <a:r>
              <a:rPr lang="en-US" sz="2800" b="1" dirty="0"/>
              <a:t>) ...</a:t>
            </a:r>
          </a:p>
          <a:p>
            <a:r>
              <a:rPr lang="en-US" sz="2800" b="1" dirty="0"/>
              <a:t>Industrial Control Systems (ICS) ...</a:t>
            </a:r>
          </a:p>
          <a:p>
            <a:r>
              <a:rPr lang="en-US" sz="2800" b="1" dirty="0"/>
              <a:t>Building Management Systems (BMS) ...</a:t>
            </a:r>
          </a:p>
          <a:p>
            <a:r>
              <a:rPr lang="en-US" sz="2800" b="1" dirty="0"/>
              <a:t>Smart Grids. ...</a:t>
            </a:r>
          </a:p>
          <a:p>
            <a:r>
              <a:rPr lang="en-US" sz="2800" b="1" dirty="0"/>
              <a:t>Smart Buildings. ...</a:t>
            </a:r>
          </a:p>
          <a:p>
            <a:r>
              <a:rPr lang="en-US" sz="2800" b="1" dirty="0"/>
              <a:t>Robotics. ...</a:t>
            </a:r>
          </a:p>
          <a:p>
            <a:r>
              <a:rPr lang="en-US" sz="2800" b="1" dirty="0"/>
              <a:t>Smart Transportation Systems.</a:t>
            </a:r>
          </a:p>
        </p:txBody>
      </p:sp>
    </p:spTree>
    <p:extLst>
      <p:ext uri="{BB962C8B-B14F-4D97-AF65-F5344CB8AC3E}">
        <p14:creationId xmlns:p14="http://schemas.microsoft.com/office/powerpoint/2010/main" val="2417483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173" y="0"/>
            <a:ext cx="10426439" cy="1883391"/>
          </a:xfrm>
        </p:spPr>
        <p:txBody>
          <a:bodyPr>
            <a:normAutofit fontScale="90000"/>
          </a:bodyPr>
          <a:lstStyle/>
          <a:p>
            <a:pPr algn="ctr"/>
            <a:r>
              <a:rPr lang="en-US" dirty="0"/>
              <a:t/>
            </a:r>
            <a:br>
              <a:rPr lang="en-US" dirty="0"/>
            </a:br>
            <a:r>
              <a:rPr lang="en-US" sz="4900" b="1" dirty="0"/>
              <a:t>What is a cyber physical system in the real world?</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a:xfrm>
            <a:off x="1078173" y="2647666"/>
            <a:ext cx="10426439" cy="3263555"/>
          </a:xfrm>
        </p:spPr>
        <p:txBody>
          <a:bodyPr>
            <a:normAutofit/>
          </a:bodyPr>
          <a:lstStyle/>
          <a:p>
            <a:r>
              <a:rPr lang="en-US" sz="2400" dirty="0"/>
              <a:t>A cyber-physical system is a collection of computing devices communicating with one another and interacting with the physical world via sensors and actuators in a feedback loop. </a:t>
            </a:r>
            <a:endParaRPr lang="en-US" sz="2400" dirty="0" smtClean="0"/>
          </a:p>
          <a:p>
            <a:r>
              <a:rPr lang="en-US" sz="2400" dirty="0" smtClean="0"/>
              <a:t>Examples </a:t>
            </a:r>
            <a:r>
              <a:rPr lang="en-US" sz="2400" dirty="0"/>
              <a:t>include CPS includes self-driving cars, The STARMAC is a small </a:t>
            </a:r>
            <a:r>
              <a:rPr lang="en-US" sz="2400" dirty="0" err="1"/>
              <a:t>quadrotor</a:t>
            </a:r>
            <a:r>
              <a:rPr lang="en-US" sz="2400" dirty="0"/>
              <a:t> aircraft.</a:t>
            </a:r>
            <a:endParaRPr lang="en-IN" sz="2400" dirty="0"/>
          </a:p>
        </p:txBody>
      </p:sp>
    </p:spTree>
    <p:extLst>
      <p:ext uri="{BB962C8B-B14F-4D97-AF65-F5344CB8AC3E}">
        <p14:creationId xmlns:p14="http://schemas.microsoft.com/office/powerpoint/2010/main" val="20405432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TotalTime>
  <Words>287</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CYBER-PHYSICAL SYSTEMS (CPS) IN THE REAL WORLD</vt:lpstr>
      <vt:lpstr>WHAT IS CYBER-PHYSICAL SYSTEMS?</vt:lpstr>
      <vt:lpstr>KEY CONCEPTS</vt:lpstr>
      <vt:lpstr>EXAMPLES OF CPS IN ACTION:</vt:lpstr>
      <vt:lpstr>PowerPoint Presentation</vt:lpstr>
      <vt:lpstr>BENEFITS OF CPS</vt:lpstr>
      <vt:lpstr>What is an example of a cyber-physical systems?</vt:lpstr>
      <vt:lpstr>For deeper insight on the capabilities and potential of CPS, here are some examples you may come across in a range of fields.</vt:lpstr>
      <vt:lpstr> What is a cyber physical system in the real world?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Cyber-Physical Systems (CPS) in the real world</dc:title>
  <dc:creator>HP</dc:creator>
  <cp:lastModifiedBy>HP</cp:lastModifiedBy>
  <cp:revision>20</cp:revision>
  <dcterms:created xsi:type="dcterms:W3CDTF">2025-06-12T09:39:05Z</dcterms:created>
  <dcterms:modified xsi:type="dcterms:W3CDTF">2025-06-18T03:37:13Z</dcterms:modified>
</cp:coreProperties>
</file>