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62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8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49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9111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895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8011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67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72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817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37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3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65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34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5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1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3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8E085CB-ED1E-4DDF-A271-42151A3347F1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6A3AD83-30C2-42E5-A0A5-EA80E58D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39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275" y="1122363"/>
            <a:ext cx="9903725" cy="1020336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CPS SOFTWARE STACK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259724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BY,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S.BABITHA,AP,</a:t>
            </a:r>
          </a:p>
          <a:p>
            <a:pPr algn="ctr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IT,HITS.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141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CPS Software Stack (SW Stack</a:t>
            </a:r>
            <a:r>
              <a:rPr lang="en-IN" b="1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9" y="2756847"/>
            <a:ext cx="10739651" cy="3420115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Cyber-Physical Systems (CPS)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stack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defines how various layers of software—from hardware interfaces to application logic—interact to manage both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(computing/control)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(sensor/actuator) components.</a:t>
            </a:r>
          </a:p>
        </p:txBody>
      </p:sp>
    </p:spTree>
    <p:extLst>
      <p:ext uri="{BB962C8B-B14F-4D97-AF65-F5344CB8AC3E}">
        <p14:creationId xmlns:p14="http://schemas.microsoft.com/office/powerpoint/2010/main" val="257513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6924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CPS Software Stack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1160060"/>
            <a:ext cx="10807890" cy="569794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+----------------------------+</a:t>
            </a:r>
          </a:p>
          <a:p>
            <a:r>
              <a:rPr lang="en-IN" dirty="0"/>
              <a:t>|   Application Layer        |</a:t>
            </a:r>
          </a:p>
          <a:p>
            <a:r>
              <a:rPr lang="en-IN" dirty="0"/>
              <a:t>+----------------------------+</a:t>
            </a:r>
          </a:p>
          <a:p>
            <a:r>
              <a:rPr lang="en-IN" dirty="0"/>
              <a:t>|   Middleware Layer         |</a:t>
            </a:r>
          </a:p>
          <a:p>
            <a:r>
              <a:rPr lang="en-IN" dirty="0"/>
              <a:t>+----------------------------+</a:t>
            </a:r>
          </a:p>
          <a:p>
            <a:r>
              <a:rPr lang="en-IN" dirty="0"/>
              <a:t>|   Operating System (RTOS)  |</a:t>
            </a:r>
          </a:p>
          <a:p>
            <a:r>
              <a:rPr lang="en-IN" dirty="0"/>
              <a:t>+----------------------------+</a:t>
            </a:r>
          </a:p>
          <a:p>
            <a:r>
              <a:rPr lang="en-IN" dirty="0"/>
              <a:t>|   Hardware Abstraction     |</a:t>
            </a:r>
          </a:p>
          <a:p>
            <a:r>
              <a:rPr lang="en-IN" dirty="0"/>
              <a:t>+----------------------------+</a:t>
            </a:r>
          </a:p>
          <a:p>
            <a:r>
              <a:rPr lang="en-IN" dirty="0"/>
              <a:t>|   Device Drivers / Firmware|</a:t>
            </a:r>
          </a:p>
          <a:p>
            <a:r>
              <a:rPr lang="en-IN" dirty="0"/>
              <a:t>+----------------------------+</a:t>
            </a:r>
          </a:p>
          <a:p>
            <a:r>
              <a:rPr lang="en-IN" dirty="0"/>
              <a:t>|   Hardware (Sensors/Actuators, MCU, etc.) |</a:t>
            </a:r>
          </a:p>
          <a:p>
            <a:r>
              <a:rPr lang="en-IN" dirty="0"/>
              <a:t>+----------------------------+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213063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3581"/>
          </a:xfrm>
        </p:spPr>
        <p:txBody>
          <a:bodyPr/>
          <a:lstStyle/>
          <a:p>
            <a:r>
              <a:rPr lang="en-IN" b="1" dirty="0"/>
              <a:t>🔍 Layer-by-Layer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023582"/>
            <a:ext cx="11121788" cy="5834417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⚙️ Hardware Layer</a:t>
            </a:r>
            <a:endParaRPr lang="en-IN" sz="2400" dirty="0"/>
          </a:p>
          <a:p>
            <a:pPr lvl="0"/>
            <a:r>
              <a:rPr lang="en-IN" dirty="0"/>
              <a:t>Physical components: Sensors, actuators, microcontrollers, </a:t>
            </a:r>
            <a:r>
              <a:rPr lang="en-IN" dirty="0" err="1"/>
              <a:t>SoCs</a:t>
            </a:r>
            <a:endParaRPr lang="en-IN" sz="2400" dirty="0"/>
          </a:p>
          <a:p>
            <a:pPr lvl="0"/>
            <a:r>
              <a:rPr lang="en-IN" dirty="0"/>
              <a:t>Interfaces: GPIO, ADC/DAC, I2C, SPI, UART</a:t>
            </a:r>
            <a:endParaRPr lang="en-IN" sz="2400" dirty="0"/>
          </a:p>
          <a:p>
            <a:r>
              <a:rPr lang="en-IN" b="1" dirty="0"/>
              <a:t>2. 🔌 Device Drivers / Firmware</a:t>
            </a:r>
            <a:endParaRPr lang="en-IN" sz="2400" dirty="0"/>
          </a:p>
          <a:p>
            <a:pPr lvl="0"/>
            <a:r>
              <a:rPr lang="en-IN" dirty="0"/>
              <a:t>Interface code that directly communicates with hardware</a:t>
            </a:r>
            <a:endParaRPr lang="en-IN" sz="2400" dirty="0"/>
          </a:p>
          <a:p>
            <a:pPr lvl="0"/>
            <a:r>
              <a:rPr lang="en-IN" dirty="0"/>
              <a:t>Converts raw signals to usable data for upper layers</a:t>
            </a:r>
            <a:endParaRPr lang="en-IN" sz="2400" dirty="0"/>
          </a:p>
          <a:p>
            <a:r>
              <a:rPr lang="en-IN" b="1" dirty="0"/>
              <a:t>3. 🧾 Hardware Abstraction Layer (HAL)</a:t>
            </a:r>
            <a:endParaRPr lang="en-IN" sz="2400" dirty="0"/>
          </a:p>
          <a:p>
            <a:pPr lvl="0"/>
            <a:r>
              <a:rPr lang="en-IN" dirty="0"/>
              <a:t>Standardizes hardware access across different platforms</a:t>
            </a:r>
            <a:endParaRPr lang="en-IN" sz="2400" dirty="0"/>
          </a:p>
          <a:p>
            <a:pPr lvl="0"/>
            <a:r>
              <a:rPr lang="en-IN" dirty="0"/>
              <a:t>Enables portability and </a:t>
            </a:r>
            <a:r>
              <a:rPr lang="en-IN" dirty="0" smtClean="0"/>
              <a:t>reusability</a:t>
            </a:r>
          </a:p>
          <a:p>
            <a:r>
              <a:rPr lang="en-IN" b="1" dirty="0" smtClean="0"/>
              <a:t>4. ⏱️ Operating System Layer (RTOS)</a:t>
            </a:r>
            <a:endParaRPr lang="en-IN" sz="2400" dirty="0" smtClean="0"/>
          </a:p>
          <a:p>
            <a:pPr lvl="0"/>
            <a:r>
              <a:rPr lang="en-IN" dirty="0" smtClean="0"/>
              <a:t>Real-Time Operating System (RTOS) like </a:t>
            </a:r>
            <a:r>
              <a:rPr lang="en-IN" dirty="0" err="1" smtClean="0"/>
              <a:t>FreeRTOS</a:t>
            </a:r>
            <a:r>
              <a:rPr lang="en-IN" dirty="0" smtClean="0"/>
              <a:t>, </a:t>
            </a:r>
            <a:r>
              <a:rPr lang="en-IN" dirty="0" err="1" smtClean="0"/>
              <a:t>VxWorks</a:t>
            </a:r>
            <a:r>
              <a:rPr lang="en-IN" dirty="0" smtClean="0"/>
              <a:t>, Zephyr</a:t>
            </a:r>
            <a:endParaRPr lang="en-IN" sz="2400" dirty="0" smtClean="0"/>
          </a:p>
          <a:p>
            <a:pPr lvl="0"/>
            <a:r>
              <a:rPr lang="en-IN" dirty="0" smtClean="0"/>
              <a:t>Handles:</a:t>
            </a:r>
            <a:endParaRPr lang="en-IN" sz="2400" dirty="0" smtClean="0"/>
          </a:p>
          <a:p>
            <a:pPr lvl="1"/>
            <a:r>
              <a:rPr lang="en-IN" dirty="0" smtClean="0"/>
              <a:t>Task scheduling</a:t>
            </a:r>
            <a:endParaRPr lang="en-IN" sz="2000" dirty="0" smtClean="0"/>
          </a:p>
          <a:p>
            <a:pPr lvl="1"/>
            <a:r>
              <a:rPr lang="en-IN" dirty="0" smtClean="0"/>
              <a:t>Interrupt management</a:t>
            </a:r>
            <a:endParaRPr lang="en-IN" sz="2000" dirty="0" smtClean="0"/>
          </a:p>
          <a:p>
            <a:pPr lvl="1"/>
            <a:r>
              <a:rPr lang="en-IN" dirty="0" smtClean="0"/>
              <a:t>Inter-process communication</a:t>
            </a:r>
            <a:endParaRPr lang="en-IN" sz="2000" dirty="0" smtClean="0"/>
          </a:p>
          <a:p>
            <a:pPr lvl="1"/>
            <a:r>
              <a:rPr lang="en-IN" dirty="0" smtClean="0"/>
              <a:t>Timing and real-time guarantees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8702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Layer-by-Layer 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955" y="1825624"/>
            <a:ext cx="11818961" cy="5032375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5. 🛠️ Middleware Layer</a:t>
            </a:r>
            <a:endParaRPr lang="en-IN" sz="2400" dirty="0"/>
          </a:p>
          <a:p>
            <a:pPr lvl="0"/>
            <a:r>
              <a:rPr lang="en-IN" dirty="0"/>
              <a:t>Communication frameworks (e.g., DDS, MQTT, ROS)</a:t>
            </a:r>
            <a:endParaRPr lang="en-IN" sz="2400" dirty="0"/>
          </a:p>
          <a:p>
            <a:pPr lvl="0"/>
            <a:r>
              <a:rPr lang="en-IN" dirty="0"/>
              <a:t>Data serialization, messaging, and network protocols</a:t>
            </a:r>
            <a:endParaRPr lang="en-IN" sz="2400" dirty="0"/>
          </a:p>
          <a:p>
            <a:pPr lvl="0"/>
            <a:r>
              <a:rPr lang="en-IN" dirty="0"/>
              <a:t>Security services (authentication, encryption)</a:t>
            </a:r>
            <a:endParaRPr lang="en-IN" sz="2400" dirty="0"/>
          </a:p>
          <a:p>
            <a:pPr lvl="0"/>
            <a:r>
              <a:rPr lang="en-IN" dirty="0"/>
              <a:t>Resource discovery and management</a:t>
            </a:r>
            <a:endParaRPr lang="en-IN" sz="2400" dirty="0"/>
          </a:p>
          <a:p>
            <a:r>
              <a:rPr lang="en-IN" b="1" dirty="0"/>
              <a:t>6. 📲 Application Layer</a:t>
            </a:r>
            <a:endParaRPr lang="en-IN" sz="2400" dirty="0"/>
          </a:p>
          <a:p>
            <a:pPr lvl="0"/>
            <a:r>
              <a:rPr lang="en-IN" dirty="0"/>
              <a:t>User-level logic and control algorithms</a:t>
            </a:r>
            <a:endParaRPr lang="en-IN" sz="2400" dirty="0"/>
          </a:p>
          <a:p>
            <a:pPr lvl="0"/>
            <a:r>
              <a:rPr lang="en-IN" dirty="0"/>
              <a:t>Decision-making, analytics, AI/ML models</a:t>
            </a:r>
            <a:endParaRPr lang="en-IN" sz="2400" dirty="0"/>
          </a:p>
          <a:p>
            <a:pPr lvl="0"/>
            <a:r>
              <a:rPr lang="en-IN" dirty="0"/>
              <a:t>Human-machine interface (HMI)</a:t>
            </a:r>
            <a:endParaRPr lang="en-IN" sz="2400" dirty="0"/>
          </a:p>
          <a:p>
            <a:pPr lvl="0"/>
            <a:r>
              <a:rPr lang="en-IN" dirty="0"/>
              <a:t>Cloud/edge communication (e.g., dashboards, APIs)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321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Smart Traffic CPS SW Stack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767458"/>
              </p:ext>
            </p:extLst>
          </p:nvPr>
        </p:nvGraphicFramePr>
        <p:xfrm>
          <a:off x="477671" y="2142700"/>
          <a:ext cx="11245756" cy="4594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622878"/>
                <a:gridCol w="5622878"/>
              </a:tblGrid>
              <a:tr h="5582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22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Traffic control algorithms, web dashboard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58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Middleware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DDS for sensor-car communication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58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RTOS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QNX or </a:t>
                      </a:r>
                      <a:r>
                        <a:rPr lang="en-IN" sz="2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VxWorks</a:t>
                      </a: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edge controller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58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Abstracts traffic light control logic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55829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Drivers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Camera sensor drivers, GPIO drivers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822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en-IN" sz="2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Cameras, actuators for lights, edge processor</a:t>
                      </a:r>
                      <a:endParaRPr lang="en-IN" sz="2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10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Software Stack Features in CPS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263" y="1978925"/>
            <a:ext cx="10821537" cy="4198037"/>
          </a:xfrm>
        </p:spPr>
        <p:txBody>
          <a:bodyPr/>
          <a:lstStyle/>
          <a:p>
            <a:pPr lvl="0"/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Separation of concerns across layers</a:t>
            </a:r>
          </a:p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HAL and middleware enable cross-platform deployment</a:t>
            </a:r>
          </a:p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Capability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Ensures timely response in critical systems</a:t>
            </a:r>
          </a:p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From embedded nodes to cloud-based systems</a:t>
            </a:r>
          </a:p>
          <a:p>
            <a:pPr lvl="0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Encryption, authentication, secure updates</a:t>
            </a:r>
          </a:p>
        </p:txBody>
      </p:sp>
    </p:spTree>
    <p:extLst>
      <p:ext uri="{BB962C8B-B14F-4D97-AF65-F5344CB8AC3E}">
        <p14:creationId xmlns:p14="http://schemas.microsoft.com/office/powerpoint/2010/main" val="4141365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2" name="Picture 4" descr="Thank You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3799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9</TotalTime>
  <Words>366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Times New Roman</vt:lpstr>
      <vt:lpstr>Depth</vt:lpstr>
      <vt:lpstr>CPS SOFTWARE STACK</vt:lpstr>
      <vt:lpstr>CPS Software Stack (SW Stack)</vt:lpstr>
      <vt:lpstr>Overview of the CPS Software Stack</vt:lpstr>
      <vt:lpstr>🔍 Layer-by-Layer Explanation</vt:lpstr>
      <vt:lpstr>Layer-by-Layer Explanation</vt:lpstr>
      <vt:lpstr>Example: Smart Traffic CPS SW Stack</vt:lpstr>
      <vt:lpstr>Key Software Stack Features in CPS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 SOFTWARE STACK</dc:title>
  <dc:creator>HP</dc:creator>
  <cp:lastModifiedBy>HP</cp:lastModifiedBy>
  <cp:revision>10</cp:revision>
  <dcterms:created xsi:type="dcterms:W3CDTF">2025-07-10T08:47:44Z</dcterms:created>
  <dcterms:modified xsi:type="dcterms:W3CDTF">2025-07-10T08:57:43Z</dcterms:modified>
</cp:coreProperties>
</file>