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3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1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052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1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8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8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1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0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3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2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4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3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9A50D-889D-471E-B605-3D87FC4753D9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146A-7265-4369-9466-27D16DDA0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3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59" y="286603"/>
            <a:ext cx="11818961" cy="1828800"/>
          </a:xfrm>
        </p:spPr>
        <p:txBody>
          <a:bodyPr/>
          <a:lstStyle/>
          <a:p>
            <a:r>
              <a:rPr lang="en-IN" b="1" dirty="0" smtClean="0"/>
              <a:t>SCHEDULING REAL-TIME CONTROL TASKS IN CPS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BY.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64373"/>
            <a:ext cx="10919346" cy="1293028"/>
          </a:xfrm>
        </p:spPr>
        <p:txBody>
          <a:bodyPr/>
          <a:lstStyle/>
          <a:p>
            <a:pPr algn="ctr"/>
            <a:r>
              <a:rPr lang="en-US" dirty="0" smtClean="0"/>
              <a:t>DEFN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scheduling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control tasks (like sensor reading, decision-making, and actuator control) execute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strict timing constraints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to meet these deadlines can result in system instability or unsafe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especially 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CPS.</a:t>
            </a:r>
          </a:p>
        </p:txBody>
      </p:sp>
    </p:spTree>
    <p:extLst>
      <p:ext uri="{BB962C8B-B14F-4D97-AF65-F5344CB8AC3E}">
        <p14:creationId xmlns:p14="http://schemas.microsoft.com/office/powerpoint/2010/main" val="16932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64373"/>
            <a:ext cx="10919346" cy="1293028"/>
          </a:xfrm>
        </p:spPr>
        <p:txBody>
          <a:bodyPr/>
          <a:lstStyle/>
          <a:p>
            <a:pPr algn="ctr"/>
            <a:r>
              <a:rPr lang="en-IN" b="1" dirty="0"/>
              <a:t>Real-Time Task Basics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786476"/>
              </p:ext>
            </p:extLst>
          </p:nvPr>
        </p:nvGraphicFramePr>
        <p:xfrm>
          <a:off x="382136" y="2388356"/>
          <a:ext cx="11124064" cy="438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2032"/>
                <a:gridCol w="5562032"/>
              </a:tblGrid>
              <a:tr h="695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Concept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6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unit of work (e.g., read sensor, compute PID control, update actuator)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6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 (T)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between successive task releases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6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 (D)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by which the task must complete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6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(C)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taken to complete the task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6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from task release to completion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64373"/>
            <a:ext cx="10919346" cy="1293028"/>
          </a:xfrm>
        </p:spPr>
        <p:txBody>
          <a:bodyPr/>
          <a:lstStyle/>
          <a:p>
            <a:pPr algn="ctr"/>
            <a:r>
              <a:rPr lang="en-IN" b="1" dirty="0"/>
              <a:t>Types of Real-Time Tasks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22171"/>
              </p:ext>
            </p:extLst>
          </p:nvPr>
        </p:nvGraphicFramePr>
        <p:xfrm>
          <a:off x="685800" y="2470245"/>
          <a:ext cx="10820400" cy="4039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6800"/>
                <a:gridCol w="3606800"/>
                <a:gridCol w="3606800"/>
              </a:tblGrid>
              <a:tr h="1009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Type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10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Real-Time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meet deadlines every time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Airbag deployment, pacemaker pulse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10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Firm Real-Time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a deadline degrades performance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frame processing in ADAS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100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Real-Time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 deadline misses are acceptable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lighting control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8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32012"/>
            <a:ext cx="10919346" cy="1323833"/>
          </a:xfrm>
        </p:spPr>
        <p:txBody>
          <a:bodyPr/>
          <a:lstStyle/>
          <a:p>
            <a:pPr algn="ctr"/>
            <a:r>
              <a:rPr lang="en-IN" b="1" dirty="0"/>
              <a:t>Common Real-Time Scheduling Algorithms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39208"/>
              </p:ext>
            </p:extLst>
          </p:nvPr>
        </p:nvGraphicFramePr>
        <p:xfrm>
          <a:off x="395784" y="1555845"/>
          <a:ext cx="11110416" cy="5023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7604"/>
                <a:gridCol w="2777604"/>
                <a:gridCol w="2777604"/>
                <a:gridCol w="2777604"/>
              </a:tblGrid>
              <a:tr h="388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Idea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Use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42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Monotonic Scheduling (RMS)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Fixed-priority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Shorter period = higher priority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Periodic, static systems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7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Earliest Deadline First (EDF)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Dynamic-priority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with closest deadline first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processor utilization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7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 Monotonic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Fixed-priority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 dictates priority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deadlines &lt; periods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720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Time-sharing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time slices for all tasks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Non-critical soft real-time tasks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616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Priority-Based Preemptive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Fixed/dynamic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High-priority tasks can interrupt low-priority ones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 criticality systems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69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64373"/>
            <a:ext cx="10919346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Example: Periodic Control Tasks Scheduling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96656"/>
              </p:ext>
            </p:extLst>
          </p:nvPr>
        </p:nvGraphicFramePr>
        <p:xfrm>
          <a:off x="685800" y="2456594"/>
          <a:ext cx="10820400" cy="3671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4080"/>
                <a:gridCol w="2164080"/>
                <a:gridCol w="2164080"/>
                <a:gridCol w="2164080"/>
                <a:gridCol w="2164080"/>
              </a:tblGrid>
              <a:tr h="917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 (T)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(C)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 (D)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(RMS)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1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Reading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1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Logic (PID)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1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Logging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1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64373"/>
            <a:ext cx="10919346" cy="129302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 descr="Colorful balloons with &quot;Thank You&quot; printed on them in a sunny park for International Thank You Day celeb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764373"/>
            <a:ext cx="10919346" cy="1293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message with small ro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30"/>
            <a:ext cx="12191999" cy="67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150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304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Vapor Trail</vt:lpstr>
      <vt:lpstr>SCHEDULING REAL-TIME CONTROL TASKS IN CPS</vt:lpstr>
      <vt:lpstr>DEFN</vt:lpstr>
      <vt:lpstr>Real-Time Task Basics</vt:lpstr>
      <vt:lpstr>Types of Real-Time Tasks</vt:lpstr>
      <vt:lpstr>Common Real-Time Scheduling Algorithms</vt:lpstr>
      <vt:lpstr>Example: Periodic Control Tasks Scheduling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REAL-TIME CONTROL TASKS IN CPS</dc:title>
  <dc:creator>HP</dc:creator>
  <cp:lastModifiedBy>HP</cp:lastModifiedBy>
  <cp:revision>13</cp:revision>
  <dcterms:created xsi:type="dcterms:W3CDTF">2025-07-10T09:08:15Z</dcterms:created>
  <dcterms:modified xsi:type="dcterms:W3CDTF">2025-07-10T09:49:26Z</dcterms:modified>
</cp:coreProperties>
</file>