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5292216-849C-4D38-ACDC-280949586B8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58AC55-41D1-4CDC-8408-9A7C741C8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3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216-849C-4D38-ACDC-280949586B8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AC55-41D1-4CDC-8408-9A7C741C8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69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216-849C-4D38-ACDC-280949586B8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AC55-41D1-4CDC-8408-9A7C741C8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98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216-849C-4D38-ACDC-280949586B8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AC55-41D1-4CDC-8408-9A7C741C8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919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216-849C-4D38-ACDC-280949586B8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AC55-41D1-4CDC-8408-9A7C741C8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77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216-849C-4D38-ACDC-280949586B8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AC55-41D1-4CDC-8408-9A7C741C8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651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216-849C-4D38-ACDC-280949586B8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AC55-41D1-4CDC-8408-9A7C741C8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776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5292216-849C-4D38-ACDC-280949586B8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AC55-41D1-4CDC-8408-9A7C741C8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86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5292216-849C-4D38-ACDC-280949586B8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AC55-41D1-4CDC-8408-9A7C741C8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30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216-849C-4D38-ACDC-280949586B8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AC55-41D1-4CDC-8408-9A7C741C8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24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216-849C-4D38-ACDC-280949586B8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AC55-41D1-4CDC-8408-9A7C741C8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23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216-849C-4D38-ACDC-280949586B8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AC55-41D1-4CDC-8408-9A7C741C8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10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216-849C-4D38-ACDC-280949586B8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AC55-41D1-4CDC-8408-9A7C741C8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15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216-849C-4D38-ACDC-280949586B8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AC55-41D1-4CDC-8408-9A7C741C8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28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216-849C-4D38-ACDC-280949586B8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AC55-41D1-4CDC-8408-9A7C741C8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00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216-849C-4D38-ACDC-280949586B8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AC55-41D1-4CDC-8408-9A7C741C8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4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2216-849C-4D38-ACDC-280949586B8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AC55-41D1-4CDC-8408-9A7C741C8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93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5292216-849C-4D38-ACDC-280949586B8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58AC55-41D1-4CDC-8408-9A7C741C8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97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763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HART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BY,</a:t>
            </a:r>
          </a:p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S.BABITHA,AP,</a:t>
            </a:r>
          </a:p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IT,HITS.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6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40" y="518615"/>
            <a:ext cx="9247627" cy="1162017"/>
          </a:xfrm>
        </p:spPr>
        <p:txBody>
          <a:bodyPr/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2" y="2603500"/>
            <a:ext cx="11341289" cy="3416300"/>
          </a:xfrm>
        </p:spPr>
        <p:txBody>
          <a:bodyPr>
            <a:noAutofit/>
          </a:bodyPr>
          <a:lstStyle/>
          <a:p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WirelessHART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(Wireless Highway Addressable Remote Transducer Protocol) is a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communication protocol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specifically designed for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CPS applications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in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automation and control systems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extends the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wired HART protocol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adding wireless capabilities while maintaining compatibility with existing HART devices.</a:t>
            </a:r>
          </a:p>
        </p:txBody>
      </p:sp>
    </p:spTree>
    <p:extLst>
      <p:ext uri="{BB962C8B-B14F-4D97-AF65-F5344CB8AC3E}">
        <p14:creationId xmlns:p14="http://schemas.microsoft.com/office/powerpoint/2010/main" val="350543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77672"/>
            <a:ext cx="8761413" cy="982638"/>
          </a:xfrm>
        </p:spPr>
        <p:txBody>
          <a:bodyPr/>
          <a:lstStyle/>
          <a:p>
            <a:r>
              <a:rPr lang="en-IN" b="1" dirty="0"/>
              <a:t>🔑 Key Features of </a:t>
            </a:r>
            <a:r>
              <a:rPr lang="en-IN" b="1" dirty="0" err="1"/>
              <a:t>WirelessHART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641029"/>
              </p:ext>
            </p:extLst>
          </p:nvPr>
        </p:nvGraphicFramePr>
        <p:xfrm>
          <a:off x="409433" y="1856098"/>
          <a:ext cx="11300346" cy="4872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50173"/>
                <a:gridCol w="5650173"/>
              </a:tblGrid>
              <a:tr h="4044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12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 on IEEE 802.15.4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Operates in the 2.4 GHz ISM band, using 802.15.4 physical layer (same as Zigbee).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12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Mesh Networking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self-organizing and self-healing mesh topology for high reliability.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12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Time-Synchronized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TDMA (Time Division Multiple Access) to schedule communications and avoid collisions.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12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End-to-end encryption, authentication, and message integrity using AES-128.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04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Backwards-Compatible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 with legacy HART devices via gateways.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12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Deterministic Communication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real-time data transmission with bounded latency.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03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5910"/>
            <a:ext cx="11136573" cy="1134722"/>
          </a:xfrm>
        </p:spPr>
        <p:txBody>
          <a:bodyPr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Architecture of a </a:t>
            </a:r>
            <a:r>
              <a:rPr lang="en-I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WirelessHART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2361063"/>
            <a:ext cx="11559653" cy="3658737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[Field Devices] ↔ [Routers/Repeater Nodes] ↔ [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WirelessHART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Gateway] ↔ [Host System / Controller]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Devices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Wireless sensors/actuators (temperature, pressure, flow meters)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Relay data to extend range and improve reliability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Converts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WirelessHART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standard protocols (Modbus, Ethernet, etc.)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System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SCADA, DCS, or cloud controller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2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46" y="627797"/>
            <a:ext cx="9588821" cy="1052835"/>
          </a:xfrm>
        </p:spPr>
        <p:txBody>
          <a:bodyPr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CPS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252906"/>
              </p:ext>
            </p:extLst>
          </p:nvPr>
        </p:nvGraphicFramePr>
        <p:xfrm>
          <a:off x="559557" y="2115405"/>
          <a:ext cx="11136574" cy="49254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68287"/>
                <a:gridCol w="5568287"/>
              </a:tblGrid>
              <a:tr h="7512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Area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51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 Automation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Oil refineries, chemical plants, gas pipelines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4700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Industrial Monitoring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Pressure, flow, temperature sensing in hazardous or hard-to-reach areas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51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Manufacturing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Asset tracking, machine health diagnostics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51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Environmental Monitoring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 quality and emissions data collection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5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64" y="491319"/>
            <a:ext cx="9962864" cy="1189313"/>
          </a:xfrm>
        </p:spPr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</a:t>
            </a:r>
            <a:r>
              <a:rPr lang="en-I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WirelessHART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CPS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4" y="2603500"/>
            <a:ext cx="9325520" cy="3416300"/>
          </a:xfrm>
        </p:spPr>
        <p:txBody>
          <a:bodyPr>
            <a:normAutofit/>
          </a:bodyPr>
          <a:lstStyle/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for extensive cabling – reduces cost and complexity</a:t>
            </a: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reliability in noisy industrial environments</a:t>
            </a: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both monitoring and control</a:t>
            </a: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Energy-efficient design for battery-operated devices</a:t>
            </a: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easily expandable network</a:t>
            </a:r>
          </a:p>
        </p:txBody>
      </p:sp>
    </p:spTree>
    <p:extLst>
      <p:ext uri="{BB962C8B-B14F-4D97-AF65-F5344CB8AC3E}">
        <p14:creationId xmlns:p14="http://schemas.microsoft.com/office/powerpoint/2010/main" val="104107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36728"/>
            <a:ext cx="8761413" cy="1243904"/>
          </a:xfrm>
        </p:spPr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2603500"/>
            <a:ext cx="11177517" cy="3416300"/>
          </a:xfrm>
        </p:spPr>
        <p:txBody>
          <a:bodyPr>
            <a:normAutofit/>
          </a:bodyPr>
          <a:lstStyle/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bandwidth (suitable for low-data-rate applications)</a:t>
            </a: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 in the crowded 2.4 GHz band (possible interference)</a:t>
            </a: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not suitable for ultra-time-critical systems</a:t>
            </a:r>
          </a:p>
        </p:txBody>
      </p:sp>
    </p:spTree>
    <p:extLst>
      <p:ext uri="{BB962C8B-B14F-4D97-AF65-F5344CB8AC3E}">
        <p14:creationId xmlns:p14="http://schemas.microsoft.com/office/powerpoint/2010/main" val="18385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32" name="Picture 8" descr="1,000+ Best Thank You Images · 100% Free Download · Pexels 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Thank You Stock Photos, Images and Backgrounds for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51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</TotalTime>
  <Words>325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Ion Boardroom</vt:lpstr>
      <vt:lpstr>WIRELESS HART</vt:lpstr>
      <vt:lpstr>DEFN</vt:lpstr>
      <vt:lpstr>🔑 Key Features of WirelessHART</vt:lpstr>
      <vt:lpstr>Typical Architecture of a WirelessHART Network</vt:lpstr>
      <vt:lpstr>Applications in CPS</vt:lpstr>
      <vt:lpstr>Advantages of WirelessHART in CPS</vt:lpstr>
      <vt:lpstr>Limitations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14</cp:revision>
  <dcterms:created xsi:type="dcterms:W3CDTF">2025-07-08T06:22:11Z</dcterms:created>
  <dcterms:modified xsi:type="dcterms:W3CDTF">2025-07-08T06:35:09Z</dcterms:modified>
</cp:coreProperties>
</file>