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D36FA60-F3EB-403B-B982-6B0035CF390E}"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531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36FA60-F3EB-403B-B982-6B0035CF390E}"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314794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36FA60-F3EB-403B-B982-6B0035CF390E}"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A153E-551B-4567-99F3-9580A99C572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324075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36FA60-F3EB-403B-B982-6B0035CF390E}"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2470299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36FA60-F3EB-403B-B982-6B0035CF390E}"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A153E-551B-4567-99F3-9580A99C572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101444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36FA60-F3EB-403B-B982-6B0035CF390E}"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554767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36FA60-F3EB-403B-B982-6B0035CF390E}"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3440998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36FA60-F3EB-403B-B982-6B0035CF390E}"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409572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D36FA60-F3EB-403B-B982-6B0035CF390E}"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410918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D36FA60-F3EB-403B-B982-6B0035CF390E}" type="datetimeFigureOut">
              <a:rPr lang="en-IN" smtClean="0"/>
              <a:t>14-06-2025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420138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D36FA60-F3EB-403B-B982-6B0035CF390E}" type="datetimeFigureOut">
              <a:rPr lang="en-IN" smtClean="0"/>
              <a:t>14-06-2025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3172340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D36FA60-F3EB-403B-B982-6B0035CF390E}" type="datetimeFigureOut">
              <a:rPr lang="en-IN" smtClean="0"/>
              <a:t>14-06-2025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4004763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D36FA60-F3EB-403B-B982-6B0035CF390E}" type="datetimeFigureOut">
              <a:rPr lang="en-IN" smtClean="0"/>
              <a:t>14-06-2025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179021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6FA60-F3EB-403B-B982-6B0035CF390E}" type="datetimeFigureOut">
              <a:rPr lang="en-IN" smtClean="0"/>
              <a:t>14-06-2025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312550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6FA60-F3EB-403B-B982-6B0035CF390E}" type="datetimeFigureOut">
              <a:rPr lang="en-IN" smtClean="0"/>
              <a:t>14-06-2025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86042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D36FA60-F3EB-403B-B982-6B0035CF390E}" type="datetimeFigureOut">
              <a:rPr lang="en-IN" smtClean="0"/>
              <a:t>14-06-2025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A153E-551B-4567-99F3-9580A99C572C}" type="slidenum">
              <a:rPr lang="en-IN" smtClean="0"/>
              <a:t>‹#›</a:t>
            </a:fld>
            <a:endParaRPr lang="en-IN"/>
          </a:p>
        </p:txBody>
      </p:sp>
    </p:spTree>
    <p:extLst>
      <p:ext uri="{BB962C8B-B14F-4D97-AF65-F5344CB8AC3E}">
        <p14:creationId xmlns:p14="http://schemas.microsoft.com/office/powerpoint/2010/main" val="2795104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D36FA60-F3EB-403B-B982-6B0035CF390E}" type="datetimeFigureOut">
              <a:rPr lang="en-IN" smtClean="0"/>
              <a:t>14-06-2025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DA153E-551B-4567-99F3-9580A99C572C}" type="slidenum">
              <a:rPr lang="en-IN" smtClean="0"/>
              <a:t>‹#›</a:t>
            </a:fld>
            <a:endParaRPr lang="en-IN"/>
          </a:p>
        </p:txBody>
      </p:sp>
    </p:spTree>
    <p:extLst>
      <p:ext uri="{BB962C8B-B14F-4D97-AF65-F5344CB8AC3E}">
        <p14:creationId xmlns:p14="http://schemas.microsoft.com/office/powerpoint/2010/main" val="11141265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27547"/>
            <a:ext cx="10668000" cy="1596788"/>
          </a:xfrm>
        </p:spPr>
        <p:txBody>
          <a:bodyPr/>
          <a:lstStyle/>
          <a:p>
            <a:pPr algn="ctr"/>
            <a:r>
              <a:rPr lang="en-US" sz="6000" dirty="0" err="1" smtClean="0"/>
              <a:t>IoT</a:t>
            </a:r>
            <a:endParaRPr lang="en-IN" sz="6000" dirty="0"/>
          </a:p>
        </p:txBody>
      </p:sp>
      <p:sp>
        <p:nvSpPr>
          <p:cNvPr id="3" name="Subtitle 2"/>
          <p:cNvSpPr>
            <a:spLocks noGrp="1"/>
          </p:cNvSpPr>
          <p:nvPr>
            <p:ph type="subTitle" idx="1"/>
          </p:nvPr>
        </p:nvSpPr>
        <p:spPr>
          <a:xfrm>
            <a:off x="1507067" y="4050833"/>
            <a:ext cx="7766936" cy="1926886"/>
          </a:xfrm>
        </p:spPr>
        <p:txBody>
          <a:bodyPr>
            <a:normAutofit/>
          </a:bodyPr>
          <a:lstStyle/>
          <a:p>
            <a:pPr algn="ctr"/>
            <a:r>
              <a:rPr lang="en-US" sz="3200" b="1" dirty="0" smtClean="0">
                <a:solidFill>
                  <a:schemeClr val="tx1"/>
                </a:solidFill>
              </a:rPr>
              <a:t>PREPARED BY,</a:t>
            </a:r>
          </a:p>
          <a:p>
            <a:pPr algn="ctr"/>
            <a:r>
              <a:rPr lang="en-US" sz="3200" b="1" dirty="0" smtClean="0">
                <a:solidFill>
                  <a:schemeClr val="tx1"/>
                </a:solidFill>
              </a:rPr>
              <a:t>S.BABITHA,AP,</a:t>
            </a:r>
          </a:p>
          <a:p>
            <a:pPr algn="ctr"/>
            <a:r>
              <a:rPr lang="en-US" sz="3200" b="1" dirty="0" smtClean="0">
                <a:solidFill>
                  <a:schemeClr val="tx1"/>
                </a:solidFill>
              </a:rPr>
              <a:t>IT,HITS</a:t>
            </a:r>
            <a:endParaRPr lang="en-IN" sz="3200" b="1" dirty="0">
              <a:solidFill>
                <a:schemeClr val="tx1"/>
              </a:solidFill>
            </a:endParaRPr>
          </a:p>
        </p:txBody>
      </p:sp>
    </p:spTree>
    <p:extLst>
      <p:ext uri="{BB962C8B-B14F-4D97-AF65-F5344CB8AC3E}">
        <p14:creationId xmlns:p14="http://schemas.microsoft.com/office/powerpoint/2010/main" val="131428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50125"/>
            <a:ext cx="8596668" cy="1310185"/>
          </a:xfrm>
        </p:spPr>
        <p:txBody>
          <a:bodyPr>
            <a:normAutofit/>
          </a:bodyPr>
          <a:lstStyle/>
          <a:p>
            <a:pPr algn="ctr"/>
            <a:r>
              <a:rPr lang="en-US" sz="4800" dirty="0" smtClean="0"/>
              <a:t>IOT</a:t>
            </a:r>
            <a:endParaRPr lang="en-IN" sz="4800" dirty="0"/>
          </a:p>
        </p:txBody>
      </p:sp>
      <p:sp>
        <p:nvSpPr>
          <p:cNvPr id="3" name="Content Placeholder 2"/>
          <p:cNvSpPr>
            <a:spLocks noGrp="1"/>
          </p:cNvSpPr>
          <p:nvPr>
            <p:ph idx="1"/>
          </p:nvPr>
        </p:nvSpPr>
        <p:spPr>
          <a:xfrm>
            <a:off x="232012" y="1930401"/>
            <a:ext cx="9935570" cy="4110962"/>
          </a:xfrm>
        </p:spPr>
        <p:txBody>
          <a:bodyPr>
            <a:noAutofit/>
          </a:bodyPr>
          <a:lstStyle/>
          <a:p>
            <a:r>
              <a:rPr lang="en-US" sz="2800" dirty="0"/>
              <a:t>The Internet of Things (</a:t>
            </a:r>
            <a:r>
              <a:rPr lang="en-US" sz="2800" dirty="0" err="1"/>
              <a:t>IoT</a:t>
            </a:r>
            <a:r>
              <a:rPr lang="en-US" sz="2800" dirty="0"/>
              <a:t>) refers to a vast network of physical objects, or "things," that are embedded with sensors, software, and other technologies, enabling them to connect and exchange data with other devices and systems over the internet. </a:t>
            </a:r>
            <a:endParaRPr lang="en-US" sz="2800" dirty="0" smtClean="0"/>
          </a:p>
          <a:p>
            <a:r>
              <a:rPr lang="en-US" sz="2800" dirty="0" smtClean="0"/>
              <a:t>Essentially</a:t>
            </a:r>
            <a:r>
              <a:rPr lang="en-US" sz="2800" dirty="0"/>
              <a:t>, it's the concept of connecting everyday objects to the internet and to each other, allowing them to collect and share data. </a:t>
            </a:r>
            <a:endParaRPr lang="en-IN" sz="2800" dirty="0"/>
          </a:p>
        </p:txBody>
      </p:sp>
    </p:spTree>
    <p:extLst>
      <p:ext uri="{BB962C8B-B14F-4D97-AF65-F5344CB8AC3E}">
        <p14:creationId xmlns:p14="http://schemas.microsoft.com/office/powerpoint/2010/main" val="69121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BETWEEN </a:t>
            </a:r>
            <a:r>
              <a:rPr lang="en-US" dirty="0" err="1" smtClean="0"/>
              <a:t>IoT</a:t>
            </a:r>
            <a:r>
              <a:rPr lang="en-US" dirty="0" smtClean="0"/>
              <a:t> AND CPS</a:t>
            </a:r>
            <a:endParaRPr lang="en-IN" dirty="0"/>
          </a:p>
        </p:txBody>
      </p:sp>
      <p:sp>
        <p:nvSpPr>
          <p:cNvPr id="3" name="Content Placeholder 2"/>
          <p:cNvSpPr>
            <a:spLocks noGrp="1"/>
          </p:cNvSpPr>
          <p:nvPr>
            <p:ph idx="1"/>
          </p:nvPr>
        </p:nvSpPr>
        <p:spPr/>
        <p:txBody>
          <a:bodyPr/>
          <a:lstStyle/>
          <a:p>
            <a:endParaRPr lang="en-IN"/>
          </a:p>
        </p:txBody>
      </p:sp>
      <p:pic>
        <p:nvPicPr>
          <p:cNvPr id="1026" name="Picture 2" descr="What is Cyber-Physical Systems (CPS)? Examples, Application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6954" y="2307561"/>
            <a:ext cx="6610350" cy="2990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852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1069"/>
            <a:ext cx="8596668" cy="1282889"/>
          </a:xfrm>
        </p:spPr>
        <p:txBody>
          <a:bodyPr>
            <a:normAutofit/>
          </a:bodyPr>
          <a:lstStyle/>
          <a:p>
            <a:pPr lvl="0" algn="ctr" defTabSz="914400" eaLnBrk="0" fontAlgn="base" hangingPunct="0">
              <a:spcAft>
                <a:spcPct val="0"/>
              </a:spcAft>
            </a:pPr>
            <a:r>
              <a:rPr lang="en-US" sz="4800" dirty="0" smtClean="0">
                <a:solidFill>
                  <a:srgbClr val="001D35"/>
                </a:solidFill>
                <a:latin typeface="Google Sans"/>
              </a:rPr>
              <a:t>KEY CONCEPTS</a:t>
            </a:r>
            <a:endParaRPr lang="en-US" sz="4800" dirty="0">
              <a:solidFill>
                <a:schemeClr val="tx1"/>
              </a:solidFill>
            </a:endParaRPr>
          </a:p>
        </p:txBody>
      </p:sp>
      <p:sp>
        <p:nvSpPr>
          <p:cNvPr id="4" name="Rectangle 1"/>
          <p:cNvSpPr>
            <a:spLocks noGrp="1" noChangeArrowheads="1"/>
          </p:cNvSpPr>
          <p:nvPr>
            <p:ph idx="1"/>
          </p:nvPr>
        </p:nvSpPr>
        <p:spPr bwMode="auto">
          <a:xfrm>
            <a:off x="163773" y="1672628"/>
            <a:ext cx="11791666" cy="48566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800" b="1" i="0" u="none" strike="noStrike" cap="none" normalizeH="0" baseline="0" dirty="0" smtClean="0">
                <a:ln>
                  <a:noFill/>
                </a:ln>
                <a:solidFill>
                  <a:srgbClr val="001D35"/>
                </a:solidFill>
                <a:effectLst/>
                <a:latin typeface="Google Sans"/>
              </a:rPr>
              <a:t>Interconnected Devices:</a:t>
            </a:r>
            <a:endParaRPr kumimoji="0" lang="en-US" sz="2800" b="0" i="0" u="none" strike="noStrike" cap="none" normalizeH="0" baseline="0" dirty="0" smtClean="0">
              <a:ln>
                <a:noFill/>
              </a:ln>
              <a:solidFill>
                <a:srgbClr val="001D35"/>
              </a:solidFill>
              <a:effectLst/>
              <a:latin typeface="Google Sans"/>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800" b="0" i="0" u="none" strike="noStrike" cap="none" normalizeH="0" baseline="0" dirty="0" err="1" smtClean="0">
                <a:ln>
                  <a:noFill/>
                </a:ln>
                <a:effectLst/>
                <a:latin typeface="Google Sans"/>
              </a:rPr>
              <a:t>IoT</a:t>
            </a:r>
            <a:r>
              <a:rPr kumimoji="0" lang="en-US" sz="2800" b="0" i="0" u="none" strike="noStrike" cap="none" normalizeH="0" baseline="0" dirty="0" smtClean="0">
                <a:ln>
                  <a:noFill/>
                </a:ln>
                <a:effectLst/>
                <a:latin typeface="Google Sans"/>
              </a:rPr>
              <a:t> involves a wide range of devices, from simple sensors to complex machines, that are connected to the internet.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800" b="1" i="0" u="none" strike="noStrike" cap="none" normalizeH="0" baseline="0" dirty="0" smtClean="0">
                <a:ln>
                  <a:noFill/>
                </a:ln>
                <a:effectLst/>
                <a:latin typeface="Google Sans"/>
              </a:rPr>
              <a:t>Data Collection and Exchange:</a:t>
            </a:r>
            <a:endParaRPr kumimoji="0" lang="en-US" sz="2800" b="0" i="0" u="none" strike="noStrike" cap="none" normalizeH="0" baseline="0" dirty="0" smtClean="0">
              <a:ln>
                <a:noFill/>
              </a:ln>
              <a:effectLst/>
              <a:latin typeface="Google Sans"/>
            </a:endParaRPr>
          </a:p>
          <a:p>
            <a:pPr defTabSz="914400">
              <a:buClrTx/>
              <a:buSzTx/>
              <a:buFont typeface="Wingdings" panose="05000000000000000000" pitchFamily="2" charset="2"/>
              <a:buChar char="v"/>
            </a:pPr>
            <a:r>
              <a:rPr kumimoji="0" lang="en-US" sz="2800" b="0" i="0" u="none" strike="noStrike" cap="none" normalizeH="0" baseline="0" dirty="0" smtClean="0">
                <a:ln>
                  <a:noFill/>
                </a:ln>
                <a:effectLst/>
                <a:latin typeface="Google Sans"/>
              </a:rPr>
              <a:t>These devices are equipped with sensors that collect data about their surroundings or their own status, and they can then transmit this data to other devices or systems.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800" b="1" i="0" u="none" strike="noStrike" cap="none" normalizeH="0" baseline="0" dirty="0" smtClean="0">
                <a:ln>
                  <a:noFill/>
                </a:ln>
                <a:effectLst/>
                <a:latin typeface="Google Sans"/>
              </a:rPr>
              <a:t>Automation and Control:</a:t>
            </a:r>
            <a:endParaRPr kumimoji="0" lang="en-US" sz="2800" b="0" i="0" u="none" strike="noStrike" cap="none" normalizeH="0" baseline="0" dirty="0" smtClean="0">
              <a:ln>
                <a:noFill/>
              </a:ln>
              <a:effectLst/>
              <a:latin typeface="Google Sans"/>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sz="2800" b="0" i="0" u="none" strike="noStrike" cap="none" normalizeH="0" baseline="0" dirty="0" smtClean="0">
                <a:ln>
                  <a:noFill/>
                </a:ln>
                <a:effectLst/>
                <a:latin typeface="Google Sans"/>
              </a:rPr>
              <a:t>The data collected by </a:t>
            </a:r>
            <a:r>
              <a:rPr kumimoji="0" lang="en-US" sz="2800" b="0" i="0" u="none" strike="noStrike" cap="none" normalizeH="0" baseline="0" dirty="0" err="1" smtClean="0">
                <a:ln>
                  <a:noFill/>
                </a:ln>
                <a:effectLst/>
                <a:latin typeface="Google Sans"/>
              </a:rPr>
              <a:t>IoT</a:t>
            </a:r>
            <a:r>
              <a:rPr kumimoji="0" lang="en-US" sz="2800" b="0" i="0" u="none" strike="noStrike" cap="none" normalizeH="0" baseline="0" dirty="0" smtClean="0">
                <a:ln>
                  <a:noFill/>
                </a:ln>
                <a:effectLst/>
                <a:latin typeface="Google Sans"/>
              </a:rPr>
              <a:t> devices can be used to automate tasks, control processes, and provide valuable insights for decision-making.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4265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3773"/>
            <a:ext cx="8596668" cy="1766627"/>
          </a:xfrm>
        </p:spPr>
        <p:txBody>
          <a:bodyPr>
            <a:normAutofit/>
          </a:bodyPr>
          <a:lstStyle/>
          <a:p>
            <a:pPr lvl="0" algn="ctr" defTabSz="914400" eaLnBrk="0" fontAlgn="base" hangingPunct="0">
              <a:spcAft>
                <a:spcPct val="0"/>
              </a:spcAft>
            </a:pPr>
            <a:r>
              <a:rPr lang="en-US" sz="4800" dirty="0" smtClean="0">
                <a:solidFill>
                  <a:srgbClr val="001D35"/>
                </a:solidFill>
                <a:latin typeface="Google Sans"/>
              </a:rPr>
              <a:t>HOW IT WORKS</a:t>
            </a:r>
            <a:endParaRPr lang="en-US" sz="4800" dirty="0">
              <a:solidFill>
                <a:schemeClr val="tx1"/>
              </a:solidFill>
            </a:endParaRPr>
          </a:p>
        </p:txBody>
      </p:sp>
      <p:sp>
        <p:nvSpPr>
          <p:cNvPr id="4" name="Rectangle 1"/>
          <p:cNvSpPr>
            <a:spLocks noGrp="1" noChangeArrowheads="1"/>
          </p:cNvSpPr>
          <p:nvPr>
            <p:ph idx="1"/>
          </p:nvPr>
        </p:nvSpPr>
        <p:spPr bwMode="auto">
          <a:xfrm>
            <a:off x="272955" y="1026298"/>
            <a:ext cx="11327642" cy="614935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800" b="1" i="0" u="none" strike="noStrike" cap="none" normalizeH="0" baseline="0" dirty="0" smtClean="0">
                <a:ln>
                  <a:noFill/>
                </a:ln>
                <a:solidFill>
                  <a:srgbClr val="001D35"/>
                </a:solidFill>
                <a:effectLst/>
                <a:latin typeface="Times New Roman" panose="02020603050405020304" pitchFamily="18" charset="0"/>
                <a:cs typeface="Times New Roman" panose="02020603050405020304" pitchFamily="18" charset="0"/>
              </a:rPr>
              <a:t>1.</a:t>
            </a:r>
            <a:r>
              <a:rPr kumimoji="0" lang="en-US" sz="2800" b="1" i="0" u="none" strike="noStrike" cap="none" normalizeH="0" baseline="0" dirty="0" smtClean="0">
                <a:ln>
                  <a:noFill/>
                </a:ln>
                <a:effectLst/>
                <a:latin typeface="Times New Roman" panose="02020603050405020304" pitchFamily="18" charset="0"/>
                <a:cs typeface="Times New Roman" panose="02020603050405020304" pitchFamily="18" charset="0"/>
              </a:rPr>
              <a:t> Sensors and Devices:</a:t>
            </a:r>
            <a:endParaRPr kumimoji="0" 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800" b="0" i="0" u="none" strike="noStrike" cap="none" normalizeH="0" baseline="0" dirty="0" err="1" smtClean="0">
                <a:ln>
                  <a:noFill/>
                </a:ln>
                <a:effectLst/>
                <a:latin typeface="Times New Roman" panose="02020603050405020304" pitchFamily="18" charset="0"/>
                <a:cs typeface="Times New Roman" panose="02020603050405020304" pitchFamily="18" charset="0"/>
              </a:rPr>
              <a:t>IoT</a:t>
            </a:r>
            <a:r>
              <a:rPr kumimoji="0" lang="en-US" sz="2800" b="0" i="0" u="none" strike="noStrike" cap="none" normalizeH="0" baseline="0" dirty="0" smtClean="0">
                <a:ln>
                  <a:noFill/>
                </a:ln>
                <a:effectLst/>
                <a:latin typeface="Times New Roman" panose="02020603050405020304" pitchFamily="18" charset="0"/>
                <a:cs typeface="Times New Roman" panose="02020603050405020304" pitchFamily="18" charset="0"/>
              </a:rPr>
              <a:t> devices have sensors that gather data about their environment or their own state.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800" b="1" dirty="0" smtClean="0">
                <a:latin typeface="Times New Roman" panose="02020603050405020304" pitchFamily="18" charset="0"/>
                <a:cs typeface="Times New Roman" panose="02020603050405020304" pitchFamily="18" charset="0"/>
              </a:rPr>
              <a:t>2.</a:t>
            </a:r>
            <a:r>
              <a:rPr kumimoji="0" lang="en-US" sz="2800" b="1" i="0" u="none" strike="noStrike" cap="none" normalizeH="0" baseline="0" dirty="0" smtClean="0">
                <a:ln>
                  <a:noFill/>
                </a:ln>
                <a:effectLst/>
                <a:latin typeface="Times New Roman" panose="02020603050405020304" pitchFamily="18" charset="0"/>
                <a:cs typeface="Times New Roman" panose="02020603050405020304" pitchFamily="18" charset="0"/>
              </a:rPr>
              <a:t>Connectivity:</a:t>
            </a:r>
            <a:endParaRPr kumimoji="0" 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800" b="0" i="0" u="none" strike="noStrike" cap="none" normalizeH="0" baseline="0" dirty="0" smtClean="0">
                <a:ln>
                  <a:noFill/>
                </a:ln>
                <a:effectLst/>
                <a:latin typeface="Times New Roman" panose="02020603050405020304" pitchFamily="18" charset="0"/>
                <a:cs typeface="Times New Roman" panose="02020603050405020304" pitchFamily="18" charset="0"/>
              </a:rPr>
              <a:t>This data is transmitted over the internet or other networks using various communication protocols.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800" b="1" i="0" u="none" strike="noStrike" cap="none" normalizeH="0" baseline="0" dirty="0" smtClean="0">
                <a:ln>
                  <a:noFill/>
                </a:ln>
                <a:effectLst/>
                <a:latin typeface="Times New Roman" panose="02020603050405020304" pitchFamily="18" charset="0"/>
                <a:cs typeface="Times New Roman" panose="02020603050405020304" pitchFamily="18" charset="0"/>
              </a:rPr>
              <a:t>3. Data Processing:</a:t>
            </a:r>
            <a:endParaRPr kumimoji="0" 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800" b="0" i="0" u="none" strike="noStrike" cap="none" normalizeH="0" baseline="0" dirty="0" smtClean="0">
                <a:ln>
                  <a:noFill/>
                </a:ln>
                <a:effectLst/>
                <a:latin typeface="Times New Roman" panose="02020603050405020304" pitchFamily="18" charset="0"/>
                <a:cs typeface="Times New Roman" panose="02020603050405020304" pitchFamily="18" charset="0"/>
              </a:rPr>
              <a:t>The data is then processed and analyzed, often in the cloud, to extract meaningful information.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800" b="1" i="0" u="none" strike="noStrike" cap="none" normalizeH="0" baseline="0" dirty="0" smtClean="0">
                <a:ln>
                  <a:noFill/>
                </a:ln>
                <a:effectLst/>
                <a:latin typeface="Times New Roman" panose="02020603050405020304" pitchFamily="18" charset="0"/>
                <a:cs typeface="Times New Roman" panose="02020603050405020304" pitchFamily="18" charset="0"/>
              </a:rPr>
              <a:t>4. User Interface:</a:t>
            </a:r>
            <a:endParaRPr kumimoji="0" lang="en-US" sz="28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sz="2800" b="0" i="0" u="none" strike="noStrike" cap="none" normalizeH="0" baseline="0" dirty="0" smtClean="0">
                <a:ln>
                  <a:noFill/>
                </a:ln>
                <a:effectLst/>
                <a:latin typeface="Times New Roman" panose="02020603050405020304" pitchFamily="18" charset="0"/>
                <a:cs typeface="Times New Roman" panose="02020603050405020304" pitchFamily="18" charset="0"/>
              </a:rPr>
              <a:t>The processed data is presented to users through interfaces, such as dashboards or mobile apps, allowing them to monitor and control the devices.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sz="1800" b="0" i="0" u="none" strike="noStrike" cap="none" normalizeH="0" baseline="0" dirty="0" smtClean="0">
              <a:ln>
                <a:noFill/>
              </a:ln>
              <a:effectLst/>
              <a:latin typeface="Arial" panose="020B0604020202020204" pitchFamily="34" charset="0"/>
            </a:endParaRPr>
          </a:p>
        </p:txBody>
      </p:sp>
    </p:spTree>
    <p:extLst>
      <p:ext uri="{BB962C8B-B14F-4D97-AF65-F5344CB8AC3E}">
        <p14:creationId xmlns:p14="http://schemas.microsoft.com/office/powerpoint/2010/main" val="3106161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313900"/>
            <a:ext cx="9123877" cy="1023582"/>
          </a:xfrm>
        </p:spPr>
        <p:txBody>
          <a:bodyPr>
            <a:normAutofit/>
          </a:bodyPr>
          <a:lstStyle/>
          <a:p>
            <a:r>
              <a:rPr lang="en-US" sz="4800" dirty="0" smtClean="0"/>
              <a:t>EXAMPLES OF </a:t>
            </a:r>
            <a:r>
              <a:rPr lang="en-US" sz="4800" dirty="0" err="1" smtClean="0"/>
              <a:t>IoT</a:t>
            </a:r>
            <a:r>
              <a:rPr lang="en-US" sz="4800" dirty="0" smtClean="0"/>
              <a:t> IN ACTION: </a:t>
            </a:r>
            <a:endParaRPr lang="en-IN" sz="4800" b="1" dirty="0"/>
          </a:p>
        </p:txBody>
      </p:sp>
      <p:sp>
        <p:nvSpPr>
          <p:cNvPr id="4" name="Rectangle 1"/>
          <p:cNvSpPr>
            <a:spLocks noGrp="1" noChangeArrowheads="1"/>
          </p:cNvSpPr>
          <p:nvPr>
            <p:ph idx="1"/>
          </p:nvPr>
        </p:nvSpPr>
        <p:spPr bwMode="auto">
          <a:xfrm>
            <a:off x="258763" y="1144020"/>
            <a:ext cx="9936115" cy="56415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rgbClr val="001D35"/>
              </a:solidFill>
              <a:effectLst/>
              <a:latin typeface="Google Sans"/>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Smart Homes:</a:t>
            </a:r>
            <a:endPar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Smart thermostats, lighting systems, and security systems that can be controlled remotely. </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Industrial </a:t>
            </a:r>
            <a:r>
              <a:rPr kumimoji="0" lang="en-US" sz="2400" b="1" i="0" u="none" strike="noStrike" cap="none" normalizeH="0" baseline="0" dirty="0" err="1" smtClean="0">
                <a:ln>
                  <a:noFill/>
                </a:ln>
                <a:effectLst/>
                <a:latin typeface="Times New Roman" panose="02020603050405020304" pitchFamily="18" charset="0"/>
                <a:cs typeface="Times New Roman" panose="02020603050405020304" pitchFamily="18" charset="0"/>
              </a:rPr>
              <a:t>IoT</a:t>
            </a: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 (</a:t>
            </a:r>
            <a:r>
              <a:rPr kumimoji="0" lang="en-US" sz="2400" b="1" i="0" u="none" strike="noStrike" cap="none" normalizeH="0" baseline="0" dirty="0" err="1" smtClean="0">
                <a:ln>
                  <a:noFill/>
                </a:ln>
                <a:effectLst/>
                <a:latin typeface="Times New Roman" panose="02020603050405020304" pitchFamily="18" charset="0"/>
                <a:cs typeface="Times New Roman" panose="02020603050405020304" pitchFamily="18" charset="0"/>
              </a:rPr>
              <a:t>IIoT</a:t>
            </a: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a:t>
            </a:r>
            <a:endPar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Connecting machinery and equipment in factories to monitor performance, predict maintenance needs, and optimize production processes. </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Wearable Technology:</a:t>
            </a:r>
            <a:endPar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sz="2400" b="0" i="0" u="none" strike="noStrike" cap="none" normalizeH="0" baseline="0" dirty="0" err="1" smtClean="0">
                <a:ln>
                  <a:noFill/>
                </a:ln>
                <a:effectLst/>
                <a:latin typeface="Times New Roman" panose="02020603050405020304" pitchFamily="18" charset="0"/>
                <a:cs typeface="Times New Roman" panose="02020603050405020304" pitchFamily="18" charset="0"/>
              </a:rPr>
              <a:t>Smartwatches</a:t>
            </a: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 and fitness trackers that monitor health metrics and activity levels. </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Smart Cities:</a:t>
            </a:r>
            <a:endPar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Utilizing sensors to monitor traffic flow, manage energy consumption, and improve public safety. </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sz="2400" b="1" i="0" u="none" strike="noStrike" cap="none" normalizeH="0" baseline="0" dirty="0" smtClean="0">
                <a:ln>
                  <a:noFill/>
                </a:ln>
                <a:effectLst/>
                <a:latin typeface="Times New Roman" panose="02020603050405020304" pitchFamily="18" charset="0"/>
                <a:cs typeface="Times New Roman" panose="02020603050405020304" pitchFamily="18" charset="0"/>
              </a:rPr>
              <a:t>Agriculture:</a:t>
            </a:r>
            <a:endPar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rPr>
              <a:t>Using sensors to monitor soil conditions, weather patterns, and crop growth. </a:t>
            </a:r>
          </a:p>
        </p:txBody>
      </p:sp>
    </p:spTree>
    <p:extLst>
      <p:ext uri="{BB962C8B-B14F-4D97-AF65-F5344CB8AC3E}">
        <p14:creationId xmlns:p14="http://schemas.microsoft.com/office/powerpoint/2010/main" val="1645236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125" y="0"/>
            <a:ext cx="10003809" cy="1937982"/>
          </a:xfrm>
        </p:spPr>
        <p:txBody>
          <a:bodyPr>
            <a:normAutofit/>
          </a:bodyPr>
          <a:lstStyle/>
          <a:p>
            <a:pPr lvl="0" algn="ctr"/>
            <a:r>
              <a:rPr lang="en-US" sz="4800" dirty="0" smtClean="0">
                <a:solidFill>
                  <a:srgbClr val="001D35"/>
                </a:solidFill>
                <a:latin typeface="Google Sans"/>
              </a:rPr>
              <a:t>BENEFITS OF IOT</a:t>
            </a:r>
            <a:r>
              <a:rPr lang="en-US" sz="4000" dirty="0" smtClean="0">
                <a:solidFill>
                  <a:schemeClr val="tx1"/>
                </a:solidFill>
              </a:rPr>
              <a:t/>
            </a:r>
            <a:br>
              <a:rPr lang="en-US" sz="4000" dirty="0" smtClean="0">
                <a:solidFill>
                  <a:schemeClr val="tx1"/>
                </a:solidFill>
              </a:rPr>
            </a:br>
            <a:endParaRPr lang="en-IN" sz="4800" b="1" dirty="0"/>
          </a:p>
        </p:txBody>
      </p:sp>
      <p:sp>
        <p:nvSpPr>
          <p:cNvPr id="4" name="Rectangle 1"/>
          <p:cNvSpPr>
            <a:spLocks noGrp="1" noChangeArrowheads="1"/>
          </p:cNvSpPr>
          <p:nvPr>
            <p:ph idx="1"/>
          </p:nvPr>
        </p:nvSpPr>
        <p:spPr bwMode="auto">
          <a:xfrm>
            <a:off x="258763" y="928576"/>
            <a:ext cx="10400138" cy="60724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300" b="0" i="0" u="none" strike="noStrike" cap="none" normalizeH="0" baseline="0" dirty="0" smtClean="0">
              <a:ln>
                <a:noFill/>
              </a:ln>
              <a:solidFill>
                <a:srgbClr val="001D35"/>
              </a:solidFill>
              <a:effectLst/>
              <a:latin typeface="Google Sans"/>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800" b="1" i="0" u="none" strike="noStrike" cap="none" normalizeH="0" baseline="0" dirty="0" smtClean="0">
                <a:ln>
                  <a:noFill/>
                </a:ln>
                <a:effectLst/>
                <a:latin typeface="Google Sans"/>
              </a:rPr>
              <a:t>Increased Efficiency:</a:t>
            </a:r>
            <a:endParaRPr kumimoji="0" lang="en-US" sz="2800" b="0" i="0" u="none" strike="noStrike" cap="none" normalizeH="0" baseline="0" dirty="0" smtClean="0">
              <a:ln>
                <a:noFill/>
              </a:ln>
              <a:effectLst/>
              <a:latin typeface="Google Sans"/>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800" b="0" i="0" u="none" strike="noStrike" cap="none" normalizeH="0" baseline="0" dirty="0" smtClean="0">
                <a:ln>
                  <a:noFill/>
                </a:ln>
                <a:effectLst/>
                <a:latin typeface="Google Sans"/>
              </a:rPr>
              <a:t>Automating tasks and optimizing processes can lead to significant efficiency gains.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800" b="1" i="0" u="none" strike="noStrike" cap="none" normalizeH="0" baseline="0" dirty="0" smtClean="0">
                <a:ln>
                  <a:noFill/>
                </a:ln>
                <a:effectLst/>
                <a:latin typeface="Google Sans"/>
              </a:rPr>
              <a:t>Improved Decision-Making:</a:t>
            </a:r>
            <a:endParaRPr kumimoji="0" lang="en-US" sz="2800" b="0" i="0" u="none" strike="noStrike" cap="none" normalizeH="0" baseline="0" dirty="0" smtClean="0">
              <a:ln>
                <a:noFill/>
              </a:ln>
              <a:effectLst/>
              <a:latin typeface="Google Sans"/>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800" b="0" i="0" u="none" strike="noStrike" cap="none" normalizeH="0" baseline="0" dirty="0" smtClean="0">
                <a:ln>
                  <a:noFill/>
                </a:ln>
                <a:effectLst/>
                <a:latin typeface="Google Sans"/>
              </a:rPr>
              <a:t>Access to real-time data provides valuable insights for informed decision-making.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800" b="1" i="0" u="none" strike="noStrike" cap="none" normalizeH="0" baseline="0" dirty="0" smtClean="0">
                <a:ln>
                  <a:noFill/>
                </a:ln>
                <a:effectLst/>
                <a:latin typeface="Google Sans"/>
              </a:rPr>
              <a:t>Enhanced Productivity:</a:t>
            </a:r>
            <a:endParaRPr kumimoji="0" lang="en-US" sz="2800" b="0" i="0" u="none" strike="noStrike" cap="none" normalizeH="0" baseline="0" dirty="0" smtClean="0">
              <a:ln>
                <a:noFill/>
              </a:ln>
              <a:effectLst/>
              <a:latin typeface="Google Sans"/>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800" b="0" i="0" u="none" strike="noStrike" cap="none" normalizeH="0" baseline="0" dirty="0" smtClean="0">
                <a:ln>
                  <a:noFill/>
                </a:ln>
                <a:effectLst/>
                <a:latin typeface="Google Sans"/>
              </a:rPr>
              <a:t>By automating tasks and streamlining workflows, </a:t>
            </a:r>
            <a:r>
              <a:rPr kumimoji="0" lang="en-US" sz="2800" b="0" i="0" u="none" strike="noStrike" cap="none" normalizeH="0" baseline="0" dirty="0" err="1" smtClean="0">
                <a:ln>
                  <a:noFill/>
                </a:ln>
                <a:effectLst/>
                <a:latin typeface="Google Sans"/>
              </a:rPr>
              <a:t>IoT</a:t>
            </a:r>
            <a:r>
              <a:rPr kumimoji="0" lang="en-US" sz="2800" b="0" i="0" u="none" strike="noStrike" cap="none" normalizeH="0" baseline="0" dirty="0" smtClean="0">
                <a:ln>
                  <a:noFill/>
                </a:ln>
                <a:effectLst/>
                <a:latin typeface="Google Sans"/>
              </a:rPr>
              <a:t> can boost productivity.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800" b="1" i="0" u="none" strike="noStrike" cap="none" normalizeH="0" baseline="0" dirty="0" smtClean="0">
                <a:ln>
                  <a:noFill/>
                </a:ln>
                <a:effectLst/>
                <a:latin typeface="Google Sans"/>
              </a:rPr>
              <a:t>New Business Models:</a:t>
            </a:r>
            <a:endParaRPr kumimoji="0" lang="en-US" sz="2800" b="0" i="0" u="none" strike="noStrike" cap="none" normalizeH="0" baseline="0" dirty="0" smtClean="0">
              <a:ln>
                <a:noFill/>
              </a:ln>
              <a:effectLst/>
              <a:latin typeface="Google Sans"/>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sz="2800" b="0" i="0" u="none" strike="noStrike" cap="none" normalizeH="0" baseline="0" dirty="0" err="1" smtClean="0">
                <a:ln>
                  <a:noFill/>
                </a:ln>
                <a:effectLst/>
                <a:latin typeface="Google Sans"/>
              </a:rPr>
              <a:t>IoT</a:t>
            </a:r>
            <a:r>
              <a:rPr kumimoji="0" lang="en-US" sz="2800" b="0" i="0" u="none" strike="noStrike" cap="none" normalizeH="0" baseline="0" dirty="0" smtClean="0">
                <a:ln>
                  <a:noFill/>
                </a:ln>
                <a:effectLst/>
                <a:latin typeface="Google Sans"/>
              </a:rPr>
              <a:t> enables businesses to create innovative products and services and develop new revenue streams.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24104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descr="Thank You Images - Free Download on Freepik"/>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3338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23</TotalTime>
  <Words>94</Words>
  <Application>Microsoft Office PowerPoint</Application>
  <PresentationFormat>Widescreen</PresentationFormat>
  <Paragraphs>46</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Courier New</vt:lpstr>
      <vt:lpstr>Google Sans</vt:lpstr>
      <vt:lpstr>Times New Roman</vt:lpstr>
      <vt:lpstr>Trebuchet MS</vt:lpstr>
      <vt:lpstr>Wingdings</vt:lpstr>
      <vt:lpstr>Wingdings 3</vt:lpstr>
      <vt:lpstr>Facet</vt:lpstr>
      <vt:lpstr>IoT</vt:lpstr>
      <vt:lpstr>IOT</vt:lpstr>
      <vt:lpstr>COMPARISON BETWEEN IoT AND CPS</vt:lpstr>
      <vt:lpstr>KEY CONCEPTS</vt:lpstr>
      <vt:lpstr>HOW IT WORKS</vt:lpstr>
      <vt:lpstr>EXAMPLES OF IoT IN ACTION: </vt:lpstr>
      <vt:lpstr>BENEFITS OF IOT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dc:title>
  <dc:creator>HP</dc:creator>
  <cp:lastModifiedBy>HP</cp:lastModifiedBy>
  <cp:revision>15</cp:revision>
  <dcterms:created xsi:type="dcterms:W3CDTF">2025-06-14T03:30:58Z</dcterms:created>
  <dcterms:modified xsi:type="dcterms:W3CDTF">2025-06-14T03:53:59Z</dcterms:modified>
</cp:coreProperties>
</file>