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5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D79B-E0E9-4300-B360-3F3924BA771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A8B1-0734-4A17-990A-863F7E15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80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D79B-E0E9-4300-B360-3F3924BA771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A8B1-0734-4A17-990A-863F7E15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79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D79B-E0E9-4300-B360-3F3924BA771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A8B1-0734-4A17-990A-863F7E1577B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0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D79B-E0E9-4300-B360-3F3924BA771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A8B1-0734-4A17-990A-863F7E15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65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D79B-E0E9-4300-B360-3F3924BA771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A8B1-0734-4A17-990A-863F7E1577B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784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D79B-E0E9-4300-B360-3F3924BA771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A8B1-0734-4A17-990A-863F7E15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D79B-E0E9-4300-B360-3F3924BA771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A8B1-0734-4A17-990A-863F7E15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3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D79B-E0E9-4300-B360-3F3924BA771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A8B1-0734-4A17-990A-863F7E15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93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D79B-E0E9-4300-B360-3F3924BA771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A8B1-0734-4A17-990A-863F7E15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46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D79B-E0E9-4300-B360-3F3924BA771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A8B1-0734-4A17-990A-863F7E15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9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D79B-E0E9-4300-B360-3F3924BA771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A8B1-0734-4A17-990A-863F7E15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84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D79B-E0E9-4300-B360-3F3924BA771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A8B1-0734-4A17-990A-863F7E15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9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D79B-E0E9-4300-B360-3F3924BA771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A8B1-0734-4A17-990A-863F7E15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10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D79B-E0E9-4300-B360-3F3924BA771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A8B1-0734-4A17-990A-863F7E15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5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D79B-E0E9-4300-B360-3F3924BA771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A8B1-0734-4A17-990A-863F7E15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3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D79B-E0E9-4300-B360-3F3924BA771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A8B1-0734-4A17-990A-863F7E15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4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D79B-E0E9-4300-B360-3F3924BA771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36A8B1-0734-4A17-990A-863F7E157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3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603009"/>
            <a:ext cx="8596668" cy="24383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BY,</a:t>
            </a:r>
          </a:p>
          <a:p>
            <a:pPr marL="0" indent="0" algn="ctr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S.BABITHA,AP,</a:t>
            </a:r>
          </a:p>
          <a:p>
            <a:pPr marL="0" indent="0" algn="ctr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IT,HITS.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1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2012"/>
            <a:ext cx="8596668" cy="1228298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Cyber-Physical Systems (CPS) — Overview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1924335"/>
            <a:ext cx="10153933" cy="4117028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Cyber-Physical Systems (CPS)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systems that tightly integrate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(cyber)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with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processes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 In CPS, sensors monitor physical conditions, controllers compute actions, and actuators influence the physical world — all working together in a feedback loop.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👉 CPS connects the physical world (machines, devices, environment) and the cyber world (software, computation, communication) in real time.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9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4716"/>
            <a:ext cx="8596668" cy="1132765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1337481"/>
            <a:ext cx="9840036" cy="5008728"/>
          </a:xfrm>
        </p:spPr>
        <p:txBody>
          <a:bodyPr>
            <a:noAutofit/>
          </a:bodyPr>
          <a:lstStyle/>
          <a:p>
            <a:pPr lvl="0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data from the physical environment (e.g., temperature, pressure, motion).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Carry out actions (e.g., move a robotic arm, adjust a valve).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 / controllers: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data, make decisions, and control actuators.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network: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components (e.g., wired, wireless,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protocols).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control logic, data analytics, and human-machine interfaces.</a:t>
            </a:r>
          </a:p>
        </p:txBody>
      </p:sp>
    </p:spTree>
    <p:extLst>
      <p:ext uri="{BB962C8B-B14F-4D97-AF65-F5344CB8AC3E}">
        <p14:creationId xmlns:p14="http://schemas.microsoft.com/office/powerpoint/2010/main" val="415189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 integration of computation and physical processes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Real-time monitoring and control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Networked and distributed system architecture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Adaptability and autonomy in decision-making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Safety-critical and high-reliability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7616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9182"/>
            <a:ext cx="8596668" cy="1269242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7" y="1678675"/>
            <a:ext cx="9648966" cy="4362687"/>
          </a:xfrm>
        </p:spPr>
        <p:txBody>
          <a:bodyPr>
            <a:noAutofit/>
          </a:bodyPr>
          <a:lstStyle/>
          <a:p>
            <a:pPr lvl="0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grids: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monitoring and control of electricity supply and demand.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vehicles: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Self-driving cars that sense, compute, and act in real-time.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CPS: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Implanted devices, robotic surgery, remote monitoring.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automation /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factories, predictive maintenance.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buildings / cities: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Automated energy, water, traffic, and security systems.</a:t>
            </a:r>
          </a:p>
        </p:txBody>
      </p:sp>
    </p:spTree>
    <p:extLst>
      <p:ext uri="{BB962C8B-B14F-4D97-AF65-F5344CB8AC3E}">
        <p14:creationId xmlns:p14="http://schemas.microsoft.com/office/powerpoint/2010/main" val="407142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5535"/>
            <a:ext cx="8596668" cy="1146412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446663"/>
            <a:ext cx="10085696" cy="4594700"/>
          </a:xfrm>
        </p:spPr>
        <p:txBody>
          <a:bodyPr>
            <a:noAutofit/>
          </a:bodyPr>
          <a:lstStyle/>
          <a:p>
            <a:pPr lvl="0"/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Vulnerability to attacks that could cause physical harm.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Strict timing requirements to ensure safety and reliability.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integration: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Hardware, software, and network components must work seamlessly.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systems from different vendors need to communicate effectively.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and safety compliance: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Especially in critical sectors (healthcare, transport, energy).</a:t>
            </a:r>
          </a:p>
        </p:txBody>
      </p:sp>
    </p:spTree>
    <p:extLst>
      <p:ext uri="{BB962C8B-B14F-4D97-AF65-F5344CB8AC3E}">
        <p14:creationId xmlns:p14="http://schemas.microsoft.com/office/powerpoint/2010/main" val="121240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Drones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autonomously navigate and perform tasks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transportation systems (e.g., adaptive traffic signals)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robots with vision systems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irrigation systems in agriculture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7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ChangeArrowheads="1"/>
          </p:cNvSpPr>
          <p:nvPr>
            <p:ph type="ctrTitle"/>
          </p:nvPr>
        </p:nvSpPr>
        <p:spPr bwMode="auto">
          <a:xfrm>
            <a:off x="-1480433" y="2131496"/>
            <a:ext cx="893579" cy="119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1854"/>
              </p:ext>
            </p:extLst>
          </p:nvPr>
        </p:nvGraphicFramePr>
        <p:xfrm>
          <a:off x="95534" y="3"/>
          <a:ext cx="11832609" cy="7049898"/>
        </p:xfrm>
        <a:graphic>
          <a:graphicData uri="http://schemas.openxmlformats.org/drawingml/2006/table">
            <a:tbl>
              <a:tblPr/>
              <a:tblGrid>
                <a:gridCol w="3944203"/>
                <a:gridCol w="3944203"/>
                <a:gridCol w="3944203"/>
              </a:tblGrid>
              <a:tr h="317915">
                <a:tc>
                  <a:txBody>
                    <a:bodyPr/>
                    <a:lstStyle/>
                    <a:p>
                      <a:r>
                        <a:rPr lang="en-IN" sz="1800" b="1" dirty="0"/>
                        <a:t>Aspect</a:t>
                      </a:r>
                      <a:endParaRPr lang="en-IN" sz="1800" dirty="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Cyber-Physical Systems (CPS)</a:t>
                      </a:r>
                      <a:endParaRPr lang="en-IN" sz="180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Internet of Things (IoT)</a:t>
                      </a:r>
                      <a:endParaRPr lang="en-IN" sz="180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2748">
                <a:tc>
                  <a:txBody>
                    <a:bodyPr/>
                    <a:lstStyle/>
                    <a:p>
                      <a:r>
                        <a:rPr lang="en-IN" sz="1800" b="1" dirty="0"/>
                        <a:t>Focus</a:t>
                      </a:r>
                      <a:endParaRPr lang="en-IN" sz="1800" dirty="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Tight integration of computation, communication, and control with physical processes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Connecting devices to the internet for data exchange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2748">
                <a:tc>
                  <a:txBody>
                    <a:bodyPr/>
                    <a:lstStyle/>
                    <a:p>
                      <a:r>
                        <a:rPr lang="en-IN" sz="1800" b="1" dirty="0"/>
                        <a:t>Control loop</a:t>
                      </a:r>
                      <a:endParaRPr lang="en-IN" sz="1800" dirty="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Emphasizes real-time feedback loops between cyber and physical components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Primarily focused on data collection, sharing, and remote monitoring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2748">
                <a:tc>
                  <a:txBody>
                    <a:bodyPr/>
                    <a:lstStyle/>
                    <a:p>
                      <a:r>
                        <a:rPr lang="en-IN" sz="1800" b="1" dirty="0"/>
                        <a:t>Latency requirements</a:t>
                      </a:r>
                      <a:endParaRPr lang="en-IN" sz="1800" dirty="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Often requires real-time or near-real-time response (e.g., industrial robots, medical CPS)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Many applications tolerate higher latency (e.g., smart home devices, fitness trackers)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2748">
                <a:tc>
                  <a:txBody>
                    <a:bodyPr/>
                    <a:lstStyle/>
                    <a:p>
                      <a:r>
                        <a:rPr lang="en-IN" sz="1800" b="1"/>
                        <a:t>Autonomy</a:t>
                      </a:r>
                      <a:endParaRPr lang="en-IN" sz="180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 — CPS systems often operate autonomously with decision-making ability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 to medium — </a:t>
                      </a:r>
                      <a:r>
                        <a:rPr lang="en-US" sz="1800" dirty="0" err="1"/>
                        <a:t>IoT</a:t>
                      </a:r>
                      <a:r>
                        <a:rPr lang="en-US" sz="1800" dirty="0"/>
                        <a:t> devices often collect and send data, decisions made at cloud or server level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2748">
                <a:tc>
                  <a:txBody>
                    <a:bodyPr/>
                    <a:lstStyle/>
                    <a:p>
                      <a:r>
                        <a:rPr lang="en-IN" sz="1800" b="1"/>
                        <a:t>Examples</a:t>
                      </a:r>
                      <a:endParaRPr lang="en-IN" sz="180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Autonomous vehicles, industrial robots, smart grid control systems, medical CPS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Smart appliances, wearable health trackers, smart meters, connected thermostats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2748">
                <a:tc>
                  <a:txBody>
                    <a:bodyPr/>
                    <a:lstStyle/>
                    <a:p>
                      <a:r>
                        <a:rPr lang="en-IN" sz="1800" b="1"/>
                        <a:t>Typical architecture</a:t>
                      </a:r>
                      <a:endParaRPr lang="en-IN" sz="180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Closed-loop system: sensors → compute/control → actuators → physical process → sensors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Open-loop or loosely coupled systems: devices → cloud/server → user interface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5331">
                <a:tc>
                  <a:txBody>
                    <a:bodyPr/>
                    <a:lstStyle/>
                    <a:p>
                      <a:r>
                        <a:rPr lang="en-IN" sz="1800" b="1"/>
                        <a:t>Main objective</a:t>
                      </a:r>
                      <a:endParaRPr lang="en-IN" sz="180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Control and coordination of physical processes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Monitoring, data collection, communication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2748">
                <a:tc>
                  <a:txBody>
                    <a:bodyPr/>
                    <a:lstStyle/>
                    <a:p>
                      <a:r>
                        <a:rPr lang="en-IN" sz="1800" b="1"/>
                        <a:t>Criticality</a:t>
                      </a:r>
                      <a:endParaRPr lang="en-IN" sz="180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Often safety-critical (failure may cause harm or damage)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Generally less safety-critical (though exceptions exist, e.g., smart grid </a:t>
                      </a:r>
                      <a:r>
                        <a:rPr lang="en-US" sz="1800" dirty="0" err="1"/>
                        <a:t>IoT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50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Thank You So Much Images – Browse 1,170 Stock Photo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332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497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CPS</vt:lpstr>
      <vt:lpstr>Cyber-Physical Systems (CPS) — Overview</vt:lpstr>
      <vt:lpstr>Main Components</vt:lpstr>
      <vt:lpstr>Key Features</vt:lpstr>
      <vt:lpstr>Applications</vt:lpstr>
      <vt:lpstr>Challenges</vt:lpstr>
      <vt:lpstr>Examples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14</cp:revision>
  <dcterms:created xsi:type="dcterms:W3CDTF">2025-06-23T08:06:34Z</dcterms:created>
  <dcterms:modified xsi:type="dcterms:W3CDTF">2025-06-25T08:16:37Z</dcterms:modified>
</cp:coreProperties>
</file>