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4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6F6FE-ABEE-4BD4-8BBA-BE40A485FA81}" type="datetimeFigureOut">
              <a:rPr lang="en-IN" smtClean="0"/>
              <a:t>01-07-2025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8ACC3F3-7400-4D3E-A3AA-EFB5220061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9807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6F6FE-ABEE-4BD4-8BBA-BE40A485FA81}" type="datetimeFigureOut">
              <a:rPr lang="en-IN" smtClean="0"/>
              <a:t>01-07-2025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8ACC3F3-7400-4D3E-A3AA-EFB5220061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3180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6F6FE-ABEE-4BD4-8BBA-BE40A485FA81}" type="datetimeFigureOut">
              <a:rPr lang="en-IN" smtClean="0"/>
              <a:t>01-07-2025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8ACC3F3-7400-4D3E-A3AA-EFB522006107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14550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6F6FE-ABEE-4BD4-8BBA-BE40A485FA81}" type="datetimeFigureOut">
              <a:rPr lang="en-IN" smtClean="0"/>
              <a:t>01-07-2025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8ACC3F3-7400-4D3E-A3AA-EFB5220061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23158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6F6FE-ABEE-4BD4-8BBA-BE40A485FA81}" type="datetimeFigureOut">
              <a:rPr lang="en-IN" smtClean="0"/>
              <a:t>01-07-2025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8ACC3F3-7400-4D3E-A3AA-EFB522006107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90666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6F6FE-ABEE-4BD4-8BBA-BE40A485FA81}" type="datetimeFigureOut">
              <a:rPr lang="en-IN" smtClean="0"/>
              <a:t>01-07-2025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8ACC3F3-7400-4D3E-A3AA-EFB5220061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68596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6F6FE-ABEE-4BD4-8BBA-BE40A485FA81}" type="datetimeFigureOut">
              <a:rPr lang="en-IN" smtClean="0"/>
              <a:t>01-07-2025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C3F3-7400-4D3E-A3AA-EFB5220061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22521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6F6FE-ABEE-4BD4-8BBA-BE40A485FA81}" type="datetimeFigureOut">
              <a:rPr lang="en-IN" smtClean="0"/>
              <a:t>01-07-2025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C3F3-7400-4D3E-A3AA-EFB5220061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051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6F6FE-ABEE-4BD4-8BBA-BE40A485FA81}" type="datetimeFigureOut">
              <a:rPr lang="en-IN" smtClean="0"/>
              <a:t>01-07-2025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C3F3-7400-4D3E-A3AA-EFB5220061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7057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6F6FE-ABEE-4BD4-8BBA-BE40A485FA81}" type="datetimeFigureOut">
              <a:rPr lang="en-IN" smtClean="0"/>
              <a:t>01-07-2025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8ACC3F3-7400-4D3E-A3AA-EFB5220061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1985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6F6FE-ABEE-4BD4-8BBA-BE40A485FA81}" type="datetimeFigureOut">
              <a:rPr lang="en-IN" smtClean="0"/>
              <a:t>01-07-2025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8ACC3F3-7400-4D3E-A3AA-EFB5220061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1701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6F6FE-ABEE-4BD4-8BBA-BE40A485FA81}" type="datetimeFigureOut">
              <a:rPr lang="en-IN" smtClean="0"/>
              <a:t>01-07-2025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8ACC3F3-7400-4D3E-A3AA-EFB5220061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5434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6F6FE-ABEE-4BD4-8BBA-BE40A485FA81}" type="datetimeFigureOut">
              <a:rPr lang="en-IN" smtClean="0"/>
              <a:t>01-07-2025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C3F3-7400-4D3E-A3AA-EFB5220061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3110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6F6FE-ABEE-4BD4-8BBA-BE40A485FA81}" type="datetimeFigureOut">
              <a:rPr lang="en-IN" smtClean="0"/>
              <a:t>01-07-2025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C3F3-7400-4D3E-A3AA-EFB5220061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9300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6F6FE-ABEE-4BD4-8BBA-BE40A485FA81}" type="datetimeFigureOut">
              <a:rPr lang="en-IN" smtClean="0"/>
              <a:t>01-07-2025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C3F3-7400-4D3E-A3AA-EFB5220061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3973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6F6FE-ABEE-4BD4-8BBA-BE40A485FA81}" type="datetimeFigureOut">
              <a:rPr lang="en-IN" smtClean="0"/>
              <a:t>01-07-2025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8ACC3F3-7400-4D3E-A3AA-EFB5220061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3774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6F6FE-ABEE-4BD4-8BBA-BE40A485FA81}" type="datetimeFigureOut">
              <a:rPr lang="en-IN" smtClean="0"/>
              <a:t>01-07-2025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8ACC3F3-7400-4D3E-A3AA-EFB5220061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94450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0251" y="887103"/>
            <a:ext cx="11764370" cy="1542198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HW PLATFORM </a:t>
            </a:r>
            <a:r>
              <a:rPr 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CPS</a:t>
            </a:r>
            <a:endParaRPr lang="en-IN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PREPARED BY,</a:t>
            </a:r>
          </a:p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S.BABITHA,AP,</a:t>
            </a:r>
          </a:p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IT,HITS.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6427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955" y="-354842"/>
            <a:ext cx="11231657" cy="140572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DEFN</a:t>
            </a:r>
            <a:endParaRPr lang="en-IN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5218" y="1746913"/>
            <a:ext cx="11232107" cy="4164309"/>
          </a:xfrm>
        </p:spPr>
        <p:txBody>
          <a:bodyPr>
            <a:no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Cyber-Physical Systems (CPS) integrate computation with physical processes. </a:t>
            </a:r>
            <a:endParaRPr lang="en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platform of a CPS is responsible for interfacing the physical world with the computational/control system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CPS hardware platforms typically include sensors, actuators, embedded processors, and communication components.</a:t>
            </a:r>
          </a:p>
        </p:txBody>
      </p:sp>
    </p:spTree>
    <p:extLst>
      <p:ext uri="{BB962C8B-B14F-4D97-AF65-F5344CB8AC3E}">
        <p14:creationId xmlns:p14="http://schemas.microsoft.com/office/powerpoint/2010/main" val="436174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955" y="245660"/>
            <a:ext cx="11231658" cy="1119116"/>
          </a:xfrm>
        </p:spPr>
        <p:txBody>
          <a:bodyPr>
            <a:normAutofit/>
          </a:bodyPr>
          <a:lstStyle/>
          <a:p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Components of CPS Hardware Platforms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6923814"/>
              </p:ext>
            </p:extLst>
          </p:nvPr>
        </p:nvGraphicFramePr>
        <p:xfrm>
          <a:off x="859807" y="1187354"/>
          <a:ext cx="11150222" cy="55837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575111"/>
                <a:gridCol w="5575111"/>
              </a:tblGrid>
              <a:tr h="37518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Component</a:t>
                      </a:r>
                      <a:endParaRPr lang="en-IN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IN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10573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Sensors</a:t>
                      </a:r>
                      <a:endParaRPr lang="en-IN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Collect data from the physical environment (e.g., temperature, pressure, motion, biomedical signals).</a:t>
                      </a:r>
                      <a:endParaRPr lang="en-IN" sz="2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79388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Actuators</a:t>
                      </a:r>
                      <a:endParaRPr lang="en-IN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Carry out physical actions based on control signals (e.g., motors, valves, robotic arms).</a:t>
                      </a:r>
                      <a:endParaRPr lang="en-IN" sz="2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10573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Embedded Processors</a:t>
                      </a:r>
                      <a:endParaRPr lang="en-IN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Microcontrollers or System-on-Chips (</a:t>
                      </a:r>
                      <a:r>
                        <a:rPr lang="en-IN" sz="2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SoCs</a:t>
                      </a:r>
                      <a:r>
                        <a:rPr lang="en-IN" sz="2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that execute control algorithms and process sensor data.</a:t>
                      </a:r>
                      <a:endParaRPr lang="en-IN" sz="2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73419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Communication Interfaces</a:t>
                      </a:r>
                      <a:endParaRPr lang="en-IN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Provide wired/wireless connectivity (e.g., Ethernet, Wi-Fi, </a:t>
                      </a:r>
                      <a:r>
                        <a:rPr lang="en-IN" sz="2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Zigbee</a:t>
                      </a:r>
                      <a:r>
                        <a:rPr lang="en-IN" sz="2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Bluetooth, 5G).</a:t>
                      </a:r>
                      <a:endParaRPr lang="en-IN" sz="2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73419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Power Supply Units</a:t>
                      </a:r>
                      <a:endParaRPr lang="en-IN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Deliver stable power (battery, solar, mains) to ensure reliable operation.</a:t>
                      </a:r>
                      <a:endParaRPr lang="en-IN" sz="2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73419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I/O Interfaces</a:t>
                      </a:r>
                      <a:endParaRPr lang="en-IN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Connect to external devices or subsystems (e.g., UART, SPI, I2C, GPIOs).</a:t>
                      </a:r>
                      <a:endParaRPr lang="en-IN" sz="2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6831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8425" y="150126"/>
            <a:ext cx="10126188" cy="955343"/>
          </a:xfrm>
        </p:spPr>
        <p:txBody>
          <a:bodyPr>
            <a:normAutofit/>
          </a:bodyPr>
          <a:lstStyle/>
          <a:p>
            <a:pPr algn="ctr"/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CPS Hardware Platforms</a:t>
            </a:r>
            <a:endParaRPr lang="en-I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9237237"/>
              </p:ext>
            </p:extLst>
          </p:nvPr>
        </p:nvGraphicFramePr>
        <p:xfrm>
          <a:off x="1064524" y="1310186"/>
          <a:ext cx="10836324" cy="52066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12108"/>
                <a:gridCol w="3612108"/>
                <a:gridCol w="3612108"/>
              </a:tblGrid>
              <a:tr h="4379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Platform Type</a:t>
                      </a:r>
                      <a:endParaRPr lang="en-IN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Examples</a:t>
                      </a:r>
                      <a:endParaRPr lang="en-IN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Usage/Application</a:t>
                      </a:r>
                      <a:endParaRPr lang="en-IN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118595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Microcontroller-Based Boards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Arduino, STM32, MSP430</a:t>
                      </a:r>
                      <a:endParaRPr lang="en-IN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Low-power embedded control for small-scale CPS (e.g., wearables, sensors).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79665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SoC</a:t>
                      </a:r>
                      <a:r>
                        <a:rPr lang="en-IN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Platforms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Raspberry Pi, </a:t>
                      </a:r>
                      <a:r>
                        <a:rPr lang="en-IN" sz="2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BeagleBone</a:t>
                      </a:r>
                      <a:r>
                        <a:rPr lang="en-IN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IN" sz="2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Nvidia</a:t>
                      </a:r>
                      <a:r>
                        <a:rPr lang="en-IN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2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Jetson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Mid-to-high computing power for vision, AI, and real-time analytics.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118595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Real-Time Embedded Systems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PXI, NI </a:t>
                      </a:r>
                      <a:r>
                        <a:rPr lang="en-IN" sz="2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CompactRIO</a:t>
                      </a:r>
                      <a:r>
                        <a:rPr lang="en-IN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IN" sz="2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Dspace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Industrial CPS where deterministic real-time response is crucial (e.g., automotive, robotics).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79665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FPGA-Based Platforms</a:t>
                      </a:r>
                      <a:endParaRPr lang="en-IN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Xilinx </a:t>
                      </a:r>
                      <a:r>
                        <a:rPr lang="en-IN" sz="2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Zynq</a:t>
                      </a:r>
                      <a:r>
                        <a:rPr lang="en-IN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Intel FPGA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Custom hardware acceleration, low-latency signal processing.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79665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Custom ASICs</a:t>
                      </a:r>
                      <a:endParaRPr lang="en-IN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Application-Specific Integrated Circuits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High-efficiency, domain-specific CPS (e.g., pacemakers, avionics).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8102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413" y="532262"/>
            <a:ext cx="10863616" cy="1372737"/>
          </a:xfrm>
        </p:spPr>
        <p:txBody>
          <a:bodyPr>
            <a:normAutofit/>
          </a:bodyPr>
          <a:lstStyle/>
          <a:p>
            <a:pPr algn="ctr"/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Interaction Between Components</a:t>
            </a:r>
            <a:endParaRPr lang="en-I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4276" y="1904999"/>
            <a:ext cx="11245754" cy="4006223"/>
          </a:xfrm>
        </p:spPr>
        <p:txBody>
          <a:bodyPr>
            <a:normAutofit/>
          </a:bodyPr>
          <a:lstStyle/>
          <a:p>
            <a:pPr lvl="0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gather data from environment</a:t>
            </a:r>
          </a:p>
          <a:p>
            <a:pPr lvl="0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Embedded Processor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analyzes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and makes decisions</a:t>
            </a:r>
          </a:p>
          <a:p>
            <a:pPr lvl="0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Actuators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act on decisions to affect physical world</a:t>
            </a:r>
          </a:p>
          <a:p>
            <a:pPr lvl="0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Module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transmits data/control signals among system components or to/from the cloud</a:t>
            </a:r>
          </a:p>
        </p:txBody>
      </p:sp>
    </p:spTree>
    <p:extLst>
      <p:ext uri="{BB962C8B-B14F-4D97-AF65-F5344CB8AC3E}">
        <p14:creationId xmlns:p14="http://schemas.microsoft.com/office/powerpoint/2010/main" val="4170666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901" y="163773"/>
            <a:ext cx="9989711" cy="1741227"/>
          </a:xfrm>
        </p:spPr>
        <p:txBody>
          <a:bodyPr>
            <a:normAutofit/>
          </a:bodyPr>
          <a:lstStyle/>
          <a:p>
            <a:pPr algn="ctr"/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Smart Grid CPS Hardware Platform</a:t>
            </a:r>
            <a:endParaRPr lang="en-I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8048" y="2006220"/>
            <a:ext cx="10576564" cy="4285397"/>
          </a:xfrm>
        </p:spPr>
        <p:txBody>
          <a:bodyPr>
            <a:noAutofit/>
          </a:bodyPr>
          <a:lstStyle/>
          <a:p>
            <a:pPr lvl="0"/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Smart meters, current/voltage sensors</a:t>
            </a:r>
          </a:p>
          <a:p>
            <a:pPr lvl="0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Processors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ARM Cortex-M based microcontrollers</a:t>
            </a:r>
          </a:p>
          <a:p>
            <a:pPr lvl="0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Actuators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Circuit breakers, load control switches</a:t>
            </a:r>
          </a:p>
          <a:p>
            <a:pPr lvl="0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Zigbee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5G, or Ethernet</a:t>
            </a:r>
          </a:p>
          <a:p>
            <a:pPr lvl="0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Solar panels, backup batteries</a:t>
            </a:r>
          </a:p>
        </p:txBody>
      </p:sp>
    </p:spTree>
    <p:extLst>
      <p:ext uri="{BB962C8B-B14F-4D97-AF65-F5344CB8AC3E}">
        <p14:creationId xmlns:p14="http://schemas.microsoft.com/office/powerpoint/2010/main" val="1867469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9869" y="2985278"/>
            <a:ext cx="21623122" cy="231801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 descr="Colorful balloons with &quot;Thank You&quot; printed on them in a sunny park for International Thank You Day celebr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089266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37</TotalTime>
  <Words>362</Words>
  <Application>Microsoft Office PowerPoint</Application>
  <PresentationFormat>Widescreen</PresentationFormat>
  <Paragraphs>53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Century Gothic</vt:lpstr>
      <vt:lpstr>Times New Roman</vt:lpstr>
      <vt:lpstr>Wingdings 3</vt:lpstr>
      <vt:lpstr>Wisp</vt:lpstr>
      <vt:lpstr>HW PLATFORM OF CPS</vt:lpstr>
      <vt:lpstr> DEFN</vt:lpstr>
      <vt:lpstr>Key Components of CPS Hardware Platforms</vt:lpstr>
      <vt:lpstr>Types of CPS Hardware Platforms</vt:lpstr>
      <vt:lpstr>Interaction Between Components</vt:lpstr>
      <vt:lpstr>Example: Smart Grid CPS Hardware Platform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PLATFORM COMPONENTS OF CPS</dc:title>
  <dc:creator>HP</dc:creator>
  <cp:lastModifiedBy>HP</cp:lastModifiedBy>
  <cp:revision>48</cp:revision>
  <dcterms:created xsi:type="dcterms:W3CDTF">2025-06-25T08:17:40Z</dcterms:created>
  <dcterms:modified xsi:type="dcterms:W3CDTF">2025-07-01T05:56:29Z</dcterms:modified>
</cp:coreProperties>
</file>