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
      <p:font typeface="Corbel"/>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40">
          <p15:clr>
            <a:srgbClr val="A4A3A4"/>
          </p15:clr>
        </p15:guide>
        <p15:guide id="2" orient="horz" pos="144">
          <p15:clr>
            <a:srgbClr val="A4A3A4"/>
          </p15:clr>
        </p15:guide>
        <p15:guide id="3" orient="horz" pos="4104">
          <p15:clr>
            <a:srgbClr val="A4A3A4"/>
          </p15:clr>
        </p15:guide>
        <p15:guide id="4" pos="7440">
          <p15:clr>
            <a:srgbClr val="A4A3A4"/>
          </p15:clr>
        </p15:guide>
        <p15:guide id="5" orient="horz" pos="1512">
          <p15:clr>
            <a:srgbClr val="A4A3A4"/>
          </p15:clr>
        </p15:guide>
        <p15:guide id="6" orient="horz" pos="2376">
          <p15:clr>
            <a:srgbClr val="A4A3A4"/>
          </p15:clr>
        </p15:guide>
        <p15:guide id="7" pos="4824">
          <p15:clr>
            <a:srgbClr val="A4A3A4"/>
          </p15:clr>
        </p15:guide>
        <p15:guide id="8" pos="2016">
          <p15:clr>
            <a:srgbClr val="A4A3A4"/>
          </p15:clr>
        </p15:guide>
        <p15:guide id="9" orient="horz" pos="1680">
          <p15:clr>
            <a:srgbClr val="A4A3A4"/>
          </p15:clr>
        </p15:guide>
        <p15:guide id="10" orient="horz" pos="1008">
          <p15:clr>
            <a:srgbClr val="A4A3A4"/>
          </p15:clr>
        </p15:guide>
        <p15:guide id="11" pos="408">
          <p15:clr>
            <a:srgbClr val="A4A3A4"/>
          </p15:clr>
        </p15:guide>
        <p15:guide id="12" orient="horz" pos="792">
          <p15:clr>
            <a:srgbClr val="A4A3A4"/>
          </p15:clr>
        </p15:guide>
        <p15:guide id="13" orient="horz" pos="2760">
          <p15:clr>
            <a:srgbClr val="A4A3A4"/>
          </p15:clr>
        </p15:guide>
        <p15:guide id="14" orient="horz" pos="3024">
          <p15:clr>
            <a:srgbClr val="A4A3A4"/>
          </p15:clr>
        </p15:guide>
        <p15:guide id="15" pos="3840">
          <p15:clr>
            <a:srgbClr val="A4A3A4"/>
          </p15:clr>
        </p15:guide>
        <p15:guide id="16" orient="horz" pos="2280">
          <p15:clr>
            <a:srgbClr val="A4A3A4"/>
          </p15:clr>
        </p15:guide>
      </p15:sldGuideLst>
    </p:ext>
    <p:ext uri="GoogleSlidesCustomDataVersion2">
      <go:slidesCustomData xmlns:go="http://customooxmlschemas.google.com/" r:id="rId28" roundtripDataSignature="AMtx7mjdKtwubuESkvM8kYrThrx6lrun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0"/>
        <p:guide pos="144" orient="horz"/>
        <p:guide pos="4104" orient="horz"/>
        <p:guide pos="7440"/>
        <p:guide pos="1512" orient="horz"/>
        <p:guide pos="2376" orient="horz"/>
        <p:guide pos="4824"/>
        <p:guide pos="2016"/>
        <p:guide pos="1680" orient="horz"/>
        <p:guide pos="1008" orient="horz"/>
        <p:guide pos="408"/>
        <p:guide pos="792" orient="horz"/>
        <p:guide pos="2760" orient="horz"/>
        <p:guide pos="3024" orient="horz"/>
        <p:guide pos="3840"/>
        <p:guide pos="228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Corbel-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italic.fntdata"/><Relationship Id="rId25" Type="http://schemas.openxmlformats.org/officeDocument/2006/relationships/font" Target="fonts/Corbel-bold.fntdata"/><Relationship Id="rId28" Type="http://customschemas.google.com/relationships/presentationmetadata" Target="metadata"/><Relationship Id="rId27" Type="http://schemas.openxmlformats.org/officeDocument/2006/relationships/font" Target="fonts/Corbe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rgbClr val="98A3AD"/>
              </a:solidFill>
              <a:ln w="19050">
                <a:noFill/>
              </a:ln>
              <a:effectLst/>
            </c:spPr>
            <c:extLst>
              <c:ext xmlns:c16="http://schemas.microsoft.com/office/drawing/2014/chart" uri="{C3380CC4-5D6E-409C-BE32-E72D297353CC}">
                <c16:uniqueId val="{00000001-619B-4A14-9400-6B387354EC86}"/>
              </c:ext>
            </c:extLst>
          </c:dPt>
          <c:dPt>
            <c:idx val="1"/>
            <c:bubble3D val="0"/>
            <c:spPr>
              <a:solidFill>
                <a:srgbClr val="E6E6E6"/>
              </a:solidFill>
              <a:ln w="19050">
                <a:noFill/>
              </a:ln>
              <a:effectLst/>
            </c:spPr>
            <c:extLst>
              <c:ext xmlns:c16="http://schemas.microsoft.com/office/drawing/2014/chart" uri="{C3380CC4-5D6E-409C-BE32-E72D297353CC}">
                <c16:uniqueId val="{00000003-619B-4A14-9400-6B387354EC86}"/>
              </c:ext>
            </c:extLst>
          </c:dPt>
          <c:dPt>
            <c:idx val="2"/>
            <c:bubble3D val="0"/>
            <c:spPr>
              <a:solidFill>
                <a:schemeClr val="accent3"/>
              </a:solidFill>
              <a:ln w="19050">
                <a:noFill/>
              </a:ln>
              <a:effectLst/>
            </c:spPr>
            <c:extLst>
              <c:ext xmlns:c16="http://schemas.microsoft.com/office/drawing/2014/chart" uri="{C3380CC4-5D6E-409C-BE32-E72D297353CC}">
                <c16:uniqueId val="{00000005-619B-4A14-9400-6B387354EC86}"/>
              </c:ext>
            </c:extLst>
          </c:dPt>
          <c:dPt>
            <c:idx val="3"/>
            <c:bubble3D val="0"/>
            <c:spPr>
              <a:solidFill>
                <a:schemeClr val="accent4"/>
              </a:solidFill>
              <a:ln w="19050">
                <a:noFill/>
              </a:ln>
              <a:effectLst/>
            </c:spPr>
            <c:extLst>
              <c:ext xmlns:c16="http://schemas.microsoft.com/office/drawing/2014/chart" uri="{C3380CC4-5D6E-409C-BE32-E72D297353CC}">
                <c16:uniqueId val="{00000007-619B-4A14-9400-6B387354EC86}"/>
              </c:ext>
            </c:extLst>
          </c:dPt>
          <c:cat>
            <c:strRef>
              <c:f>Sheet1!$A$2:$A$5</c:f>
              <c:strCache>
                <c:ptCount val="2"/>
                <c:pt idx="0">
                  <c:v>1. Qrtl.</c:v>
                </c:pt>
                <c:pt idx="1">
                  <c:v>2. Qrtl.</c:v>
                </c:pt>
              </c:strCache>
            </c:strRef>
          </c:cat>
          <c:val>
            <c:numRef>
              <c:f>Sheet1!$B$2:$B$5</c:f>
              <c:numCache>
                <c:formatCode>General</c:formatCode>
                <c:ptCount val="4"/>
                <c:pt idx="0">
                  <c:v>8</c:v>
                </c:pt>
                <c:pt idx="1">
                  <c:v>4</c:v>
                </c:pt>
              </c:numCache>
            </c:numRef>
          </c:val>
          <c:extLst>
            <c:ext xmlns:c16="http://schemas.microsoft.com/office/drawing/2014/chart" uri="{C3380CC4-5D6E-409C-BE32-E72D297353CC}">
              <c16:uniqueId val="{00000008-619B-4A14-9400-6B387354EC86}"/>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rgbClr val="30353F"/>
              </a:solidFill>
              <a:ln w="19050">
                <a:noFill/>
              </a:ln>
              <a:effectLst/>
            </c:spPr>
            <c:extLst>
              <c:ext xmlns:c16="http://schemas.microsoft.com/office/drawing/2014/chart" uri="{C3380CC4-5D6E-409C-BE32-E72D297353CC}">
                <c16:uniqueId val="{00000001-1B5D-43C7-BD04-42EB7B4BC708}"/>
              </c:ext>
            </c:extLst>
          </c:dPt>
          <c:dPt>
            <c:idx val="1"/>
            <c:bubble3D val="0"/>
            <c:spPr>
              <a:solidFill>
                <a:srgbClr val="E6E6E6"/>
              </a:solidFill>
              <a:ln w="19050">
                <a:noFill/>
              </a:ln>
              <a:effectLst/>
            </c:spPr>
            <c:extLst>
              <c:ext xmlns:c16="http://schemas.microsoft.com/office/drawing/2014/chart" uri="{C3380CC4-5D6E-409C-BE32-E72D297353CC}">
                <c16:uniqueId val="{00000003-1B5D-43C7-BD04-42EB7B4BC708}"/>
              </c:ext>
            </c:extLst>
          </c:dPt>
          <c:dPt>
            <c:idx val="2"/>
            <c:bubble3D val="0"/>
            <c:spPr>
              <a:solidFill>
                <a:schemeClr val="accent3"/>
              </a:solidFill>
              <a:ln w="19050">
                <a:noFill/>
              </a:ln>
              <a:effectLst/>
            </c:spPr>
            <c:extLst>
              <c:ext xmlns:c16="http://schemas.microsoft.com/office/drawing/2014/chart" uri="{C3380CC4-5D6E-409C-BE32-E72D297353CC}">
                <c16:uniqueId val="{00000005-1B5D-43C7-BD04-42EB7B4BC708}"/>
              </c:ext>
            </c:extLst>
          </c:dPt>
          <c:dPt>
            <c:idx val="3"/>
            <c:bubble3D val="0"/>
            <c:spPr>
              <a:solidFill>
                <a:schemeClr val="accent4"/>
              </a:solidFill>
              <a:ln w="19050">
                <a:noFill/>
              </a:ln>
              <a:effectLst/>
            </c:spPr>
            <c:extLst>
              <c:ext xmlns:c16="http://schemas.microsoft.com/office/drawing/2014/chart" uri="{C3380CC4-5D6E-409C-BE32-E72D297353CC}">
                <c16:uniqueId val="{00000007-1B5D-43C7-BD04-42EB7B4BC708}"/>
              </c:ext>
            </c:extLst>
          </c:dPt>
          <c:cat>
            <c:strRef>
              <c:f>Sheet1!$A$2:$A$5</c:f>
              <c:strCache>
                <c:ptCount val="2"/>
                <c:pt idx="0">
                  <c:v>1. Qrtl.</c:v>
                </c:pt>
                <c:pt idx="1">
                  <c:v>2. Qrtl.</c:v>
                </c:pt>
              </c:strCache>
            </c:strRef>
          </c:cat>
          <c:val>
            <c:numRef>
              <c:f>Sheet1!$B$2:$B$5</c:f>
              <c:numCache>
                <c:formatCode>General</c:formatCode>
                <c:ptCount val="4"/>
                <c:pt idx="0">
                  <c:v>9</c:v>
                </c:pt>
                <c:pt idx="1">
                  <c:v>1</c:v>
                </c:pt>
              </c:numCache>
            </c:numRef>
          </c:val>
          <c:extLst>
            <c:ext xmlns:c16="http://schemas.microsoft.com/office/drawing/2014/chart" uri="{C3380CC4-5D6E-409C-BE32-E72D297353CC}">
              <c16:uniqueId val="{00000008-1B5D-43C7-BD04-42EB7B4BC708}"/>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rgbClr val="BABABA"/>
              </a:solidFill>
              <a:ln w="19050">
                <a:noFill/>
              </a:ln>
              <a:effectLst/>
            </c:spPr>
            <c:extLst>
              <c:ext xmlns:c16="http://schemas.microsoft.com/office/drawing/2014/chart" uri="{C3380CC4-5D6E-409C-BE32-E72D297353CC}">
                <c16:uniqueId val="{00000001-5BA3-4B8D-89E2-DE51B1803F47}"/>
              </c:ext>
            </c:extLst>
          </c:dPt>
          <c:dPt>
            <c:idx val="1"/>
            <c:bubble3D val="0"/>
            <c:spPr>
              <a:solidFill>
                <a:srgbClr val="E6E6E6"/>
              </a:solidFill>
              <a:ln w="19050">
                <a:noFill/>
              </a:ln>
              <a:effectLst/>
            </c:spPr>
            <c:extLst>
              <c:ext xmlns:c16="http://schemas.microsoft.com/office/drawing/2014/chart" uri="{C3380CC4-5D6E-409C-BE32-E72D297353CC}">
                <c16:uniqueId val="{00000003-5BA3-4B8D-89E2-DE51B1803F47}"/>
              </c:ext>
            </c:extLst>
          </c:dPt>
          <c:dPt>
            <c:idx val="2"/>
            <c:bubble3D val="0"/>
            <c:spPr>
              <a:solidFill>
                <a:schemeClr val="accent3"/>
              </a:solidFill>
              <a:ln w="19050">
                <a:noFill/>
              </a:ln>
              <a:effectLst/>
            </c:spPr>
            <c:extLst>
              <c:ext xmlns:c16="http://schemas.microsoft.com/office/drawing/2014/chart" uri="{C3380CC4-5D6E-409C-BE32-E72D297353CC}">
                <c16:uniqueId val="{00000005-5BA3-4B8D-89E2-DE51B1803F47}"/>
              </c:ext>
            </c:extLst>
          </c:dPt>
          <c:dPt>
            <c:idx val="3"/>
            <c:bubble3D val="0"/>
            <c:spPr>
              <a:solidFill>
                <a:schemeClr val="accent4"/>
              </a:solidFill>
              <a:ln w="19050">
                <a:noFill/>
              </a:ln>
              <a:effectLst/>
            </c:spPr>
            <c:extLst>
              <c:ext xmlns:c16="http://schemas.microsoft.com/office/drawing/2014/chart" uri="{C3380CC4-5D6E-409C-BE32-E72D297353CC}">
                <c16:uniqueId val="{00000007-5BA3-4B8D-89E2-DE51B1803F47}"/>
              </c:ext>
            </c:extLst>
          </c:dPt>
          <c:cat>
            <c:strRef>
              <c:f>Sheet1!$A$2:$A$5</c:f>
              <c:strCache>
                <c:ptCount val="2"/>
                <c:pt idx="0">
                  <c:v>1. Qrtl.</c:v>
                </c:pt>
                <c:pt idx="1">
                  <c:v>2. Qrtl.</c:v>
                </c:pt>
              </c:strCache>
            </c:strRef>
          </c:cat>
          <c:val>
            <c:numRef>
              <c:f>Sheet1!$B$2:$B$5</c:f>
              <c:numCache>
                <c:formatCode>General</c:formatCode>
                <c:ptCount val="4"/>
                <c:pt idx="0">
                  <c:v>3</c:v>
                </c:pt>
                <c:pt idx="1">
                  <c:v>7</c:v>
                </c:pt>
              </c:numCache>
            </c:numRef>
          </c:val>
          <c:extLst>
            <c:ext xmlns:c16="http://schemas.microsoft.com/office/drawing/2014/chart" uri="{C3380CC4-5D6E-409C-BE32-E72D297353CC}">
              <c16:uniqueId val="{00000008-5BA3-4B8D-89E2-DE51B1803F47}"/>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2cd3766f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02cd3766f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202cd3766f0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02cd3766f0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02cd3766f0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202cd3766f0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02cd3766f0_5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02cd3766f0_5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202cd3766f0_5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02cd3766f0_5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02cd3766f0_5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202cd3766f0_5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2cd3766f0_5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02cd3766f0_5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02cd3766f0_5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2cd3766f0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2cd3766f0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202cd3766f0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22"/>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22"/>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23"/>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4"/>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de-DE" sz="8000" u="none" cap="none" strike="noStrike">
                <a:solidFill>
                  <a:schemeClr val="dk1"/>
                </a:solidFill>
                <a:latin typeface="Corbel"/>
                <a:ea typeface="Corbel"/>
                <a:cs typeface="Corbel"/>
                <a:sym typeface="Corbel"/>
              </a:rPr>
              <a:t>“</a:t>
            </a:r>
            <a:endParaRPr/>
          </a:p>
        </p:txBody>
      </p:sp>
      <p:sp>
        <p:nvSpPr>
          <p:cNvPr id="101" name="Google Shape;101;p24"/>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de-DE" sz="8000" u="none" cap="none" strike="noStrike">
                <a:solidFill>
                  <a:schemeClr val="dk1"/>
                </a:solidFill>
                <a:latin typeface="Corbel"/>
                <a:ea typeface="Corbel"/>
                <a:cs typeface="Corbel"/>
                <a:sym typeface="Corbel"/>
              </a:rPr>
              <a:t>”</a:t>
            </a:r>
            <a:endParaRPr/>
          </a:p>
        </p:txBody>
      </p:sp>
      <p:sp>
        <p:nvSpPr>
          <p:cNvPr id="102" name="Google Shape;102;p24"/>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24"/>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25"/>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26"/>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de-DE" sz="8000" u="none" cap="none" strike="noStrike">
                <a:solidFill>
                  <a:schemeClr val="dk1"/>
                </a:solidFill>
                <a:latin typeface="Corbel"/>
                <a:ea typeface="Corbel"/>
                <a:cs typeface="Corbel"/>
                <a:sym typeface="Corbel"/>
              </a:rPr>
              <a:t>“</a:t>
            </a:r>
            <a:endParaRPr/>
          </a:p>
        </p:txBody>
      </p:sp>
      <p:sp>
        <p:nvSpPr>
          <p:cNvPr id="116" name="Google Shape;116;p26"/>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de-DE" sz="8000" u="none" cap="none" strike="noStrike">
                <a:solidFill>
                  <a:schemeClr val="dk1"/>
                </a:solidFill>
                <a:latin typeface="Corbel"/>
                <a:ea typeface="Corbel"/>
                <a:cs typeface="Corbel"/>
                <a:sym typeface="Corbel"/>
              </a:rPr>
              <a:t>”</a:t>
            </a:r>
            <a:endParaRPr/>
          </a:p>
        </p:txBody>
      </p:sp>
      <p:sp>
        <p:nvSpPr>
          <p:cNvPr id="117" name="Google Shape;117;p26"/>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26"/>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27"/>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7"/>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27"/>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2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8"/>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29"/>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9"/>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eer">
  <p:cSld name="1_Leer">
    <p:spTree>
      <p:nvGrpSpPr>
        <p:cNvPr id="142" name="Shape 142"/>
        <p:cNvGrpSpPr/>
        <p:nvPr/>
      </p:nvGrpSpPr>
      <p:grpSpPr>
        <a:xfrm>
          <a:off x="0" y="0"/>
          <a:ext cx="0" cy="0"/>
          <a:chOff x="0" y="0"/>
          <a:chExt cx="0" cy="0"/>
        </a:xfrm>
      </p:grpSpPr>
      <p:sp>
        <p:nvSpPr>
          <p:cNvPr id="143" name="Google Shape;143;p30"/>
          <p:cNvSpPr/>
          <p:nvPr>
            <p:ph idx="2" type="pic"/>
          </p:nvPr>
        </p:nvSpPr>
        <p:spPr>
          <a:xfrm>
            <a:off x="4689139" y="2491272"/>
            <a:ext cx="2807036" cy="2804628"/>
          </a:xfrm>
          <a:prstGeom prst="rect">
            <a:avLst/>
          </a:prstGeom>
          <a:noFill/>
          <a:ln>
            <a:noFill/>
          </a:ln>
        </p:spPr>
      </p:sp>
      <p:sp>
        <p:nvSpPr>
          <p:cNvPr id="144" name="Google Shape;144;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147" name="Google Shape;147;p30"/>
          <p:cNvSpPr/>
          <p:nvPr>
            <p:ph idx="3" type="pic"/>
          </p:nvPr>
        </p:nvSpPr>
        <p:spPr>
          <a:xfrm>
            <a:off x="1125882" y="2491272"/>
            <a:ext cx="2807036" cy="2804628"/>
          </a:xfrm>
          <a:prstGeom prst="rect">
            <a:avLst/>
          </a:prstGeom>
          <a:noFill/>
          <a:ln>
            <a:noFill/>
          </a:ln>
        </p:spPr>
      </p:sp>
      <p:sp>
        <p:nvSpPr>
          <p:cNvPr id="148" name="Google Shape;148;p30"/>
          <p:cNvSpPr/>
          <p:nvPr>
            <p:ph idx="4" type="pic"/>
          </p:nvPr>
        </p:nvSpPr>
        <p:spPr>
          <a:xfrm>
            <a:off x="8252396" y="2491272"/>
            <a:ext cx="2807036" cy="2804628"/>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grpSp>
        <p:nvGrpSpPr>
          <p:cNvPr id="28" name="Google Shape;28;p14"/>
          <p:cNvGrpSpPr/>
          <p:nvPr/>
        </p:nvGrpSpPr>
        <p:grpSpPr>
          <a:xfrm>
            <a:off x="546100" y="-4763"/>
            <a:ext cx="5014912" cy="6862763"/>
            <a:chOff x="2928938" y="-4763"/>
            <a:chExt cx="5014912" cy="6862763"/>
          </a:xfrm>
        </p:grpSpPr>
        <p:sp>
          <p:nvSpPr>
            <p:cNvPr id="29" name="Google Shape;29;p14"/>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0" name="Google Shape;30;p14"/>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1" name="Google Shape;31;p14"/>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2" name="Google Shape;32;p14"/>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33" name="Google Shape;33;p14"/>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4" name="Google Shape;34;p14"/>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5" name="Google Shape;35;p14"/>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7" name="Google Shape;37;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1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43" name="Google Shape;43;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16"/>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9" name="Google Shape;49;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5" name="Google Shape;55;p17"/>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6" name="Google Shape;56;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1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2" name="Google Shape;62;p18"/>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3" name="Google Shape;63;p18"/>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4" name="Google Shape;64;p18"/>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5" name="Google Shape;65;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20"/>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20"/>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21"/>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21"/>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2"/>
          <p:cNvGrpSpPr/>
          <p:nvPr/>
        </p:nvGrpSpPr>
        <p:grpSpPr>
          <a:xfrm>
            <a:off x="150812" y="0"/>
            <a:ext cx="2436813" cy="6858001"/>
            <a:chOff x="1320800" y="0"/>
            <a:chExt cx="2436813" cy="6858001"/>
          </a:xfrm>
        </p:grpSpPr>
        <p:sp>
          <p:nvSpPr>
            <p:cNvPr id="11" name="Google Shape;11;p12"/>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12"/>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12"/>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12"/>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12"/>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2"/>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20.png"/><Relationship Id="rId5" Type="http://schemas.openxmlformats.org/officeDocument/2006/relationships/image" Target="../media/image17.jp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hyperlink" Target="https://ipywidgets.readthedocs.io/en/latest/#" TargetMode="External"/><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drive.google.com/file/d/1XjC436pCpcBgWgl2EZ2zoMgB4caDOmeC/view"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jpg"/><Relationship Id="rId4" Type="http://schemas.openxmlformats.org/officeDocument/2006/relationships/hyperlink" Target="https://24slides.com/?utm_campaign=mp&amp;utm_medium=ppt&amp;utm_source=pptlink&amp;utm_content=&amp;utm_term=" TargetMode="External"/><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hart" Target="../charts/chart1.xml"/><Relationship Id="rId4" Type="http://schemas.openxmlformats.org/officeDocument/2006/relationships/chart" Target="../charts/chart2.xml"/><Relationship Id="rId9" Type="http://schemas.openxmlformats.org/officeDocument/2006/relationships/image" Target="../media/image5.png"/><Relationship Id="rId5" Type="http://schemas.openxmlformats.org/officeDocument/2006/relationships/chart" Target="../charts/chart3.xml"/><Relationship Id="rId6" Type="http://schemas.openxmlformats.org/officeDocument/2006/relationships/hyperlink" Target="https://github.com/KatharinaSojka/Project_2_Group_2" TargetMode="External"/><Relationship Id="rId7" Type="http://schemas.openxmlformats.org/officeDocument/2006/relationships/image" Target="../media/image3.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Ein Schwarzweißfoto einer Stadt&#10;&#10;Beschreibung wurde automatisch generiert" id="154" name="Google Shape;154;p1"/>
          <p:cNvPicPr preferRelativeResize="0"/>
          <p:nvPr/>
        </p:nvPicPr>
        <p:blipFill rotWithShape="1">
          <a:blip r:embed="rId3">
            <a:alphaModFix/>
          </a:blip>
          <a:srcRect b="0" l="0" r="0" t="0"/>
          <a:stretch/>
        </p:blipFill>
        <p:spPr>
          <a:xfrm>
            <a:off x="0" y="0"/>
            <a:ext cx="12192000" cy="685800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155" name="Google Shape;155;p1"/>
          <p:cNvSpPr/>
          <p:nvPr/>
        </p:nvSpPr>
        <p:spPr>
          <a:xfrm>
            <a:off x="0" y="0"/>
            <a:ext cx="12192000" cy="6858000"/>
          </a:xfrm>
          <a:prstGeom prst="rect">
            <a:avLst/>
          </a:prstGeom>
          <a:gradFill>
            <a:gsLst>
              <a:gs pos="0">
                <a:srgbClr val="1F2229">
                  <a:alpha val="91764"/>
                </a:srgbClr>
              </a:gs>
              <a:gs pos="20000">
                <a:srgbClr val="1F2229">
                  <a:alpha val="91764"/>
                </a:srgbClr>
              </a:gs>
              <a:gs pos="100000">
                <a:srgbClr val="1F2229">
                  <a:alpha val="6000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6" name="Google Shape;156;p1"/>
          <p:cNvSpPr txBox="1"/>
          <p:nvPr/>
        </p:nvSpPr>
        <p:spPr>
          <a:xfrm>
            <a:off x="2647143" y="3444079"/>
            <a:ext cx="6897722" cy="67710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de-DE" sz="4400" u="none" cap="none" strike="noStrike">
                <a:solidFill>
                  <a:schemeClr val="lt1"/>
                </a:solidFill>
                <a:latin typeface="Corbel"/>
                <a:ea typeface="Corbel"/>
                <a:cs typeface="Corbel"/>
                <a:sym typeface="Corbel"/>
              </a:rPr>
              <a:t>Data Engineering Project </a:t>
            </a:r>
            <a:endParaRPr/>
          </a:p>
        </p:txBody>
      </p:sp>
      <p:sp>
        <p:nvSpPr>
          <p:cNvPr id="157" name="Google Shape;157;p1"/>
          <p:cNvSpPr txBox="1"/>
          <p:nvPr/>
        </p:nvSpPr>
        <p:spPr>
          <a:xfrm>
            <a:off x="5656139" y="4150067"/>
            <a:ext cx="879600" cy="10467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de-DE" sz="2000" u="none" cap="none" strike="noStrike">
                <a:solidFill>
                  <a:schemeClr val="lt1"/>
                </a:solidFill>
                <a:latin typeface="Corbel"/>
                <a:ea typeface="Corbel"/>
                <a:cs typeface="Corbel"/>
                <a:sym typeface="Corbel"/>
              </a:rPr>
              <a:t>Group </a:t>
            </a:r>
            <a:r>
              <a:rPr lang="de-DE" sz="2000">
                <a:solidFill>
                  <a:schemeClr val="lt1"/>
                </a:solidFill>
                <a:latin typeface="Corbel"/>
                <a:ea typeface="Corbel"/>
                <a:cs typeface="Corbel"/>
                <a:sym typeface="Corbel"/>
              </a:rPr>
              <a:t>2</a:t>
            </a:r>
            <a:endParaRPr/>
          </a:p>
          <a:p>
            <a:pPr indent="0" lvl="0" marL="0" marR="0" rtl="0" algn="ctr">
              <a:spcBef>
                <a:spcPts val="0"/>
              </a:spcBef>
              <a:spcAft>
                <a:spcPts val="0"/>
              </a:spcAft>
              <a:buNone/>
            </a:pPr>
            <a:r>
              <a:rPr b="0" i="0" lang="de-DE" sz="1200" u="none" cap="none" strike="noStrike">
                <a:solidFill>
                  <a:schemeClr val="lt1"/>
                </a:solidFill>
                <a:latin typeface="Corbel"/>
                <a:ea typeface="Corbel"/>
                <a:cs typeface="Corbel"/>
                <a:sym typeface="Corbel"/>
              </a:rPr>
              <a:t>Larissa</a:t>
            </a:r>
            <a:endParaRPr/>
          </a:p>
          <a:p>
            <a:pPr indent="0" lvl="0" marL="0" marR="0" rtl="0" algn="ctr">
              <a:spcBef>
                <a:spcPts val="0"/>
              </a:spcBef>
              <a:spcAft>
                <a:spcPts val="0"/>
              </a:spcAft>
              <a:buNone/>
            </a:pPr>
            <a:r>
              <a:rPr b="0" i="0" lang="de-DE" sz="1200" u="none" cap="none" strike="noStrike">
                <a:solidFill>
                  <a:schemeClr val="lt1"/>
                </a:solidFill>
                <a:latin typeface="Corbel"/>
                <a:ea typeface="Corbel"/>
                <a:cs typeface="Corbel"/>
                <a:sym typeface="Corbel"/>
              </a:rPr>
              <a:t>Lauren</a:t>
            </a:r>
            <a:endParaRPr/>
          </a:p>
          <a:p>
            <a:pPr indent="0" lvl="0" marL="0" marR="0" rtl="0" algn="ctr">
              <a:spcBef>
                <a:spcPts val="0"/>
              </a:spcBef>
              <a:spcAft>
                <a:spcPts val="0"/>
              </a:spcAft>
              <a:buNone/>
            </a:pPr>
            <a:r>
              <a:rPr b="0" i="0" lang="de-DE" sz="1200" u="none" cap="none" strike="noStrike">
                <a:solidFill>
                  <a:schemeClr val="lt1"/>
                </a:solidFill>
                <a:latin typeface="Corbel"/>
                <a:ea typeface="Corbel"/>
                <a:cs typeface="Corbel"/>
                <a:sym typeface="Corbel"/>
              </a:rPr>
              <a:t>Maria</a:t>
            </a:r>
            <a:endParaRPr/>
          </a:p>
          <a:p>
            <a:pPr indent="0" lvl="0" marL="0" marR="0" rtl="0" algn="ctr">
              <a:spcBef>
                <a:spcPts val="0"/>
              </a:spcBef>
              <a:spcAft>
                <a:spcPts val="0"/>
              </a:spcAft>
              <a:buNone/>
            </a:pPr>
            <a:r>
              <a:rPr b="0" i="0" lang="de-DE" sz="1200" u="none" cap="none" strike="noStrike">
                <a:solidFill>
                  <a:schemeClr val="lt1"/>
                </a:solidFill>
                <a:latin typeface="Corbel"/>
                <a:ea typeface="Corbel"/>
                <a:cs typeface="Corbel"/>
                <a:sym typeface="Corbel"/>
              </a:rPr>
              <a:t>Katharina</a:t>
            </a:r>
            <a:endParaRPr/>
          </a:p>
        </p:txBody>
      </p:sp>
      <p:sp>
        <p:nvSpPr>
          <p:cNvPr id="158" name="Google Shape;158;p1"/>
          <p:cNvSpPr/>
          <p:nvPr/>
        </p:nvSpPr>
        <p:spPr>
          <a:xfrm>
            <a:off x="5657640" y="2479683"/>
            <a:ext cx="876722" cy="876720"/>
          </a:xfrm>
          <a:prstGeom prst="ellipse">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9" name="Google Shape;159;p1"/>
          <p:cNvSpPr/>
          <p:nvPr/>
        </p:nvSpPr>
        <p:spPr>
          <a:xfrm>
            <a:off x="6043971" y="2565407"/>
            <a:ext cx="705274" cy="705272"/>
          </a:xfrm>
          <a:prstGeom prst="ellipse">
            <a:avLst/>
          </a:prstGeom>
          <a:solidFill>
            <a:srgbClr val="43CDD9">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0" name="Google Shape;160;p1"/>
          <p:cNvSpPr/>
          <p:nvPr/>
        </p:nvSpPr>
        <p:spPr>
          <a:xfrm>
            <a:off x="5442756" y="2565407"/>
            <a:ext cx="705274" cy="705272"/>
          </a:xfrm>
          <a:prstGeom prst="ellipse">
            <a:avLst/>
          </a:prstGeom>
          <a:solidFill>
            <a:srgbClr val="43CDD9">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7"/>
          <p:cNvSpPr/>
          <p:nvPr/>
        </p:nvSpPr>
        <p:spPr>
          <a:xfrm flipH="1">
            <a:off x="632820" y="2084749"/>
            <a:ext cx="588011" cy="588011"/>
          </a:xfrm>
          <a:prstGeom prst="ellipse">
            <a:avLst/>
          </a:prstGeom>
          <a:solidFill>
            <a:srgbClr val="6671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00" name="Google Shape;300;p7"/>
          <p:cNvSpPr/>
          <p:nvPr/>
        </p:nvSpPr>
        <p:spPr>
          <a:xfrm flipH="1">
            <a:off x="632820" y="1002988"/>
            <a:ext cx="588011" cy="588011"/>
          </a:xfrm>
          <a:prstGeom prst="ellipse">
            <a:avLst/>
          </a:prstGeom>
          <a:solidFill>
            <a:srgbClr val="3035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301" name="Google Shape;301;p7"/>
          <p:cNvGrpSpPr/>
          <p:nvPr/>
        </p:nvGrpSpPr>
        <p:grpSpPr>
          <a:xfrm>
            <a:off x="1639745" y="342312"/>
            <a:ext cx="7262126" cy="6003511"/>
            <a:chOff x="223691" y="1455469"/>
            <a:chExt cx="5660167" cy="4679192"/>
          </a:xfrm>
        </p:grpSpPr>
        <p:pic>
          <p:nvPicPr>
            <p:cNvPr descr="Dieses Bild stellt einen Computermonitor dar." id="302" name="Google Shape;302;p7"/>
            <p:cNvPicPr preferRelativeResize="0"/>
            <p:nvPr/>
          </p:nvPicPr>
          <p:blipFill rotWithShape="1">
            <a:blip r:embed="rId4">
              <a:alphaModFix/>
            </a:blip>
            <a:srcRect b="0" l="0" r="0" t="0"/>
            <a:stretch/>
          </p:blipFill>
          <p:spPr>
            <a:xfrm>
              <a:off x="223691" y="1455469"/>
              <a:ext cx="5660167" cy="4679192"/>
            </a:xfrm>
            <a:prstGeom prst="rect">
              <a:avLst/>
            </a:prstGeom>
            <a:noFill/>
            <a:ln>
              <a:noFill/>
            </a:ln>
          </p:spPr>
        </p:pic>
        <p:sp>
          <p:nvSpPr>
            <p:cNvPr id="303" name="Google Shape;303;p7"/>
            <p:cNvSpPr/>
            <p:nvPr/>
          </p:nvSpPr>
          <p:spPr>
            <a:xfrm>
              <a:off x="2779454" y="4900079"/>
              <a:ext cx="548640" cy="326575"/>
            </a:xfrm>
            <a:prstGeom prst="rect">
              <a:avLst/>
            </a:prstGeom>
            <a:gradFill>
              <a:gsLst>
                <a:gs pos="0">
                  <a:srgbClr val="C7C8CB"/>
                </a:gs>
                <a:gs pos="100000">
                  <a:srgbClr val="BCBDC0"/>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304" name="Google Shape;304;p7"/>
          <p:cNvSpPr/>
          <p:nvPr/>
        </p:nvSpPr>
        <p:spPr>
          <a:xfrm flipH="1">
            <a:off x="632818" y="3183890"/>
            <a:ext cx="588011" cy="588011"/>
          </a:xfrm>
          <a:prstGeom prst="ellipse">
            <a:avLst/>
          </a:prstGeom>
          <a:solidFill>
            <a:srgbClr val="98A3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05" name="Google Shape;305;p7"/>
          <p:cNvSpPr/>
          <p:nvPr/>
        </p:nvSpPr>
        <p:spPr>
          <a:xfrm>
            <a:off x="925562" y="3183890"/>
            <a:ext cx="1000689" cy="588010"/>
          </a:xfrm>
          <a:prstGeom prst="rect">
            <a:avLst/>
          </a:prstGeom>
          <a:solidFill>
            <a:srgbClr val="98A3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06" name="Google Shape;306;p7"/>
          <p:cNvSpPr/>
          <p:nvPr/>
        </p:nvSpPr>
        <p:spPr>
          <a:xfrm>
            <a:off x="925564" y="2084750"/>
            <a:ext cx="1000689" cy="588010"/>
          </a:xfrm>
          <a:prstGeom prst="rect">
            <a:avLst/>
          </a:prstGeom>
          <a:solidFill>
            <a:srgbClr val="6671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07" name="Google Shape;307;p7"/>
          <p:cNvSpPr/>
          <p:nvPr/>
        </p:nvSpPr>
        <p:spPr>
          <a:xfrm>
            <a:off x="925564" y="1002988"/>
            <a:ext cx="1000688" cy="588011"/>
          </a:xfrm>
          <a:prstGeom prst="rect">
            <a:avLst/>
          </a:prstGeom>
          <a:solidFill>
            <a:srgbClr val="3035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descr="Dieses Bild ist ein Symbol einer Uhr." id="308" name="Google Shape;308;p7"/>
          <p:cNvGrpSpPr/>
          <p:nvPr/>
        </p:nvGrpSpPr>
        <p:grpSpPr>
          <a:xfrm>
            <a:off x="796201" y="1166369"/>
            <a:ext cx="261249" cy="261249"/>
            <a:chOff x="1389063" y="3748088"/>
            <a:chExt cx="336550" cy="336550"/>
          </a:xfrm>
        </p:grpSpPr>
        <p:sp>
          <p:nvSpPr>
            <p:cNvPr id="309" name="Google Shape;309;p7"/>
            <p:cNvSpPr/>
            <p:nvPr/>
          </p:nvSpPr>
          <p:spPr>
            <a:xfrm>
              <a:off x="1547813" y="3787776"/>
              <a:ext cx="58738" cy="60325"/>
            </a:xfrm>
            <a:custGeom>
              <a:rect b="b" l="l" r="r" t="t"/>
              <a:pathLst>
                <a:path extrusionOk="0" h="364" w="360">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10" name="Google Shape;310;p7"/>
            <p:cNvSpPr/>
            <p:nvPr/>
          </p:nvSpPr>
          <p:spPr>
            <a:xfrm>
              <a:off x="1389063" y="3748088"/>
              <a:ext cx="336550" cy="336550"/>
            </a:xfrm>
            <a:custGeom>
              <a:rect b="b" l="l" r="r" t="t"/>
              <a:pathLst>
                <a:path extrusionOk="0" h="2048" w="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nvGrpSpPr>
          <p:cNvPr descr="Dieses Bild ist ein Symbol von drei Menschen und einer Uhr." id="311" name="Google Shape;311;p7"/>
          <p:cNvGrpSpPr/>
          <p:nvPr/>
        </p:nvGrpSpPr>
        <p:grpSpPr>
          <a:xfrm>
            <a:off x="768329" y="2230384"/>
            <a:ext cx="297913" cy="297912"/>
            <a:chOff x="3613150" y="3706813"/>
            <a:chExt cx="420688" cy="420687"/>
          </a:xfrm>
        </p:grpSpPr>
        <p:sp>
          <p:nvSpPr>
            <p:cNvPr id="312" name="Google Shape;312;p7"/>
            <p:cNvSpPr/>
            <p:nvPr/>
          </p:nvSpPr>
          <p:spPr>
            <a:xfrm>
              <a:off x="3613150" y="3930650"/>
              <a:ext cx="420688" cy="196850"/>
            </a:xfrm>
            <a:custGeom>
              <a:rect b="b" l="l" r="r" t="t"/>
              <a:pathLst>
                <a:path extrusionOk="0" h="960" w="2048">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13" name="Google Shape;313;p7"/>
            <p:cNvSpPr/>
            <p:nvPr/>
          </p:nvSpPr>
          <p:spPr>
            <a:xfrm>
              <a:off x="3784600" y="3768725"/>
              <a:ext cx="101600" cy="74612"/>
            </a:xfrm>
            <a:custGeom>
              <a:rect b="b" l="l" r="r" t="t"/>
              <a:pathLst>
                <a:path extrusionOk="0" h="366" w="492">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14" name="Google Shape;314;p7"/>
            <p:cNvSpPr/>
            <p:nvPr/>
          </p:nvSpPr>
          <p:spPr>
            <a:xfrm>
              <a:off x="3736975" y="3706813"/>
              <a:ext cx="198438" cy="198437"/>
            </a:xfrm>
            <a:custGeom>
              <a:rect b="b" l="l" r="r" t="t"/>
              <a:pathLst>
                <a:path extrusionOk="0" h="968" w="964">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sp>
        <p:nvSpPr>
          <p:cNvPr id="315" name="Google Shape;315;p7"/>
          <p:cNvSpPr/>
          <p:nvPr/>
        </p:nvSpPr>
        <p:spPr>
          <a:xfrm>
            <a:off x="1926252" y="621193"/>
            <a:ext cx="6682875" cy="3739291"/>
          </a:xfrm>
          <a:prstGeom prst="rect">
            <a:avLst/>
          </a:prstGeom>
          <a:solidFill>
            <a:schemeClr val="lt1"/>
          </a:solidFill>
          <a:ln>
            <a:noFill/>
          </a:ln>
          <a:effectLst>
            <a:outerShdw blurRad="50800" rotWithShape="0" algn="r" dir="108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6" name="Google Shape;316;p7"/>
          <p:cNvSpPr txBox="1"/>
          <p:nvPr/>
        </p:nvSpPr>
        <p:spPr>
          <a:xfrm>
            <a:off x="1296448" y="2187997"/>
            <a:ext cx="592200" cy="215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a:p>
        </p:txBody>
      </p:sp>
      <p:sp>
        <p:nvSpPr>
          <p:cNvPr id="317" name="Google Shape;317;p7"/>
          <p:cNvSpPr txBox="1"/>
          <p:nvPr/>
        </p:nvSpPr>
        <p:spPr>
          <a:xfrm>
            <a:off x="1296448" y="1126843"/>
            <a:ext cx="618900" cy="215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a:p>
        </p:txBody>
      </p:sp>
      <p:pic>
        <p:nvPicPr>
          <p:cNvPr id="318" name="Google Shape;318;p7"/>
          <p:cNvPicPr preferRelativeResize="0"/>
          <p:nvPr/>
        </p:nvPicPr>
        <p:blipFill rotWithShape="1">
          <a:blip r:embed="rId5">
            <a:alphaModFix/>
          </a:blip>
          <a:srcRect b="0" l="0" r="0" t="0"/>
          <a:stretch/>
        </p:blipFill>
        <p:spPr>
          <a:xfrm>
            <a:off x="7254240" y="1"/>
            <a:ext cx="4937760" cy="6857999"/>
          </a:xfrm>
          <a:custGeom>
            <a:rect b="b" l="l" r="r" t="t"/>
            <a:pathLst>
              <a:path extrusionOk="0" h="6857999" w="4937760">
                <a:moveTo>
                  <a:pt x="0" y="0"/>
                </a:moveTo>
                <a:lnTo>
                  <a:pt x="4937760" y="0"/>
                </a:lnTo>
                <a:lnTo>
                  <a:pt x="4937760" y="6857999"/>
                </a:lnTo>
                <a:lnTo>
                  <a:pt x="0" y="6857999"/>
                </a:lnTo>
                <a:close/>
              </a:path>
            </a:pathLst>
          </a:custGeom>
          <a:noFill/>
          <a:ln>
            <a:noFill/>
          </a:ln>
        </p:spPr>
      </p:pic>
      <p:sp>
        <p:nvSpPr>
          <p:cNvPr id="319" name="Google Shape;319;p7"/>
          <p:cNvSpPr/>
          <p:nvPr/>
        </p:nvSpPr>
        <p:spPr>
          <a:xfrm>
            <a:off x="7254240" y="0"/>
            <a:ext cx="4937760" cy="6857999"/>
          </a:xfrm>
          <a:prstGeom prst="rect">
            <a:avLst/>
          </a:prstGeom>
          <a:solidFill>
            <a:srgbClr val="30353F">
              <a:alpha val="8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0" name="Google Shape;320;p7"/>
          <p:cNvSpPr/>
          <p:nvPr/>
        </p:nvSpPr>
        <p:spPr>
          <a:xfrm>
            <a:off x="8912895" y="832629"/>
            <a:ext cx="1620450" cy="162044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1" name="Google Shape;321;p7"/>
          <p:cNvSpPr txBox="1"/>
          <p:nvPr/>
        </p:nvSpPr>
        <p:spPr>
          <a:xfrm>
            <a:off x="7780020" y="3242496"/>
            <a:ext cx="3886200" cy="7695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de-DE" sz="2500">
                <a:solidFill>
                  <a:schemeClr val="lt1"/>
                </a:solidFill>
                <a:latin typeface="Corbel"/>
                <a:ea typeface="Corbel"/>
                <a:cs typeface="Corbel"/>
                <a:sym typeface="Corbel"/>
              </a:rPr>
              <a:t>Connecting to Database</a:t>
            </a:r>
            <a:endParaRPr sz="2500">
              <a:solidFill>
                <a:schemeClr val="lt1"/>
              </a:solidFill>
              <a:latin typeface="Corbel"/>
              <a:ea typeface="Corbel"/>
              <a:cs typeface="Corbel"/>
              <a:sym typeface="Corbel"/>
            </a:endParaRPr>
          </a:p>
          <a:p>
            <a:pPr indent="0" lvl="0" marL="0" marR="0" rtl="0" algn="ctr">
              <a:spcBef>
                <a:spcPts val="0"/>
              </a:spcBef>
              <a:spcAft>
                <a:spcPts val="0"/>
              </a:spcAft>
              <a:buNone/>
            </a:pPr>
            <a:r>
              <a:rPr lang="de-DE" sz="2500">
                <a:solidFill>
                  <a:schemeClr val="lt1"/>
                </a:solidFill>
                <a:latin typeface="Corbel"/>
                <a:ea typeface="Corbel"/>
                <a:cs typeface="Corbel"/>
                <a:sym typeface="Corbel"/>
              </a:rPr>
              <a:t>from Jupyter Notebook</a:t>
            </a:r>
            <a:endParaRPr sz="2500">
              <a:solidFill>
                <a:schemeClr val="lt1"/>
              </a:solidFill>
              <a:latin typeface="Corbel"/>
              <a:ea typeface="Corbel"/>
              <a:cs typeface="Corbel"/>
              <a:sym typeface="Corbel"/>
            </a:endParaRPr>
          </a:p>
        </p:txBody>
      </p:sp>
      <p:cxnSp>
        <p:nvCxnSpPr>
          <p:cNvPr id="322" name="Google Shape;322;p7"/>
          <p:cNvCxnSpPr/>
          <p:nvPr/>
        </p:nvCxnSpPr>
        <p:spPr>
          <a:xfrm>
            <a:off x="8991600" y="2790395"/>
            <a:ext cx="1463040" cy="0"/>
          </a:xfrm>
          <a:prstGeom prst="straightConnector1">
            <a:avLst/>
          </a:prstGeom>
          <a:noFill/>
          <a:ln cap="flat" cmpd="sng" w="9525">
            <a:solidFill>
              <a:schemeClr val="lt1"/>
            </a:solidFill>
            <a:prstDash val="solid"/>
            <a:round/>
            <a:headEnd len="sm" w="sm" type="none"/>
            <a:tailEnd len="sm" w="sm" type="none"/>
          </a:ln>
        </p:spPr>
      </p:cxnSp>
      <p:cxnSp>
        <p:nvCxnSpPr>
          <p:cNvPr id="323" name="Google Shape;323;p7"/>
          <p:cNvCxnSpPr/>
          <p:nvPr/>
        </p:nvCxnSpPr>
        <p:spPr>
          <a:xfrm>
            <a:off x="9347735" y="5910588"/>
            <a:ext cx="750771" cy="0"/>
          </a:xfrm>
          <a:prstGeom prst="straightConnector1">
            <a:avLst/>
          </a:prstGeom>
          <a:noFill/>
          <a:ln cap="flat" cmpd="sng" w="9525">
            <a:solidFill>
              <a:schemeClr val="lt1"/>
            </a:solidFill>
            <a:prstDash val="solid"/>
            <a:round/>
            <a:headEnd len="sm" w="sm" type="none"/>
            <a:tailEnd len="sm" w="sm" type="none"/>
          </a:ln>
        </p:spPr>
      </p:cxnSp>
      <p:sp>
        <p:nvSpPr>
          <p:cNvPr descr="Dieses Bild ist ein Symbol von drei Menschen und einem Kreis. " id="324" name="Google Shape;324;p7"/>
          <p:cNvSpPr/>
          <p:nvPr/>
        </p:nvSpPr>
        <p:spPr>
          <a:xfrm>
            <a:off x="9347734" y="1266044"/>
            <a:ext cx="750772" cy="753618"/>
          </a:xfrm>
          <a:custGeom>
            <a:rect b="b" l="l" r="r" t="t"/>
            <a:pathLst>
              <a:path extrusionOk="0" h="2048" w="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30353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25" name="Google Shape;325;p7"/>
          <p:cNvSpPr txBox="1"/>
          <p:nvPr/>
        </p:nvSpPr>
        <p:spPr>
          <a:xfrm>
            <a:off x="381000" y="6345823"/>
            <a:ext cx="631583"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de-DE" sz="1400" u="none" cap="none" strike="noStrike">
                <a:solidFill>
                  <a:srgbClr val="1F2229"/>
                </a:solidFill>
                <a:latin typeface="Corbel"/>
                <a:ea typeface="Corbel"/>
                <a:cs typeface="Corbel"/>
                <a:sym typeface="Corbel"/>
              </a:rPr>
              <a:t>Ihr Logo</a:t>
            </a:r>
            <a:endParaRPr/>
          </a:p>
        </p:txBody>
      </p:sp>
      <p:grpSp>
        <p:nvGrpSpPr>
          <p:cNvPr id="326" name="Google Shape;326;p7"/>
          <p:cNvGrpSpPr/>
          <p:nvPr/>
        </p:nvGrpSpPr>
        <p:grpSpPr>
          <a:xfrm>
            <a:off x="816617" y="3307745"/>
            <a:ext cx="1118529" cy="302037"/>
            <a:chOff x="816617" y="3307745"/>
            <a:chExt cx="1118529" cy="302037"/>
          </a:xfrm>
        </p:grpSpPr>
        <p:pic>
          <p:nvPicPr>
            <p:cNvPr descr="Dieses Bild ist ein Symbol eines Menschen. " id="327" name="Google Shape;327;p7"/>
            <p:cNvPicPr preferRelativeResize="0"/>
            <p:nvPr/>
          </p:nvPicPr>
          <p:blipFill rotWithShape="1">
            <a:blip r:embed="rId6">
              <a:alphaModFix/>
            </a:blip>
            <a:srcRect b="0" l="0" r="0" t="0"/>
            <a:stretch/>
          </p:blipFill>
          <p:spPr>
            <a:xfrm>
              <a:off x="816617" y="3346008"/>
              <a:ext cx="231766" cy="263774"/>
            </a:xfrm>
            <a:prstGeom prst="rect">
              <a:avLst/>
            </a:prstGeom>
            <a:noFill/>
            <a:ln>
              <a:noFill/>
            </a:ln>
          </p:spPr>
        </p:pic>
        <p:sp>
          <p:nvSpPr>
            <p:cNvPr id="328" name="Google Shape;328;p7"/>
            <p:cNvSpPr txBox="1"/>
            <p:nvPr/>
          </p:nvSpPr>
          <p:spPr>
            <a:xfrm>
              <a:off x="1296446" y="3307745"/>
              <a:ext cx="638700" cy="215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a:p>
          </p:txBody>
        </p:sp>
      </p:grpSp>
      <p:pic>
        <p:nvPicPr>
          <p:cNvPr id="329" name="Google Shape;329;p7"/>
          <p:cNvPicPr preferRelativeResize="0"/>
          <p:nvPr/>
        </p:nvPicPr>
        <p:blipFill>
          <a:blip r:embed="rId3">
            <a:alphaModFix/>
          </a:blip>
          <a:stretch>
            <a:fillRect/>
          </a:stretch>
        </p:blipFill>
        <p:spPr>
          <a:xfrm>
            <a:off x="228618" y="6221102"/>
            <a:ext cx="587999" cy="587999"/>
          </a:xfrm>
          <a:prstGeom prst="rect">
            <a:avLst/>
          </a:prstGeom>
          <a:noFill/>
          <a:ln>
            <a:noFill/>
          </a:ln>
        </p:spPr>
      </p:pic>
      <p:sp>
        <p:nvSpPr>
          <p:cNvPr id="330" name="Google Shape;330;p7"/>
          <p:cNvSpPr txBox="1"/>
          <p:nvPr/>
        </p:nvSpPr>
        <p:spPr>
          <a:xfrm>
            <a:off x="2563238" y="1302000"/>
            <a:ext cx="4062900" cy="2196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de-DE" sz="2600">
                <a:solidFill>
                  <a:schemeClr val="dk1"/>
                </a:solidFill>
                <a:latin typeface="Corbel"/>
                <a:ea typeface="Corbel"/>
                <a:cs typeface="Corbel"/>
                <a:sym typeface="Corbel"/>
              </a:rPr>
              <a:t>Psycopg2</a:t>
            </a:r>
            <a:endParaRPr sz="2600">
              <a:solidFill>
                <a:schemeClr val="dk1"/>
              </a:solidFill>
              <a:latin typeface="Corbel"/>
              <a:ea typeface="Corbel"/>
              <a:cs typeface="Corbel"/>
              <a:sym typeface="Corbel"/>
            </a:endParaRPr>
          </a:p>
          <a:p>
            <a:pPr indent="0" lvl="0" marL="0" rtl="0" algn="l">
              <a:lnSpc>
                <a:spcPct val="115000"/>
              </a:lnSpc>
              <a:spcBef>
                <a:spcPts val="0"/>
              </a:spcBef>
              <a:spcAft>
                <a:spcPts val="0"/>
              </a:spcAft>
              <a:buNone/>
            </a:pPr>
            <a:r>
              <a:t/>
            </a:r>
            <a:endParaRPr sz="1800">
              <a:solidFill>
                <a:schemeClr val="dk1"/>
              </a:solidFill>
              <a:latin typeface="Corbel"/>
              <a:ea typeface="Corbel"/>
              <a:cs typeface="Corbel"/>
              <a:sym typeface="Corbel"/>
            </a:endParaRPr>
          </a:p>
          <a:p>
            <a:pPr indent="0" lvl="0" marL="0" rtl="0" algn="l">
              <a:lnSpc>
                <a:spcPct val="115000"/>
              </a:lnSpc>
              <a:spcBef>
                <a:spcPts val="0"/>
              </a:spcBef>
              <a:spcAft>
                <a:spcPts val="0"/>
              </a:spcAft>
              <a:buNone/>
            </a:pPr>
            <a:r>
              <a:rPr lang="de-DE" sz="1800">
                <a:solidFill>
                  <a:schemeClr val="dk1"/>
                </a:solidFill>
                <a:latin typeface="Corbel"/>
                <a:ea typeface="Corbel"/>
                <a:cs typeface="Corbel"/>
                <a:sym typeface="Corbel"/>
              </a:rPr>
              <a:t>official PostgreSQL client library that</a:t>
            </a:r>
            <a:endParaRPr sz="1800">
              <a:solidFill>
                <a:schemeClr val="dk1"/>
              </a:solidFill>
              <a:latin typeface="Corbel"/>
              <a:ea typeface="Corbel"/>
              <a:cs typeface="Corbel"/>
              <a:sym typeface="Corbel"/>
            </a:endParaRPr>
          </a:p>
          <a:p>
            <a:pPr indent="0" lvl="0" marL="0" rtl="0" algn="l">
              <a:lnSpc>
                <a:spcPct val="115000"/>
              </a:lnSpc>
              <a:spcBef>
                <a:spcPts val="0"/>
              </a:spcBef>
              <a:spcAft>
                <a:spcPts val="0"/>
              </a:spcAft>
              <a:buClr>
                <a:schemeClr val="dk1"/>
              </a:buClr>
              <a:buSzPts val="1100"/>
              <a:buFont typeface="Arial"/>
              <a:buNone/>
            </a:pPr>
            <a:r>
              <a:rPr lang="de-DE" sz="1800">
                <a:solidFill>
                  <a:schemeClr val="dk1"/>
                </a:solidFill>
                <a:latin typeface="Corbel"/>
                <a:ea typeface="Corbel"/>
                <a:cs typeface="Corbel"/>
                <a:sym typeface="Corbel"/>
              </a:rPr>
              <a:t>provides a robust and efficient interface for performing various database operations</a:t>
            </a:r>
            <a:endParaRPr sz="1800">
              <a:solidFill>
                <a:schemeClr val="dk1"/>
              </a:solidFill>
              <a:latin typeface="Corbel"/>
              <a:ea typeface="Corbel"/>
              <a:cs typeface="Corbel"/>
              <a:sym typeface="Corbel"/>
            </a:endParaRPr>
          </a:p>
        </p:txBody>
      </p:sp>
      <p:cxnSp>
        <p:nvCxnSpPr>
          <p:cNvPr id="331" name="Google Shape;331;p7"/>
          <p:cNvCxnSpPr/>
          <p:nvPr/>
        </p:nvCxnSpPr>
        <p:spPr>
          <a:xfrm>
            <a:off x="2491950" y="1488000"/>
            <a:ext cx="0" cy="23580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7"/>
          <p:cNvCxnSpPr/>
          <p:nvPr/>
        </p:nvCxnSpPr>
        <p:spPr>
          <a:xfrm flipH="1" rot="10800000">
            <a:off x="2167250" y="3604050"/>
            <a:ext cx="4458900" cy="30900"/>
          </a:xfrm>
          <a:prstGeom prst="straightConnector1">
            <a:avLst/>
          </a:prstGeom>
          <a:noFill/>
          <a:ln cap="flat" cmpd="sng" w="9525">
            <a:solidFill>
              <a:schemeClr val="dk2"/>
            </a:solidFill>
            <a:prstDash val="solid"/>
            <a:round/>
            <a:headEnd len="med" w="med" type="none"/>
            <a:tailEnd len="med" w="med" type="none"/>
          </a:ln>
        </p:spPr>
      </p:cxnSp>
      <p:sp>
        <p:nvSpPr>
          <p:cNvPr id="333" name="Google Shape;333;p7"/>
          <p:cNvSpPr/>
          <p:nvPr/>
        </p:nvSpPr>
        <p:spPr>
          <a:xfrm>
            <a:off x="8257600" y="4381500"/>
            <a:ext cx="539700" cy="349800"/>
          </a:xfrm>
          <a:prstGeom prst="stripedRightArrow">
            <a:avLst>
              <a:gd fmla="val 50000" name="adj1"/>
              <a:gd fmla="val 50000" name="adj2"/>
            </a:avLst>
          </a:prstGeom>
          <a:solidFill>
            <a:srgbClr val="30ACE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rbel"/>
              <a:ea typeface="Corbel"/>
              <a:cs typeface="Corbel"/>
              <a:sym typeface="Corbel"/>
            </a:endParaRPr>
          </a:p>
        </p:txBody>
      </p:sp>
      <p:sp>
        <p:nvSpPr>
          <p:cNvPr id="334" name="Google Shape;334;p7"/>
          <p:cNvSpPr txBox="1"/>
          <p:nvPr/>
        </p:nvSpPr>
        <p:spPr>
          <a:xfrm>
            <a:off x="8901725" y="4360475"/>
            <a:ext cx="2089500" cy="48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de-DE" sz="1200">
                <a:solidFill>
                  <a:schemeClr val="lt1"/>
                </a:solidFill>
                <a:latin typeface="Courier New"/>
                <a:ea typeface="Courier New"/>
                <a:cs typeface="Courier New"/>
                <a:sym typeface="Courier New"/>
              </a:rPr>
              <a:t>pip install psycopg2</a:t>
            </a:r>
            <a:endParaRPr b="1" sz="2700">
              <a:solidFill>
                <a:schemeClr val="lt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02cd3766f0_1_0"/>
          <p:cNvSpPr txBox="1"/>
          <p:nvPr>
            <p:ph type="title"/>
          </p:nvPr>
        </p:nvSpPr>
        <p:spPr>
          <a:xfrm>
            <a:off x="1484311" y="685800"/>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de-DE"/>
              <a:t>Connecting to DB with Psycopg2 </a:t>
            </a:r>
            <a:endParaRPr/>
          </a:p>
        </p:txBody>
      </p:sp>
      <p:sp>
        <p:nvSpPr>
          <p:cNvPr id="341" name="Google Shape;341;g202cd3766f0_1_0"/>
          <p:cNvSpPr txBox="1"/>
          <p:nvPr/>
        </p:nvSpPr>
        <p:spPr>
          <a:xfrm>
            <a:off x="1313875" y="2257300"/>
            <a:ext cx="4088100" cy="621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orbel"/>
              <a:buChar char="●"/>
            </a:pPr>
            <a:r>
              <a:rPr lang="de-DE" sz="1500">
                <a:solidFill>
                  <a:srgbClr val="1D1C1D"/>
                </a:solidFill>
                <a:latin typeface="Corbel"/>
                <a:ea typeface="Corbel"/>
                <a:cs typeface="Corbel"/>
                <a:sym typeface="Corbel"/>
              </a:rPr>
              <a:t>Find out the localhost and port in PgAdmin </a:t>
            </a:r>
            <a:endParaRPr sz="1500">
              <a:solidFill>
                <a:schemeClr val="dk1"/>
              </a:solidFill>
              <a:latin typeface="Corbel"/>
              <a:ea typeface="Corbel"/>
              <a:cs typeface="Corbel"/>
              <a:sym typeface="Corbel"/>
            </a:endParaRPr>
          </a:p>
        </p:txBody>
      </p:sp>
      <p:pic>
        <p:nvPicPr>
          <p:cNvPr id="342" name="Google Shape;342;g202cd3766f0_1_0"/>
          <p:cNvPicPr preferRelativeResize="0"/>
          <p:nvPr/>
        </p:nvPicPr>
        <p:blipFill>
          <a:blip r:embed="rId3">
            <a:alphaModFix/>
          </a:blip>
          <a:stretch>
            <a:fillRect/>
          </a:stretch>
        </p:blipFill>
        <p:spPr>
          <a:xfrm>
            <a:off x="7240300" y="2061625"/>
            <a:ext cx="3409950" cy="2047875"/>
          </a:xfrm>
          <a:prstGeom prst="rect">
            <a:avLst/>
          </a:prstGeom>
          <a:noFill/>
          <a:ln>
            <a:noFill/>
          </a:ln>
          <a:effectLst>
            <a:outerShdw blurRad="57150" rotWithShape="0" algn="bl" dir="5400000" dist="19050">
              <a:srgbClr val="000000">
                <a:alpha val="50000"/>
              </a:srgbClr>
            </a:outerShdw>
          </a:effectLst>
        </p:spPr>
      </p:pic>
      <p:sp>
        <p:nvSpPr>
          <p:cNvPr id="343" name="Google Shape;343;g202cd3766f0_1_0"/>
          <p:cNvSpPr txBox="1"/>
          <p:nvPr/>
        </p:nvSpPr>
        <p:spPr>
          <a:xfrm>
            <a:off x="1313875" y="2994000"/>
            <a:ext cx="4088100" cy="621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orbel"/>
              <a:buChar char="●"/>
            </a:pPr>
            <a:r>
              <a:rPr lang="de-DE" sz="1500">
                <a:solidFill>
                  <a:srgbClr val="1D1C1D"/>
                </a:solidFill>
                <a:latin typeface="Corbel"/>
                <a:ea typeface="Corbel"/>
                <a:cs typeface="Corbel"/>
                <a:sym typeface="Corbel"/>
              </a:rPr>
              <a:t>Note the name of your DB</a:t>
            </a:r>
            <a:r>
              <a:rPr lang="de-DE" sz="1500">
                <a:solidFill>
                  <a:srgbClr val="1D1C1D"/>
                </a:solidFill>
                <a:latin typeface="Corbel"/>
                <a:ea typeface="Corbel"/>
                <a:cs typeface="Corbel"/>
                <a:sym typeface="Corbel"/>
              </a:rPr>
              <a:t> </a:t>
            </a:r>
            <a:endParaRPr sz="1500">
              <a:solidFill>
                <a:schemeClr val="dk1"/>
              </a:solidFill>
              <a:latin typeface="Corbel"/>
              <a:ea typeface="Corbel"/>
              <a:cs typeface="Corbel"/>
              <a:sym typeface="Corbel"/>
            </a:endParaRPr>
          </a:p>
        </p:txBody>
      </p:sp>
      <p:sp>
        <p:nvSpPr>
          <p:cNvPr id="344" name="Google Shape;344;g202cd3766f0_1_0"/>
          <p:cNvSpPr txBox="1"/>
          <p:nvPr/>
        </p:nvSpPr>
        <p:spPr>
          <a:xfrm>
            <a:off x="1313875" y="3771900"/>
            <a:ext cx="6151800" cy="1395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orbel"/>
              <a:buChar char="●"/>
            </a:pPr>
            <a:r>
              <a:rPr lang="de-DE" sz="1500">
                <a:solidFill>
                  <a:srgbClr val="1D1C1D"/>
                </a:solidFill>
                <a:latin typeface="Corbel"/>
                <a:ea typeface="Corbel"/>
                <a:cs typeface="Corbel"/>
                <a:sym typeface="Corbel"/>
              </a:rPr>
              <a:t>Create an engine with the connection:</a:t>
            </a:r>
            <a:endParaRPr sz="1500">
              <a:solidFill>
                <a:srgbClr val="1D1C1D"/>
              </a:solidFill>
              <a:latin typeface="Corbel"/>
              <a:ea typeface="Corbel"/>
              <a:cs typeface="Corbel"/>
              <a:sym typeface="Corbe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rPr lang="de-DE" sz="1100">
                <a:solidFill>
                  <a:schemeClr val="dk1"/>
                </a:solidFill>
              </a:rPr>
              <a:t>Connection = f'postgresql://your_username:{your_password}@your_host:your_port/your_database')</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500">
              <a:solidFill>
                <a:srgbClr val="1D1C1D"/>
              </a:solidFill>
              <a:latin typeface="Corbel"/>
              <a:ea typeface="Corbel"/>
              <a:cs typeface="Corbel"/>
              <a:sym typeface="Corbel"/>
            </a:endParaRPr>
          </a:p>
        </p:txBody>
      </p:sp>
      <p:sp>
        <p:nvSpPr>
          <p:cNvPr id="345" name="Google Shape;345;g202cd3766f0_1_0"/>
          <p:cNvSpPr txBox="1"/>
          <p:nvPr/>
        </p:nvSpPr>
        <p:spPr>
          <a:xfrm>
            <a:off x="1373875" y="4921000"/>
            <a:ext cx="52341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Corbel"/>
              <a:buChar char="●"/>
            </a:pPr>
            <a:r>
              <a:rPr lang="de-DE" sz="1500">
                <a:solidFill>
                  <a:srgbClr val="1D1C1D"/>
                </a:solidFill>
                <a:latin typeface="Corbel"/>
                <a:ea typeface="Corbel"/>
                <a:cs typeface="Corbel"/>
                <a:sym typeface="Corbel"/>
              </a:rPr>
              <a:t>Create a Config file and save your PostgreSQL password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0"/>
          <p:cNvSpPr/>
          <p:nvPr/>
        </p:nvSpPr>
        <p:spPr>
          <a:xfrm>
            <a:off x="0" y="0"/>
            <a:ext cx="6096000" cy="6857999"/>
          </a:xfrm>
          <a:prstGeom prst="rect">
            <a:avLst/>
          </a:prstGeom>
          <a:solidFill>
            <a:srgbClr val="30353F">
              <a:alpha val="8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352" name="Google Shape;352;p10"/>
          <p:cNvGrpSpPr/>
          <p:nvPr/>
        </p:nvGrpSpPr>
        <p:grpSpPr>
          <a:xfrm>
            <a:off x="9912263" y="2010673"/>
            <a:ext cx="1281512" cy="487738"/>
            <a:chOff x="9912263" y="2010673"/>
            <a:chExt cx="1281512" cy="487738"/>
          </a:xfrm>
        </p:grpSpPr>
        <p:sp>
          <p:nvSpPr>
            <p:cNvPr id="353" name="Google Shape;353;p10"/>
            <p:cNvSpPr/>
            <p:nvPr/>
          </p:nvSpPr>
          <p:spPr>
            <a:xfrm>
              <a:off x="9912263" y="2010673"/>
              <a:ext cx="1281512" cy="487738"/>
            </a:xfrm>
            <a:custGeom>
              <a:rect b="b" l="l" r="r" t="t"/>
              <a:pathLst>
                <a:path extrusionOk="0" h="487738" w="1281512">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354" name="Google Shape;354;p10"/>
            <p:cNvGrpSpPr/>
            <p:nvPr/>
          </p:nvGrpSpPr>
          <p:grpSpPr>
            <a:xfrm flipH="1">
              <a:off x="10838597" y="2143232"/>
              <a:ext cx="222620" cy="222620"/>
              <a:chOff x="1389063" y="3748088"/>
              <a:chExt cx="336550" cy="336550"/>
            </a:xfrm>
          </p:grpSpPr>
          <p:sp>
            <p:nvSpPr>
              <p:cNvPr id="355" name="Google Shape;355;p10"/>
              <p:cNvSpPr/>
              <p:nvPr/>
            </p:nvSpPr>
            <p:spPr>
              <a:xfrm>
                <a:off x="1547813" y="3787776"/>
                <a:ext cx="58738" cy="60325"/>
              </a:xfrm>
              <a:custGeom>
                <a:rect b="b" l="l" r="r" t="t"/>
                <a:pathLst>
                  <a:path extrusionOk="0" h="364" w="360">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56" name="Google Shape;356;p10"/>
              <p:cNvSpPr/>
              <p:nvPr/>
            </p:nvSpPr>
            <p:spPr>
              <a:xfrm>
                <a:off x="1389063" y="3748088"/>
                <a:ext cx="336550" cy="336550"/>
              </a:xfrm>
              <a:custGeom>
                <a:rect b="b" l="l" r="r" t="t"/>
                <a:pathLst>
                  <a:path extrusionOk="0" h="2048" w="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grpSp>
        <p:nvGrpSpPr>
          <p:cNvPr id="357" name="Google Shape;357;p10"/>
          <p:cNvGrpSpPr/>
          <p:nvPr/>
        </p:nvGrpSpPr>
        <p:grpSpPr>
          <a:xfrm>
            <a:off x="9912263" y="2954121"/>
            <a:ext cx="1281512" cy="487738"/>
            <a:chOff x="9912263" y="3185130"/>
            <a:chExt cx="1281512" cy="487738"/>
          </a:xfrm>
        </p:grpSpPr>
        <p:sp>
          <p:nvSpPr>
            <p:cNvPr id="358" name="Google Shape;358;p10"/>
            <p:cNvSpPr/>
            <p:nvPr/>
          </p:nvSpPr>
          <p:spPr>
            <a:xfrm>
              <a:off x="9912263" y="3185130"/>
              <a:ext cx="1281512" cy="487738"/>
            </a:xfrm>
            <a:custGeom>
              <a:rect b="b" l="l" r="r" t="t"/>
              <a:pathLst>
                <a:path extrusionOk="0" h="487738" w="1281512">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359" name="Google Shape;359;p10"/>
            <p:cNvGrpSpPr/>
            <p:nvPr/>
          </p:nvGrpSpPr>
          <p:grpSpPr>
            <a:xfrm flipH="1">
              <a:off x="10822976" y="3302068"/>
              <a:ext cx="253863" cy="253863"/>
              <a:chOff x="3613150" y="3706813"/>
              <a:chExt cx="420688" cy="420687"/>
            </a:xfrm>
          </p:grpSpPr>
          <p:sp>
            <p:nvSpPr>
              <p:cNvPr id="360" name="Google Shape;360;p10"/>
              <p:cNvSpPr/>
              <p:nvPr/>
            </p:nvSpPr>
            <p:spPr>
              <a:xfrm>
                <a:off x="3613150" y="3930650"/>
                <a:ext cx="420688" cy="196850"/>
              </a:xfrm>
              <a:custGeom>
                <a:rect b="b" l="l" r="r" t="t"/>
                <a:pathLst>
                  <a:path extrusionOk="0" h="960" w="2048">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61" name="Google Shape;361;p10"/>
              <p:cNvSpPr/>
              <p:nvPr/>
            </p:nvSpPr>
            <p:spPr>
              <a:xfrm>
                <a:off x="3784600" y="3768725"/>
                <a:ext cx="101600" cy="74612"/>
              </a:xfrm>
              <a:custGeom>
                <a:rect b="b" l="l" r="r" t="t"/>
                <a:pathLst>
                  <a:path extrusionOk="0" h="366" w="492">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62" name="Google Shape;362;p10"/>
              <p:cNvSpPr/>
              <p:nvPr/>
            </p:nvSpPr>
            <p:spPr>
              <a:xfrm>
                <a:off x="3736975" y="3706813"/>
                <a:ext cx="198438" cy="198437"/>
              </a:xfrm>
              <a:custGeom>
                <a:rect b="b" l="l" r="r" t="t"/>
                <a:pathLst>
                  <a:path extrusionOk="0" h="968" w="964">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grpSp>
        <p:nvGrpSpPr>
          <p:cNvPr id="363" name="Google Shape;363;p10"/>
          <p:cNvGrpSpPr/>
          <p:nvPr/>
        </p:nvGrpSpPr>
        <p:grpSpPr>
          <a:xfrm>
            <a:off x="9912263" y="3897569"/>
            <a:ext cx="1281512" cy="487738"/>
            <a:chOff x="9912263" y="3897569"/>
            <a:chExt cx="1281512" cy="487738"/>
          </a:xfrm>
        </p:grpSpPr>
        <p:sp>
          <p:nvSpPr>
            <p:cNvPr id="364" name="Google Shape;364;p10"/>
            <p:cNvSpPr/>
            <p:nvPr/>
          </p:nvSpPr>
          <p:spPr>
            <a:xfrm flipH="1">
              <a:off x="9912263" y="3897569"/>
              <a:ext cx="1281512" cy="487738"/>
            </a:xfrm>
            <a:custGeom>
              <a:rect b="b" l="l" r="r" t="t"/>
              <a:pathLst>
                <a:path extrusionOk="0" h="487738" w="1281512">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365" name="Google Shape;365;p10"/>
            <p:cNvGrpSpPr/>
            <p:nvPr/>
          </p:nvGrpSpPr>
          <p:grpSpPr>
            <a:xfrm>
              <a:off x="10813249" y="4076466"/>
              <a:ext cx="273316" cy="129944"/>
              <a:chOff x="4254500" y="2100263"/>
              <a:chExt cx="1906588" cy="906463"/>
            </a:xfrm>
          </p:grpSpPr>
          <p:sp>
            <p:nvSpPr>
              <p:cNvPr id="366" name="Google Shape;366;p10"/>
              <p:cNvSpPr/>
              <p:nvPr/>
            </p:nvSpPr>
            <p:spPr>
              <a:xfrm>
                <a:off x="4254500" y="2100263"/>
                <a:ext cx="1906588" cy="906463"/>
              </a:xfrm>
              <a:custGeom>
                <a:rect b="b" l="l" r="r" t="t"/>
                <a:pathLst>
                  <a:path extrusionOk="0" h="970" w="2048">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67" name="Google Shape;367;p10"/>
              <p:cNvSpPr/>
              <p:nvPr/>
            </p:nvSpPr>
            <p:spPr>
              <a:xfrm>
                <a:off x="4752975" y="2598738"/>
                <a:ext cx="176213" cy="174625"/>
              </a:xfrm>
              <a:custGeom>
                <a:rect b="b" l="l" r="r" t="t"/>
                <a:pathLst>
                  <a:path extrusionOk="0" h="186" w="190">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68" name="Google Shape;368;p10"/>
              <p:cNvSpPr/>
              <p:nvPr/>
            </p:nvSpPr>
            <p:spPr>
              <a:xfrm>
                <a:off x="5486400" y="2330451"/>
                <a:ext cx="177800" cy="174625"/>
              </a:xfrm>
              <a:custGeom>
                <a:rect b="b" l="l" r="r" t="t"/>
                <a:pathLst>
                  <a:path extrusionOk="0" h="186" w="190">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pic>
        <p:nvPicPr>
          <p:cNvPr id="369" name="Google Shape;369;p10"/>
          <p:cNvPicPr preferRelativeResize="0"/>
          <p:nvPr/>
        </p:nvPicPr>
        <p:blipFill rotWithShape="1">
          <a:blip r:embed="rId3">
            <a:alphaModFix/>
          </a:blip>
          <a:srcRect b="0" l="0" r="0" t="0"/>
          <a:stretch/>
        </p:blipFill>
        <p:spPr>
          <a:xfrm>
            <a:off x="2551283" y="860212"/>
            <a:ext cx="8975028" cy="5521746"/>
          </a:xfrm>
          <a:prstGeom prst="rect">
            <a:avLst/>
          </a:prstGeom>
          <a:noFill/>
          <a:ln>
            <a:noFill/>
          </a:ln>
        </p:spPr>
      </p:pic>
      <p:sp>
        <p:nvSpPr>
          <p:cNvPr id="370" name="Google Shape;370;p10"/>
          <p:cNvSpPr/>
          <p:nvPr/>
        </p:nvSpPr>
        <p:spPr>
          <a:xfrm rot="2700000">
            <a:off x="11788943" y="6333474"/>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98A3AD"/>
              </a:solidFill>
              <a:latin typeface="Corbel"/>
              <a:ea typeface="Corbel"/>
              <a:cs typeface="Corbel"/>
              <a:sym typeface="Corbel"/>
            </a:endParaRPr>
          </a:p>
        </p:txBody>
      </p:sp>
      <p:sp>
        <p:nvSpPr>
          <p:cNvPr id="371" name="Google Shape;371;p10"/>
          <p:cNvSpPr txBox="1"/>
          <p:nvPr/>
        </p:nvSpPr>
        <p:spPr>
          <a:xfrm>
            <a:off x="11857440" y="6481180"/>
            <a:ext cx="34176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de-DE" sz="1400" u="none" cap="none" strike="noStrike">
                <a:solidFill>
                  <a:schemeClr val="lt1"/>
                </a:solidFill>
                <a:latin typeface="Corbel"/>
                <a:ea typeface="Corbel"/>
                <a:cs typeface="Corbel"/>
                <a:sym typeface="Corbel"/>
              </a:rPr>
              <a:t>10</a:t>
            </a:r>
            <a:endParaRPr/>
          </a:p>
        </p:txBody>
      </p:sp>
      <p:sp>
        <p:nvSpPr>
          <p:cNvPr id="372" name="Google Shape;372;p10"/>
          <p:cNvSpPr/>
          <p:nvPr/>
        </p:nvSpPr>
        <p:spPr>
          <a:xfrm>
            <a:off x="4211960" y="1543243"/>
            <a:ext cx="5700304" cy="35545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3" name="Google Shape;373;p10"/>
          <p:cNvSpPr txBox="1"/>
          <p:nvPr/>
        </p:nvSpPr>
        <p:spPr>
          <a:xfrm>
            <a:off x="768062" y="3228901"/>
            <a:ext cx="2557500" cy="4002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de-DE" sz="2600">
                <a:solidFill>
                  <a:schemeClr val="lt1"/>
                </a:solidFill>
                <a:uFill>
                  <a:noFill/>
                </a:uFill>
                <a:latin typeface="Corbel"/>
                <a:ea typeface="Corbel"/>
                <a:cs typeface="Corbel"/>
                <a:sym typeface="Corbel"/>
                <a:hlinkClick r:id="rId4">
                  <a:extLst>
                    <a:ext uri="{A12FA001-AC4F-418D-AE19-62706E023703}">
                      <ahyp:hlinkClr val="tx"/>
                    </a:ext>
                  </a:extLst>
                </a:hlinkClick>
              </a:rPr>
              <a:t>Jupyter Widgets</a:t>
            </a:r>
            <a:endParaRPr sz="2600">
              <a:solidFill>
                <a:schemeClr val="lt1"/>
              </a:solidFill>
              <a:latin typeface="Corbel"/>
              <a:ea typeface="Corbel"/>
              <a:cs typeface="Corbel"/>
              <a:sym typeface="Corbel"/>
            </a:endParaRPr>
          </a:p>
        </p:txBody>
      </p:sp>
      <p:sp>
        <p:nvSpPr>
          <p:cNvPr id="374" name="Google Shape;374;p10"/>
          <p:cNvSpPr txBox="1"/>
          <p:nvPr/>
        </p:nvSpPr>
        <p:spPr>
          <a:xfrm>
            <a:off x="685671" y="1020596"/>
            <a:ext cx="3001800" cy="1477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de-DE" sz="3200" u="none" cap="none" strike="noStrike">
                <a:solidFill>
                  <a:srgbClr val="FFFFFF"/>
                </a:solidFill>
                <a:latin typeface="Corbel"/>
                <a:ea typeface="Corbel"/>
                <a:cs typeface="Corbel"/>
                <a:sym typeface="Corbel"/>
              </a:rPr>
              <a:t>Data Extraction</a:t>
            </a:r>
            <a:endParaRPr b="1" i="0" sz="3200" u="none" cap="none" strike="noStrike">
              <a:solidFill>
                <a:srgbClr val="FFFFFF"/>
              </a:solidFill>
              <a:latin typeface="Corbel"/>
              <a:ea typeface="Corbel"/>
              <a:cs typeface="Corbel"/>
              <a:sym typeface="Corbel"/>
            </a:endParaRPr>
          </a:p>
          <a:p>
            <a:pPr indent="0" lvl="0" marL="0" marR="0" rtl="0" algn="ctr">
              <a:spcBef>
                <a:spcPts val="0"/>
              </a:spcBef>
              <a:spcAft>
                <a:spcPts val="0"/>
              </a:spcAft>
              <a:buNone/>
            </a:pPr>
            <a:r>
              <a:rPr b="1" lang="de-DE" sz="3200">
                <a:solidFill>
                  <a:srgbClr val="FFFFFF"/>
                </a:solidFill>
                <a:latin typeface="Corbel"/>
                <a:ea typeface="Corbel"/>
                <a:cs typeface="Corbel"/>
                <a:sym typeface="Corbel"/>
              </a:rPr>
              <a:t>and interactive visualization</a:t>
            </a:r>
            <a:endParaRPr/>
          </a:p>
        </p:txBody>
      </p:sp>
      <p:cxnSp>
        <p:nvCxnSpPr>
          <p:cNvPr id="375" name="Google Shape;375;p10"/>
          <p:cNvCxnSpPr/>
          <p:nvPr/>
        </p:nvCxnSpPr>
        <p:spPr>
          <a:xfrm>
            <a:off x="685686" y="2631729"/>
            <a:ext cx="1463040" cy="0"/>
          </a:xfrm>
          <a:prstGeom prst="straightConnector1">
            <a:avLst/>
          </a:prstGeom>
          <a:noFill/>
          <a:ln cap="flat" cmpd="sng" w="9525">
            <a:solidFill>
              <a:schemeClr val="lt1"/>
            </a:solidFill>
            <a:prstDash val="solid"/>
            <a:round/>
            <a:headEnd len="sm" w="sm" type="none"/>
            <a:tailEnd len="sm" w="sm" type="none"/>
          </a:ln>
        </p:spPr>
      </p:cxnSp>
      <p:grpSp>
        <p:nvGrpSpPr>
          <p:cNvPr id="376" name="Google Shape;376;p10"/>
          <p:cNvGrpSpPr/>
          <p:nvPr/>
        </p:nvGrpSpPr>
        <p:grpSpPr>
          <a:xfrm>
            <a:off x="8881068" y="3621085"/>
            <a:ext cx="414478" cy="197058"/>
            <a:chOff x="4254500" y="2100263"/>
            <a:chExt cx="1906588" cy="906463"/>
          </a:xfrm>
        </p:grpSpPr>
        <p:sp>
          <p:nvSpPr>
            <p:cNvPr id="377" name="Google Shape;377;p10"/>
            <p:cNvSpPr/>
            <p:nvPr/>
          </p:nvSpPr>
          <p:spPr>
            <a:xfrm>
              <a:off x="4254500" y="2100263"/>
              <a:ext cx="1906588" cy="906463"/>
            </a:xfrm>
            <a:custGeom>
              <a:rect b="b" l="l" r="r" t="t"/>
              <a:pathLst>
                <a:path extrusionOk="0" h="970" w="2048">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78" name="Google Shape;378;p10"/>
            <p:cNvSpPr/>
            <p:nvPr/>
          </p:nvSpPr>
          <p:spPr>
            <a:xfrm>
              <a:off x="4752975" y="2598738"/>
              <a:ext cx="176213" cy="174625"/>
            </a:xfrm>
            <a:custGeom>
              <a:rect b="b" l="l" r="r" t="t"/>
              <a:pathLst>
                <a:path extrusionOk="0" h="186" w="190">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79" name="Google Shape;379;p10"/>
            <p:cNvSpPr/>
            <p:nvPr/>
          </p:nvSpPr>
          <p:spPr>
            <a:xfrm>
              <a:off x="5486400" y="2330451"/>
              <a:ext cx="177800" cy="174625"/>
            </a:xfrm>
            <a:custGeom>
              <a:rect b="b" l="l" r="r" t="t"/>
              <a:pathLst>
                <a:path extrusionOk="0" h="186" w="190">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pic>
        <p:nvPicPr>
          <p:cNvPr id="380" name="Google Shape;380;p10"/>
          <p:cNvPicPr preferRelativeResize="0"/>
          <p:nvPr/>
        </p:nvPicPr>
        <p:blipFill rotWithShape="1">
          <a:blip r:embed="rId5">
            <a:alphaModFix/>
          </a:blip>
          <a:srcRect b="0" l="0" r="0" t="0"/>
          <a:stretch/>
        </p:blipFill>
        <p:spPr>
          <a:xfrm>
            <a:off x="4206518" y="1547670"/>
            <a:ext cx="5748259" cy="35545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g202cd3766f0_1_10" title="Group2_Project3_Video.mp4">
            <a:hlinkClick r:id="rId3"/>
          </p:cNvPr>
          <p:cNvPicPr preferRelativeResize="0"/>
          <p:nvPr/>
        </p:nvPicPr>
        <p:blipFill>
          <a:blip r:embed="rId4">
            <a:alphaModFix/>
          </a:blip>
          <a:stretch>
            <a:fillRect/>
          </a:stretch>
        </p:blipFill>
        <p:spPr>
          <a:xfrm>
            <a:off x="2728775" y="419125"/>
            <a:ext cx="8042200" cy="603165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11"/>
          <p:cNvPicPr preferRelativeResize="0"/>
          <p:nvPr/>
        </p:nvPicPr>
        <p:blipFill rotWithShape="1">
          <a:blip r:embed="rId3">
            <a:alphaModFix/>
          </a:blip>
          <a:srcRect b="0" l="0" r="0" t="0"/>
          <a:stretch/>
        </p:blipFill>
        <p:spPr>
          <a:xfrm>
            <a:off x="0" y="2"/>
            <a:ext cx="12192000" cy="6857999"/>
          </a:xfrm>
          <a:custGeom>
            <a:rect b="b" l="l" r="r" t="t"/>
            <a:pathLst>
              <a:path extrusionOk="0" h="6857999" w="12192000">
                <a:moveTo>
                  <a:pt x="0" y="0"/>
                </a:moveTo>
                <a:lnTo>
                  <a:pt x="12192000" y="0"/>
                </a:lnTo>
                <a:lnTo>
                  <a:pt x="12192000" y="6857999"/>
                </a:lnTo>
                <a:lnTo>
                  <a:pt x="0" y="6857999"/>
                </a:lnTo>
                <a:close/>
              </a:path>
            </a:pathLst>
          </a:custGeom>
          <a:noFill/>
          <a:ln>
            <a:noFill/>
          </a:ln>
        </p:spPr>
      </p:pic>
      <p:sp>
        <p:nvSpPr>
          <p:cNvPr id="393" name="Google Shape;393;p11"/>
          <p:cNvSpPr/>
          <p:nvPr/>
        </p:nvSpPr>
        <p:spPr>
          <a:xfrm>
            <a:off x="0" y="0"/>
            <a:ext cx="12192000" cy="6858000"/>
          </a:xfrm>
          <a:prstGeom prst="rect">
            <a:avLst/>
          </a:prstGeom>
          <a:gradFill>
            <a:gsLst>
              <a:gs pos="0">
                <a:srgbClr val="1F2229">
                  <a:alpha val="91764"/>
                </a:srgbClr>
              </a:gs>
              <a:gs pos="20000">
                <a:srgbClr val="1F2229">
                  <a:alpha val="91764"/>
                </a:srgbClr>
              </a:gs>
              <a:gs pos="100000">
                <a:srgbClr val="1F2229">
                  <a:alpha val="6000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394" name="Google Shape;394;p11"/>
          <p:cNvGrpSpPr/>
          <p:nvPr/>
        </p:nvGrpSpPr>
        <p:grpSpPr>
          <a:xfrm>
            <a:off x="2757714" y="1626921"/>
            <a:ext cx="6676572" cy="3604160"/>
            <a:chOff x="2162629" y="1305681"/>
            <a:chExt cx="7866742" cy="4246640"/>
          </a:xfrm>
        </p:grpSpPr>
        <p:sp>
          <p:nvSpPr>
            <p:cNvPr id="395" name="Google Shape;395;p11"/>
            <p:cNvSpPr/>
            <p:nvPr/>
          </p:nvSpPr>
          <p:spPr>
            <a:xfrm>
              <a:off x="5782715" y="1305681"/>
              <a:ext cx="4246656" cy="4246640"/>
            </a:xfrm>
            <a:prstGeom prst="ellipse">
              <a:avLst/>
            </a:prstGeom>
            <a:solidFill>
              <a:srgbClr val="43CDD9">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6" name="Google Shape;396;p11"/>
            <p:cNvSpPr/>
            <p:nvPr/>
          </p:nvSpPr>
          <p:spPr>
            <a:xfrm>
              <a:off x="2162629" y="1305681"/>
              <a:ext cx="4246656" cy="4246640"/>
            </a:xfrm>
            <a:prstGeom prst="ellipse">
              <a:avLst/>
            </a:prstGeom>
            <a:solidFill>
              <a:srgbClr val="43CDD9">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397" name="Google Shape;397;p11"/>
          <p:cNvSpPr/>
          <p:nvPr/>
        </p:nvSpPr>
        <p:spPr>
          <a:xfrm>
            <a:off x="3456507" y="789512"/>
            <a:ext cx="5278993" cy="5278976"/>
          </a:xfrm>
          <a:prstGeom prst="ellipse">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8" name="Google Shape;398;p11"/>
          <p:cNvSpPr/>
          <p:nvPr/>
        </p:nvSpPr>
        <p:spPr>
          <a:xfrm>
            <a:off x="3879010" y="1212017"/>
            <a:ext cx="4433981" cy="4433966"/>
          </a:xfrm>
          <a:prstGeom prst="ellipse">
            <a:avLst/>
          </a:pr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9" name="Google Shape;399;p11"/>
          <p:cNvSpPr txBox="1"/>
          <p:nvPr/>
        </p:nvSpPr>
        <p:spPr>
          <a:xfrm>
            <a:off x="4484183" y="3059668"/>
            <a:ext cx="3223639" cy="73866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de-DE" sz="4800" u="none" cap="none" strike="noStrike">
                <a:solidFill>
                  <a:srgbClr val="FFFFFF"/>
                </a:solidFill>
                <a:latin typeface="Corbel"/>
                <a:ea typeface="Corbel"/>
                <a:cs typeface="Corbel"/>
                <a:sym typeface="Corbel"/>
              </a:rPr>
              <a:t>Thank you!</a:t>
            </a:r>
            <a:endParaRPr/>
          </a:p>
        </p:txBody>
      </p:sp>
      <p:pic>
        <p:nvPicPr>
          <p:cNvPr descr="Dies ist ein Symbol mit dem Text „24Slides“." id="400" name="Google Shape;400;p11">
            <a:hlinkClick r:id="rId4"/>
          </p:cNvPr>
          <p:cNvPicPr preferRelativeResize="0"/>
          <p:nvPr/>
        </p:nvPicPr>
        <p:blipFill rotWithShape="1">
          <a:blip r:embed="rId5">
            <a:alphaModFix/>
          </a:blip>
          <a:srcRect b="0" l="0" r="0" t="0"/>
          <a:stretch/>
        </p:blipFill>
        <p:spPr>
          <a:xfrm>
            <a:off x="5581650" y="6336441"/>
            <a:ext cx="1028700" cy="2939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
          <p:cNvSpPr txBox="1"/>
          <p:nvPr>
            <p:ph type="title"/>
          </p:nvPr>
        </p:nvSpPr>
        <p:spPr>
          <a:xfrm>
            <a:off x="1591142" y="647700"/>
            <a:ext cx="10018800"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666666"/>
              </a:buClr>
              <a:buSzPts val="4000"/>
              <a:buFont typeface="Corbel"/>
              <a:buNone/>
            </a:pPr>
            <a:r>
              <a:rPr b="1" lang="de-DE">
                <a:solidFill>
                  <a:srgbClr val="666666"/>
                </a:solidFill>
              </a:rPr>
              <a:t>Death Rate of countries and its causes</a:t>
            </a:r>
            <a:br>
              <a:rPr b="1" lang="de-DE">
                <a:solidFill>
                  <a:srgbClr val="666666"/>
                </a:solidFill>
              </a:rPr>
            </a:br>
            <a:r>
              <a:rPr b="1" lang="de-DE">
                <a:solidFill>
                  <a:srgbClr val="666666"/>
                </a:solidFill>
              </a:rPr>
              <a:t> (1990-2019)</a:t>
            </a:r>
            <a:br>
              <a:rPr b="1" lang="de-DE"/>
            </a:br>
            <a:endParaRPr/>
          </a:p>
        </p:txBody>
      </p:sp>
      <p:sp>
        <p:nvSpPr>
          <p:cNvPr id="166" name="Google Shape;166;p2"/>
          <p:cNvSpPr txBox="1"/>
          <p:nvPr/>
        </p:nvSpPr>
        <p:spPr>
          <a:xfrm>
            <a:off x="1716050" y="2667000"/>
            <a:ext cx="9610800" cy="27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1550">
                <a:solidFill>
                  <a:srgbClr val="595959"/>
                </a:solidFill>
              </a:rPr>
              <a:t>The goal for our project was the Extract, Transform and Load process with the python pandas library. Our aim was to extract all relevant and useful data from the dataset, transform the data by cleaning to ensure data integrity and consistency and lastly process the data so we could further analyze and create necessary visualizations.</a:t>
            </a:r>
            <a:endParaRPr sz="1550">
              <a:solidFill>
                <a:srgbClr val="595959"/>
              </a:solidFill>
            </a:endParaRPr>
          </a:p>
          <a:p>
            <a:pPr indent="0" lvl="0" marL="0" rtl="0" algn="l">
              <a:spcBef>
                <a:spcPts val="0"/>
              </a:spcBef>
              <a:spcAft>
                <a:spcPts val="0"/>
              </a:spcAft>
              <a:buNone/>
            </a:pPr>
            <a:r>
              <a:rPr lang="de-DE" sz="1550">
                <a:solidFill>
                  <a:srgbClr val="595959"/>
                </a:solidFill>
              </a:rPr>
              <a:t>For this project we utilized a dataset sourced from Kaggle that covered the cause of death over various countries and regions between 1990-2019. The data set had information on death rates for 28 different causes of death throughout various geological locations  which we were able to utilize for the project.</a:t>
            </a:r>
            <a:endParaRPr sz="155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p:nvPr/>
        </p:nvSpPr>
        <p:spPr>
          <a:xfrm rot="2700000">
            <a:off x="11788943" y="6333474"/>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98A3AD"/>
              </a:solidFill>
              <a:latin typeface="Corbel"/>
              <a:ea typeface="Corbel"/>
              <a:cs typeface="Corbel"/>
              <a:sym typeface="Corbel"/>
            </a:endParaRPr>
          </a:p>
        </p:txBody>
      </p:sp>
      <p:sp>
        <p:nvSpPr>
          <p:cNvPr id="173" name="Google Shape;173;p5"/>
          <p:cNvSpPr txBox="1"/>
          <p:nvPr/>
        </p:nvSpPr>
        <p:spPr>
          <a:xfrm>
            <a:off x="11907454" y="6481180"/>
            <a:ext cx="2776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de-DE" sz="1400" u="none" cap="none" strike="noStrike">
                <a:solidFill>
                  <a:schemeClr val="lt1"/>
                </a:solidFill>
                <a:latin typeface="Corbel"/>
                <a:ea typeface="Corbel"/>
                <a:cs typeface="Corbel"/>
                <a:sym typeface="Corbel"/>
              </a:rPr>
              <a:t>5</a:t>
            </a:r>
            <a:endParaRPr/>
          </a:p>
        </p:txBody>
      </p:sp>
      <p:sp>
        <p:nvSpPr>
          <p:cNvPr id="174" name="Google Shape;174;p5"/>
          <p:cNvSpPr txBox="1"/>
          <p:nvPr/>
        </p:nvSpPr>
        <p:spPr>
          <a:xfrm>
            <a:off x="5018681" y="903690"/>
            <a:ext cx="2154600" cy="2772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de-DE" sz="1800">
                <a:solidFill>
                  <a:srgbClr val="30353F"/>
                </a:solidFill>
                <a:latin typeface="Corbel"/>
                <a:ea typeface="Corbel"/>
                <a:cs typeface="Corbel"/>
                <a:sym typeface="Corbel"/>
              </a:rPr>
              <a:t>        TRANSFORM</a:t>
            </a:r>
            <a:endParaRPr/>
          </a:p>
        </p:txBody>
      </p:sp>
      <p:sp>
        <p:nvSpPr>
          <p:cNvPr id="175" name="Google Shape;175;p5"/>
          <p:cNvSpPr txBox="1"/>
          <p:nvPr/>
        </p:nvSpPr>
        <p:spPr>
          <a:xfrm>
            <a:off x="744167" y="903690"/>
            <a:ext cx="2800200" cy="2772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de-DE" sz="1800">
                <a:solidFill>
                  <a:srgbClr val="30353F"/>
                </a:solidFill>
                <a:latin typeface="Corbel"/>
                <a:ea typeface="Corbel"/>
                <a:cs typeface="Corbel"/>
                <a:sym typeface="Corbel"/>
              </a:rPr>
              <a:t>EXTRACT</a:t>
            </a:r>
            <a:endParaRPr/>
          </a:p>
        </p:txBody>
      </p:sp>
      <p:sp>
        <p:nvSpPr>
          <p:cNvPr id="176" name="Google Shape;176;p5"/>
          <p:cNvSpPr txBox="1"/>
          <p:nvPr/>
        </p:nvSpPr>
        <p:spPr>
          <a:xfrm>
            <a:off x="8647524" y="903690"/>
            <a:ext cx="2800200" cy="2772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de-DE" sz="1800">
                <a:solidFill>
                  <a:srgbClr val="30353F"/>
                </a:solidFill>
                <a:latin typeface="Corbel"/>
                <a:ea typeface="Corbel"/>
                <a:cs typeface="Corbel"/>
                <a:sym typeface="Corbel"/>
              </a:rPr>
              <a:t>LOAD</a:t>
            </a:r>
            <a:endParaRPr/>
          </a:p>
        </p:txBody>
      </p:sp>
      <p:sp>
        <p:nvSpPr>
          <p:cNvPr id="177" name="Google Shape;177;p5"/>
          <p:cNvSpPr/>
          <p:nvPr/>
        </p:nvSpPr>
        <p:spPr>
          <a:xfrm>
            <a:off x="5014510" y="2534138"/>
            <a:ext cx="2162981" cy="3472192"/>
          </a:xfrm>
          <a:prstGeom prst="rect">
            <a:avLst/>
          </a:prstGeom>
          <a:gradFill>
            <a:gsLst>
              <a:gs pos="0">
                <a:srgbClr val="98A3AD"/>
              </a:gs>
              <a:gs pos="100000">
                <a:srgbClr val="98A3AD">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178" name="Google Shape;178;p5"/>
          <p:cNvGrpSpPr/>
          <p:nvPr/>
        </p:nvGrpSpPr>
        <p:grpSpPr>
          <a:xfrm>
            <a:off x="4255846" y="1257300"/>
            <a:ext cx="3680308" cy="2453538"/>
            <a:chOff x="4064749" y="1192972"/>
            <a:chExt cx="4062503" cy="2708336"/>
          </a:xfrm>
        </p:grpSpPr>
        <p:graphicFrame>
          <p:nvGraphicFramePr>
            <p:cNvPr id="179" name="Google Shape;179;p5"/>
            <p:cNvGraphicFramePr/>
            <p:nvPr/>
          </p:nvGraphicFramePr>
          <p:xfrm>
            <a:off x="4064749" y="1192972"/>
            <a:ext cx="4062503" cy="2708336"/>
          </p:xfrm>
          <a:graphic>
            <a:graphicData uri="http://schemas.openxmlformats.org/drawingml/2006/chart">
              <c:chart r:id="rId3"/>
            </a:graphicData>
          </a:graphic>
        </p:graphicFrame>
        <p:sp>
          <p:nvSpPr>
            <p:cNvPr id="180" name="Google Shape;180;p5"/>
            <p:cNvSpPr/>
            <p:nvPr/>
          </p:nvSpPr>
          <p:spPr>
            <a:xfrm>
              <a:off x="5302166" y="1753306"/>
              <a:ext cx="1587668" cy="158766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181" name="Google Shape;181;p5"/>
          <p:cNvSpPr txBox="1"/>
          <p:nvPr/>
        </p:nvSpPr>
        <p:spPr>
          <a:xfrm>
            <a:off x="5018682" y="3721965"/>
            <a:ext cx="2154600" cy="25551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de-DE" sz="1600">
                <a:solidFill>
                  <a:srgbClr val="30353F"/>
                </a:solidFill>
                <a:latin typeface="Corbel"/>
                <a:ea typeface="Corbel"/>
                <a:cs typeface="Corbel"/>
                <a:sym typeface="Corbel"/>
              </a:rPr>
              <a:t>Processes and organizes extracted data:</a:t>
            </a:r>
            <a:endParaRPr sz="1600">
              <a:solidFill>
                <a:srgbClr val="30353F"/>
              </a:solidFill>
              <a:latin typeface="Corbel"/>
              <a:ea typeface="Corbel"/>
              <a:cs typeface="Corbel"/>
              <a:sym typeface="Corbel"/>
            </a:endParaRPr>
          </a:p>
          <a:p>
            <a:pPr indent="0" lvl="0" marL="0" marR="0" rtl="0" algn="l">
              <a:spcBef>
                <a:spcPts val="0"/>
              </a:spcBef>
              <a:spcAft>
                <a:spcPts val="0"/>
              </a:spcAft>
              <a:buNone/>
            </a:pPr>
            <a:r>
              <a:rPr lang="de-DE" sz="1600">
                <a:solidFill>
                  <a:srgbClr val="595959"/>
                </a:solidFill>
                <a:latin typeface="Corbel"/>
                <a:ea typeface="Corbel"/>
                <a:cs typeface="Corbel"/>
                <a:sym typeface="Corbel"/>
              </a:rPr>
              <a:t>-</a:t>
            </a:r>
            <a:r>
              <a:rPr lang="de-DE">
                <a:solidFill>
                  <a:srgbClr val="595959"/>
                </a:solidFill>
                <a:latin typeface="Corbel"/>
                <a:ea typeface="Corbel"/>
                <a:cs typeface="Corbel"/>
                <a:sym typeface="Corbel"/>
              </a:rPr>
              <a:t>Column Analysis</a:t>
            </a:r>
            <a:endParaRPr>
              <a:solidFill>
                <a:srgbClr val="595959"/>
              </a:solidFill>
              <a:latin typeface="Corbel"/>
              <a:ea typeface="Corbel"/>
              <a:cs typeface="Corbel"/>
              <a:sym typeface="Corbel"/>
            </a:endParaRPr>
          </a:p>
          <a:p>
            <a:pPr indent="0" lvl="0" marL="0" rtl="0" algn="l">
              <a:spcBef>
                <a:spcPts val="0"/>
              </a:spcBef>
              <a:spcAft>
                <a:spcPts val="0"/>
              </a:spcAft>
              <a:buNone/>
            </a:pPr>
            <a:r>
              <a:rPr lang="de-DE">
                <a:solidFill>
                  <a:srgbClr val="595959"/>
                </a:solidFill>
                <a:latin typeface="Corbel"/>
                <a:ea typeface="Corbel"/>
                <a:cs typeface="Corbel"/>
                <a:sym typeface="Corbel"/>
              </a:rPr>
              <a:t>-Checking for duplicates and empty cells</a:t>
            </a:r>
            <a:endParaRPr>
              <a:solidFill>
                <a:srgbClr val="595959"/>
              </a:solidFill>
              <a:latin typeface="Corbel"/>
              <a:ea typeface="Corbel"/>
              <a:cs typeface="Corbel"/>
              <a:sym typeface="Corbel"/>
            </a:endParaRPr>
          </a:p>
          <a:p>
            <a:pPr indent="0" lvl="0" marL="0" marR="0" rtl="0" algn="l">
              <a:spcBef>
                <a:spcPts val="0"/>
              </a:spcBef>
              <a:spcAft>
                <a:spcPts val="0"/>
              </a:spcAft>
              <a:buNone/>
            </a:pPr>
            <a:r>
              <a:rPr lang="de-DE">
                <a:solidFill>
                  <a:srgbClr val="595959"/>
                </a:solidFill>
                <a:latin typeface="Corbel"/>
                <a:ea typeface="Corbel"/>
                <a:cs typeface="Corbel"/>
                <a:sym typeface="Corbel"/>
              </a:rPr>
              <a:t>–Deleting Redundant columns, merging</a:t>
            </a:r>
            <a:endParaRPr>
              <a:solidFill>
                <a:srgbClr val="595959"/>
              </a:solidFill>
              <a:latin typeface="Corbel"/>
              <a:ea typeface="Corbel"/>
              <a:cs typeface="Corbel"/>
              <a:sym typeface="Corbel"/>
            </a:endParaRPr>
          </a:p>
          <a:p>
            <a:pPr indent="0" lvl="0" marL="0" marR="0" rtl="0" algn="l">
              <a:spcBef>
                <a:spcPts val="0"/>
              </a:spcBef>
              <a:spcAft>
                <a:spcPts val="0"/>
              </a:spcAft>
              <a:buNone/>
            </a:pPr>
            <a:r>
              <a:t/>
            </a:r>
            <a:endParaRPr>
              <a:solidFill>
                <a:schemeClr val="lt1"/>
              </a:solidFill>
              <a:latin typeface="Corbel"/>
              <a:ea typeface="Corbel"/>
              <a:cs typeface="Corbel"/>
              <a:sym typeface="Corbel"/>
            </a:endParaRPr>
          </a:p>
          <a:p>
            <a:pPr indent="0" lvl="0" marL="0" rtl="0" algn="l">
              <a:spcBef>
                <a:spcPts val="0"/>
              </a:spcBef>
              <a:spcAft>
                <a:spcPts val="0"/>
              </a:spcAft>
              <a:buClr>
                <a:schemeClr val="dk1"/>
              </a:buClr>
              <a:buFont typeface="Arial"/>
              <a:buNone/>
            </a:pPr>
            <a:r>
              <a:t/>
            </a:r>
            <a:endParaRPr sz="1600">
              <a:solidFill>
                <a:srgbClr val="30353F"/>
              </a:solidFill>
              <a:latin typeface="Corbel"/>
              <a:ea typeface="Corbel"/>
              <a:cs typeface="Corbel"/>
              <a:sym typeface="Corbel"/>
            </a:endParaRPr>
          </a:p>
          <a:p>
            <a:pPr indent="0" lvl="0" marL="457200" marR="0" rtl="0" algn="ctr">
              <a:spcBef>
                <a:spcPts val="0"/>
              </a:spcBef>
              <a:spcAft>
                <a:spcPts val="0"/>
              </a:spcAft>
              <a:buNone/>
            </a:pPr>
            <a:r>
              <a:t/>
            </a:r>
            <a:endParaRPr sz="1600">
              <a:solidFill>
                <a:srgbClr val="30353F"/>
              </a:solidFill>
              <a:latin typeface="Corbel"/>
              <a:ea typeface="Corbel"/>
              <a:cs typeface="Corbel"/>
              <a:sym typeface="Corbel"/>
            </a:endParaRPr>
          </a:p>
          <a:p>
            <a:pPr indent="0" lvl="0" marL="0" marR="0" rtl="0" algn="ctr">
              <a:spcBef>
                <a:spcPts val="0"/>
              </a:spcBef>
              <a:spcAft>
                <a:spcPts val="0"/>
              </a:spcAft>
              <a:buNone/>
            </a:pPr>
            <a:r>
              <a:t/>
            </a:r>
            <a:endParaRPr sz="1600">
              <a:solidFill>
                <a:srgbClr val="30353F"/>
              </a:solidFill>
              <a:latin typeface="Corbel"/>
              <a:ea typeface="Corbel"/>
              <a:cs typeface="Corbel"/>
              <a:sym typeface="Corbel"/>
            </a:endParaRPr>
          </a:p>
        </p:txBody>
      </p:sp>
      <p:sp>
        <p:nvSpPr>
          <p:cNvPr id="182" name="Google Shape;182;p5"/>
          <p:cNvSpPr/>
          <p:nvPr/>
        </p:nvSpPr>
        <p:spPr>
          <a:xfrm>
            <a:off x="1057712" y="2543209"/>
            <a:ext cx="2173221" cy="3471990"/>
          </a:xfrm>
          <a:prstGeom prst="rect">
            <a:avLst/>
          </a:prstGeom>
          <a:gradFill>
            <a:gsLst>
              <a:gs pos="0">
                <a:srgbClr val="30353F"/>
              </a:gs>
              <a:gs pos="100000">
                <a:srgbClr val="30353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183" name="Google Shape;183;p5"/>
          <p:cNvGrpSpPr/>
          <p:nvPr/>
        </p:nvGrpSpPr>
        <p:grpSpPr>
          <a:xfrm>
            <a:off x="304169" y="1258770"/>
            <a:ext cx="3680307" cy="2453539"/>
            <a:chOff x="-20046" y="1192971"/>
            <a:chExt cx="4062503" cy="2708336"/>
          </a:xfrm>
        </p:grpSpPr>
        <p:sp>
          <p:nvSpPr>
            <p:cNvPr id="184" name="Google Shape;184;p5"/>
            <p:cNvSpPr/>
            <p:nvPr/>
          </p:nvSpPr>
          <p:spPr>
            <a:xfrm>
              <a:off x="1217371" y="1753306"/>
              <a:ext cx="1587668" cy="158766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aphicFrame>
          <p:nvGraphicFramePr>
            <p:cNvPr id="185" name="Google Shape;185;p5"/>
            <p:cNvGraphicFramePr/>
            <p:nvPr/>
          </p:nvGraphicFramePr>
          <p:xfrm>
            <a:off x="-20046" y="1192971"/>
            <a:ext cx="4062503" cy="2708336"/>
          </p:xfrm>
          <a:graphic>
            <a:graphicData uri="http://schemas.openxmlformats.org/drawingml/2006/chart">
              <c:chart r:id="rId4"/>
            </a:graphicData>
          </a:graphic>
        </p:graphicFrame>
      </p:grpSp>
      <p:sp>
        <p:nvSpPr>
          <p:cNvPr id="186" name="Google Shape;186;p5"/>
          <p:cNvSpPr txBox="1"/>
          <p:nvPr/>
        </p:nvSpPr>
        <p:spPr>
          <a:xfrm>
            <a:off x="1067004" y="3723437"/>
            <a:ext cx="2154600" cy="18156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de-DE" sz="1600">
                <a:solidFill>
                  <a:srgbClr val="30353F"/>
                </a:solidFill>
                <a:latin typeface="Corbel"/>
                <a:ea typeface="Corbel"/>
                <a:cs typeface="Corbel"/>
                <a:sym typeface="Corbel"/>
              </a:rPr>
              <a:t>Retrieves</a:t>
            </a:r>
            <a:r>
              <a:rPr lang="de-DE" sz="1600">
                <a:solidFill>
                  <a:srgbClr val="30353F"/>
                </a:solidFill>
                <a:latin typeface="Corbel"/>
                <a:ea typeface="Corbel"/>
                <a:cs typeface="Corbel"/>
                <a:sym typeface="Corbel"/>
              </a:rPr>
              <a:t> and verifies data from various sources:</a:t>
            </a:r>
            <a:endParaRPr sz="1600">
              <a:solidFill>
                <a:srgbClr val="30353F"/>
              </a:solidFill>
              <a:latin typeface="Corbel"/>
              <a:ea typeface="Corbel"/>
              <a:cs typeface="Corbel"/>
              <a:sym typeface="Corbel"/>
            </a:endParaRPr>
          </a:p>
          <a:p>
            <a:pPr indent="0" lvl="0" marL="0" rtl="0" algn="l">
              <a:lnSpc>
                <a:spcPct val="115000"/>
              </a:lnSpc>
              <a:spcBef>
                <a:spcPts val="0"/>
              </a:spcBef>
              <a:spcAft>
                <a:spcPts val="0"/>
              </a:spcAft>
              <a:buClr>
                <a:schemeClr val="dk1"/>
              </a:buClr>
              <a:buSzPts val="1100"/>
              <a:buFont typeface="Arial"/>
              <a:buNone/>
            </a:pPr>
            <a:r>
              <a:rPr lang="de-DE" sz="1100">
                <a:solidFill>
                  <a:srgbClr val="666666"/>
                </a:solidFill>
                <a:latin typeface="Roboto"/>
                <a:ea typeface="Roboto"/>
                <a:cs typeface="Roboto"/>
                <a:sym typeface="Roboto"/>
              </a:rPr>
              <a:t>https://www.kaggle.com/datasets/bilalwaseer/death-rate-of-countries-and-its-causes</a:t>
            </a:r>
            <a:endParaRPr sz="1100">
              <a:solidFill>
                <a:schemeClr val="dk1"/>
              </a:solidFill>
            </a:endParaRPr>
          </a:p>
          <a:p>
            <a:pPr indent="0" lvl="0" marL="0" marR="0" rtl="0" algn="ctr">
              <a:spcBef>
                <a:spcPts val="0"/>
              </a:spcBef>
              <a:spcAft>
                <a:spcPts val="0"/>
              </a:spcAft>
              <a:buNone/>
            </a:pPr>
            <a:r>
              <a:t/>
            </a:r>
            <a:endParaRPr sz="1600">
              <a:solidFill>
                <a:srgbClr val="30353F"/>
              </a:solidFill>
              <a:latin typeface="Corbel"/>
              <a:ea typeface="Corbel"/>
              <a:cs typeface="Corbel"/>
              <a:sym typeface="Corbel"/>
            </a:endParaRPr>
          </a:p>
          <a:p>
            <a:pPr indent="0" lvl="0" marL="0" marR="0" rtl="0" algn="ctr">
              <a:spcBef>
                <a:spcPts val="0"/>
              </a:spcBef>
              <a:spcAft>
                <a:spcPts val="0"/>
              </a:spcAft>
              <a:buNone/>
            </a:pPr>
            <a:r>
              <a:t/>
            </a:r>
            <a:endParaRPr sz="1600">
              <a:solidFill>
                <a:srgbClr val="30353F"/>
              </a:solidFill>
              <a:latin typeface="Corbel"/>
              <a:ea typeface="Corbel"/>
              <a:cs typeface="Corbel"/>
              <a:sym typeface="Corbel"/>
            </a:endParaRPr>
          </a:p>
        </p:txBody>
      </p:sp>
      <p:sp>
        <p:nvSpPr>
          <p:cNvPr id="187" name="Google Shape;187;p5"/>
          <p:cNvSpPr/>
          <p:nvPr/>
        </p:nvSpPr>
        <p:spPr>
          <a:xfrm>
            <a:off x="8957488" y="2547286"/>
            <a:ext cx="2180381" cy="3447372"/>
          </a:xfrm>
          <a:prstGeom prst="rect">
            <a:avLst/>
          </a:prstGeom>
          <a:gradFill>
            <a:gsLst>
              <a:gs pos="0">
                <a:srgbClr val="BABABA"/>
              </a:gs>
              <a:gs pos="100000">
                <a:srgbClr val="BABABA">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188" name="Google Shape;188;p5"/>
          <p:cNvGrpSpPr/>
          <p:nvPr/>
        </p:nvGrpSpPr>
        <p:grpSpPr>
          <a:xfrm>
            <a:off x="8207475" y="1277475"/>
            <a:ext cx="3680221" cy="2453482"/>
            <a:chOff x="8149543" y="1192972"/>
            <a:chExt cx="4062503" cy="2708336"/>
          </a:xfrm>
        </p:grpSpPr>
        <p:sp>
          <p:nvSpPr>
            <p:cNvPr id="189" name="Google Shape;189;p5"/>
            <p:cNvSpPr/>
            <p:nvPr/>
          </p:nvSpPr>
          <p:spPr>
            <a:xfrm>
              <a:off x="9386960" y="1753306"/>
              <a:ext cx="1587668" cy="158766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aphicFrame>
          <p:nvGraphicFramePr>
            <p:cNvPr id="190" name="Google Shape;190;p5"/>
            <p:cNvGraphicFramePr/>
            <p:nvPr/>
          </p:nvGraphicFramePr>
          <p:xfrm>
            <a:off x="8149543" y="1192972"/>
            <a:ext cx="4062503" cy="2708336"/>
          </p:xfrm>
          <a:graphic>
            <a:graphicData uri="http://schemas.openxmlformats.org/drawingml/2006/chart">
              <c:chart r:id="rId5"/>
            </a:graphicData>
          </a:graphic>
        </p:graphicFrame>
      </p:grpSp>
      <p:sp>
        <p:nvSpPr>
          <p:cNvPr id="191" name="Google Shape;191;p5"/>
          <p:cNvSpPr txBox="1"/>
          <p:nvPr/>
        </p:nvSpPr>
        <p:spPr>
          <a:xfrm>
            <a:off x="8970360" y="3721965"/>
            <a:ext cx="2154600" cy="13413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de-DE" sz="1600">
                <a:solidFill>
                  <a:srgbClr val="30353F"/>
                </a:solidFill>
                <a:latin typeface="Corbel"/>
                <a:ea typeface="Corbel"/>
                <a:cs typeface="Corbel"/>
                <a:sym typeface="Corbel"/>
              </a:rPr>
              <a:t>Moves transformed data to a data repository:</a:t>
            </a:r>
            <a:endParaRPr sz="1600">
              <a:solidFill>
                <a:srgbClr val="30353F"/>
              </a:solidFill>
              <a:latin typeface="Corbel"/>
              <a:ea typeface="Corbel"/>
              <a:cs typeface="Corbel"/>
              <a:sym typeface="Corbel"/>
            </a:endParaRPr>
          </a:p>
          <a:p>
            <a:pPr indent="0" lvl="0" marL="0" rtl="0" algn="l">
              <a:lnSpc>
                <a:spcPct val="140000"/>
              </a:lnSpc>
              <a:spcBef>
                <a:spcPts val="1000"/>
              </a:spcBef>
              <a:spcAft>
                <a:spcPts val="0"/>
              </a:spcAft>
              <a:buClr>
                <a:schemeClr val="dk1"/>
              </a:buClr>
              <a:buSzPts val="1100"/>
              <a:buFont typeface="Arial"/>
              <a:buNone/>
            </a:pPr>
            <a:r>
              <a:rPr lang="de-DE" sz="1100" u="sng">
                <a:solidFill>
                  <a:srgbClr val="1155CC"/>
                </a:solidFill>
                <a:latin typeface="Roboto"/>
                <a:ea typeface="Roboto"/>
                <a:cs typeface="Roboto"/>
                <a:sym typeface="Roboto"/>
                <a:hlinkClick r:id="rId6">
                  <a:extLst>
                    <a:ext uri="{A12FA001-AC4F-418D-AE19-62706E023703}">
                      <ahyp:hlinkClr val="tx"/>
                    </a:ext>
                  </a:extLst>
                </a:hlinkClick>
              </a:rPr>
              <a:t>https://github.com/KatharinaSojka/Project_2_Group_2</a:t>
            </a:r>
            <a:endParaRPr sz="1600">
              <a:solidFill>
                <a:srgbClr val="30353F"/>
              </a:solidFill>
              <a:latin typeface="Corbel"/>
              <a:ea typeface="Corbel"/>
              <a:cs typeface="Corbel"/>
              <a:sym typeface="Corbel"/>
            </a:endParaRPr>
          </a:p>
          <a:p>
            <a:pPr indent="0" lvl="0" marL="0" marR="0" rtl="0" algn="ctr">
              <a:spcBef>
                <a:spcPts val="0"/>
              </a:spcBef>
              <a:spcAft>
                <a:spcPts val="0"/>
              </a:spcAft>
              <a:buNone/>
            </a:pPr>
            <a:r>
              <a:t/>
            </a:r>
            <a:endParaRPr sz="1600">
              <a:solidFill>
                <a:srgbClr val="30353F"/>
              </a:solidFill>
              <a:latin typeface="Corbel"/>
              <a:ea typeface="Corbel"/>
              <a:cs typeface="Corbel"/>
              <a:sym typeface="Corbel"/>
            </a:endParaRPr>
          </a:p>
        </p:txBody>
      </p:sp>
      <p:sp>
        <p:nvSpPr>
          <p:cNvPr id="192" name="Google Shape;192;p5"/>
          <p:cNvSpPr txBox="1"/>
          <p:nvPr/>
        </p:nvSpPr>
        <p:spPr>
          <a:xfrm>
            <a:off x="4650892" y="165381"/>
            <a:ext cx="2890200" cy="4926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de-DE" sz="3200">
                <a:solidFill>
                  <a:srgbClr val="30353F"/>
                </a:solidFill>
                <a:latin typeface="Corbel"/>
                <a:ea typeface="Corbel"/>
                <a:cs typeface="Corbel"/>
                <a:sym typeface="Corbel"/>
              </a:rPr>
              <a:t>ETL Process</a:t>
            </a:r>
            <a:r>
              <a:rPr b="1" i="0" lang="de-DE" sz="3200" u="none" cap="none" strike="noStrike">
                <a:solidFill>
                  <a:srgbClr val="30353F"/>
                </a:solidFill>
                <a:latin typeface="Corbel"/>
                <a:ea typeface="Corbel"/>
                <a:cs typeface="Corbel"/>
                <a:sym typeface="Corbel"/>
              </a:rPr>
              <a:t> </a:t>
            </a:r>
            <a:endParaRPr/>
          </a:p>
        </p:txBody>
      </p:sp>
      <p:pic>
        <p:nvPicPr>
          <p:cNvPr id="193" name="Google Shape;193;p5"/>
          <p:cNvPicPr preferRelativeResize="0"/>
          <p:nvPr/>
        </p:nvPicPr>
        <p:blipFill>
          <a:blip r:embed="rId7">
            <a:alphaModFix/>
          </a:blip>
          <a:stretch>
            <a:fillRect/>
          </a:stretch>
        </p:blipFill>
        <p:spPr>
          <a:xfrm>
            <a:off x="1632125" y="1985375"/>
            <a:ext cx="1024400" cy="1000148"/>
          </a:xfrm>
          <a:prstGeom prst="rect">
            <a:avLst/>
          </a:prstGeom>
          <a:noFill/>
          <a:ln>
            <a:noFill/>
          </a:ln>
        </p:spPr>
      </p:pic>
      <p:pic>
        <p:nvPicPr>
          <p:cNvPr id="194" name="Google Shape;194;p5"/>
          <p:cNvPicPr preferRelativeResize="0"/>
          <p:nvPr/>
        </p:nvPicPr>
        <p:blipFill>
          <a:blip r:embed="rId8">
            <a:alphaModFix/>
          </a:blip>
          <a:stretch>
            <a:fillRect/>
          </a:stretch>
        </p:blipFill>
        <p:spPr>
          <a:xfrm>
            <a:off x="5583600" y="2022825"/>
            <a:ext cx="957118" cy="962700"/>
          </a:xfrm>
          <a:prstGeom prst="rect">
            <a:avLst/>
          </a:prstGeom>
          <a:noFill/>
          <a:ln>
            <a:noFill/>
          </a:ln>
        </p:spPr>
      </p:pic>
      <p:pic>
        <p:nvPicPr>
          <p:cNvPr id="195" name="Google Shape;195;p5"/>
          <p:cNvPicPr preferRelativeResize="0"/>
          <p:nvPr/>
        </p:nvPicPr>
        <p:blipFill>
          <a:blip r:embed="rId9">
            <a:alphaModFix/>
          </a:blip>
          <a:stretch>
            <a:fillRect/>
          </a:stretch>
        </p:blipFill>
        <p:spPr>
          <a:xfrm>
            <a:off x="9535203" y="2004103"/>
            <a:ext cx="1024400" cy="9626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
          <p:cNvSpPr/>
          <p:nvPr/>
        </p:nvSpPr>
        <p:spPr>
          <a:xfrm rot="2700000">
            <a:off x="11788943" y="6333474"/>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98A3AD"/>
              </a:solidFill>
              <a:latin typeface="Corbel"/>
              <a:ea typeface="Corbel"/>
              <a:cs typeface="Corbel"/>
              <a:sym typeface="Corbel"/>
            </a:endParaRPr>
          </a:p>
        </p:txBody>
      </p:sp>
      <p:sp>
        <p:nvSpPr>
          <p:cNvPr id="202" name="Google Shape;202;p3"/>
          <p:cNvSpPr txBox="1"/>
          <p:nvPr/>
        </p:nvSpPr>
        <p:spPr>
          <a:xfrm>
            <a:off x="11907454" y="6481180"/>
            <a:ext cx="2776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de-DE" sz="1400" u="none" cap="none" strike="noStrike">
                <a:solidFill>
                  <a:schemeClr val="lt1"/>
                </a:solidFill>
                <a:latin typeface="Corbel"/>
                <a:ea typeface="Corbel"/>
                <a:cs typeface="Corbel"/>
                <a:sym typeface="Corbel"/>
              </a:rPr>
              <a:t>3</a:t>
            </a:r>
            <a:endParaRPr/>
          </a:p>
        </p:txBody>
      </p:sp>
      <p:sp>
        <p:nvSpPr>
          <p:cNvPr id="203" name="Google Shape;203;p3"/>
          <p:cNvSpPr/>
          <p:nvPr/>
        </p:nvSpPr>
        <p:spPr>
          <a:xfrm flipH="1">
            <a:off x="8047820" y="1381939"/>
            <a:ext cx="495949" cy="744793"/>
          </a:xfrm>
          <a:prstGeom prst="rect">
            <a:avLst/>
          </a:prstGeom>
          <a:solidFill>
            <a:srgbClr val="AFBB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04" name="Google Shape;204;p3"/>
          <p:cNvGrpSpPr/>
          <p:nvPr/>
        </p:nvGrpSpPr>
        <p:grpSpPr>
          <a:xfrm>
            <a:off x="8047819" y="1116775"/>
            <a:ext cx="496814" cy="496814"/>
            <a:chOff x="3605949" y="1828088"/>
            <a:chExt cx="745644" cy="745644"/>
          </a:xfrm>
        </p:grpSpPr>
        <p:sp>
          <p:nvSpPr>
            <p:cNvPr id="205" name="Google Shape;205;p3"/>
            <p:cNvSpPr/>
            <p:nvPr/>
          </p:nvSpPr>
          <p:spPr>
            <a:xfrm>
              <a:off x="3605949" y="1828088"/>
              <a:ext cx="745644" cy="745644"/>
            </a:xfrm>
            <a:prstGeom prst="ellipse">
              <a:avLst/>
            </a:prstGeom>
            <a:solidFill>
              <a:srgbClr val="8FA0A3"/>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06" name="Google Shape;206;p3"/>
            <p:cNvGrpSpPr/>
            <p:nvPr/>
          </p:nvGrpSpPr>
          <p:grpSpPr>
            <a:xfrm>
              <a:off x="3782849" y="2107761"/>
              <a:ext cx="391844" cy="186297"/>
              <a:chOff x="4254500" y="2100263"/>
              <a:chExt cx="1906588" cy="906463"/>
            </a:xfrm>
          </p:grpSpPr>
          <p:sp>
            <p:nvSpPr>
              <p:cNvPr id="207" name="Google Shape;207;p3"/>
              <p:cNvSpPr/>
              <p:nvPr/>
            </p:nvSpPr>
            <p:spPr>
              <a:xfrm>
                <a:off x="4254500" y="2100263"/>
                <a:ext cx="1906588" cy="906463"/>
              </a:xfrm>
              <a:custGeom>
                <a:rect b="b" l="l" r="r" t="t"/>
                <a:pathLst>
                  <a:path extrusionOk="0" h="970" w="2048">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08" name="Google Shape;208;p3"/>
              <p:cNvSpPr/>
              <p:nvPr/>
            </p:nvSpPr>
            <p:spPr>
              <a:xfrm>
                <a:off x="4752975" y="2598738"/>
                <a:ext cx="176213" cy="174625"/>
              </a:xfrm>
              <a:custGeom>
                <a:rect b="b" l="l" r="r" t="t"/>
                <a:pathLst>
                  <a:path extrusionOk="0" h="186" w="190">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09" name="Google Shape;209;p3"/>
              <p:cNvSpPr/>
              <p:nvPr/>
            </p:nvSpPr>
            <p:spPr>
              <a:xfrm>
                <a:off x="5486400" y="2330451"/>
                <a:ext cx="177800" cy="174625"/>
              </a:xfrm>
              <a:custGeom>
                <a:rect b="b" l="l" r="r" t="t"/>
                <a:pathLst>
                  <a:path extrusionOk="0" h="186" w="190">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sp>
        <p:nvSpPr>
          <p:cNvPr id="210" name="Google Shape;210;p3"/>
          <p:cNvSpPr/>
          <p:nvPr/>
        </p:nvSpPr>
        <p:spPr>
          <a:xfrm flipH="1">
            <a:off x="9152940" y="1381938"/>
            <a:ext cx="495949" cy="744794"/>
          </a:xfrm>
          <a:prstGeom prst="rect">
            <a:avLst/>
          </a:prstGeom>
          <a:solidFill>
            <a:srgbClr val="DBD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11" name="Google Shape;211;p3"/>
          <p:cNvGrpSpPr/>
          <p:nvPr/>
        </p:nvGrpSpPr>
        <p:grpSpPr>
          <a:xfrm>
            <a:off x="9152940" y="1138328"/>
            <a:ext cx="495650" cy="495649"/>
            <a:chOff x="1093763" y="3171060"/>
            <a:chExt cx="788715" cy="788715"/>
          </a:xfrm>
        </p:grpSpPr>
        <p:sp>
          <p:nvSpPr>
            <p:cNvPr id="212" name="Google Shape;212;p3"/>
            <p:cNvSpPr/>
            <p:nvPr/>
          </p:nvSpPr>
          <p:spPr>
            <a:xfrm>
              <a:off x="1093763" y="3171060"/>
              <a:ext cx="788715" cy="788715"/>
            </a:xfrm>
            <a:prstGeom prst="ellipse">
              <a:avLst/>
            </a:prstGeom>
            <a:solidFill>
              <a:srgbClr val="CFCFC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13" name="Google Shape;213;p3"/>
            <p:cNvSpPr/>
            <p:nvPr/>
          </p:nvSpPr>
          <p:spPr>
            <a:xfrm>
              <a:off x="1305929" y="3382536"/>
              <a:ext cx="364382" cy="365762"/>
            </a:xfrm>
            <a:custGeom>
              <a:rect b="b" l="l" r="r" t="t"/>
              <a:pathLst>
                <a:path extrusionOk="0" h="2048" w="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sp>
        <p:nvSpPr>
          <p:cNvPr id="214" name="Google Shape;214;p3"/>
          <p:cNvSpPr/>
          <p:nvPr/>
        </p:nvSpPr>
        <p:spPr>
          <a:xfrm flipH="1">
            <a:off x="10257195" y="1381938"/>
            <a:ext cx="495949" cy="744794"/>
          </a:xfrm>
          <a:prstGeom prst="rect">
            <a:avLst/>
          </a:prstGeom>
          <a:solidFill>
            <a:srgbClr val="85E0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15" name="Google Shape;215;p3"/>
          <p:cNvGrpSpPr/>
          <p:nvPr/>
        </p:nvGrpSpPr>
        <p:grpSpPr>
          <a:xfrm>
            <a:off x="10257195" y="1145345"/>
            <a:ext cx="495949" cy="495949"/>
            <a:chOff x="4356800" y="3209795"/>
            <a:chExt cx="788715" cy="788715"/>
          </a:xfrm>
        </p:grpSpPr>
        <p:sp>
          <p:nvSpPr>
            <p:cNvPr id="216" name="Google Shape;216;p3"/>
            <p:cNvSpPr/>
            <p:nvPr/>
          </p:nvSpPr>
          <p:spPr>
            <a:xfrm>
              <a:off x="4356800" y="3209795"/>
              <a:ext cx="788715" cy="788715"/>
            </a:xfrm>
            <a:prstGeom prst="ellipse">
              <a:avLst/>
            </a:prstGeom>
            <a:solidFill>
              <a:srgbClr val="43CDD9"/>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17" name="Google Shape;217;p3"/>
            <p:cNvGrpSpPr/>
            <p:nvPr/>
          </p:nvGrpSpPr>
          <p:grpSpPr>
            <a:xfrm>
              <a:off x="4612956" y="3450958"/>
              <a:ext cx="306387" cy="306388"/>
              <a:chOff x="8223955" y="3762375"/>
              <a:chExt cx="306387" cy="306388"/>
            </a:xfrm>
          </p:grpSpPr>
          <p:sp>
            <p:nvSpPr>
              <p:cNvPr id="218" name="Google Shape;218;p3"/>
              <p:cNvSpPr/>
              <p:nvPr/>
            </p:nvSpPr>
            <p:spPr>
              <a:xfrm>
                <a:off x="8439855" y="3943349"/>
                <a:ext cx="53975" cy="53975"/>
              </a:xfrm>
              <a:custGeom>
                <a:rect b="b" l="l" r="r" t="t"/>
                <a:pathLst>
                  <a:path extrusionOk="0" h="360" w="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19" name="Google Shape;219;p3"/>
              <p:cNvSpPr/>
              <p:nvPr/>
            </p:nvSpPr>
            <p:spPr>
              <a:xfrm>
                <a:off x="8260467" y="3925888"/>
                <a:ext cx="53975" cy="17463"/>
              </a:xfrm>
              <a:custGeom>
                <a:rect b="b" l="l" r="r" t="t"/>
                <a:pathLst>
                  <a:path extrusionOk="0" h="120" w="36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20" name="Google Shape;220;p3"/>
              <p:cNvSpPr/>
              <p:nvPr/>
            </p:nvSpPr>
            <p:spPr>
              <a:xfrm>
                <a:off x="8260467" y="3979863"/>
                <a:ext cx="53975" cy="17463"/>
              </a:xfrm>
              <a:custGeom>
                <a:rect b="b" l="l" r="r" t="t"/>
                <a:pathLst>
                  <a:path extrusionOk="0" h="120" w="36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21" name="Google Shape;221;p3"/>
              <p:cNvSpPr/>
              <p:nvPr/>
            </p:nvSpPr>
            <p:spPr>
              <a:xfrm>
                <a:off x="8223955" y="3762375"/>
                <a:ext cx="306387" cy="306388"/>
              </a:xfrm>
              <a:custGeom>
                <a:rect b="b" l="l" r="r" t="t"/>
                <a:pathLst>
                  <a:path extrusionOk="0" h="2048" w="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sp>
        <p:nvSpPr>
          <p:cNvPr id="222" name="Google Shape;222;p3"/>
          <p:cNvSpPr/>
          <p:nvPr/>
        </p:nvSpPr>
        <p:spPr>
          <a:xfrm flipH="1">
            <a:off x="6943564" y="1381938"/>
            <a:ext cx="495949" cy="744794"/>
          </a:xfrm>
          <a:prstGeom prst="rect">
            <a:avLst/>
          </a:prstGeom>
          <a:solidFill>
            <a:srgbClr val="515A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23" name="Google Shape;223;p3"/>
          <p:cNvGrpSpPr/>
          <p:nvPr/>
        </p:nvGrpSpPr>
        <p:grpSpPr>
          <a:xfrm flipH="1">
            <a:off x="6943564" y="1138328"/>
            <a:ext cx="495948" cy="495947"/>
            <a:chOff x="1072536" y="1083143"/>
            <a:chExt cx="788715" cy="788715"/>
          </a:xfrm>
        </p:grpSpPr>
        <p:sp>
          <p:nvSpPr>
            <p:cNvPr id="224" name="Google Shape;224;p3"/>
            <p:cNvSpPr/>
            <p:nvPr/>
          </p:nvSpPr>
          <p:spPr>
            <a:xfrm>
              <a:off x="1072536" y="1083143"/>
              <a:ext cx="788715" cy="788715"/>
            </a:xfrm>
            <a:prstGeom prst="ellipse">
              <a:avLst/>
            </a:prstGeom>
            <a:solidFill>
              <a:srgbClr val="30353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25" name="Google Shape;225;p3"/>
            <p:cNvGrpSpPr/>
            <p:nvPr/>
          </p:nvGrpSpPr>
          <p:grpSpPr>
            <a:xfrm>
              <a:off x="1261808" y="1364417"/>
              <a:ext cx="381490" cy="216726"/>
              <a:chOff x="3265320" y="3269106"/>
              <a:chExt cx="479215" cy="272245"/>
            </a:xfrm>
          </p:grpSpPr>
          <p:sp>
            <p:nvSpPr>
              <p:cNvPr id="226" name="Google Shape;226;p3"/>
              <p:cNvSpPr/>
              <p:nvPr/>
            </p:nvSpPr>
            <p:spPr>
              <a:xfrm>
                <a:off x="3265320" y="3269106"/>
                <a:ext cx="479215" cy="272245"/>
              </a:xfrm>
              <a:custGeom>
                <a:rect b="b" l="l" r="r" t="t"/>
                <a:pathLst>
                  <a:path extrusionOk="0" h="1162" w="2048">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27" name="Google Shape;227;p3"/>
              <p:cNvSpPr/>
              <p:nvPr/>
            </p:nvSpPr>
            <p:spPr>
              <a:xfrm>
                <a:off x="3343582" y="3337126"/>
                <a:ext cx="282593" cy="148860"/>
              </a:xfrm>
              <a:custGeom>
                <a:rect b="b" l="l" r="r" t="t"/>
                <a:pathLst>
                  <a:path extrusionOk="0" h="634" w="1208">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28" name="Google Shape;228;p3"/>
              <p:cNvSpPr/>
              <p:nvPr/>
            </p:nvSpPr>
            <p:spPr>
              <a:xfrm>
                <a:off x="3427164" y="3368968"/>
                <a:ext cx="32638" cy="85177"/>
              </a:xfrm>
              <a:custGeom>
                <a:rect b="b" l="l" r="r" t="t"/>
                <a:pathLst>
                  <a:path extrusionOk="0" h="364" w="139">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29" name="Google Shape;229;p3"/>
              <p:cNvSpPr/>
              <p:nvPr/>
            </p:nvSpPr>
            <p:spPr>
              <a:xfrm>
                <a:off x="3481296" y="3368968"/>
                <a:ext cx="61296" cy="85177"/>
              </a:xfrm>
              <a:custGeom>
                <a:rect b="b" l="l" r="r" t="t"/>
                <a:pathLst>
                  <a:path extrusionOk="0" h="364" w="262">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sp>
        <p:nvSpPr>
          <p:cNvPr id="230" name="Google Shape;230;p3"/>
          <p:cNvSpPr txBox="1"/>
          <p:nvPr/>
        </p:nvSpPr>
        <p:spPr>
          <a:xfrm>
            <a:off x="4650892" y="165381"/>
            <a:ext cx="2890200" cy="4926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de-DE" sz="3200">
                <a:solidFill>
                  <a:srgbClr val="30353F"/>
                </a:solidFill>
                <a:latin typeface="Corbel"/>
                <a:ea typeface="Corbel"/>
                <a:cs typeface="Corbel"/>
                <a:sym typeface="Corbel"/>
              </a:rPr>
              <a:t>Flowchart</a:t>
            </a:r>
            <a:r>
              <a:rPr b="1" i="0" lang="de-DE" sz="3200" u="none" cap="none" strike="noStrike">
                <a:solidFill>
                  <a:srgbClr val="30353F"/>
                </a:solidFill>
                <a:latin typeface="Corbel"/>
                <a:ea typeface="Corbel"/>
                <a:cs typeface="Corbel"/>
                <a:sym typeface="Corbel"/>
              </a:rPr>
              <a:t> </a:t>
            </a:r>
            <a:endParaRPr/>
          </a:p>
        </p:txBody>
      </p:sp>
      <p:pic>
        <p:nvPicPr>
          <p:cNvPr id="231" name="Google Shape;231;p3"/>
          <p:cNvPicPr preferRelativeResize="0"/>
          <p:nvPr/>
        </p:nvPicPr>
        <p:blipFill>
          <a:blip r:embed="rId3">
            <a:alphaModFix/>
          </a:blip>
          <a:stretch>
            <a:fillRect/>
          </a:stretch>
        </p:blipFill>
        <p:spPr>
          <a:xfrm>
            <a:off x="3328974" y="2114624"/>
            <a:ext cx="6196025" cy="4196124"/>
          </a:xfrm>
          <a:prstGeom prst="rect">
            <a:avLst/>
          </a:prstGeom>
          <a:solidFill>
            <a:srgbClr val="F1F1F1"/>
          </a:solidFill>
          <a:ln>
            <a:noFill/>
          </a:ln>
          <a:effectLst>
            <a:outerShdw blurRad="485775" rotWithShape="0" algn="bl" dir="3780000" dist="123825">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
          <p:cNvSpPr/>
          <p:nvPr/>
        </p:nvSpPr>
        <p:spPr>
          <a:xfrm rot="2700000">
            <a:off x="11788943" y="6333474"/>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98A3AD"/>
              </a:solidFill>
              <a:latin typeface="Corbel"/>
              <a:ea typeface="Corbel"/>
              <a:cs typeface="Corbel"/>
              <a:sym typeface="Corbel"/>
            </a:endParaRPr>
          </a:p>
        </p:txBody>
      </p:sp>
      <p:sp>
        <p:nvSpPr>
          <p:cNvPr id="238" name="Google Shape;238;p4"/>
          <p:cNvSpPr txBox="1"/>
          <p:nvPr/>
        </p:nvSpPr>
        <p:spPr>
          <a:xfrm>
            <a:off x="11907454" y="6481180"/>
            <a:ext cx="29046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de-DE" sz="1400" u="none" cap="none" strike="noStrike">
                <a:solidFill>
                  <a:schemeClr val="lt1"/>
                </a:solidFill>
                <a:latin typeface="Corbel"/>
                <a:ea typeface="Corbel"/>
                <a:cs typeface="Corbel"/>
                <a:sym typeface="Corbel"/>
              </a:rPr>
              <a:t>4</a:t>
            </a:r>
            <a:endParaRPr/>
          </a:p>
        </p:txBody>
      </p:sp>
      <p:sp>
        <p:nvSpPr>
          <p:cNvPr id="239" name="Google Shape;239;p4"/>
          <p:cNvSpPr/>
          <p:nvPr/>
        </p:nvSpPr>
        <p:spPr>
          <a:xfrm>
            <a:off x="648369" y="969860"/>
            <a:ext cx="746400" cy="746400"/>
          </a:xfrm>
          <a:prstGeom prst="ellipse">
            <a:avLst/>
          </a:prstGeom>
          <a:solidFill>
            <a:srgbClr val="30353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0" name="Google Shape;240;p4"/>
          <p:cNvSpPr txBox="1"/>
          <p:nvPr/>
        </p:nvSpPr>
        <p:spPr>
          <a:xfrm>
            <a:off x="2029450" y="5535724"/>
            <a:ext cx="1640700" cy="215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a:solidFill>
                <a:schemeClr val="dk1"/>
              </a:solidFill>
              <a:latin typeface="Corbel"/>
              <a:ea typeface="Corbel"/>
              <a:cs typeface="Corbel"/>
              <a:sym typeface="Corbel"/>
            </a:endParaRPr>
          </a:p>
        </p:txBody>
      </p:sp>
      <p:sp>
        <p:nvSpPr>
          <p:cNvPr id="241" name="Google Shape;241;p4"/>
          <p:cNvSpPr txBox="1"/>
          <p:nvPr/>
        </p:nvSpPr>
        <p:spPr>
          <a:xfrm>
            <a:off x="8481365" y="5276459"/>
            <a:ext cx="3043307" cy="21549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t/>
            </a:r>
            <a:endParaRPr b="0" i="0" sz="1400" u="none" cap="none" strike="noStrike">
              <a:solidFill>
                <a:schemeClr val="dk1"/>
              </a:solidFill>
              <a:latin typeface="Corbel"/>
              <a:ea typeface="Corbel"/>
              <a:cs typeface="Corbel"/>
              <a:sym typeface="Corbel"/>
            </a:endParaRPr>
          </a:p>
        </p:txBody>
      </p:sp>
      <p:grpSp>
        <p:nvGrpSpPr>
          <p:cNvPr descr="Dies ist ein Symbol von Geldscheinen." id="242" name="Google Shape;242;p4"/>
          <p:cNvGrpSpPr/>
          <p:nvPr/>
        </p:nvGrpSpPr>
        <p:grpSpPr>
          <a:xfrm>
            <a:off x="841084" y="1240551"/>
            <a:ext cx="361042" cy="205109"/>
            <a:chOff x="3283332" y="3275035"/>
            <a:chExt cx="479217" cy="272245"/>
          </a:xfrm>
        </p:grpSpPr>
        <p:sp>
          <p:nvSpPr>
            <p:cNvPr id="243" name="Google Shape;243;p4"/>
            <p:cNvSpPr/>
            <p:nvPr/>
          </p:nvSpPr>
          <p:spPr>
            <a:xfrm>
              <a:off x="3283332" y="3275035"/>
              <a:ext cx="479217" cy="272245"/>
            </a:xfrm>
            <a:custGeom>
              <a:rect b="b" l="l" r="r" t="t"/>
              <a:pathLst>
                <a:path extrusionOk="0" h="1162" w="2048">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44" name="Google Shape;244;p4"/>
            <p:cNvSpPr/>
            <p:nvPr/>
          </p:nvSpPr>
          <p:spPr>
            <a:xfrm>
              <a:off x="3381245" y="3337126"/>
              <a:ext cx="282593" cy="148858"/>
            </a:xfrm>
            <a:custGeom>
              <a:rect b="b" l="l" r="r" t="t"/>
              <a:pathLst>
                <a:path extrusionOk="0" h="634" w="1208">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45" name="Google Shape;245;p4"/>
            <p:cNvSpPr/>
            <p:nvPr/>
          </p:nvSpPr>
          <p:spPr>
            <a:xfrm>
              <a:off x="3464829" y="3368967"/>
              <a:ext cx="32638" cy="85176"/>
            </a:xfrm>
            <a:custGeom>
              <a:rect b="b" l="l" r="r" t="t"/>
              <a:pathLst>
                <a:path extrusionOk="0" h="364" w="139">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46" name="Google Shape;246;p4"/>
            <p:cNvSpPr/>
            <p:nvPr/>
          </p:nvSpPr>
          <p:spPr>
            <a:xfrm>
              <a:off x="3518959" y="3368967"/>
              <a:ext cx="61295" cy="85176"/>
            </a:xfrm>
            <a:custGeom>
              <a:rect b="b" l="l" r="r" t="t"/>
              <a:pathLst>
                <a:path extrusionOk="0" h="364" w="262">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nvGrpSpPr>
          <p:cNvPr descr="Dies ist ein Symbol eines Diagramms. " id="247" name="Google Shape;247;p4"/>
          <p:cNvGrpSpPr/>
          <p:nvPr/>
        </p:nvGrpSpPr>
        <p:grpSpPr>
          <a:xfrm>
            <a:off x="8574429" y="1249829"/>
            <a:ext cx="392258" cy="186494"/>
            <a:chOff x="4254500" y="2100263"/>
            <a:chExt cx="1906588" cy="906463"/>
          </a:xfrm>
        </p:grpSpPr>
        <p:sp>
          <p:nvSpPr>
            <p:cNvPr id="248" name="Google Shape;248;p4"/>
            <p:cNvSpPr/>
            <p:nvPr/>
          </p:nvSpPr>
          <p:spPr>
            <a:xfrm>
              <a:off x="4254500" y="2100263"/>
              <a:ext cx="1906588" cy="906463"/>
            </a:xfrm>
            <a:custGeom>
              <a:rect b="b" l="l" r="r" t="t"/>
              <a:pathLst>
                <a:path extrusionOk="0" h="970" w="2048">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49" name="Google Shape;249;p4"/>
            <p:cNvSpPr/>
            <p:nvPr/>
          </p:nvSpPr>
          <p:spPr>
            <a:xfrm>
              <a:off x="4752975" y="2598738"/>
              <a:ext cx="176213" cy="174625"/>
            </a:xfrm>
            <a:custGeom>
              <a:rect b="b" l="l" r="r" t="t"/>
              <a:pathLst>
                <a:path extrusionOk="0" h="186" w="190">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50" name="Google Shape;250;p4"/>
            <p:cNvSpPr/>
            <p:nvPr/>
          </p:nvSpPr>
          <p:spPr>
            <a:xfrm>
              <a:off x="5486400" y="2330451"/>
              <a:ext cx="177800" cy="174625"/>
            </a:xfrm>
            <a:custGeom>
              <a:rect b="b" l="l" r="r" t="t"/>
              <a:pathLst>
                <a:path extrusionOk="0" h="186" w="190">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sp>
        <p:nvSpPr>
          <p:cNvPr id="251" name="Google Shape;251;p4"/>
          <p:cNvSpPr txBox="1"/>
          <p:nvPr/>
        </p:nvSpPr>
        <p:spPr>
          <a:xfrm>
            <a:off x="9269750" y="1139175"/>
            <a:ext cx="1882200" cy="431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a:solidFill>
                <a:schemeClr val="dk2"/>
              </a:solidFill>
              <a:latin typeface="Corbel"/>
              <a:ea typeface="Corbel"/>
              <a:cs typeface="Corbel"/>
              <a:sym typeface="Corbel"/>
            </a:endParaRPr>
          </a:p>
          <a:p>
            <a:pPr indent="0" lvl="0" marL="0" marR="0" rtl="0" algn="l">
              <a:spcBef>
                <a:spcPts val="0"/>
              </a:spcBef>
              <a:spcAft>
                <a:spcPts val="0"/>
              </a:spcAft>
              <a:buNone/>
            </a:pPr>
            <a:r>
              <a:rPr b="0" i="0" lang="de-DE" sz="1400" u="none" cap="none" strike="noStrike">
                <a:solidFill>
                  <a:schemeClr val="lt1"/>
                </a:solidFill>
                <a:latin typeface="Corbel"/>
                <a:ea typeface="Corbel"/>
                <a:cs typeface="Corbel"/>
                <a:sym typeface="Corbel"/>
              </a:rPr>
              <a:t>. </a:t>
            </a:r>
            <a:endParaRPr/>
          </a:p>
        </p:txBody>
      </p:sp>
      <p:sp>
        <p:nvSpPr>
          <p:cNvPr id="252" name="Google Shape;252;p4"/>
          <p:cNvSpPr txBox="1"/>
          <p:nvPr/>
        </p:nvSpPr>
        <p:spPr>
          <a:xfrm>
            <a:off x="4650892" y="165381"/>
            <a:ext cx="2890200" cy="4926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de-DE" sz="3200">
                <a:solidFill>
                  <a:srgbClr val="30353F"/>
                </a:solidFill>
                <a:latin typeface="Corbel"/>
                <a:ea typeface="Corbel"/>
                <a:cs typeface="Corbel"/>
                <a:sym typeface="Corbel"/>
              </a:rPr>
              <a:t>Data Analysis</a:t>
            </a:r>
            <a:r>
              <a:rPr b="1" i="0" lang="de-DE" sz="3200" u="none" cap="none" strike="noStrike">
                <a:solidFill>
                  <a:srgbClr val="30353F"/>
                </a:solidFill>
                <a:latin typeface="Corbel"/>
                <a:ea typeface="Corbel"/>
                <a:cs typeface="Corbel"/>
                <a:sym typeface="Corbel"/>
              </a:rPr>
              <a:t> </a:t>
            </a:r>
            <a:endParaRPr/>
          </a:p>
        </p:txBody>
      </p:sp>
      <p:sp>
        <p:nvSpPr>
          <p:cNvPr id="253" name="Google Shape;253;p4"/>
          <p:cNvSpPr/>
          <p:nvPr/>
        </p:nvSpPr>
        <p:spPr>
          <a:xfrm>
            <a:off x="1444775" y="1139163"/>
            <a:ext cx="2469300" cy="607800"/>
          </a:xfrm>
          <a:prstGeom prst="homePlate">
            <a:avLst>
              <a:gd fmla="val 50000" name="adj"/>
            </a:avLst>
          </a:prstGeom>
          <a:solidFill>
            <a:srgbClr val="30ACEC"/>
          </a:solidFill>
          <a:ln>
            <a:noFill/>
          </a:ln>
        </p:spPr>
        <p:txBody>
          <a:bodyPr anchorCtr="0" anchor="ctr" bIns="121875" lIns="121875" spcFirstLastPara="1" rIns="121875" wrap="square" tIns="121875">
            <a:noAutofit/>
          </a:bodyPr>
          <a:lstStyle/>
          <a:p>
            <a:pPr indent="0" lvl="0" marL="0" rtl="0" algn="l">
              <a:spcBef>
                <a:spcPts val="0"/>
              </a:spcBef>
              <a:spcAft>
                <a:spcPts val="0"/>
              </a:spcAft>
              <a:buClr>
                <a:schemeClr val="dk1"/>
              </a:buClr>
              <a:buFont typeface="Arial"/>
              <a:buNone/>
            </a:pPr>
            <a:r>
              <a:rPr b="1" lang="de-DE" sz="1600">
                <a:solidFill>
                  <a:schemeClr val="dk1"/>
                </a:solidFill>
                <a:latin typeface="Corbel"/>
                <a:ea typeface="Corbel"/>
                <a:cs typeface="Corbel"/>
                <a:sym typeface="Corbel"/>
              </a:rPr>
              <a:t>Column Analysis</a:t>
            </a:r>
            <a:endParaRPr b="1" sz="1600">
              <a:solidFill>
                <a:schemeClr val="dk1"/>
              </a:solidFill>
              <a:latin typeface="Corbel"/>
              <a:ea typeface="Corbel"/>
              <a:cs typeface="Corbel"/>
              <a:sym typeface="Corbel"/>
            </a:endParaRPr>
          </a:p>
          <a:p>
            <a:pPr indent="0" lvl="0" marL="0" rtl="0" algn="l">
              <a:spcBef>
                <a:spcPts val="0"/>
              </a:spcBef>
              <a:spcAft>
                <a:spcPts val="0"/>
              </a:spcAft>
              <a:buClr>
                <a:schemeClr val="dk1"/>
              </a:buClr>
              <a:buFont typeface="Arial"/>
              <a:buNone/>
            </a:pPr>
            <a:r>
              <a:rPr b="1" lang="de-DE" sz="1600">
                <a:solidFill>
                  <a:schemeClr val="dk1"/>
                </a:solidFill>
                <a:latin typeface="Corbel"/>
                <a:ea typeface="Corbel"/>
                <a:cs typeface="Corbel"/>
                <a:sym typeface="Corbel"/>
              </a:rPr>
              <a:t>Data Type</a:t>
            </a:r>
            <a:endParaRPr b="1" sz="1600"/>
          </a:p>
        </p:txBody>
      </p:sp>
      <p:pic>
        <p:nvPicPr>
          <p:cNvPr id="254" name="Google Shape;254;p4"/>
          <p:cNvPicPr preferRelativeResize="0"/>
          <p:nvPr/>
        </p:nvPicPr>
        <p:blipFill>
          <a:blip r:embed="rId3">
            <a:alphaModFix/>
          </a:blip>
          <a:stretch>
            <a:fillRect/>
          </a:stretch>
        </p:blipFill>
        <p:spPr>
          <a:xfrm>
            <a:off x="1624750" y="1892600"/>
            <a:ext cx="8132400" cy="416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02cd3766f0_5_25"/>
          <p:cNvSpPr/>
          <p:nvPr/>
        </p:nvSpPr>
        <p:spPr>
          <a:xfrm>
            <a:off x="818319" y="228610"/>
            <a:ext cx="746400" cy="746400"/>
          </a:xfrm>
          <a:prstGeom prst="ellipse">
            <a:avLst/>
          </a:prstGeom>
          <a:solidFill>
            <a:srgbClr val="30353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1" name="Google Shape;261;g202cd3766f0_5_25"/>
          <p:cNvSpPr/>
          <p:nvPr/>
        </p:nvSpPr>
        <p:spPr>
          <a:xfrm>
            <a:off x="1564725" y="297888"/>
            <a:ext cx="2469300" cy="607800"/>
          </a:xfrm>
          <a:prstGeom prst="homePlate">
            <a:avLst>
              <a:gd fmla="val 50000" name="adj"/>
            </a:avLst>
          </a:prstGeom>
          <a:solidFill>
            <a:srgbClr val="30ACEC"/>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b="1" sz="1600">
              <a:solidFill>
                <a:schemeClr val="dk1"/>
              </a:solidFill>
              <a:latin typeface="Corbel"/>
              <a:ea typeface="Corbel"/>
              <a:cs typeface="Corbel"/>
              <a:sym typeface="Corbel"/>
            </a:endParaRPr>
          </a:p>
          <a:p>
            <a:pPr indent="0" lvl="0" marL="0" rtl="0" algn="l">
              <a:spcBef>
                <a:spcPts val="0"/>
              </a:spcBef>
              <a:spcAft>
                <a:spcPts val="0"/>
              </a:spcAft>
              <a:buNone/>
            </a:pPr>
            <a:r>
              <a:rPr b="1" lang="de-DE" sz="1600">
                <a:solidFill>
                  <a:schemeClr val="dk1"/>
                </a:solidFill>
                <a:latin typeface="Corbel"/>
                <a:ea typeface="Corbel"/>
                <a:cs typeface="Corbel"/>
                <a:sym typeface="Corbel"/>
              </a:rPr>
              <a:t>Checking for duplicates and empty cells</a:t>
            </a:r>
            <a:endParaRPr b="1" sz="1600">
              <a:solidFill>
                <a:schemeClr val="dk1"/>
              </a:solidFill>
              <a:latin typeface="Corbel"/>
              <a:ea typeface="Corbel"/>
              <a:cs typeface="Corbel"/>
              <a:sym typeface="Corbel"/>
            </a:endParaRPr>
          </a:p>
          <a:p>
            <a:pPr indent="0" lvl="0" marL="0" rtl="0" algn="l">
              <a:spcBef>
                <a:spcPts val="0"/>
              </a:spcBef>
              <a:spcAft>
                <a:spcPts val="0"/>
              </a:spcAft>
              <a:buNone/>
            </a:pPr>
            <a:r>
              <a:t/>
            </a:r>
            <a:endParaRPr b="1" sz="1600">
              <a:solidFill>
                <a:schemeClr val="dk1"/>
              </a:solidFill>
              <a:latin typeface="Corbel"/>
              <a:ea typeface="Corbel"/>
              <a:cs typeface="Corbel"/>
              <a:sym typeface="Corbel"/>
            </a:endParaRPr>
          </a:p>
        </p:txBody>
      </p:sp>
      <p:sp>
        <p:nvSpPr>
          <p:cNvPr descr="Dies ist ein Symbol eines Menschen. " id="262" name="Google Shape;262;g202cd3766f0_5_25"/>
          <p:cNvSpPr/>
          <p:nvPr/>
        </p:nvSpPr>
        <p:spPr>
          <a:xfrm>
            <a:off x="1069370" y="441002"/>
            <a:ext cx="244299" cy="321597"/>
          </a:xfrm>
          <a:custGeom>
            <a:rect b="b" l="l" r="r" t="t"/>
            <a:pathLst>
              <a:path extrusionOk="0" h="2048" w="1559">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pic>
        <p:nvPicPr>
          <p:cNvPr id="263" name="Google Shape;263;g202cd3766f0_5_25"/>
          <p:cNvPicPr preferRelativeResize="0"/>
          <p:nvPr/>
        </p:nvPicPr>
        <p:blipFill>
          <a:blip r:embed="rId3">
            <a:alphaModFix/>
          </a:blip>
          <a:stretch>
            <a:fillRect/>
          </a:stretch>
        </p:blipFill>
        <p:spPr>
          <a:xfrm>
            <a:off x="1782850" y="1039700"/>
            <a:ext cx="8764076" cy="5208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02cd3766f0_5_20"/>
          <p:cNvSpPr/>
          <p:nvPr/>
        </p:nvSpPr>
        <p:spPr>
          <a:xfrm>
            <a:off x="1534725" y="422675"/>
            <a:ext cx="2714100" cy="606900"/>
          </a:xfrm>
          <a:prstGeom prst="homePlate">
            <a:avLst>
              <a:gd fmla="val 50000" name="adj"/>
            </a:avLst>
          </a:prstGeom>
          <a:solidFill>
            <a:srgbClr val="30ACEC"/>
          </a:solidFill>
          <a:ln>
            <a:noFill/>
          </a:ln>
        </p:spPr>
        <p:txBody>
          <a:bodyPr anchorCtr="0" anchor="ctr"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b="1" lang="de-DE" sz="1600">
                <a:solidFill>
                  <a:schemeClr val="dk1"/>
                </a:solidFill>
                <a:latin typeface="Corbel"/>
                <a:ea typeface="Corbel"/>
                <a:cs typeface="Corbel"/>
                <a:sym typeface="Corbel"/>
              </a:rPr>
              <a:t>Deleting Redundant columns, merging</a:t>
            </a:r>
            <a:endParaRPr b="1" sz="1200">
              <a:solidFill>
                <a:schemeClr val="dk1"/>
              </a:solidFill>
            </a:endParaRPr>
          </a:p>
        </p:txBody>
      </p:sp>
      <p:sp>
        <p:nvSpPr>
          <p:cNvPr id="270" name="Google Shape;270;g202cd3766f0_5_20"/>
          <p:cNvSpPr/>
          <p:nvPr/>
        </p:nvSpPr>
        <p:spPr>
          <a:xfrm>
            <a:off x="748319" y="332835"/>
            <a:ext cx="746400" cy="746400"/>
          </a:xfrm>
          <a:prstGeom prst="ellipse">
            <a:avLst/>
          </a:prstGeom>
          <a:solidFill>
            <a:srgbClr val="30353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descr="Dies ist ein Symbol eines Diagramms. " id="271" name="Google Shape;271;g202cd3766f0_5_20"/>
          <p:cNvGrpSpPr/>
          <p:nvPr/>
        </p:nvGrpSpPr>
        <p:grpSpPr>
          <a:xfrm>
            <a:off x="925429" y="612799"/>
            <a:ext cx="392185" cy="186459"/>
            <a:chOff x="4254500" y="2100263"/>
            <a:chExt cx="1906586" cy="906463"/>
          </a:xfrm>
        </p:grpSpPr>
        <p:sp>
          <p:nvSpPr>
            <p:cNvPr id="272" name="Google Shape;272;g202cd3766f0_5_20"/>
            <p:cNvSpPr/>
            <p:nvPr/>
          </p:nvSpPr>
          <p:spPr>
            <a:xfrm>
              <a:off x="4254500" y="2100263"/>
              <a:ext cx="1906586" cy="906463"/>
            </a:xfrm>
            <a:custGeom>
              <a:rect b="b" l="l" r="r" t="t"/>
              <a:pathLst>
                <a:path extrusionOk="0" h="970" w="2048">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73" name="Google Shape;273;g202cd3766f0_5_20"/>
            <p:cNvSpPr/>
            <p:nvPr/>
          </p:nvSpPr>
          <p:spPr>
            <a:xfrm>
              <a:off x="4752975" y="2598738"/>
              <a:ext cx="176213" cy="174625"/>
            </a:xfrm>
            <a:custGeom>
              <a:rect b="b" l="l" r="r" t="t"/>
              <a:pathLst>
                <a:path extrusionOk="0" h="186" w="190">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74" name="Google Shape;274;g202cd3766f0_5_20"/>
            <p:cNvSpPr/>
            <p:nvPr/>
          </p:nvSpPr>
          <p:spPr>
            <a:xfrm>
              <a:off x="5486400" y="2330451"/>
              <a:ext cx="177800" cy="174625"/>
            </a:xfrm>
            <a:custGeom>
              <a:rect b="b" l="l" r="r" t="t"/>
              <a:pathLst>
                <a:path extrusionOk="0" h="186" w="190">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pic>
        <p:nvPicPr>
          <p:cNvPr id="275" name="Google Shape;275;g202cd3766f0_5_20"/>
          <p:cNvPicPr preferRelativeResize="0"/>
          <p:nvPr/>
        </p:nvPicPr>
        <p:blipFill>
          <a:blip r:embed="rId3">
            <a:alphaModFix/>
          </a:blip>
          <a:stretch>
            <a:fillRect/>
          </a:stretch>
        </p:blipFill>
        <p:spPr>
          <a:xfrm>
            <a:off x="1834425" y="1257300"/>
            <a:ext cx="9928350" cy="479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02cd3766f0_5_11"/>
          <p:cNvSpPr txBox="1"/>
          <p:nvPr>
            <p:ph type="title"/>
          </p:nvPr>
        </p:nvSpPr>
        <p:spPr>
          <a:xfrm>
            <a:off x="1484311" y="685800"/>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Font typeface="Arial"/>
              <a:buNone/>
            </a:pPr>
            <a:r>
              <a:rPr b="1" lang="de-DE" sz="3200">
                <a:solidFill>
                  <a:srgbClr val="30353F"/>
                </a:solidFill>
              </a:rPr>
              <a:t>Database Selection </a:t>
            </a:r>
            <a:endParaRPr/>
          </a:p>
        </p:txBody>
      </p:sp>
      <p:sp>
        <p:nvSpPr>
          <p:cNvPr id="282" name="Google Shape;282;g202cd3766f0_5_11"/>
          <p:cNvSpPr/>
          <p:nvPr/>
        </p:nvSpPr>
        <p:spPr>
          <a:xfrm>
            <a:off x="2209558" y="2439828"/>
            <a:ext cx="2920800" cy="2091600"/>
          </a:xfrm>
          <a:prstGeom prst="rect">
            <a:avLst/>
          </a:prstGeom>
          <a:gradFill>
            <a:gsLst>
              <a:gs pos="0">
                <a:srgbClr val="939CAB"/>
              </a:gs>
              <a:gs pos="54000">
                <a:srgbClr val="939CAB"/>
              </a:gs>
              <a:gs pos="100000">
                <a:srgbClr val="667181">
                  <a:alpha val="0"/>
                </a:srgbClr>
              </a:gs>
            </a:gsLst>
            <a:lin ang="5400012" scaled="0"/>
          </a:gra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de-DE" sz="3500">
                <a:solidFill>
                  <a:schemeClr val="lt1"/>
                </a:solidFill>
                <a:latin typeface="Corbel"/>
                <a:ea typeface="Corbel"/>
                <a:cs typeface="Corbel"/>
                <a:sym typeface="Corbel"/>
              </a:rPr>
              <a:t>Relational</a:t>
            </a:r>
            <a:endParaRPr b="0" i="0" sz="1700" u="none" cap="none" strike="noStrike">
              <a:solidFill>
                <a:schemeClr val="lt1"/>
              </a:solidFill>
              <a:latin typeface="Corbel"/>
              <a:ea typeface="Corbel"/>
              <a:cs typeface="Corbel"/>
              <a:sym typeface="Corbel"/>
            </a:endParaRPr>
          </a:p>
        </p:txBody>
      </p:sp>
      <p:sp>
        <p:nvSpPr>
          <p:cNvPr id="283" name="Google Shape;283;g202cd3766f0_5_11"/>
          <p:cNvSpPr/>
          <p:nvPr/>
        </p:nvSpPr>
        <p:spPr>
          <a:xfrm>
            <a:off x="7520458" y="2439828"/>
            <a:ext cx="2920800" cy="2091600"/>
          </a:xfrm>
          <a:prstGeom prst="rect">
            <a:avLst/>
          </a:prstGeom>
          <a:gradFill>
            <a:gsLst>
              <a:gs pos="0">
                <a:srgbClr val="939CAB"/>
              </a:gs>
              <a:gs pos="54000">
                <a:srgbClr val="939CAB"/>
              </a:gs>
              <a:gs pos="100000">
                <a:srgbClr val="667181">
                  <a:alpha val="0"/>
                </a:srgbClr>
              </a:gs>
            </a:gsLst>
            <a:lin ang="5400012" scaled="0"/>
          </a:gra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de-DE" sz="3200">
                <a:solidFill>
                  <a:schemeClr val="lt1"/>
                </a:solidFill>
                <a:latin typeface="Corbel"/>
                <a:ea typeface="Corbel"/>
                <a:cs typeface="Corbel"/>
                <a:sym typeface="Corbel"/>
              </a:rPr>
              <a:t>Non-</a:t>
            </a:r>
            <a:r>
              <a:rPr b="1" lang="de-DE" sz="3200">
                <a:solidFill>
                  <a:schemeClr val="lt1"/>
                </a:solidFill>
                <a:latin typeface="Corbel"/>
                <a:ea typeface="Corbel"/>
                <a:cs typeface="Corbel"/>
                <a:sym typeface="Corbel"/>
              </a:rPr>
              <a:t>Relational</a:t>
            </a:r>
            <a:endParaRPr b="0" i="0" u="none" cap="none" strike="noStrike">
              <a:solidFill>
                <a:schemeClr val="lt1"/>
              </a:solidFill>
              <a:latin typeface="Corbel"/>
              <a:ea typeface="Corbel"/>
              <a:cs typeface="Corbel"/>
              <a:sym typeface="Corbel"/>
            </a:endParaRPr>
          </a:p>
        </p:txBody>
      </p:sp>
      <p:pic>
        <p:nvPicPr>
          <p:cNvPr id="284" name="Google Shape;284;g202cd3766f0_5_11"/>
          <p:cNvPicPr preferRelativeResize="0"/>
          <p:nvPr/>
        </p:nvPicPr>
        <p:blipFill>
          <a:blip r:embed="rId3">
            <a:alphaModFix/>
          </a:blip>
          <a:stretch>
            <a:fillRect/>
          </a:stretch>
        </p:blipFill>
        <p:spPr>
          <a:xfrm>
            <a:off x="3182038" y="4095126"/>
            <a:ext cx="975825" cy="908850"/>
          </a:xfrm>
          <a:prstGeom prst="rect">
            <a:avLst/>
          </a:prstGeom>
          <a:noFill/>
          <a:ln>
            <a:noFill/>
          </a:ln>
        </p:spPr>
      </p:pic>
      <p:pic>
        <p:nvPicPr>
          <p:cNvPr id="285" name="Google Shape;285;g202cd3766f0_5_11"/>
          <p:cNvPicPr preferRelativeResize="0"/>
          <p:nvPr/>
        </p:nvPicPr>
        <p:blipFill>
          <a:blip r:embed="rId4">
            <a:alphaModFix/>
          </a:blip>
          <a:stretch>
            <a:fillRect/>
          </a:stretch>
        </p:blipFill>
        <p:spPr>
          <a:xfrm>
            <a:off x="8596550" y="4095125"/>
            <a:ext cx="920675" cy="90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02cd3766f0_1_5"/>
          <p:cNvSpPr txBox="1"/>
          <p:nvPr>
            <p:ph type="title"/>
          </p:nvPr>
        </p:nvSpPr>
        <p:spPr>
          <a:xfrm>
            <a:off x="1484311" y="337750"/>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de-DE"/>
              <a:t>Designing Database</a:t>
            </a:r>
            <a:endParaRPr/>
          </a:p>
        </p:txBody>
      </p:sp>
      <p:pic>
        <p:nvPicPr>
          <p:cNvPr id="292" name="Google Shape;292;g202cd3766f0_1_5"/>
          <p:cNvPicPr preferRelativeResize="0"/>
          <p:nvPr/>
        </p:nvPicPr>
        <p:blipFill>
          <a:blip r:embed="rId3">
            <a:alphaModFix/>
          </a:blip>
          <a:stretch>
            <a:fillRect/>
          </a:stretch>
        </p:blipFill>
        <p:spPr>
          <a:xfrm>
            <a:off x="699175" y="1954425"/>
            <a:ext cx="6254900" cy="3634949"/>
          </a:xfrm>
          <a:prstGeom prst="rect">
            <a:avLst/>
          </a:prstGeom>
          <a:noFill/>
          <a:ln>
            <a:noFill/>
          </a:ln>
          <a:effectLst>
            <a:outerShdw blurRad="342900" rotWithShape="0" algn="bl" dir="5400000" dist="19050">
              <a:srgbClr val="000000">
                <a:alpha val="50000"/>
              </a:srgbClr>
            </a:outerShdw>
          </a:effectLst>
        </p:spPr>
      </p:pic>
      <p:pic>
        <p:nvPicPr>
          <p:cNvPr id="293" name="Google Shape;293;g202cd3766f0_1_5"/>
          <p:cNvPicPr preferRelativeResize="0"/>
          <p:nvPr/>
        </p:nvPicPr>
        <p:blipFill>
          <a:blip r:embed="rId4">
            <a:alphaModFix/>
          </a:blip>
          <a:stretch>
            <a:fillRect/>
          </a:stretch>
        </p:blipFill>
        <p:spPr>
          <a:xfrm>
            <a:off x="6810975" y="3531975"/>
            <a:ext cx="4692124" cy="2537251"/>
          </a:xfrm>
          <a:prstGeom prst="rect">
            <a:avLst/>
          </a:prstGeom>
          <a:noFill/>
          <a:ln>
            <a:noFill/>
          </a:ln>
          <a:effectLst>
            <a:outerShdw blurRad="34290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2024-05-13T23:41:16Z</dcterms:created>
  <dc:creator>Katharina</dc:creator>
</cp:coreProperties>
</file>