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f4ea5126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f4ea5126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f4ea5126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f4ea5126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4ea5126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4ea5126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f4ea51265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f4ea51265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f4ea5126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f4ea5126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f33ab9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f33ab9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f4ea512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f4ea512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f33ab96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f33ab96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f33ab96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f33ab96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f33ab96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f33ab96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f33ab96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f33ab96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f33ab96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f33ab96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f4ea5126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f4ea5126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48000"/>
          </a:blip>
          <a:stretch>
            <a:fillRect/>
          </a:stretch>
        </p:blipFill>
        <p:spPr>
          <a:xfrm>
            <a:off x="0" y="644425"/>
            <a:ext cx="9144001" cy="3854654"/>
          </a:xfrm>
          <a:prstGeom prst="rect">
            <a:avLst/>
          </a:prstGeom>
          <a:noFill/>
          <a:ln>
            <a:noFill/>
          </a:ln>
        </p:spPr>
      </p:pic>
      <p:sp>
        <p:nvSpPr>
          <p:cNvPr id="55" name="Google Shape;55;p13"/>
          <p:cNvSpPr txBox="1"/>
          <p:nvPr>
            <p:ph type="ctrTitle"/>
          </p:nvPr>
        </p:nvSpPr>
        <p:spPr>
          <a:xfrm>
            <a:off x="226583" y="834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solidFill>
                  <a:srgbClr val="000000"/>
                </a:solidFill>
                <a:latin typeface="Times New Roman"/>
                <a:ea typeface="Times New Roman"/>
                <a:cs typeface="Times New Roman"/>
                <a:sym typeface="Times New Roman"/>
              </a:rPr>
              <a:t>C</a:t>
            </a:r>
            <a:r>
              <a:rPr lang="es">
                <a:solidFill>
                  <a:srgbClr val="000000"/>
                </a:solidFill>
                <a:latin typeface="Times New Roman"/>
                <a:ea typeface="Times New Roman"/>
                <a:cs typeface="Times New Roman"/>
                <a:sym typeface="Times New Roman"/>
              </a:rPr>
              <a:t>ontrol de acceso Gimnasio Antonio Nariño</a:t>
            </a:r>
            <a:endParaRPr>
              <a:solidFill>
                <a:srgbClr val="000000"/>
              </a:solidFill>
              <a:latin typeface="Times New Roman"/>
              <a:ea typeface="Times New Roman"/>
              <a:cs typeface="Times New Roman"/>
              <a:sym typeface="Times New Roman"/>
            </a:endParaRPr>
          </a:p>
        </p:txBody>
      </p:sp>
      <p:sp>
        <p:nvSpPr>
          <p:cNvPr id="56" name="Google Shape;56;p13"/>
          <p:cNvSpPr txBox="1"/>
          <p:nvPr>
            <p:ph idx="1" type="subTitle"/>
          </p:nvPr>
        </p:nvSpPr>
        <p:spPr>
          <a:xfrm>
            <a:off x="311700" y="2940125"/>
            <a:ext cx="8520600" cy="205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sz="1800">
                <a:solidFill>
                  <a:schemeClr val="dk1"/>
                </a:solidFill>
                <a:latin typeface="Times New Roman"/>
                <a:ea typeface="Times New Roman"/>
                <a:cs typeface="Times New Roman"/>
                <a:sym typeface="Times New Roman"/>
              </a:rPr>
              <a:t>Wilmer Angulo, Juan Beltran, Katherine Hermida, Alix Pascagaza &amp; Nicolas Villalobos</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s" sz="1800">
                <a:solidFill>
                  <a:schemeClr val="dk1"/>
                </a:solidFill>
                <a:latin typeface="Times New Roman"/>
                <a:ea typeface="Times New Roman"/>
                <a:cs typeface="Times New Roman"/>
                <a:sym typeface="Times New Roman"/>
              </a:rPr>
              <a:t>ADSI 2338311</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s" sz="1800">
                <a:solidFill>
                  <a:schemeClr val="dk1"/>
                </a:solidFill>
                <a:latin typeface="Times New Roman"/>
                <a:ea typeface="Times New Roman"/>
                <a:cs typeface="Times New Roman"/>
                <a:sym typeface="Times New Roman"/>
              </a:rPr>
              <a:t>Sena-Ceet</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s" sz="1800">
                <a:solidFill>
                  <a:schemeClr val="dk1"/>
                </a:solidFill>
                <a:latin typeface="Times New Roman"/>
                <a:ea typeface="Times New Roman"/>
                <a:cs typeface="Times New Roman"/>
                <a:sym typeface="Times New Roman"/>
              </a:rPr>
              <a:t>2021</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217200" cy="5143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500">
                <a:solidFill>
                  <a:schemeClr val="dk1"/>
                </a:solidFill>
                <a:latin typeface="Times New Roman"/>
                <a:ea typeface="Times New Roman"/>
                <a:cs typeface="Times New Roman"/>
                <a:sym typeface="Times New Roman"/>
              </a:rPr>
              <a:t>Administrativo</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1) ¿ Considera que el sistema de acceso es una inversión viable?</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2)¿Realmente se necesita este nuevo sistema para la institución?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3)¿Qué roles deberían estar incluidos en el nuevo sistema de acceso?</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°Docentes °Padres de familia °Personal de servicios generales °Externos a la institución</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4)¿Actualmente la </a:t>
            </a:r>
            <a:r>
              <a:rPr lang="es" sz="1500">
                <a:solidFill>
                  <a:schemeClr val="dk1"/>
                </a:solidFill>
                <a:latin typeface="Times New Roman"/>
                <a:ea typeface="Times New Roman"/>
                <a:cs typeface="Times New Roman"/>
                <a:sym typeface="Times New Roman"/>
              </a:rPr>
              <a:t>institución</a:t>
            </a:r>
            <a:r>
              <a:rPr lang="es" sz="1500">
                <a:solidFill>
                  <a:schemeClr val="dk1"/>
                </a:solidFill>
                <a:latin typeface="Times New Roman"/>
                <a:ea typeface="Times New Roman"/>
                <a:cs typeface="Times New Roman"/>
                <a:sym typeface="Times New Roman"/>
              </a:rPr>
              <a:t> cuenta con </a:t>
            </a:r>
            <a:r>
              <a:rPr lang="es" sz="1500">
                <a:solidFill>
                  <a:schemeClr val="dk1"/>
                </a:solidFill>
                <a:latin typeface="Times New Roman"/>
                <a:ea typeface="Times New Roman"/>
                <a:cs typeface="Times New Roman"/>
                <a:sym typeface="Times New Roman"/>
              </a:rPr>
              <a:t>algún</a:t>
            </a:r>
            <a:r>
              <a:rPr lang="es" sz="1500">
                <a:solidFill>
                  <a:schemeClr val="dk1"/>
                </a:solidFill>
                <a:latin typeface="Times New Roman"/>
                <a:ea typeface="Times New Roman"/>
                <a:cs typeface="Times New Roman"/>
                <a:sym typeface="Times New Roman"/>
              </a:rPr>
              <a:t> control de acceso?</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5)Si </a:t>
            </a:r>
            <a:r>
              <a:rPr lang="es" sz="1500">
                <a:solidFill>
                  <a:schemeClr val="dk1"/>
                </a:solidFill>
                <a:latin typeface="Times New Roman"/>
                <a:ea typeface="Times New Roman"/>
                <a:cs typeface="Times New Roman"/>
                <a:sym typeface="Times New Roman"/>
              </a:rPr>
              <a:t>su</a:t>
            </a:r>
            <a:r>
              <a:rPr lang="es" sz="1500">
                <a:solidFill>
                  <a:schemeClr val="dk1"/>
                </a:solidFill>
                <a:latin typeface="Times New Roman"/>
                <a:ea typeface="Times New Roman"/>
                <a:cs typeface="Times New Roman"/>
                <a:sym typeface="Times New Roman"/>
              </a:rPr>
              <a:t> </a:t>
            </a:r>
            <a:r>
              <a:rPr lang="es" sz="1500">
                <a:solidFill>
                  <a:schemeClr val="dk1"/>
                </a:solidFill>
                <a:latin typeface="Times New Roman"/>
                <a:ea typeface="Times New Roman"/>
                <a:cs typeface="Times New Roman"/>
                <a:sym typeface="Times New Roman"/>
              </a:rPr>
              <a:t>respuesta</a:t>
            </a:r>
            <a:r>
              <a:rPr lang="es" sz="1500">
                <a:solidFill>
                  <a:schemeClr val="dk1"/>
                </a:solidFill>
                <a:latin typeface="Times New Roman"/>
                <a:ea typeface="Times New Roman"/>
                <a:cs typeface="Times New Roman"/>
                <a:sym typeface="Times New Roman"/>
              </a:rPr>
              <a:t> a la </a:t>
            </a:r>
            <a:r>
              <a:rPr lang="es" sz="1500">
                <a:solidFill>
                  <a:schemeClr val="dk1"/>
                </a:solidFill>
                <a:latin typeface="Times New Roman"/>
                <a:ea typeface="Times New Roman"/>
                <a:cs typeface="Times New Roman"/>
                <a:sym typeface="Times New Roman"/>
              </a:rPr>
              <a:t>anterior</a:t>
            </a:r>
            <a:r>
              <a:rPr lang="es" sz="1500">
                <a:solidFill>
                  <a:schemeClr val="dk1"/>
                </a:solidFill>
                <a:latin typeface="Times New Roman"/>
                <a:ea typeface="Times New Roman"/>
                <a:cs typeface="Times New Roman"/>
                <a:sym typeface="Times New Roman"/>
              </a:rPr>
              <a:t> pregunta fue si ¿</a:t>
            </a:r>
            <a:r>
              <a:rPr lang="es" sz="1500">
                <a:solidFill>
                  <a:schemeClr val="dk1"/>
                </a:solidFill>
                <a:latin typeface="Times New Roman"/>
                <a:ea typeface="Times New Roman"/>
                <a:cs typeface="Times New Roman"/>
                <a:sym typeface="Times New Roman"/>
              </a:rPr>
              <a:t>cómo</a:t>
            </a:r>
            <a:r>
              <a:rPr lang="es" sz="1500">
                <a:solidFill>
                  <a:schemeClr val="dk1"/>
                </a:solidFill>
                <a:latin typeface="Times New Roman"/>
                <a:ea typeface="Times New Roman"/>
                <a:cs typeface="Times New Roman"/>
                <a:sym typeface="Times New Roman"/>
              </a:rPr>
              <a:t> se maneja actualmente? (Describa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a:t>
            </a:r>
            <a:r>
              <a:rPr lang="es" sz="1500">
                <a:solidFill>
                  <a:schemeClr val="dk1"/>
                </a:solidFill>
                <a:latin typeface="Times New Roman"/>
                <a:ea typeface="Times New Roman"/>
                <a:cs typeface="Times New Roman"/>
                <a:sym typeface="Times New Roman"/>
              </a:rPr>
              <a:t>Físico</a:t>
            </a:r>
            <a:r>
              <a:rPr lang="es" sz="1500">
                <a:solidFill>
                  <a:schemeClr val="dk1"/>
                </a:solidFill>
                <a:latin typeface="Times New Roman"/>
                <a:ea typeface="Times New Roman"/>
                <a:cs typeface="Times New Roman"/>
                <a:sym typeface="Times New Roman"/>
              </a:rPr>
              <a:t> papel °Digital °otro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6)¿Para usted esta bien </a:t>
            </a:r>
            <a:r>
              <a:rPr lang="es" sz="1500">
                <a:solidFill>
                  <a:schemeClr val="dk1"/>
                </a:solidFill>
                <a:latin typeface="Times New Roman"/>
                <a:ea typeface="Times New Roman"/>
                <a:cs typeface="Times New Roman"/>
                <a:sym typeface="Times New Roman"/>
              </a:rPr>
              <a:t>estructurado</a:t>
            </a:r>
            <a:r>
              <a:rPr lang="es" sz="1500">
                <a:solidFill>
                  <a:schemeClr val="dk1"/>
                </a:solidFill>
                <a:latin typeface="Times New Roman"/>
                <a:ea typeface="Times New Roman"/>
                <a:cs typeface="Times New Roman"/>
                <a:sym typeface="Times New Roman"/>
              </a:rPr>
              <a:t> el nuevo sistema de acceso?</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7)¿El modelo planteado del nuevo sistema de acceso considera que </a:t>
            </a:r>
            <a:r>
              <a:rPr lang="es" sz="1500">
                <a:solidFill>
                  <a:schemeClr val="dk1"/>
                </a:solidFill>
                <a:latin typeface="Times New Roman"/>
                <a:ea typeface="Times New Roman"/>
                <a:cs typeface="Times New Roman"/>
                <a:sym typeface="Times New Roman"/>
              </a:rPr>
              <a:t>está</a:t>
            </a:r>
            <a:r>
              <a:rPr lang="es" sz="1500">
                <a:solidFill>
                  <a:schemeClr val="dk1"/>
                </a:solidFill>
                <a:latin typeface="Times New Roman"/>
                <a:ea typeface="Times New Roman"/>
                <a:cs typeface="Times New Roman"/>
                <a:sym typeface="Times New Roman"/>
              </a:rPr>
              <a:t> bien estructurado?</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8)¿Este nuevo estilo de </a:t>
            </a:r>
            <a:r>
              <a:rPr lang="es" sz="1500">
                <a:solidFill>
                  <a:schemeClr val="dk1"/>
                </a:solidFill>
                <a:latin typeface="Times New Roman"/>
                <a:ea typeface="Times New Roman"/>
                <a:cs typeface="Times New Roman"/>
                <a:sym typeface="Times New Roman"/>
              </a:rPr>
              <a:t>acceso</a:t>
            </a:r>
            <a:r>
              <a:rPr lang="es" sz="1500">
                <a:solidFill>
                  <a:schemeClr val="dk1"/>
                </a:solidFill>
                <a:latin typeface="Times New Roman"/>
                <a:ea typeface="Times New Roman"/>
                <a:cs typeface="Times New Roman"/>
                <a:sym typeface="Times New Roman"/>
              </a:rPr>
              <a:t> a la </a:t>
            </a:r>
            <a:r>
              <a:rPr lang="es" sz="1500">
                <a:solidFill>
                  <a:schemeClr val="dk1"/>
                </a:solidFill>
                <a:latin typeface="Times New Roman"/>
                <a:ea typeface="Times New Roman"/>
                <a:cs typeface="Times New Roman"/>
                <a:sym typeface="Times New Roman"/>
              </a:rPr>
              <a:t>institución</a:t>
            </a:r>
            <a:r>
              <a:rPr lang="es" sz="1500">
                <a:solidFill>
                  <a:schemeClr val="dk1"/>
                </a:solidFill>
                <a:latin typeface="Times New Roman"/>
                <a:ea typeface="Times New Roman"/>
                <a:cs typeface="Times New Roman"/>
                <a:sym typeface="Times New Roman"/>
              </a:rPr>
              <a:t> </a:t>
            </a:r>
            <a:r>
              <a:rPr lang="es" sz="1500">
                <a:solidFill>
                  <a:schemeClr val="dk1"/>
                </a:solidFill>
                <a:latin typeface="Times New Roman"/>
                <a:ea typeface="Times New Roman"/>
                <a:cs typeface="Times New Roman"/>
                <a:sym typeface="Times New Roman"/>
              </a:rPr>
              <a:t>mejorará</a:t>
            </a:r>
            <a:r>
              <a:rPr lang="es" sz="1500">
                <a:solidFill>
                  <a:schemeClr val="dk1"/>
                </a:solidFill>
                <a:latin typeface="Times New Roman"/>
                <a:ea typeface="Times New Roman"/>
                <a:cs typeface="Times New Roman"/>
                <a:sym typeface="Times New Roman"/>
              </a:rPr>
              <a:t> la </a:t>
            </a:r>
            <a:r>
              <a:rPr lang="es" sz="1500">
                <a:solidFill>
                  <a:schemeClr val="dk1"/>
                </a:solidFill>
                <a:latin typeface="Times New Roman"/>
                <a:ea typeface="Times New Roman"/>
                <a:cs typeface="Times New Roman"/>
                <a:sym typeface="Times New Roman"/>
              </a:rPr>
              <a:t>logística de la institución?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9)¿usted cree necesario el </a:t>
            </a:r>
            <a:r>
              <a:rPr lang="es" sz="1500">
                <a:solidFill>
                  <a:schemeClr val="dk1"/>
                </a:solidFill>
                <a:latin typeface="Times New Roman"/>
                <a:ea typeface="Times New Roman"/>
                <a:cs typeface="Times New Roman"/>
                <a:sym typeface="Times New Roman"/>
              </a:rPr>
              <a:t>implementar</a:t>
            </a:r>
            <a:r>
              <a:rPr lang="es" sz="1500">
                <a:solidFill>
                  <a:schemeClr val="dk1"/>
                </a:solidFill>
                <a:latin typeface="Times New Roman"/>
                <a:ea typeface="Times New Roman"/>
                <a:cs typeface="Times New Roman"/>
                <a:sym typeface="Times New Roman"/>
              </a:rPr>
              <a:t> algo </a:t>
            </a:r>
            <a:r>
              <a:rPr lang="es" sz="1500">
                <a:solidFill>
                  <a:schemeClr val="dk1"/>
                </a:solidFill>
                <a:latin typeface="Times New Roman"/>
                <a:ea typeface="Times New Roman"/>
                <a:cs typeface="Times New Roman"/>
                <a:sym typeface="Times New Roman"/>
              </a:rPr>
              <a:t>más</a:t>
            </a:r>
            <a:r>
              <a:rPr lang="es" sz="1500">
                <a:solidFill>
                  <a:schemeClr val="dk1"/>
                </a:solidFill>
                <a:latin typeface="Times New Roman"/>
                <a:ea typeface="Times New Roman"/>
                <a:cs typeface="Times New Roman"/>
                <a:sym typeface="Times New Roman"/>
              </a:rPr>
              <a:t> al sistema propuesto?</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500">
                <a:solidFill>
                  <a:schemeClr val="dk1"/>
                </a:solidFill>
                <a:latin typeface="Times New Roman"/>
                <a:ea typeface="Times New Roman"/>
                <a:cs typeface="Times New Roman"/>
                <a:sym typeface="Times New Roman"/>
              </a:rPr>
              <a:t>10)¿de ser afirmativa la anterior pregunta que le </a:t>
            </a:r>
            <a:r>
              <a:rPr lang="es" sz="1500">
                <a:solidFill>
                  <a:schemeClr val="dk1"/>
                </a:solidFill>
                <a:latin typeface="Times New Roman"/>
                <a:ea typeface="Times New Roman"/>
                <a:cs typeface="Times New Roman"/>
                <a:sym typeface="Times New Roman"/>
              </a:rPr>
              <a:t>implementia al sistema</a:t>
            </a:r>
            <a:r>
              <a:rPr lang="e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14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solidFill>
                  <a:schemeClr val="dk1"/>
                </a:solidFill>
              </a:rPr>
              <a:t>Estudiantes</a:t>
            </a:r>
            <a:endParaRPr>
              <a:solidFill>
                <a:schemeClr val="dk1"/>
              </a:solidFill>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1)¿</a:t>
            </a:r>
            <a:r>
              <a:rPr lang="es" sz="1200">
                <a:solidFill>
                  <a:schemeClr val="dk1"/>
                </a:solidFill>
                <a:latin typeface="Times New Roman"/>
                <a:ea typeface="Times New Roman"/>
                <a:cs typeface="Times New Roman"/>
                <a:sym typeface="Times New Roman"/>
              </a:rPr>
              <a:t>Qué</a:t>
            </a:r>
            <a:r>
              <a:rPr lang="es" sz="1200">
                <a:solidFill>
                  <a:schemeClr val="dk1"/>
                </a:solidFill>
                <a:latin typeface="Times New Roman"/>
                <a:ea typeface="Times New Roman"/>
                <a:cs typeface="Times New Roman"/>
                <a:sym typeface="Times New Roman"/>
              </a:rPr>
              <a:t> opina usted sobre el nuevo sistema de acceso?</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2)¿Cree usted que este proceso de entrada y salida </a:t>
            </a:r>
            <a:r>
              <a:rPr lang="es" sz="1200">
                <a:solidFill>
                  <a:schemeClr val="dk1"/>
                </a:solidFill>
                <a:latin typeface="Times New Roman"/>
                <a:ea typeface="Times New Roman"/>
                <a:cs typeface="Times New Roman"/>
                <a:sym typeface="Times New Roman"/>
              </a:rPr>
              <a:t>crearía</a:t>
            </a:r>
            <a:r>
              <a:rPr lang="es" sz="1200">
                <a:solidFill>
                  <a:schemeClr val="dk1"/>
                </a:solidFill>
                <a:latin typeface="Times New Roman"/>
                <a:ea typeface="Times New Roman"/>
                <a:cs typeface="Times New Roman"/>
                <a:sym typeface="Times New Roman"/>
              </a:rPr>
              <a:t> </a:t>
            </a:r>
            <a:r>
              <a:rPr lang="es" sz="1200">
                <a:solidFill>
                  <a:schemeClr val="dk1"/>
                </a:solidFill>
                <a:latin typeface="Times New Roman"/>
                <a:ea typeface="Times New Roman"/>
                <a:cs typeface="Times New Roman"/>
                <a:sym typeface="Times New Roman"/>
              </a:rPr>
              <a:t>inconformidad?</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°sí  °no</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3)¿Cree usted que sus padres estarían de acuerdo con este sistema? Justifique su respuesta</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°Sí  °No</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4)¿Cómo calificaría usted el sistema de acceso actual del colegio?</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5)¿Recomendaría este sistema a otras instituciones educativas?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 6)¿Como estudiante de la institución de qué manera considera que le afecta o le contribuiría este sistema a la institución?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7)¿Usted cree que la implementación de este sistema tendría alguna ventaja para usted como estudiante? ¿Cual?</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8)¿Con este sistema se siente más obligado a llegar más puntual a la institución e ingresar a todas sus clases?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9)¿Cree usted que el sistema que se implementara permitirá sólo la entrada de estudiantes y por qué?</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10)Si la implementación de este sistema fuera decisión suya, ¿Lo implementa o no, dentro de la institución?</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s" sz="1200">
                <a:solidFill>
                  <a:schemeClr val="dk1"/>
                </a:solidFill>
                <a:latin typeface="Times New Roman"/>
                <a:ea typeface="Times New Roman"/>
                <a:cs typeface="Times New Roman"/>
                <a:sym typeface="Times New Roman"/>
              </a:rPr>
              <a:t>ºSi ºNo</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54875" y="-54875"/>
            <a:ext cx="9198900" cy="519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solidFill>
                  <a:schemeClr val="dk1"/>
                </a:solidFill>
                <a:latin typeface="Times New Roman"/>
                <a:ea typeface="Times New Roman"/>
                <a:cs typeface="Times New Roman"/>
                <a:sym typeface="Times New Roman"/>
              </a:rPr>
              <a:t>Docentes de la </a:t>
            </a:r>
            <a:r>
              <a:rPr lang="es" sz="1400">
                <a:solidFill>
                  <a:schemeClr val="dk1"/>
                </a:solidFill>
                <a:latin typeface="Times New Roman"/>
                <a:ea typeface="Times New Roman"/>
                <a:cs typeface="Times New Roman"/>
                <a:sym typeface="Times New Roman"/>
              </a:rPr>
              <a:t>institución</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1)¿Considera que el uso de este sistema le </a:t>
            </a:r>
            <a:r>
              <a:rPr lang="es" sz="1200">
                <a:solidFill>
                  <a:schemeClr val="dk1"/>
                </a:solidFill>
                <a:latin typeface="Times New Roman"/>
                <a:ea typeface="Times New Roman"/>
                <a:cs typeface="Times New Roman"/>
                <a:sym typeface="Times New Roman"/>
              </a:rPr>
              <a:t>permitirá</a:t>
            </a:r>
            <a:r>
              <a:rPr lang="es" sz="1200">
                <a:solidFill>
                  <a:schemeClr val="dk1"/>
                </a:solidFill>
                <a:latin typeface="Times New Roman"/>
                <a:ea typeface="Times New Roman"/>
                <a:cs typeface="Times New Roman"/>
                <a:sym typeface="Times New Roman"/>
              </a:rPr>
              <a:t> no tener que realizar un llamado de asistencia en clase?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2)¿La manera en la que se plantea el nuevo sistema de control de acceso </a:t>
            </a:r>
            <a:r>
              <a:rPr lang="es" sz="1200">
                <a:solidFill>
                  <a:schemeClr val="dk1"/>
                </a:solidFill>
                <a:latin typeface="Times New Roman"/>
                <a:ea typeface="Times New Roman"/>
                <a:cs typeface="Times New Roman"/>
                <a:sym typeface="Times New Roman"/>
              </a:rPr>
              <a:t>ayudará</a:t>
            </a:r>
            <a:r>
              <a:rPr lang="es" sz="1200">
                <a:solidFill>
                  <a:schemeClr val="dk1"/>
                </a:solidFill>
                <a:latin typeface="Times New Roman"/>
                <a:ea typeface="Times New Roman"/>
                <a:cs typeface="Times New Roman"/>
                <a:sym typeface="Times New Roman"/>
              </a:rPr>
              <a:t> a </a:t>
            </a:r>
            <a:r>
              <a:rPr lang="es" sz="1200">
                <a:solidFill>
                  <a:schemeClr val="dk1"/>
                </a:solidFill>
                <a:latin typeface="Times New Roman"/>
                <a:ea typeface="Times New Roman"/>
                <a:cs typeface="Times New Roman"/>
                <a:sym typeface="Times New Roman"/>
              </a:rPr>
              <a:t>reducir</a:t>
            </a:r>
            <a:r>
              <a:rPr lang="es" sz="1200">
                <a:solidFill>
                  <a:schemeClr val="dk1"/>
                </a:solidFill>
                <a:latin typeface="Times New Roman"/>
                <a:ea typeface="Times New Roman"/>
                <a:cs typeface="Times New Roman"/>
                <a:sym typeface="Times New Roman"/>
              </a:rPr>
              <a:t> las </a:t>
            </a:r>
            <a:r>
              <a:rPr lang="es" sz="1200">
                <a:solidFill>
                  <a:schemeClr val="dk1"/>
                </a:solidFill>
                <a:latin typeface="Times New Roman"/>
                <a:ea typeface="Times New Roman"/>
                <a:cs typeface="Times New Roman"/>
                <a:sym typeface="Times New Roman"/>
              </a:rPr>
              <a:t>evasiones</a:t>
            </a:r>
            <a:r>
              <a:rPr lang="es" sz="1200">
                <a:solidFill>
                  <a:schemeClr val="dk1"/>
                </a:solidFill>
                <a:latin typeface="Times New Roman"/>
                <a:ea typeface="Times New Roman"/>
                <a:cs typeface="Times New Roman"/>
                <a:sym typeface="Times New Roman"/>
              </a:rPr>
              <a:t> de sus clases?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3)¿Considera usted que el sistema le ayudara en su dia laboral?</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4)¿Este nuevo proceso </a:t>
            </a:r>
            <a:r>
              <a:rPr lang="es" sz="1200">
                <a:solidFill>
                  <a:schemeClr val="dk1"/>
                </a:solidFill>
                <a:latin typeface="Times New Roman"/>
                <a:ea typeface="Times New Roman"/>
                <a:cs typeface="Times New Roman"/>
                <a:sym typeface="Times New Roman"/>
              </a:rPr>
              <a:t>inculcarl</a:t>
            </a:r>
            <a:r>
              <a:rPr lang="es" sz="1200">
                <a:solidFill>
                  <a:schemeClr val="dk1"/>
                </a:solidFill>
                <a:latin typeface="Times New Roman"/>
                <a:ea typeface="Times New Roman"/>
                <a:cs typeface="Times New Roman"/>
                <a:sym typeface="Times New Roman"/>
              </a:rPr>
              <a:t>a en los estudiantes una </a:t>
            </a:r>
            <a:r>
              <a:rPr lang="es" sz="1200">
                <a:solidFill>
                  <a:schemeClr val="dk1"/>
                </a:solidFill>
                <a:latin typeface="Times New Roman"/>
                <a:ea typeface="Times New Roman"/>
                <a:cs typeface="Times New Roman"/>
                <a:sym typeface="Times New Roman"/>
              </a:rPr>
              <a:t>responsabilidad</a:t>
            </a:r>
            <a:r>
              <a:rPr lang="es" sz="1200">
                <a:solidFill>
                  <a:schemeClr val="dk1"/>
                </a:solidFill>
                <a:latin typeface="Times New Roman"/>
                <a:ea typeface="Times New Roman"/>
                <a:cs typeface="Times New Roman"/>
                <a:sym typeface="Times New Roman"/>
              </a:rPr>
              <a:t> mejorando la calidad de estudio?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5)¿Cree usted que la </a:t>
            </a:r>
            <a:r>
              <a:rPr lang="es" sz="1200">
                <a:solidFill>
                  <a:schemeClr val="dk1"/>
                </a:solidFill>
                <a:latin typeface="Times New Roman"/>
                <a:ea typeface="Times New Roman"/>
                <a:cs typeface="Times New Roman"/>
                <a:sym typeface="Times New Roman"/>
              </a:rPr>
              <a:t>implementación</a:t>
            </a:r>
            <a:r>
              <a:rPr lang="es" sz="1200">
                <a:solidFill>
                  <a:schemeClr val="dk1"/>
                </a:solidFill>
                <a:latin typeface="Times New Roman"/>
                <a:ea typeface="Times New Roman"/>
                <a:cs typeface="Times New Roman"/>
                <a:sym typeface="Times New Roman"/>
              </a:rPr>
              <a:t> del nuevo sistema de acceso </a:t>
            </a:r>
            <a:r>
              <a:rPr lang="es" sz="1200">
                <a:solidFill>
                  <a:schemeClr val="dk1"/>
                </a:solidFill>
                <a:latin typeface="Times New Roman"/>
                <a:ea typeface="Times New Roman"/>
                <a:cs typeface="Times New Roman"/>
                <a:sym typeface="Times New Roman"/>
              </a:rPr>
              <a:t>incentiva</a:t>
            </a:r>
            <a:r>
              <a:rPr lang="es" sz="1200">
                <a:solidFill>
                  <a:schemeClr val="dk1"/>
                </a:solidFill>
                <a:latin typeface="Times New Roman"/>
                <a:ea typeface="Times New Roman"/>
                <a:cs typeface="Times New Roman"/>
                <a:sym typeface="Times New Roman"/>
              </a:rPr>
              <a:t> </a:t>
            </a:r>
            <a:r>
              <a:rPr lang="es" sz="1200">
                <a:solidFill>
                  <a:schemeClr val="dk1"/>
                </a:solidFill>
                <a:latin typeface="Times New Roman"/>
                <a:ea typeface="Times New Roman"/>
                <a:cs typeface="Times New Roman"/>
                <a:sym typeface="Times New Roman"/>
              </a:rPr>
              <a:t>más</a:t>
            </a:r>
            <a:r>
              <a:rPr lang="es" sz="1200">
                <a:solidFill>
                  <a:schemeClr val="dk1"/>
                </a:solidFill>
                <a:latin typeface="Times New Roman"/>
                <a:ea typeface="Times New Roman"/>
                <a:cs typeface="Times New Roman"/>
                <a:sym typeface="Times New Roman"/>
              </a:rPr>
              <a:t> al estudiante a ingresar a la </a:t>
            </a:r>
            <a:r>
              <a:rPr lang="es" sz="1200">
                <a:solidFill>
                  <a:schemeClr val="dk1"/>
                </a:solidFill>
                <a:latin typeface="Times New Roman"/>
                <a:ea typeface="Times New Roman"/>
                <a:cs typeface="Times New Roman"/>
                <a:sym typeface="Times New Roman"/>
              </a:rPr>
              <a:t>institución?</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6)¿Considera que este nuevo sistema incrementara o mejorara la puntualidad de los estudiantes?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ºSi ºNo</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7)¿</a:t>
            </a:r>
            <a:r>
              <a:rPr lang="es" sz="1200">
                <a:solidFill>
                  <a:schemeClr val="dk1"/>
                </a:solidFill>
                <a:latin typeface="Times New Roman"/>
                <a:ea typeface="Times New Roman"/>
                <a:cs typeface="Times New Roman"/>
                <a:sym typeface="Times New Roman"/>
              </a:rPr>
              <a:t>Qué</a:t>
            </a:r>
            <a:r>
              <a:rPr lang="es" sz="1200">
                <a:solidFill>
                  <a:schemeClr val="dk1"/>
                </a:solidFill>
                <a:latin typeface="Times New Roman"/>
                <a:ea typeface="Times New Roman"/>
                <a:cs typeface="Times New Roman"/>
                <a:sym typeface="Times New Roman"/>
              </a:rPr>
              <a:t> ventajas se pueden presentar durante el </a:t>
            </a:r>
            <a:r>
              <a:rPr lang="es" sz="1200">
                <a:solidFill>
                  <a:schemeClr val="dk1"/>
                </a:solidFill>
                <a:latin typeface="Times New Roman"/>
                <a:ea typeface="Times New Roman"/>
                <a:cs typeface="Times New Roman"/>
                <a:sym typeface="Times New Roman"/>
              </a:rPr>
              <a:t>día</a:t>
            </a:r>
            <a:r>
              <a:rPr lang="es" sz="1200">
                <a:solidFill>
                  <a:schemeClr val="dk1"/>
                </a:solidFill>
                <a:latin typeface="Times New Roman"/>
                <a:ea typeface="Times New Roman"/>
                <a:cs typeface="Times New Roman"/>
                <a:sym typeface="Times New Roman"/>
              </a:rPr>
              <a:t> gracias a este nuevo sistema?</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ºMás tiempo utilizado para la clase y menos para el llamado a lista. ºMas </a:t>
            </a:r>
            <a:r>
              <a:rPr lang="es" sz="1200">
                <a:solidFill>
                  <a:schemeClr val="dk1"/>
                </a:solidFill>
                <a:latin typeface="Times New Roman"/>
                <a:ea typeface="Times New Roman"/>
                <a:cs typeface="Times New Roman"/>
                <a:sym typeface="Times New Roman"/>
              </a:rPr>
              <a:t>atención</a:t>
            </a:r>
            <a:r>
              <a:rPr lang="es" sz="1200">
                <a:solidFill>
                  <a:schemeClr val="dk1"/>
                </a:solidFill>
                <a:latin typeface="Times New Roman"/>
                <a:ea typeface="Times New Roman"/>
                <a:cs typeface="Times New Roman"/>
                <a:sym typeface="Times New Roman"/>
              </a:rPr>
              <a:t> en las clases ºMejor rendimiento de los estudiantes ºMas asistencia de los estudiantes ºOtro</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8) ¿</a:t>
            </a:r>
            <a:r>
              <a:rPr lang="es" sz="1200">
                <a:solidFill>
                  <a:schemeClr val="dk1"/>
                </a:solidFill>
                <a:latin typeface="Times New Roman"/>
                <a:ea typeface="Times New Roman"/>
                <a:cs typeface="Times New Roman"/>
                <a:sym typeface="Times New Roman"/>
              </a:rPr>
              <a:t>Está</a:t>
            </a:r>
            <a:r>
              <a:rPr lang="es" sz="1200">
                <a:solidFill>
                  <a:schemeClr val="dk1"/>
                </a:solidFill>
                <a:latin typeface="Times New Roman"/>
                <a:ea typeface="Times New Roman"/>
                <a:cs typeface="Times New Roman"/>
                <a:sym typeface="Times New Roman"/>
              </a:rPr>
              <a:t> de acuerdo con que los maestros </a:t>
            </a:r>
            <a:r>
              <a:rPr lang="es" sz="1200">
                <a:solidFill>
                  <a:schemeClr val="dk1"/>
                </a:solidFill>
                <a:latin typeface="Times New Roman"/>
                <a:ea typeface="Times New Roman"/>
                <a:cs typeface="Times New Roman"/>
                <a:sym typeface="Times New Roman"/>
              </a:rPr>
              <a:t>también</a:t>
            </a:r>
            <a:r>
              <a:rPr lang="es" sz="1200">
                <a:solidFill>
                  <a:schemeClr val="dk1"/>
                </a:solidFill>
                <a:latin typeface="Times New Roman"/>
                <a:ea typeface="Times New Roman"/>
                <a:cs typeface="Times New Roman"/>
                <a:sym typeface="Times New Roman"/>
              </a:rPr>
              <a:t> se </a:t>
            </a:r>
            <a:r>
              <a:rPr lang="es" sz="1200">
                <a:solidFill>
                  <a:schemeClr val="dk1"/>
                </a:solidFill>
                <a:latin typeface="Times New Roman"/>
                <a:ea typeface="Times New Roman"/>
                <a:cs typeface="Times New Roman"/>
                <a:sym typeface="Times New Roman"/>
              </a:rPr>
              <a:t>incluyen</a:t>
            </a:r>
            <a:r>
              <a:rPr lang="es" sz="1200">
                <a:solidFill>
                  <a:schemeClr val="dk1"/>
                </a:solidFill>
                <a:latin typeface="Times New Roman"/>
                <a:ea typeface="Times New Roman"/>
                <a:cs typeface="Times New Roman"/>
                <a:sym typeface="Times New Roman"/>
              </a:rPr>
              <a:t> dentro de la base de datos del control de acceso?</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s" sz="1200">
                <a:solidFill>
                  <a:schemeClr val="dk1"/>
                </a:solidFill>
                <a:latin typeface="Times New Roman"/>
                <a:ea typeface="Times New Roman"/>
                <a:cs typeface="Times New Roman"/>
                <a:sym typeface="Times New Roman"/>
              </a:rPr>
              <a:t>9)¿ </a:t>
            </a:r>
            <a:r>
              <a:rPr lang="es" sz="1200">
                <a:solidFill>
                  <a:schemeClr val="dk1"/>
                </a:solidFill>
                <a:latin typeface="Times New Roman"/>
                <a:ea typeface="Times New Roman"/>
                <a:cs typeface="Times New Roman"/>
                <a:sym typeface="Times New Roman"/>
              </a:rPr>
              <a:t>qué</a:t>
            </a:r>
            <a:r>
              <a:rPr lang="es" sz="1200">
                <a:solidFill>
                  <a:schemeClr val="dk1"/>
                </a:solidFill>
                <a:latin typeface="Times New Roman"/>
                <a:ea typeface="Times New Roman"/>
                <a:cs typeface="Times New Roman"/>
                <a:sym typeface="Times New Roman"/>
              </a:rPr>
              <a:t> ventajas logra ver en este nuevo sistemas¨? ¿las considera suficientes para implementar este sistema?</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s" sz="1200">
                <a:solidFill>
                  <a:schemeClr val="dk1"/>
                </a:solidFill>
                <a:latin typeface="Times New Roman"/>
                <a:ea typeface="Times New Roman"/>
                <a:cs typeface="Times New Roman"/>
                <a:sym typeface="Times New Roman"/>
              </a:rPr>
              <a:t>10)¿</a:t>
            </a:r>
            <a:r>
              <a:rPr lang="es" sz="1200">
                <a:solidFill>
                  <a:schemeClr val="dk1"/>
                </a:solidFill>
                <a:latin typeface="Times New Roman"/>
                <a:ea typeface="Times New Roman"/>
                <a:cs typeface="Times New Roman"/>
                <a:sym typeface="Times New Roman"/>
              </a:rPr>
              <a:t>qué</a:t>
            </a:r>
            <a:r>
              <a:rPr lang="es" sz="1200">
                <a:solidFill>
                  <a:schemeClr val="dk1"/>
                </a:solidFill>
                <a:latin typeface="Times New Roman"/>
                <a:ea typeface="Times New Roman"/>
                <a:cs typeface="Times New Roman"/>
                <a:sym typeface="Times New Roman"/>
              </a:rPr>
              <a:t> aspectos, que usted como </a:t>
            </a:r>
            <a:r>
              <a:rPr lang="es" sz="1200">
                <a:solidFill>
                  <a:schemeClr val="dk1"/>
                </a:solidFill>
                <a:latin typeface="Times New Roman"/>
                <a:ea typeface="Times New Roman"/>
                <a:cs typeface="Times New Roman"/>
                <a:sym typeface="Times New Roman"/>
              </a:rPr>
              <a:t>docente</a:t>
            </a:r>
            <a:r>
              <a:rPr lang="es" sz="1200">
                <a:solidFill>
                  <a:schemeClr val="dk1"/>
                </a:solidFill>
                <a:latin typeface="Times New Roman"/>
                <a:ea typeface="Times New Roman"/>
                <a:cs typeface="Times New Roman"/>
                <a:sym typeface="Times New Roman"/>
              </a:rPr>
              <a:t> </a:t>
            </a:r>
            <a:r>
              <a:rPr lang="es" sz="1200">
                <a:solidFill>
                  <a:schemeClr val="dk1"/>
                </a:solidFill>
                <a:latin typeface="Times New Roman"/>
                <a:ea typeface="Times New Roman"/>
                <a:cs typeface="Times New Roman"/>
                <a:sym typeface="Times New Roman"/>
              </a:rPr>
              <a:t>analiza, considera</a:t>
            </a:r>
            <a:r>
              <a:rPr lang="es" sz="1200">
                <a:solidFill>
                  <a:schemeClr val="dk1"/>
                </a:solidFill>
                <a:latin typeface="Times New Roman"/>
                <a:ea typeface="Times New Roman"/>
                <a:cs typeface="Times New Roman"/>
                <a:sym typeface="Times New Roman"/>
              </a:rPr>
              <a:t> que deben mejorar?</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066300" cy="5143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s" sz="1200">
                <a:solidFill>
                  <a:schemeClr val="dk1"/>
                </a:solidFill>
                <a:latin typeface="Times New Roman"/>
                <a:ea typeface="Times New Roman"/>
                <a:cs typeface="Times New Roman"/>
                <a:sym typeface="Times New Roman"/>
              </a:rPr>
              <a:t>Padres de familia</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200">
                <a:solidFill>
                  <a:schemeClr val="dk1"/>
                </a:solidFill>
                <a:latin typeface="Times New Roman"/>
                <a:ea typeface="Times New Roman"/>
                <a:cs typeface="Times New Roman"/>
                <a:sym typeface="Times New Roman"/>
              </a:rPr>
              <a:t>1)¿Considera que su hijo(a) estará más seguro con la implementación de un control de acceso?</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200">
                <a:solidFill>
                  <a:schemeClr val="dk1"/>
                </a:solidFill>
                <a:latin typeface="Times New Roman"/>
                <a:ea typeface="Times New Roman"/>
                <a:cs typeface="Times New Roman"/>
                <a:sym typeface="Times New Roman"/>
              </a:rPr>
              <a:t>2)¿Si la institución decide implementar este sistema, usted estaría dispuesto a dar un apoyo económico para esta iniciativa?</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200">
                <a:solidFill>
                  <a:schemeClr val="dk1"/>
                </a:solidFill>
                <a:latin typeface="Times New Roman"/>
                <a:ea typeface="Times New Roman"/>
                <a:cs typeface="Times New Roman"/>
                <a:sym typeface="Times New Roman"/>
              </a:rPr>
              <a:t>º Sí º No</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200">
                <a:solidFill>
                  <a:schemeClr val="dk1"/>
                </a:solidFill>
                <a:latin typeface="Times New Roman"/>
                <a:ea typeface="Times New Roman"/>
                <a:cs typeface="Times New Roman"/>
                <a:sym typeface="Times New Roman"/>
              </a:rPr>
              <a:t>3)¿Considera importante que si su hijo no asiste a la institución, usted obtenga una notificación sobre esta acción?</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200">
                <a:solidFill>
                  <a:schemeClr val="dk1"/>
                </a:solidFill>
                <a:latin typeface="Times New Roman"/>
                <a:ea typeface="Times New Roman"/>
                <a:cs typeface="Times New Roman"/>
                <a:sym typeface="Times New Roman"/>
              </a:rPr>
              <a:t>4)¿En algún momento durante la trayectoria de su hijo(a) en el colegio, ha visto o escuchado que un estudiante evade clase o no asiste sin excusa?</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200">
                <a:solidFill>
                  <a:schemeClr val="dk1"/>
                </a:solidFill>
                <a:latin typeface="Times New Roman"/>
                <a:ea typeface="Times New Roman"/>
                <a:cs typeface="Times New Roman"/>
                <a:sym typeface="Times New Roman"/>
              </a:rPr>
              <a:t>5)¿En qué sede se encuentra ubicado su hijo(a)?</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200">
                <a:solidFill>
                  <a:schemeClr val="dk1"/>
                </a:solidFill>
                <a:latin typeface="Times New Roman"/>
                <a:ea typeface="Times New Roman"/>
                <a:cs typeface="Times New Roman"/>
                <a:sym typeface="Times New Roman"/>
              </a:rPr>
              <a:t>ºPreescolar ºPrimaria ºBachillerato</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Clr>
                <a:schemeClr val="dk1"/>
              </a:buClr>
              <a:buSzPts val="1100"/>
              <a:buFont typeface="Arial"/>
              <a:buNone/>
            </a:pPr>
            <a:r>
              <a:t/>
            </a:r>
            <a:endParaRPr sz="1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idx="1" type="body"/>
          </p:nvPr>
        </p:nvSpPr>
        <p:spPr>
          <a:xfrm>
            <a:off x="311700" y="144425"/>
            <a:ext cx="8520600" cy="4999200"/>
          </a:xfrm>
          <a:prstGeom prst="rect">
            <a:avLst/>
          </a:prstGeom>
        </p:spPr>
        <p:txBody>
          <a:bodyPr anchorCtr="0" anchor="t" bIns="91425" lIns="91425" spcFirstLastPara="1" rIns="91425" wrap="square" tIns="91425">
            <a:normAutofit fontScale="70000" lnSpcReduction="20000"/>
          </a:bodyPr>
          <a:lstStyle/>
          <a:p>
            <a:pPr indent="0" lvl="0" marL="0" rtl="0" algn="l">
              <a:lnSpc>
                <a:spcPct val="200000"/>
              </a:lnSpc>
              <a:spcBef>
                <a:spcPts val="0"/>
              </a:spcBef>
              <a:spcAft>
                <a:spcPts val="0"/>
              </a:spcAft>
              <a:buClr>
                <a:schemeClr val="dk1"/>
              </a:buClr>
              <a:buSzPct val="73193"/>
              <a:buFont typeface="Arial"/>
              <a:buNone/>
            </a:pPr>
            <a:r>
              <a:rPr lang="es" sz="1502">
                <a:solidFill>
                  <a:schemeClr val="dk1"/>
                </a:solidFill>
                <a:latin typeface="Times New Roman"/>
                <a:ea typeface="Times New Roman"/>
                <a:cs typeface="Times New Roman"/>
                <a:sym typeface="Times New Roman"/>
              </a:rPr>
              <a:t>6)¿Si se implementa este sistema que familiares deben contar con inclusión dentro del sistema?</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Clr>
                <a:schemeClr val="dk1"/>
              </a:buClr>
              <a:buSzPct val="73193"/>
              <a:buFont typeface="Arial"/>
              <a:buNone/>
            </a:pPr>
            <a:r>
              <a:rPr lang="es" sz="1502">
                <a:solidFill>
                  <a:schemeClr val="dk1"/>
                </a:solidFill>
                <a:latin typeface="Times New Roman"/>
                <a:ea typeface="Times New Roman"/>
                <a:cs typeface="Times New Roman"/>
                <a:sym typeface="Times New Roman"/>
              </a:rPr>
              <a:t>ºPapá ºMamá ºHermanos ºAcudiente ºOtro </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Clr>
                <a:schemeClr val="dk1"/>
              </a:buClr>
              <a:buSzPct val="73193"/>
              <a:buFont typeface="Arial"/>
              <a:buNone/>
            </a:pPr>
            <a:r>
              <a:rPr lang="es" sz="1502">
                <a:solidFill>
                  <a:schemeClr val="dk1"/>
                </a:solidFill>
                <a:latin typeface="Times New Roman"/>
                <a:ea typeface="Times New Roman"/>
                <a:cs typeface="Times New Roman"/>
                <a:sym typeface="Times New Roman"/>
              </a:rPr>
              <a:t>7) Para la construcción del control de acceso, se requiere información de los roles que se van a encontrar en la base de datos, en este caso, de los estudiantes. ¿Autorizará el uso de información de su hijo(a)?</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Clr>
                <a:schemeClr val="dk1"/>
              </a:buClr>
              <a:buSzPct val="73193"/>
              <a:buFont typeface="Arial"/>
              <a:buNone/>
            </a:pPr>
            <a:r>
              <a:rPr lang="es" sz="1502">
                <a:solidFill>
                  <a:schemeClr val="dk1"/>
                </a:solidFill>
                <a:latin typeface="Times New Roman"/>
                <a:ea typeface="Times New Roman"/>
                <a:cs typeface="Times New Roman"/>
                <a:sym typeface="Times New Roman"/>
              </a:rPr>
              <a:t>ºSi ºNo</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502">
                <a:solidFill>
                  <a:schemeClr val="dk1"/>
                </a:solidFill>
                <a:latin typeface="Times New Roman"/>
                <a:ea typeface="Times New Roman"/>
                <a:cs typeface="Times New Roman"/>
                <a:sym typeface="Times New Roman"/>
              </a:rPr>
              <a:t>8)¿ Para la construcción del control de acceso, se requiere información de los roles que se van a encontrar en la base de datos, en este caso, de los padres o acudientes . ¿Autorizará el uso de su información?</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Clr>
                <a:schemeClr val="dk1"/>
              </a:buClr>
              <a:buSzPct val="73193"/>
              <a:buFont typeface="Arial"/>
              <a:buNone/>
            </a:pPr>
            <a:r>
              <a:rPr lang="es" sz="1502">
                <a:solidFill>
                  <a:schemeClr val="dk1"/>
                </a:solidFill>
                <a:latin typeface="Times New Roman"/>
                <a:ea typeface="Times New Roman"/>
                <a:cs typeface="Times New Roman"/>
                <a:sym typeface="Times New Roman"/>
              </a:rPr>
              <a:t>ºSi ºNo</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502">
                <a:solidFill>
                  <a:schemeClr val="dk1"/>
                </a:solidFill>
                <a:latin typeface="Times New Roman"/>
                <a:ea typeface="Times New Roman"/>
                <a:cs typeface="Times New Roman"/>
                <a:sym typeface="Times New Roman"/>
              </a:rPr>
              <a:t>9)¿Qué ventajas cree que tendrá la implementación del  control de acceso  en la institución?</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None/>
            </a:pPr>
            <a:r>
              <a:rPr lang="es" sz="1502">
                <a:solidFill>
                  <a:schemeClr val="dk1"/>
                </a:solidFill>
                <a:latin typeface="Times New Roman"/>
                <a:ea typeface="Times New Roman"/>
                <a:cs typeface="Times New Roman"/>
                <a:sym typeface="Times New Roman"/>
              </a:rPr>
              <a:t>10)¿Qué desventajas cree que tendrá la implementación del  control de acceso  en la institución?</a:t>
            </a:r>
            <a:endParaRPr sz="1502">
              <a:solidFill>
                <a:schemeClr val="dk1"/>
              </a:solidFill>
              <a:latin typeface="Times New Roman"/>
              <a:ea typeface="Times New Roman"/>
              <a:cs typeface="Times New Roman"/>
              <a:sym typeface="Times New Roman"/>
            </a:endParaRPr>
          </a:p>
          <a:p>
            <a:pPr indent="0" lvl="0" marL="0" rtl="0" algn="l">
              <a:lnSpc>
                <a:spcPct val="200000"/>
              </a:lnSpc>
              <a:spcBef>
                <a:spcPts val="1200"/>
              </a:spcBef>
              <a:spcAft>
                <a:spcPts val="0"/>
              </a:spcAft>
              <a:buClr>
                <a:schemeClr val="dk1"/>
              </a:buClr>
              <a:buSzPct val="91666"/>
              <a:buFont typeface="Arial"/>
              <a:buNone/>
            </a:pPr>
            <a:r>
              <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Planteamiento problema</a:t>
            </a:r>
            <a:endParaRPr b="1">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76203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La Escuela  Comunal </a:t>
            </a:r>
            <a:r>
              <a:rPr lang="es" sz="1200">
                <a:solidFill>
                  <a:schemeClr val="dk1"/>
                </a:solidFill>
                <a:latin typeface="Times New Roman"/>
                <a:ea typeface="Times New Roman"/>
                <a:cs typeface="Times New Roman"/>
                <a:sym typeface="Times New Roman"/>
              </a:rPr>
              <a:t>Autónoma</a:t>
            </a:r>
            <a:r>
              <a:rPr lang="es" sz="1200">
                <a:solidFill>
                  <a:schemeClr val="dk1"/>
                </a:solidFill>
                <a:latin typeface="Times New Roman"/>
                <a:ea typeface="Times New Roman"/>
                <a:cs typeface="Times New Roman"/>
                <a:sym typeface="Times New Roman"/>
              </a:rPr>
              <a:t> Gimnasio Antonio Nariño, o bien llamado por su acrónimo (GAN) es una institución ubicada en la localidad de Teusaquillo, dentro del Conjunto Urbano Antonio Nariño. Tiene características muy peculiares tales como su tamaño el cual es pequeño, tiene específicamente 3 sedes divididas de la siguiente manera, primaria la cual contiene la parte de teatrino, sala de danzas, cafetería, restaurante  y los salones. La sede de bachillerato se encuentra  rectoría, psicología, coordinación, secretaría académica, cafetería y los salones. Por último se encuentra la sede de administración, incluido la sala de informática y en la parte trasera se encuentra la sede de preescolar. Las sedes se encuentran rodeadas por gran parte de árboles, un ambiente muy tranquilo y amplio.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Los grupos son reducidos aproximadamente de 15 a 20 personas por salón, un grupo por curso y un profesor por materia. Las clases tienen una duración de aproximadamente 50 minutos. </a:t>
            </a:r>
            <a:endParaRPr sz="19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200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Dentro de una clase a partir de la llegada del maestro, el tiempo  gastado realizando el llamado a lista es bastante amplio, por otro lado la infraestructura como rejas de protección y puertas son bastante bajos, lo cual hace muy fácil la salida por estos espacios. En algunos casos los estudiantes optan por salir pasando por la parte superior de las rejas de la sede o solo les toma poco tiempo vulnerar la puerta para atravesar sin problemas. Todo esto con una excusa de por medio, tal como necesito ir de una sede a otra, voy a conversar con algún administrativo, todo esto para terminar en  los espacios amplios alrededor de las sedes o en alguna tienda, evadiendo la clase.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Al momento de el docente presentarse para la clase rutinaria, hacer un llamado a lista, percatarse que algún o algunos estudiantes no se encontraban, lo toma como falla, sin tener información que los mismos ya se encontraban allí.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Otro caso presentado es la inasistencia  de los estudiantes sin una excusa específica, generando una confusión entre los profesores y los padres de familia.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Planteamiento problema</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Pregunta problema </a:t>
            </a:r>
            <a:endParaRPr b="1">
              <a:latin typeface="Times New Roman"/>
              <a:ea typeface="Times New Roman"/>
              <a:cs typeface="Times New Roman"/>
              <a:sym typeface="Times New Roman"/>
            </a:endParaRPr>
          </a:p>
        </p:txBody>
      </p:sp>
      <p:sp>
        <p:nvSpPr>
          <p:cNvPr id="74" name="Google Shape;74;p16"/>
          <p:cNvSpPr txBox="1"/>
          <p:nvPr>
            <p:ph idx="1" type="body"/>
          </p:nvPr>
        </p:nvSpPr>
        <p:spPr>
          <a:xfrm>
            <a:off x="24312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s">
                <a:solidFill>
                  <a:schemeClr val="dk1"/>
                </a:solidFill>
                <a:latin typeface="Times New Roman"/>
                <a:ea typeface="Times New Roman"/>
                <a:cs typeface="Times New Roman"/>
                <a:sym typeface="Times New Roman"/>
              </a:rPr>
              <a:t>¿Qué solución se puede plantear para contribuir con la gestión de acceso a la institución, asistencia e inasistencia sin excusa y el tiempo perdido durante el llamado a lista en clases?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1200"/>
              </a:spcAft>
              <a:buNone/>
            </a:pPr>
            <a:r>
              <a:rPr lang="e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O</a:t>
            </a:r>
            <a:r>
              <a:rPr b="1" lang="es">
                <a:latin typeface="Times New Roman"/>
                <a:ea typeface="Times New Roman"/>
                <a:cs typeface="Times New Roman"/>
                <a:sym typeface="Times New Roman"/>
              </a:rPr>
              <a:t>bjetivo general</a:t>
            </a:r>
            <a:endParaRPr b="1">
              <a:latin typeface="Times New Roman"/>
              <a:ea typeface="Times New Roman"/>
              <a:cs typeface="Times New Roman"/>
              <a:sym typeface="Times New Roman"/>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latin typeface="Times New Roman"/>
                <a:ea typeface="Times New Roman"/>
                <a:cs typeface="Times New Roman"/>
                <a:sym typeface="Times New Roman"/>
              </a:rPr>
              <a:t>crear un sistema de </a:t>
            </a:r>
            <a:r>
              <a:rPr lang="es">
                <a:solidFill>
                  <a:schemeClr val="dk1"/>
                </a:solidFill>
                <a:latin typeface="Times New Roman"/>
                <a:ea typeface="Times New Roman"/>
                <a:cs typeface="Times New Roman"/>
                <a:sym typeface="Times New Roman"/>
              </a:rPr>
              <a:t>información</a:t>
            </a:r>
            <a:r>
              <a:rPr lang="es">
                <a:solidFill>
                  <a:schemeClr val="dk1"/>
                </a:solidFill>
                <a:latin typeface="Times New Roman"/>
                <a:ea typeface="Times New Roman"/>
                <a:cs typeface="Times New Roman"/>
                <a:sym typeface="Times New Roman"/>
              </a:rPr>
              <a:t>, con la finalidad de poder saber hora y momento en que los estudiantes ingresan a las clases, y en caso de no hacerlo, poder poner su excuso de forma validera, todo esto con la finalidad de reducir la inasistencia de los estudiantes y poder ayudar tanto a los </a:t>
            </a:r>
            <a:r>
              <a:rPr lang="es">
                <a:solidFill>
                  <a:schemeClr val="dk1"/>
                </a:solidFill>
                <a:latin typeface="Times New Roman"/>
                <a:ea typeface="Times New Roman"/>
                <a:cs typeface="Times New Roman"/>
                <a:sym typeface="Times New Roman"/>
              </a:rPr>
              <a:t>docentes</a:t>
            </a:r>
            <a:r>
              <a:rPr lang="es">
                <a:solidFill>
                  <a:schemeClr val="dk1"/>
                </a:solidFill>
                <a:latin typeface="Times New Roman"/>
                <a:ea typeface="Times New Roman"/>
                <a:cs typeface="Times New Roman"/>
                <a:sym typeface="Times New Roman"/>
              </a:rPr>
              <a:t> como estudiantes a evitar problemas con respecto a la asistencia</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s">
                <a:solidFill>
                  <a:schemeClr val="dk1"/>
                </a:solidFill>
                <a:latin typeface="Times New Roman"/>
                <a:ea typeface="Times New Roman"/>
                <a:cs typeface="Times New Roman"/>
                <a:sym typeface="Times New Roman"/>
              </a:rPr>
              <a:t>Implementar un sistema de control de acceso, el cual apoye a la </a:t>
            </a:r>
            <a:r>
              <a:rPr lang="es">
                <a:solidFill>
                  <a:schemeClr val="dk1"/>
                </a:solidFill>
                <a:latin typeface="Times New Roman"/>
                <a:ea typeface="Times New Roman"/>
                <a:cs typeface="Times New Roman"/>
                <a:sym typeface="Times New Roman"/>
              </a:rPr>
              <a:t>gestión</a:t>
            </a:r>
            <a:r>
              <a:rPr lang="es">
                <a:solidFill>
                  <a:schemeClr val="dk1"/>
                </a:solidFill>
                <a:latin typeface="Times New Roman"/>
                <a:ea typeface="Times New Roman"/>
                <a:cs typeface="Times New Roman"/>
                <a:sym typeface="Times New Roman"/>
              </a:rPr>
              <a:t> de asistencia e inasistencia de los estudiantes dentro de la </a:t>
            </a:r>
            <a:r>
              <a:rPr lang="es">
                <a:solidFill>
                  <a:schemeClr val="dk1"/>
                </a:solidFill>
                <a:latin typeface="Times New Roman"/>
                <a:ea typeface="Times New Roman"/>
                <a:cs typeface="Times New Roman"/>
                <a:sym typeface="Times New Roman"/>
              </a:rPr>
              <a:t>institución</a:t>
            </a:r>
            <a:r>
              <a:rPr lang="es">
                <a:solidFill>
                  <a:schemeClr val="dk1"/>
                </a:solidFill>
                <a:latin typeface="Times New Roman"/>
                <a:ea typeface="Times New Roman"/>
                <a:cs typeface="Times New Roman"/>
                <a:sym typeface="Times New Roman"/>
              </a:rPr>
              <a:t> Gimnasio Antonio Nariño.</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
                <a:latin typeface="Times New Roman"/>
                <a:ea typeface="Times New Roman"/>
                <a:cs typeface="Times New Roman"/>
                <a:sym typeface="Times New Roman"/>
              </a:rPr>
              <a:t>objetivos específicos</a:t>
            </a:r>
            <a:endParaRPr b="1">
              <a:latin typeface="Times New Roman"/>
              <a:ea typeface="Times New Roman"/>
              <a:cs typeface="Times New Roman"/>
              <a:sym typeface="Times New Roman"/>
            </a:endParaRPr>
          </a:p>
        </p:txBody>
      </p:sp>
      <p:sp>
        <p:nvSpPr>
          <p:cNvPr id="86" name="Google Shape;86;p18"/>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s">
                <a:solidFill>
                  <a:srgbClr val="000000"/>
                </a:solidFill>
                <a:latin typeface="Times New Roman"/>
                <a:ea typeface="Times New Roman"/>
                <a:cs typeface="Times New Roman"/>
                <a:sym typeface="Times New Roman"/>
              </a:rPr>
              <a:t>verificar la asistencia del estudiante a tiempo real</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s">
                <a:solidFill>
                  <a:srgbClr val="000000"/>
                </a:solidFill>
                <a:latin typeface="Times New Roman"/>
                <a:ea typeface="Times New Roman"/>
                <a:cs typeface="Times New Roman"/>
                <a:sym typeface="Times New Roman"/>
              </a:rPr>
              <a:t>si el estudiante no puede asistir a clase, podrá mandar su excusa y le forma inmediata por medio de una notificación al docente.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s">
                <a:solidFill>
                  <a:srgbClr val="000000"/>
                </a:solidFill>
                <a:latin typeface="Times New Roman"/>
                <a:ea typeface="Times New Roman"/>
                <a:cs typeface="Times New Roman"/>
                <a:sym typeface="Times New Roman"/>
              </a:rPr>
              <a:t>las excusas son solo validas, si son del médico al cual tuvo que asistir y por esa razón no pudo asistir a clases, con la finalidad que el estudiante no ponga excusas nada relevantes al </a:t>
            </a:r>
            <a:r>
              <a:rPr lang="es">
                <a:solidFill>
                  <a:srgbClr val="000000"/>
                </a:solidFill>
                <a:latin typeface="Times New Roman"/>
                <a:ea typeface="Times New Roman"/>
                <a:cs typeface="Times New Roman"/>
                <a:sym typeface="Times New Roman"/>
              </a:rPr>
              <a:t>porqué</a:t>
            </a:r>
            <a:r>
              <a:rPr lang="es">
                <a:solidFill>
                  <a:srgbClr val="000000"/>
                </a:solidFill>
                <a:latin typeface="Times New Roman"/>
                <a:ea typeface="Times New Roman"/>
                <a:cs typeface="Times New Roman"/>
                <a:sym typeface="Times New Roman"/>
              </a:rPr>
              <a:t> no asistió.</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64100" y="695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Times New Roman"/>
                <a:ea typeface="Times New Roman"/>
                <a:cs typeface="Times New Roman"/>
                <a:sym typeface="Times New Roman"/>
              </a:rPr>
              <a:t>Justificacion</a:t>
            </a:r>
            <a:endParaRPr b="1">
              <a:latin typeface="Times New Roman"/>
              <a:ea typeface="Times New Roman"/>
              <a:cs typeface="Times New Roman"/>
              <a:sym typeface="Times New Roman"/>
            </a:endParaRPr>
          </a:p>
        </p:txBody>
      </p:sp>
      <p:sp>
        <p:nvSpPr>
          <p:cNvPr id="92" name="Google Shape;92;p19"/>
          <p:cNvSpPr txBox="1"/>
          <p:nvPr>
            <p:ph idx="1" type="body"/>
          </p:nvPr>
        </p:nvSpPr>
        <p:spPr>
          <a:xfrm>
            <a:off x="464100" y="13995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1"/>
                </a:solidFill>
              </a:rPr>
              <a:t>Al haber analizado  la problemática que presenta el GIMNASIO ANTONIO NARIÑO,  los motivos para  el desarrollo proyecto es</a:t>
            </a:r>
            <a:r>
              <a:rPr lang="es">
                <a:solidFill>
                  <a:schemeClr val="dk1"/>
                </a:solidFill>
              </a:rPr>
              <a:t> falta de inasistencia de los estudiantes </a:t>
            </a:r>
            <a:r>
              <a:rPr lang="es">
                <a:solidFill>
                  <a:schemeClr val="dk1"/>
                </a:solidFill>
              </a:rPr>
              <a:t> al  colegio y eso preocupa tanto  los padre de familia  como las directivas ya que la integridad del estudiante es lo más importante, para poder cumplir con nuestros objetivos y mejorar el  control de acceso a la institución educativa es preciso crear un sistema de control de entrada y salida de los estudiante </a:t>
            </a:r>
            <a:r>
              <a:rPr lang="es">
                <a:solidFill>
                  <a:schemeClr val="dk1"/>
                </a:solidFill>
              </a:rPr>
              <a:t>que le permita a los profesores obtener información sobre la asistencia e inasistencia y también la excusa por parte del alumno.</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87250" y="0"/>
            <a:ext cx="9231251"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20565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s" sz="3020">
                <a:latin typeface="Times New Roman"/>
                <a:ea typeface="Times New Roman"/>
                <a:cs typeface="Times New Roman"/>
                <a:sym typeface="Times New Roman"/>
              </a:rPr>
              <a:t>Cuestionarios </a:t>
            </a:r>
            <a:endParaRPr b="1" sz="302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