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42DA-5977-4A8E-B590-657138A9EAA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B7C9-D4AB-4874-A9F3-1E53C8D3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HNDIT1212: System Analysis and Design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Mr.K.Hariselvakumar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(PGDCS(</a:t>
            </a:r>
            <a:r>
              <a:rPr lang="en-US" sz="2000" b="1" dirty="0" err="1" smtClean="0">
                <a:solidFill>
                  <a:schemeClr val="tx1"/>
                </a:solidFill>
              </a:rPr>
              <a:t>Pdn</a:t>
            </a:r>
            <a:r>
              <a:rPr lang="en-US" sz="2000" b="1" dirty="0" smtClean="0">
                <a:solidFill>
                  <a:schemeClr val="tx1"/>
                </a:solidFill>
              </a:rPr>
              <a:t>), PGDE(OUSL), MCS(CSSL), BSC(</a:t>
            </a:r>
            <a:r>
              <a:rPr lang="en-US" sz="2000" b="1" dirty="0" err="1" smtClean="0">
                <a:solidFill>
                  <a:schemeClr val="tx1"/>
                </a:solidFill>
              </a:rPr>
              <a:t>Pdn</a:t>
            </a:r>
            <a:r>
              <a:rPr lang="en-US" sz="2000" b="1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ATI-</a:t>
            </a:r>
            <a:r>
              <a:rPr lang="en-US" sz="2000" b="1" dirty="0" err="1" smtClean="0">
                <a:solidFill>
                  <a:schemeClr val="tx1"/>
                </a:solidFill>
              </a:rPr>
              <a:t>Batticaloa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0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Produces a design specification for the new system.</a:t>
            </a:r>
            <a:endParaRPr lang="en-US" b="1" dirty="0"/>
          </a:p>
          <a:p>
            <a:r>
              <a:rPr lang="en-US" b="1" dirty="0"/>
              <a:t>Things done</a:t>
            </a:r>
            <a:r>
              <a:rPr lang="en-US" dirty="0"/>
              <a:t> during the design phase:</a:t>
            </a:r>
          </a:p>
          <a:p>
            <a:pPr lvl="1"/>
            <a:r>
              <a:rPr lang="en-US" dirty="0"/>
              <a:t>Identify suitable hardware </a:t>
            </a:r>
          </a:p>
          <a:p>
            <a:pPr lvl="1"/>
            <a:r>
              <a:rPr lang="en-US" dirty="0"/>
              <a:t>Specify new programs or changes to existing programs </a:t>
            </a:r>
          </a:p>
          <a:p>
            <a:pPr lvl="1"/>
            <a:r>
              <a:rPr lang="en-US" dirty="0"/>
              <a:t>Specify new database or changes to existing database </a:t>
            </a:r>
          </a:p>
          <a:p>
            <a:pPr lvl="1"/>
            <a:r>
              <a:rPr lang="en-US" dirty="0"/>
              <a:t>produce detailed procedures that describe how users will use the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6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 the design into source code through coding.</a:t>
            </a:r>
          </a:p>
          <a:p>
            <a:r>
              <a:rPr lang="en-US" dirty="0"/>
              <a:t>Combine all the modules together into training environment that detects errors and defects.</a:t>
            </a:r>
          </a:p>
          <a:p>
            <a:r>
              <a:rPr lang="en-US" dirty="0"/>
              <a:t>A test report which contains errors is prepared through test plan that includes test related tasks such as test case generation, testing criteria, and resource allocation for testing.</a:t>
            </a:r>
          </a:p>
          <a:p>
            <a:r>
              <a:rPr lang="en-US" dirty="0"/>
              <a:t>Integrate the information system into its environment and install the new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9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During the systems implementation phase, </a:t>
            </a:r>
          </a:p>
          <a:p>
            <a:pPr lvl="0"/>
            <a:r>
              <a:rPr lang="en-US" b="1" dirty="0"/>
              <a:t>individual system components</a:t>
            </a:r>
            <a:r>
              <a:rPr lang="en-US" dirty="0"/>
              <a:t> are built and tested. </a:t>
            </a:r>
          </a:p>
          <a:p>
            <a:pPr lvl="0"/>
            <a:r>
              <a:rPr lang="en-US" b="1" dirty="0"/>
              <a:t>user interfaces</a:t>
            </a:r>
            <a:r>
              <a:rPr lang="en-US" dirty="0"/>
              <a:t> are developed and tried by users. </a:t>
            </a:r>
          </a:p>
          <a:p>
            <a:pPr lvl="0"/>
            <a:r>
              <a:rPr lang="en-US" b="1" dirty="0"/>
              <a:t>a database</a:t>
            </a:r>
            <a:r>
              <a:rPr lang="en-US" dirty="0"/>
              <a:t> is built to store data. </a:t>
            </a:r>
          </a:p>
          <a:p>
            <a:pPr lvl="0"/>
            <a:r>
              <a:rPr lang="en-US" b="1" dirty="0"/>
              <a:t>data and tools</a:t>
            </a:r>
            <a:r>
              <a:rPr lang="en-US" dirty="0"/>
              <a:t> are used to build the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Systems Testing</a:t>
            </a:r>
            <a:r>
              <a:rPr lang="en-US" dirty="0"/>
              <a:t> is recognized as an important part of </a:t>
            </a:r>
            <a:r>
              <a:rPr lang="en-US" i="1" dirty="0"/>
              <a:t>quality assurance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program modules are tested by their developers.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Integration testing</a:t>
            </a:r>
            <a:r>
              <a:rPr lang="en-US" dirty="0"/>
              <a:t> is done to test whether the modules can be combined.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important to design</a:t>
            </a:r>
            <a:r>
              <a:rPr lang="en-US" i="1" dirty="0"/>
              <a:t> test cases</a:t>
            </a:r>
            <a:r>
              <a:rPr lang="en-US" dirty="0"/>
              <a:t> that test all the conditions that can arise in the system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testing and evaluating the results, the system is </a:t>
            </a:r>
            <a:r>
              <a:rPr lang="en-US" b="1" dirty="0"/>
              <a:t>ready to be delivered</a:t>
            </a:r>
            <a:r>
              <a:rPr lang="en-US" dirty="0"/>
              <a:t> to the user/client.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5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Include all the activities such as phone support or physical on-site support for users that is required once the system is installing.</a:t>
            </a:r>
          </a:p>
          <a:p>
            <a:r>
              <a:rPr lang="en-US" dirty="0"/>
              <a:t>Implement the changes that software might undergo over a period of time, or implement any new requirements after the software is deployed at the customer location.</a:t>
            </a:r>
          </a:p>
          <a:p>
            <a:r>
              <a:rPr lang="en-US" dirty="0"/>
              <a:t>It also includes handling the residual errors and resolve any issues that may exist in the system even after the testing phase.</a:t>
            </a:r>
          </a:p>
          <a:p>
            <a:r>
              <a:rPr lang="en-US" dirty="0"/>
              <a:t>Maintenance and support may be needed for a longer time for large systems and for a short time for smaller systems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9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In this phase the following problems are corrected. </a:t>
            </a:r>
          </a:p>
          <a:p>
            <a:pPr lvl="1"/>
            <a:r>
              <a:rPr lang="en-US" sz="2400" b="1" dirty="0"/>
              <a:t>Eliminate errors</a:t>
            </a:r>
            <a:r>
              <a:rPr lang="en-US" sz="2400" dirty="0"/>
              <a:t> in the system during its life time. </a:t>
            </a:r>
          </a:p>
          <a:p>
            <a:pPr lvl="1"/>
            <a:r>
              <a:rPr lang="en-US" sz="2400" b="1" dirty="0"/>
              <a:t>Fix any </a:t>
            </a:r>
            <a:r>
              <a:rPr lang="en-US" sz="2400" i="1" dirty="0"/>
              <a:t>bugs</a:t>
            </a:r>
            <a:r>
              <a:rPr lang="en-US" sz="2400" dirty="0"/>
              <a:t> and problems found by users </a:t>
            </a:r>
          </a:p>
          <a:p>
            <a:pPr lvl="1"/>
            <a:r>
              <a:rPr lang="en-US" sz="2400" b="1" dirty="0"/>
              <a:t>Tune the system</a:t>
            </a:r>
            <a:r>
              <a:rPr lang="en-US" sz="2400" dirty="0"/>
              <a:t> into any variation in its working environment. </a:t>
            </a:r>
          </a:p>
          <a:p>
            <a:pPr marL="0" indent="0">
              <a:buNone/>
            </a:pPr>
            <a:r>
              <a:rPr lang="en-US" sz="2400" dirty="0"/>
              <a:t>Information system planners must always plan for resource availability to carry out these maintenance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System development lifecycles(SDLC)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/>
              <a:t>logical </a:t>
            </a:r>
            <a:r>
              <a:rPr lang="en-US" b="1" dirty="0" smtClean="0"/>
              <a:t>process to </a:t>
            </a:r>
            <a:r>
              <a:rPr lang="en-US" dirty="0" smtClean="0"/>
              <a:t>build </a:t>
            </a:r>
            <a:r>
              <a:rPr lang="en-US" dirty="0"/>
              <a:t>information systems. </a:t>
            </a:r>
          </a:p>
          <a:p>
            <a:r>
              <a:rPr lang="en-US" dirty="0"/>
              <a:t>Consists of several phases used to plan, execute &amp; control the system development projects. </a:t>
            </a:r>
            <a:endParaRPr lang="en-US" dirty="0" smtClean="0"/>
          </a:p>
          <a:p>
            <a:r>
              <a:rPr lang="en-US" dirty="0"/>
              <a:t>SDLC is </a:t>
            </a:r>
            <a:r>
              <a:rPr lang="en-US" dirty="0" smtClean="0"/>
              <a:t>a process </a:t>
            </a:r>
            <a:r>
              <a:rPr lang="en-US" dirty="0"/>
              <a:t>of </a:t>
            </a:r>
            <a:r>
              <a:rPr lang="en-US" i="1" dirty="0"/>
              <a:t>gradual </a:t>
            </a:r>
            <a:r>
              <a:rPr lang="en-US" i="1" dirty="0" smtClean="0"/>
              <a:t>refinement</a:t>
            </a:r>
          </a:p>
          <a:p>
            <a:r>
              <a:rPr lang="en-US" dirty="0"/>
              <a:t>The SDLC aims to produce a high-quality software that meets or exceeds customer expectations, reaches completion within times and cost estimates.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4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</a:t>
            </a:r>
            <a:r>
              <a:rPr lang="en-US" dirty="0" smtClean="0"/>
              <a:t>of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/>
              <a:t>ease the process</a:t>
            </a:r>
            <a:r>
              <a:rPr lang="en-US" sz="3000" dirty="0"/>
              <a:t> of building a system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/>
              <a:t>build high quality systems </a:t>
            </a:r>
            <a:r>
              <a:rPr lang="en-US" sz="3000" dirty="0"/>
              <a:t>that meets customer expectations, within time and cost estimates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/>
              <a:t>work effectively and efficiently </a:t>
            </a:r>
            <a:r>
              <a:rPr lang="en-US" sz="3000" dirty="0"/>
              <a:t>in the current and planned information technology infrastructure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/>
              <a:t>avoid failures </a:t>
            </a:r>
            <a:r>
              <a:rPr lang="en-US" sz="3000" dirty="0"/>
              <a:t>like unclear objectives, cost overruns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/>
              <a:t>maintain and enhance cost </a:t>
            </a:r>
            <a:r>
              <a:rPr lang="en-US" sz="3000" dirty="0"/>
              <a:t>effectively</a:t>
            </a:r>
            <a:br>
              <a:rPr lang="en-US" sz="3000" dirty="0"/>
            </a:b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1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phases of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/>
              <a:t>Problem Definition (systems Investigation)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Systems Analysis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Systems Design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Systems Implementation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Systems Testing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Systems Maintenance</a:t>
            </a:r>
          </a:p>
        </p:txBody>
      </p:sp>
    </p:spTree>
    <p:extLst>
      <p:ext uri="{BB962C8B-B14F-4D97-AF65-F5344CB8AC3E}">
        <p14:creationId xmlns:p14="http://schemas.microsoft.com/office/powerpoint/2010/main" val="244337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Definition (System Initiation)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Define the problem and scope of existing system.</a:t>
            </a:r>
          </a:p>
          <a:p>
            <a:r>
              <a:rPr lang="en-US" dirty="0"/>
              <a:t>Overview the new system and determine its objectives.</a:t>
            </a:r>
          </a:p>
          <a:p>
            <a:r>
              <a:rPr lang="en-US" dirty="0"/>
              <a:t>Confirm project feasibility and produce the project Schedule.</a:t>
            </a:r>
          </a:p>
          <a:p>
            <a:r>
              <a:rPr lang="en-US" dirty="0"/>
              <a:t>During this phase, threats, constraints, integration and security of system are also considered.</a:t>
            </a:r>
          </a:p>
          <a:p>
            <a:r>
              <a:rPr lang="en-US" dirty="0"/>
              <a:t>A feasibility report for the entire project is created at the end of this phase</a:t>
            </a:r>
            <a:r>
              <a:rPr lang="en-US" dirty="0" smtClean="0"/>
              <a:t>.</a:t>
            </a:r>
          </a:p>
          <a:p>
            <a:r>
              <a:rPr lang="en-US" dirty="0"/>
              <a:t>Project goals, project bounds &amp; project limits are set by the organization’s </a:t>
            </a:r>
            <a:r>
              <a:rPr lang="en-US" dirty="0" smtClean="0"/>
              <a:t>management. They </a:t>
            </a:r>
            <a:r>
              <a:rPr lang="en-US" dirty="0"/>
              <a:t>are sometimes called project's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Terms of Reference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(TOR)</a:t>
            </a:r>
            <a:r>
              <a:rPr lang="en-US" dirty="0">
                <a:solidFill>
                  <a:srgbClr val="0000FF"/>
                </a:solidFill>
              </a:rPr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9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Terms of Reference</a:t>
            </a:r>
            <a:r>
              <a:rPr lang="en-US" dirty="0"/>
              <a:t> </a:t>
            </a:r>
            <a:r>
              <a:rPr lang="en-US" b="1" dirty="0"/>
              <a:t>(TOR)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goals</a:t>
            </a:r>
            <a:r>
              <a:rPr lang="en-US" dirty="0" smtClean="0"/>
              <a:t> - </a:t>
            </a:r>
            <a:r>
              <a:rPr lang="en-US" dirty="0"/>
              <a:t>Provides a broad statement of user requirements in users terms, or what the users expect the system to do </a:t>
            </a:r>
          </a:p>
          <a:p>
            <a:r>
              <a:rPr lang="en-US" b="1" dirty="0"/>
              <a:t>Project </a:t>
            </a:r>
            <a:r>
              <a:rPr lang="en-US" b="1" dirty="0" smtClean="0"/>
              <a:t>bound - </a:t>
            </a:r>
            <a:r>
              <a:rPr lang="en-US" dirty="0"/>
              <a:t>Defines what part of the system can be changed by the project and what parts are to remain same. 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Project</a:t>
            </a:r>
            <a:r>
              <a:rPr lang="en-US" dirty="0" smtClean="0"/>
              <a:t> </a:t>
            </a:r>
            <a:r>
              <a:rPr lang="en-US" b="1" dirty="0" smtClean="0"/>
              <a:t>limits - </a:t>
            </a:r>
            <a:r>
              <a:rPr lang="en-US" dirty="0"/>
              <a:t>Specify the resources to be made available for the project (resource limits). 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528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Gather, analyze, and validate the information.</a:t>
            </a:r>
          </a:p>
          <a:p>
            <a:r>
              <a:rPr lang="en-US" dirty="0"/>
              <a:t>Define the requirements and prototypes for new system.</a:t>
            </a:r>
          </a:p>
          <a:p>
            <a:r>
              <a:rPr lang="en-US" dirty="0"/>
              <a:t>Evaluate the alternatives and prioritize the requirements.</a:t>
            </a:r>
          </a:p>
          <a:p>
            <a:r>
              <a:rPr lang="en-US" dirty="0"/>
              <a:t>Examine the information needs of end-user and enhances the system goal.</a:t>
            </a:r>
          </a:p>
          <a:p>
            <a:r>
              <a:rPr lang="en-US" dirty="0"/>
              <a:t>A Software Requirement Specification (SRS) document, which specifies the software, hardware, functional, and network requirements of the system is prepared at the end of this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1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specifies the system users’ business </a:t>
            </a:r>
            <a:r>
              <a:rPr lang="en-US" b="1" dirty="0"/>
              <a:t>requirements</a:t>
            </a:r>
            <a:r>
              <a:rPr lang="en-US" dirty="0"/>
              <a:t>, </a:t>
            </a:r>
            <a:r>
              <a:rPr lang="en-US" b="1" dirty="0"/>
              <a:t>expectations</a:t>
            </a:r>
            <a:r>
              <a:rPr lang="en-US" dirty="0"/>
              <a:t> and </a:t>
            </a:r>
            <a:r>
              <a:rPr lang="en-US" b="1" dirty="0"/>
              <a:t>priorities</a:t>
            </a:r>
            <a:r>
              <a:rPr lang="en-US" dirty="0"/>
              <a:t> for a solution to the business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This </a:t>
            </a:r>
            <a:r>
              <a:rPr lang="en-US" dirty="0"/>
              <a:t>phase produces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detailed analysis model</a:t>
            </a:r>
            <a:r>
              <a:rPr lang="en-US" dirty="0"/>
              <a:t> describing how the current system works.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requirements model</a:t>
            </a:r>
            <a:r>
              <a:rPr lang="en-US" dirty="0"/>
              <a:t> describing what is needed from the new system in </a:t>
            </a:r>
            <a:r>
              <a:rPr lang="en-US" b="1" dirty="0"/>
              <a:t>user's terms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system requirements</a:t>
            </a:r>
            <a:r>
              <a:rPr lang="en-US" dirty="0"/>
              <a:t> using </a:t>
            </a:r>
            <a:r>
              <a:rPr lang="en-US" b="1" dirty="0"/>
              <a:t>system terms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</a:t>
            </a:r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Includes the design of application, network, databases, user interfaces, and system interfaces.</a:t>
            </a:r>
          </a:p>
          <a:p>
            <a:r>
              <a:rPr lang="en-US" dirty="0"/>
              <a:t>Transform the SRS document into logical structure, which contains detailed and complete set of specifications that can be implemented in a programming language.</a:t>
            </a:r>
          </a:p>
          <a:p>
            <a:r>
              <a:rPr lang="en-US" dirty="0"/>
              <a:t>Create a contingency, training, maintenance, and operation plan.</a:t>
            </a:r>
          </a:p>
          <a:p>
            <a:r>
              <a:rPr lang="en-US" dirty="0"/>
              <a:t>Review the proposed design. Ensure that the final design must meet the requirements stated in SRS document.</a:t>
            </a:r>
          </a:p>
          <a:p>
            <a:r>
              <a:rPr lang="en-US" dirty="0"/>
              <a:t>Finally, prepare a design document which will be used during next phases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911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HNDIT1212: System Analysis and Design</vt:lpstr>
      <vt:lpstr>System development lifecycles(SDLC)</vt:lpstr>
      <vt:lpstr>Need of SDLC</vt:lpstr>
      <vt:lpstr>Main phases of SDLC</vt:lpstr>
      <vt:lpstr>Problem Definition (System Initiation)</vt:lpstr>
      <vt:lpstr>Terms of Reference (TOR)</vt:lpstr>
      <vt:lpstr>Requirement Analysis</vt:lpstr>
      <vt:lpstr>Requirement Analysis</vt:lpstr>
      <vt:lpstr>Systems Design</vt:lpstr>
      <vt:lpstr>Systems Design</vt:lpstr>
      <vt:lpstr>System Implementation</vt:lpstr>
      <vt:lpstr>System Implementation</vt:lpstr>
      <vt:lpstr>System Testing</vt:lpstr>
      <vt:lpstr>Maintenance</vt:lpstr>
      <vt:lpstr>Maintenance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HNDIT1212: System Analysis and Design</dc:title>
  <dc:creator>mega computers</dc:creator>
  <cp:lastModifiedBy>mega computers</cp:lastModifiedBy>
  <cp:revision>16</cp:revision>
  <dcterms:created xsi:type="dcterms:W3CDTF">2018-12-07T16:36:44Z</dcterms:created>
  <dcterms:modified xsi:type="dcterms:W3CDTF">2018-12-11T17:16:59Z</dcterms:modified>
</cp:coreProperties>
</file>