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CB27-982F-4628-8A0F-933034D3EB5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DB79-EE1D-4E63-834B-5743C3E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HNDIT1212: System Analysis and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Mr.K.Hariselvakumar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(PGDCS(</a:t>
            </a:r>
            <a:r>
              <a:rPr lang="en-US" sz="2400" b="1" dirty="0" err="1" smtClean="0">
                <a:solidFill>
                  <a:schemeClr val="tx1"/>
                </a:solidFill>
              </a:rPr>
              <a:t>Pdn</a:t>
            </a:r>
            <a:r>
              <a:rPr lang="en-US" sz="2400" b="1" dirty="0" smtClean="0">
                <a:solidFill>
                  <a:schemeClr val="tx1"/>
                </a:solidFill>
              </a:rPr>
              <a:t>), PGDE(OUSL), MCS(CSSL), BSC(</a:t>
            </a:r>
            <a:r>
              <a:rPr lang="en-US" sz="2400" b="1" dirty="0" err="1" smtClean="0">
                <a:solidFill>
                  <a:schemeClr val="tx1"/>
                </a:solidFill>
              </a:rPr>
              <a:t>Pdn</a:t>
            </a:r>
            <a:r>
              <a:rPr lang="en-US" sz="2400" b="1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ATI-</a:t>
            </a:r>
            <a:r>
              <a:rPr lang="en-US" sz="2400" b="1" dirty="0" err="1" smtClean="0">
                <a:solidFill>
                  <a:schemeClr val="tx1"/>
                </a:solidFill>
              </a:rPr>
              <a:t>Batticaloa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Based Information Systems(CBIS)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ar-SA" dirty="0" smtClean="0"/>
              <a:t>Information system that rely on computer hardware and software for processing and disseminating information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resources </a:t>
            </a:r>
            <a:r>
              <a:rPr lang="en-US" dirty="0" smtClean="0"/>
              <a:t>of </a:t>
            </a:r>
            <a:r>
              <a:rPr lang="en-US" dirty="0"/>
              <a:t>a CBIS </a:t>
            </a:r>
            <a:r>
              <a:rPr lang="en-US" dirty="0" smtClean="0"/>
              <a:t>includes, hardware, software , databases, telecommunications, people, procedures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/>
              <a:t>There are three approaches of IS development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/>
              <a:t>Process-oriented approach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/>
              <a:t>Data-oriented approach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/>
              <a:t>Object-oriented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approaches of IS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0" dirty="0" smtClean="0">
                <a:latin typeface="Times New Roman" pitchFamily="18" charset="0"/>
                <a:cs typeface="Times New Roman" pitchFamily="18" charset="0"/>
              </a:rPr>
              <a:t>Process-oriented approach</a:t>
            </a:r>
          </a:p>
          <a:p>
            <a:pPr lvl="2"/>
            <a:r>
              <a:rPr lang="en-US" altLang="en-US" b="0" dirty="0" smtClean="0">
                <a:latin typeface="Times New Roman" pitchFamily="18" charset="0"/>
                <a:cs typeface="Times New Roman" pitchFamily="18" charset="0"/>
              </a:rPr>
              <a:t>An strategy to IS development that focuses on how and when data are moved through and changed by an IS</a:t>
            </a:r>
          </a:p>
          <a:p>
            <a:r>
              <a:rPr lang="en-US" altLang="en-US" b="0" dirty="0" smtClean="0">
                <a:latin typeface="Times New Roman" pitchFamily="18" charset="0"/>
                <a:cs typeface="Times New Roman" pitchFamily="18" charset="0"/>
              </a:rPr>
              <a:t>Data-oriented approach</a:t>
            </a:r>
          </a:p>
          <a:p>
            <a:pPr lvl="2"/>
            <a:r>
              <a:rPr lang="en-US" altLang="en-US" b="0" dirty="0" smtClean="0">
                <a:latin typeface="Times New Roman" pitchFamily="18" charset="0"/>
                <a:cs typeface="Times New Roman" pitchFamily="18" charset="0"/>
              </a:rPr>
              <a:t>An strategy to IS development that focuses on the ideal organization of data  rather than where and how data are used.</a:t>
            </a:r>
          </a:p>
          <a:p>
            <a:r>
              <a:rPr lang="en-US" altLang="en-US" b="0" dirty="0" smtClean="0">
                <a:latin typeface="Times New Roman" pitchFamily="18" charset="0"/>
                <a:cs typeface="Times New Roman" pitchFamily="18" charset="0"/>
              </a:rPr>
              <a:t>Object-oriented approach 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system development methodologies and techniques base on objects rather than data or process </a:t>
            </a:r>
            <a:endParaRPr lang="en-US" alt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person who has an interest in </a:t>
            </a:r>
            <a:r>
              <a:rPr lang="en-US" dirty="0" smtClean="0"/>
              <a:t>an information </a:t>
            </a:r>
            <a:r>
              <a:rPr lang="en-US" dirty="0"/>
              <a:t>system and its outputs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five </a:t>
            </a:r>
            <a:r>
              <a:rPr lang="en-US" b="1" dirty="0" smtClean="0"/>
              <a:t>types </a:t>
            </a:r>
            <a:r>
              <a:rPr lang="en-US" dirty="0" smtClean="0"/>
              <a:t>of </a:t>
            </a:r>
            <a:r>
              <a:rPr lang="en-US" dirty="0"/>
              <a:t>stakeholders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User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Owner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Builder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Designer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Analyst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30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990600"/>
            <a:ext cx="814251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SystemsOwner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7" y="1066800"/>
            <a:ext cx="808204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2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builder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9" y="1066800"/>
            <a:ext cx="822436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1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Systems Designer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2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Systems Analyst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447800"/>
            <a:ext cx="804672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2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Legacy </a:t>
            </a:r>
            <a:r>
              <a:rPr lang="en-US" dirty="0"/>
              <a:t>system is an </a:t>
            </a:r>
            <a:r>
              <a:rPr lang="en-US" i="1" dirty="0"/>
              <a:t>"</a:t>
            </a:r>
            <a:r>
              <a:rPr lang="en-US" i="1" dirty="0" smtClean="0"/>
              <a:t>antiquated“ </a:t>
            </a:r>
            <a:r>
              <a:rPr lang="en-US" dirty="0" smtClean="0"/>
              <a:t>system. potentially </a:t>
            </a:r>
            <a:r>
              <a:rPr lang="en-US" b="1" dirty="0"/>
              <a:t>problematic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1.  often </a:t>
            </a:r>
            <a:r>
              <a:rPr lang="en-US" dirty="0"/>
              <a:t>run on a</a:t>
            </a:r>
            <a:r>
              <a:rPr lang="en-US" dirty="0" smtClean="0"/>
              <a:t>bsolute </a:t>
            </a:r>
            <a:r>
              <a:rPr lang="en-US" dirty="0"/>
              <a:t>hardware </a:t>
            </a:r>
          </a:p>
          <a:p>
            <a:pPr marL="0" indent="0">
              <a:buNone/>
            </a:pPr>
            <a:r>
              <a:rPr lang="en-US" dirty="0" smtClean="0"/>
              <a:t>   2. spare </a:t>
            </a:r>
            <a:r>
              <a:rPr lang="en-US" dirty="0"/>
              <a:t>parts for such computers </a:t>
            </a:r>
            <a:r>
              <a:rPr lang="en-US" dirty="0" smtClean="0"/>
              <a:t>become        	increasingly </a:t>
            </a:r>
            <a:r>
              <a:rPr lang="en-US" dirty="0"/>
              <a:t>difficult to obtain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 hard </a:t>
            </a:r>
            <a:r>
              <a:rPr lang="en-US" dirty="0"/>
              <a:t>to maintain, improve and expand </a:t>
            </a:r>
          </a:p>
          <a:p>
            <a:pPr marL="0" indent="0">
              <a:buNone/>
            </a:pPr>
            <a:r>
              <a:rPr lang="en-US" dirty="0" smtClean="0"/>
              <a:t>  4. The </a:t>
            </a:r>
            <a:r>
              <a:rPr lang="en-US" dirty="0"/>
              <a:t>designers of the system may have </a:t>
            </a:r>
            <a:r>
              <a:rPr lang="en-US" b="1" dirty="0" smtClean="0"/>
              <a:t>left </a:t>
            </a:r>
            <a:r>
              <a:rPr lang="en-US" dirty="0" smtClean="0"/>
              <a:t>the </a:t>
            </a:r>
            <a:r>
              <a:rPr lang="en-US" dirty="0"/>
              <a:t>organization, leaving no one left to explain how it works. </a:t>
            </a:r>
          </a:p>
        </p:txBody>
      </p:sp>
    </p:spTree>
    <p:extLst>
      <p:ext uri="{BB962C8B-B14F-4D97-AF65-F5344CB8AC3E}">
        <p14:creationId xmlns:p14="http://schemas.microsoft.com/office/powerpoint/2010/main" val="21187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provide an understanding of the role of systems analysis and design within </a:t>
            </a:r>
            <a:r>
              <a:rPr lang="en-US" dirty="0" smtClean="0"/>
              <a:t>various systems </a:t>
            </a:r>
            <a:r>
              <a:rPr lang="en-US" dirty="0"/>
              <a:t>development lifecycles</a:t>
            </a:r>
          </a:p>
          <a:p>
            <a:r>
              <a:rPr lang="en-US" dirty="0"/>
              <a:t>To develop an awareness of the different approaches that might be taken to </a:t>
            </a:r>
            <a:r>
              <a:rPr lang="en-US" dirty="0" smtClean="0"/>
              <a:t>systems analysis </a:t>
            </a:r>
            <a:r>
              <a:rPr lang="en-US" dirty="0"/>
              <a:t>and Design</a:t>
            </a:r>
          </a:p>
          <a:p>
            <a:r>
              <a:rPr lang="en-US" dirty="0"/>
              <a:t>To understand the activities of the systems analyst and systems designer, and apply </a:t>
            </a:r>
            <a:r>
              <a:rPr lang="en-US" dirty="0" smtClean="0"/>
              <a:t>some current </a:t>
            </a: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9601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Legacy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b="1" dirty="0" smtClean="0"/>
              <a:t>complex </a:t>
            </a:r>
            <a:r>
              <a:rPr lang="en-US" dirty="0" smtClean="0"/>
              <a:t>legacy </a:t>
            </a:r>
            <a:r>
              <a:rPr lang="en-US" dirty="0"/>
              <a:t>systems are yet to be upgraded to new technologies because of </a:t>
            </a:r>
            <a:r>
              <a:rPr lang="en-US" dirty="0" smtClean="0"/>
              <a:t> Cost, Skills, People </a:t>
            </a:r>
            <a:r>
              <a:rPr lang="en-US" dirty="0"/>
              <a:t>required </a:t>
            </a:r>
          </a:p>
          <a:p>
            <a:r>
              <a:rPr lang="en-US" b="1" dirty="0"/>
              <a:t>Force to change</a:t>
            </a:r>
            <a:r>
              <a:rPr lang="en-US" dirty="0"/>
              <a:t>–to reflect new or changing business requirements. </a:t>
            </a:r>
          </a:p>
          <a:p>
            <a:pPr marL="0" indent="0">
              <a:buNone/>
            </a:pPr>
            <a:r>
              <a:rPr lang="en-US" dirty="0" smtClean="0"/>
              <a:t>    Year </a:t>
            </a:r>
            <a:r>
              <a:rPr lang="en-US" dirty="0"/>
              <a:t>2000 problem (Y2K) </a:t>
            </a:r>
          </a:p>
          <a:p>
            <a:pPr marL="0" indent="0">
              <a:buNone/>
            </a:pPr>
            <a:r>
              <a:rPr lang="en-US" dirty="0" smtClean="0"/>
              <a:t>   Euro </a:t>
            </a:r>
            <a:r>
              <a:rPr lang="en-US" dirty="0"/>
              <a:t>conversion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</a:t>
            </a:r>
            <a:r>
              <a:rPr lang="en-US" dirty="0"/>
              <a:t>Processing System (TPS)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 Information System (MIS)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Decision Support System (DSS)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Executive Information System (EIS)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Expert Systems (ES)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Communications and Collaboration Systems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Office Automation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 of information systems by management level.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56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Processing System (TPS)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Information Systems that capture and process data about business transactions.</a:t>
            </a:r>
          </a:p>
          <a:p>
            <a:r>
              <a:rPr lang="en-US" dirty="0"/>
              <a:t>Used mainly by operational level employees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MIS is an information system application that provides for management oriented reporting.</a:t>
            </a:r>
          </a:p>
          <a:p>
            <a:r>
              <a:rPr lang="en-US" dirty="0"/>
              <a:t>lower and middle </a:t>
            </a:r>
            <a:r>
              <a:rPr lang="en-US" b="1" dirty="0"/>
              <a:t>management can control, </a:t>
            </a:r>
            <a:r>
              <a:rPr lang="en-US" b="1" dirty="0" smtClean="0"/>
              <a:t>organize </a:t>
            </a:r>
            <a:r>
              <a:rPr lang="en-US" dirty="0" smtClean="0"/>
              <a:t>and </a:t>
            </a:r>
            <a:r>
              <a:rPr lang="en-US" b="1" dirty="0" smtClean="0"/>
              <a:t>plan </a:t>
            </a:r>
            <a:r>
              <a:rPr lang="en-US" dirty="0" smtClean="0"/>
              <a:t>more </a:t>
            </a:r>
            <a:r>
              <a:rPr lang="en-US" dirty="0"/>
              <a:t>effectively and efficiently.</a:t>
            </a:r>
          </a:p>
          <a:p>
            <a:r>
              <a:rPr lang="en-US" dirty="0"/>
              <a:t>Organizations can achieve </a:t>
            </a:r>
            <a:r>
              <a:rPr lang="en-US" b="1" dirty="0"/>
              <a:t>competitive </a:t>
            </a:r>
            <a:r>
              <a:rPr lang="en-US" b="1" dirty="0" smtClean="0"/>
              <a:t>advantages </a:t>
            </a:r>
            <a:r>
              <a:rPr lang="en-US" dirty="0" smtClean="0"/>
              <a:t>by </a:t>
            </a:r>
            <a:r>
              <a:rPr lang="en-US" dirty="0"/>
              <a:t>effectively using the information generated by the MIS.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9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System (DSS)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Provides its user with decision-oriented information whenever decision making situation arise.</a:t>
            </a:r>
          </a:p>
          <a:p>
            <a:r>
              <a:rPr lang="en-US" dirty="0"/>
              <a:t>They are interactive systems that </a:t>
            </a:r>
            <a:r>
              <a:rPr lang="en-US" b="1" dirty="0" smtClean="0"/>
              <a:t>assist </a:t>
            </a:r>
            <a:r>
              <a:rPr lang="en-US" dirty="0" smtClean="0"/>
              <a:t>a </a:t>
            </a:r>
            <a:r>
              <a:rPr lang="en-US" dirty="0"/>
              <a:t>decision maker when faced with </a:t>
            </a:r>
            <a:r>
              <a:rPr lang="en-US" b="1" dirty="0"/>
              <a:t>unstructured or semi structured business problems.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0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Systems (ES)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expert system is a programmed decision making information system.</a:t>
            </a:r>
          </a:p>
          <a:p>
            <a:r>
              <a:rPr lang="en-US" dirty="0"/>
              <a:t>It capture and reproduces the knowledge and expertise of a decision maker and </a:t>
            </a:r>
          </a:p>
          <a:p>
            <a:r>
              <a:rPr lang="en-US" dirty="0"/>
              <a:t>Simulates the “thinking “ of the expert.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Communications and Collaboration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 IS that </a:t>
            </a:r>
            <a:r>
              <a:rPr lang="en-US" dirty="0" smtClean="0"/>
              <a:t>enables </a:t>
            </a:r>
            <a:r>
              <a:rPr lang="en-US" b="1" dirty="0" smtClean="0"/>
              <a:t>more </a:t>
            </a:r>
            <a:r>
              <a:rPr lang="en-US" b="1" dirty="0"/>
              <a:t>effective </a:t>
            </a:r>
            <a:r>
              <a:rPr lang="en-US" b="1" dirty="0" smtClean="0"/>
              <a:t>communications </a:t>
            </a:r>
            <a:r>
              <a:rPr lang="en-US" dirty="0" smtClean="0"/>
              <a:t>between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Workers </a:t>
            </a:r>
            <a:endParaRPr lang="en-US" dirty="0"/>
          </a:p>
          <a:p>
            <a:pPr lvl="1"/>
            <a:r>
              <a:rPr lang="en-US" dirty="0"/>
              <a:t>Partners </a:t>
            </a:r>
          </a:p>
          <a:p>
            <a:pPr lvl="1"/>
            <a:r>
              <a:rPr lang="en-US" dirty="0"/>
              <a:t>Customers </a:t>
            </a:r>
          </a:p>
          <a:p>
            <a:pPr lvl="1"/>
            <a:r>
              <a:rPr lang="en-US" dirty="0"/>
              <a:t>Suppliers </a:t>
            </a:r>
          </a:p>
          <a:p>
            <a:r>
              <a:rPr lang="en-US" b="1" dirty="0" smtClean="0"/>
              <a:t>Enhance </a:t>
            </a:r>
            <a:r>
              <a:rPr lang="en-US" dirty="0" smtClean="0"/>
              <a:t>their </a:t>
            </a:r>
            <a:r>
              <a:rPr lang="en-US" dirty="0"/>
              <a:t>ability to </a:t>
            </a:r>
            <a:r>
              <a:rPr lang="en-US" b="1" dirty="0"/>
              <a:t>collaborate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Automation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supports the </a:t>
            </a:r>
            <a:r>
              <a:rPr lang="en-US" b="1" dirty="0"/>
              <a:t>wide </a:t>
            </a:r>
            <a:r>
              <a:rPr lang="en-US" b="1" dirty="0" smtClean="0"/>
              <a:t>range </a:t>
            </a:r>
            <a:r>
              <a:rPr lang="en-US" dirty="0" smtClean="0"/>
              <a:t>of </a:t>
            </a:r>
            <a:r>
              <a:rPr lang="en-US" dirty="0"/>
              <a:t>business office activities</a:t>
            </a:r>
            <a:r>
              <a:rPr lang="en-US" dirty="0" smtClean="0"/>
              <a:t>. Work </a:t>
            </a:r>
            <a:r>
              <a:rPr lang="en-US" dirty="0"/>
              <a:t>group computing</a:t>
            </a:r>
          </a:p>
          <a:p>
            <a:pPr lvl="1"/>
            <a:r>
              <a:rPr lang="en-US" dirty="0"/>
              <a:t>Work group scheduling</a:t>
            </a:r>
          </a:p>
          <a:p>
            <a:pPr lvl="1"/>
            <a:r>
              <a:rPr lang="en-US" dirty="0"/>
              <a:t>E-mail</a:t>
            </a:r>
          </a:p>
          <a:p>
            <a:pPr lvl="1"/>
            <a:r>
              <a:rPr lang="en-US" dirty="0"/>
              <a:t>Electronic document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different lifecycle models and explain the contribution of the systems </a:t>
            </a:r>
            <a:r>
              <a:rPr lang="en-US" dirty="0" smtClean="0"/>
              <a:t>analysis and </a:t>
            </a:r>
            <a:r>
              <a:rPr lang="en-US" dirty="0"/>
              <a:t>design with in them</a:t>
            </a:r>
          </a:p>
          <a:p>
            <a:r>
              <a:rPr lang="en-US" dirty="0" smtClean="0"/>
              <a:t>Discuss </a:t>
            </a:r>
            <a:r>
              <a:rPr lang="en-US" dirty="0"/>
              <a:t>various approaches to systems analysis and design and explain their </a:t>
            </a:r>
            <a:r>
              <a:rPr lang="en-US" dirty="0" smtClean="0"/>
              <a:t>strengths and </a:t>
            </a:r>
            <a:r>
              <a:rPr lang="en-US" dirty="0"/>
              <a:t>weaknesses</a:t>
            </a:r>
          </a:p>
          <a:p>
            <a:r>
              <a:rPr lang="en-US" dirty="0" smtClean="0"/>
              <a:t>Evaluate </a:t>
            </a:r>
            <a:r>
              <a:rPr lang="en-US" dirty="0"/>
              <a:t>the tools and techniques of systems analysis and design that may be used in </a:t>
            </a:r>
            <a:r>
              <a:rPr lang="en-US" dirty="0" smtClean="0"/>
              <a:t>a given </a:t>
            </a:r>
            <a:r>
              <a:rPr lang="en-US" dirty="0"/>
              <a:t>context</a:t>
            </a:r>
          </a:p>
          <a:p>
            <a:r>
              <a:rPr lang="en-US" dirty="0" smtClean="0"/>
              <a:t>Use </a:t>
            </a:r>
            <a:r>
              <a:rPr lang="en-US" dirty="0"/>
              <a:t>appropriate methods and techniques to produce an analysis of a given </a:t>
            </a:r>
            <a:r>
              <a:rPr lang="en-US" dirty="0" smtClean="0"/>
              <a:t>scenario</a:t>
            </a:r>
          </a:p>
          <a:p>
            <a:r>
              <a:rPr lang="en-US" dirty="0"/>
              <a:t>Use appropriate methods and techniques to produce a system design for an </a:t>
            </a:r>
            <a:r>
              <a:rPr lang="en-US" dirty="0" smtClean="0"/>
              <a:t>given scenario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suitable documentation for systems analysis and design activities</a:t>
            </a:r>
          </a:p>
        </p:txBody>
      </p:sp>
    </p:spTree>
    <p:extLst>
      <p:ext uri="{BB962C8B-B14F-4D97-AF65-F5344CB8AC3E}">
        <p14:creationId xmlns:p14="http://schemas.microsoft.com/office/powerpoint/2010/main" val="908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Introduction to System Analysis and Design</a:t>
            </a:r>
          </a:p>
          <a:p>
            <a:pPr marL="0" indent="0">
              <a:buNone/>
            </a:pPr>
            <a:r>
              <a:rPr lang="en-US" dirty="0"/>
              <a:t>2. Software development lifecycles</a:t>
            </a:r>
          </a:p>
          <a:p>
            <a:pPr marL="0" indent="0">
              <a:buNone/>
            </a:pPr>
            <a:r>
              <a:rPr lang="en-US" dirty="0"/>
              <a:t>3. Requirement elicitation and business analysis</a:t>
            </a:r>
          </a:p>
          <a:p>
            <a:pPr marL="0" indent="0">
              <a:buNone/>
            </a:pPr>
            <a:r>
              <a:rPr lang="en-US" dirty="0"/>
              <a:t>4. System analysis and design tools</a:t>
            </a:r>
          </a:p>
          <a:p>
            <a:pPr marL="0" indent="0">
              <a:buNone/>
            </a:pPr>
            <a:r>
              <a:rPr lang="en-US" dirty="0"/>
              <a:t>5. Logical Data flow Design</a:t>
            </a:r>
          </a:p>
          <a:p>
            <a:pPr marL="0" indent="0">
              <a:buNone/>
            </a:pPr>
            <a:r>
              <a:rPr lang="en-US" dirty="0"/>
              <a:t>6. System testing</a:t>
            </a:r>
          </a:p>
          <a:p>
            <a:pPr marL="0" indent="0">
              <a:buNone/>
            </a:pPr>
            <a:r>
              <a:rPr lang="en-US" dirty="0"/>
              <a:t>7. System conversion</a:t>
            </a:r>
          </a:p>
          <a:p>
            <a:pPr marL="0" indent="0">
              <a:buNone/>
            </a:pPr>
            <a:r>
              <a:rPr lang="en-US" dirty="0"/>
              <a:t>8. System maintenance</a:t>
            </a:r>
          </a:p>
        </p:txBody>
      </p:sp>
    </p:spTree>
    <p:extLst>
      <p:ext uri="{BB962C8B-B14F-4D97-AF65-F5344CB8AC3E}">
        <p14:creationId xmlns:p14="http://schemas.microsoft.com/office/powerpoint/2010/main" val="10900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Access to Internet and online resources (case studies and reports) Prescribed Text Bennett, S., </a:t>
            </a:r>
            <a:r>
              <a:rPr lang="en-US" i="1" dirty="0" err="1"/>
              <a:t>McRobb</a:t>
            </a:r>
            <a:r>
              <a:rPr lang="en-US" i="1" dirty="0"/>
              <a:t>, </a:t>
            </a:r>
            <a:r>
              <a:rPr lang="en-US" i="1" dirty="0" err="1"/>
              <a:t>S</a:t>
            </a:r>
            <a:r>
              <a:rPr lang="en-US" i="1" dirty="0" err="1" smtClean="0"/>
              <a:t>.,and</a:t>
            </a:r>
            <a:r>
              <a:rPr lang="en-US" i="1" dirty="0" smtClean="0"/>
              <a:t> </a:t>
            </a:r>
            <a:r>
              <a:rPr lang="en-US" i="1" dirty="0"/>
              <a:t>Farmer, R </a:t>
            </a:r>
            <a:r>
              <a:rPr lang="en-US" b="1" i="1" dirty="0"/>
              <a:t>Object-oriented systems analysis and design using UML</a:t>
            </a:r>
            <a:r>
              <a:rPr lang="en-US" i="1" dirty="0"/>
              <a:t>, McGraw-Hill (3rd edition), </a:t>
            </a:r>
            <a:r>
              <a:rPr lang="en-US" i="1" dirty="0" smtClean="0"/>
              <a:t>2006</a:t>
            </a:r>
          </a:p>
          <a:p>
            <a:r>
              <a:rPr lang="en-US" i="1" dirty="0" err="1"/>
              <a:t>Avison</a:t>
            </a:r>
            <a:r>
              <a:rPr lang="en-US" i="1" dirty="0"/>
              <a:t>, D. and Fitzgerald, G. </a:t>
            </a:r>
            <a:r>
              <a:rPr lang="en-US" b="1" i="1" dirty="0"/>
              <a:t>Information systems development</a:t>
            </a:r>
            <a:r>
              <a:rPr lang="en-US" i="1" dirty="0"/>
              <a:t>: methodologies, techniques </a:t>
            </a:r>
            <a:r>
              <a:rPr lang="en-US" i="1" dirty="0" smtClean="0"/>
              <a:t>and </a:t>
            </a:r>
            <a:r>
              <a:rPr lang="en-US" i="1" dirty="0" err="1" smtClean="0"/>
              <a:t>tools,McGraw</a:t>
            </a:r>
            <a:r>
              <a:rPr lang="en-US" i="1" dirty="0" smtClean="0"/>
              <a:t>-Hill </a:t>
            </a:r>
            <a:r>
              <a:rPr lang="en-US" i="1" dirty="0"/>
              <a:t>(4th edition), </a:t>
            </a:r>
            <a:r>
              <a:rPr lang="en-US" i="1" dirty="0" smtClean="0"/>
              <a:t>2006</a:t>
            </a:r>
          </a:p>
          <a:p>
            <a:r>
              <a:rPr lang="en-US" i="1" dirty="0" err="1"/>
              <a:t>Maciaszek</a:t>
            </a:r>
            <a:r>
              <a:rPr lang="en-US" i="1" dirty="0"/>
              <a:t>, L.A </a:t>
            </a:r>
            <a:r>
              <a:rPr lang="en-US" b="1" i="1" dirty="0"/>
              <a:t>Requirements analysis and systems design: </a:t>
            </a:r>
            <a:r>
              <a:rPr lang="en-US" i="1" dirty="0"/>
              <a:t>developing information systems </a:t>
            </a:r>
            <a:r>
              <a:rPr lang="en-US" i="1" dirty="0" smtClean="0"/>
              <a:t>with </a:t>
            </a:r>
            <a:r>
              <a:rPr lang="en-US" i="1" dirty="0" err="1" smtClean="0"/>
              <a:t>UML,Addison</a:t>
            </a:r>
            <a:r>
              <a:rPr lang="en-US" i="1" dirty="0" smtClean="0"/>
              <a:t>-Wesley </a:t>
            </a:r>
            <a:r>
              <a:rPr lang="en-US" i="1" dirty="0"/>
              <a:t>(3rd edition) </a:t>
            </a:r>
            <a:r>
              <a:rPr lang="en-US" i="1" dirty="0" smtClean="0"/>
              <a:t>2007</a:t>
            </a:r>
          </a:p>
          <a:p>
            <a:r>
              <a:rPr lang="en-US" i="1" dirty="0" err="1"/>
              <a:t>Yeates</a:t>
            </a:r>
            <a:r>
              <a:rPr lang="en-US" i="1" dirty="0"/>
              <a:t>, D (editor) </a:t>
            </a:r>
            <a:r>
              <a:rPr lang="en-US" b="1" i="1" dirty="0"/>
              <a:t>Business Analysis</a:t>
            </a:r>
            <a:r>
              <a:rPr lang="en-US" i="1" dirty="0"/>
              <a:t>, The British Computer Society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Introduction to System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31115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IS </a:t>
            </a:r>
            <a:r>
              <a:rPr lang="en-US" dirty="0" err="1" smtClean="0"/>
              <a:t>is</a:t>
            </a:r>
            <a:r>
              <a:rPr lang="en-US" dirty="0" smtClean="0"/>
              <a:t> a </a:t>
            </a:r>
            <a:r>
              <a:rPr lang="en-US" dirty="0"/>
              <a:t>set of </a:t>
            </a:r>
            <a:r>
              <a:rPr lang="en-US" b="1" dirty="0" smtClean="0"/>
              <a:t>interrelated </a:t>
            </a:r>
            <a:r>
              <a:rPr lang="en-US" dirty="0" smtClean="0"/>
              <a:t>elements </a:t>
            </a:r>
            <a:r>
              <a:rPr lang="en-US" dirty="0"/>
              <a:t>or </a:t>
            </a:r>
            <a:r>
              <a:rPr lang="en-US" b="1" dirty="0" smtClean="0"/>
              <a:t>components </a:t>
            </a:r>
            <a:r>
              <a:rPr lang="en-US" dirty="0" smtClean="0"/>
              <a:t>that, collects </a:t>
            </a:r>
            <a:r>
              <a:rPr lang="en-US" dirty="0"/>
              <a:t>(input) </a:t>
            </a:r>
            <a:r>
              <a:rPr lang="en-US" dirty="0" smtClean="0"/>
              <a:t>, manipulates </a:t>
            </a:r>
            <a:r>
              <a:rPr lang="en-US" dirty="0"/>
              <a:t>(process) </a:t>
            </a:r>
            <a:r>
              <a:rPr lang="en-US" dirty="0" smtClean="0"/>
              <a:t>, stores </a:t>
            </a:r>
            <a:r>
              <a:rPr lang="en-US" dirty="0" err="1" smtClean="0"/>
              <a:t>and,disseminates</a:t>
            </a:r>
            <a:r>
              <a:rPr lang="en-US" dirty="0" smtClean="0"/>
              <a:t> </a:t>
            </a:r>
            <a:r>
              <a:rPr lang="en-US" dirty="0"/>
              <a:t>(output) data and information </a:t>
            </a:r>
          </a:p>
          <a:p>
            <a:r>
              <a:rPr lang="en-US" dirty="0"/>
              <a:t>provides a feedback mechanism to meet an objective </a:t>
            </a:r>
          </a:p>
          <a:p>
            <a:r>
              <a:rPr lang="en-US" dirty="0"/>
              <a:t>Feedback mechanism </a:t>
            </a:r>
            <a:r>
              <a:rPr lang="en-US" b="1" dirty="0" smtClean="0"/>
              <a:t>improves </a:t>
            </a:r>
            <a:r>
              <a:rPr lang="en-US" dirty="0" smtClean="0"/>
              <a:t>the </a:t>
            </a:r>
            <a:r>
              <a:rPr lang="en-US" dirty="0"/>
              <a:t>quality of processing and input.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systems consist of four </a:t>
            </a:r>
            <a:r>
              <a:rPr lang="en-US" b="1" dirty="0" err="1"/>
              <a:t>main</a:t>
            </a:r>
            <a:r>
              <a:rPr lang="en-US" dirty="0" err="1"/>
              <a:t>components</a:t>
            </a:r>
            <a:r>
              <a:rPr lang="en-US" dirty="0"/>
              <a:t>.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74072" y="3144838"/>
            <a:ext cx="7137400" cy="2255837"/>
            <a:chOff x="440" y="1784"/>
            <a:chExt cx="4880" cy="142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40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kumimoji="0" lang="en-US" altLang="ar-SA" b="1">
                  <a:latin typeface="Arial" pitchFamily="34" charset="0"/>
                </a:rPr>
                <a:t>INPUT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84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kumimoji="0" lang="en-US" altLang="ar-SA" b="1">
                  <a:latin typeface="Arial" pitchFamily="34" charset="0"/>
                </a:rPr>
                <a:t>OUTPUT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12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kumimoji="0" lang="en-US" altLang="ar-SA" b="1">
                  <a:latin typeface="Arial" pitchFamily="34" charset="0"/>
                </a:rPr>
                <a:t>PROCESS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960" y="2020"/>
              <a:ext cx="3792" cy="1185"/>
              <a:chOff x="960" y="2020"/>
              <a:chExt cx="3792" cy="1185"/>
            </a:xfrm>
          </p:grpSpPr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>
                <a:off x="1588" y="2020"/>
                <a:ext cx="712" cy="280"/>
              </a:xfrm>
              <a:prstGeom prst="rightArrow">
                <a:avLst>
                  <a:gd name="adj1" fmla="val 50000"/>
                  <a:gd name="adj2" fmla="val 12715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3460" y="2020"/>
                <a:ext cx="712" cy="280"/>
              </a:xfrm>
              <a:prstGeom prst="rightArrow">
                <a:avLst>
                  <a:gd name="adj1" fmla="val 50000"/>
                  <a:gd name="adj2" fmla="val 12715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289" y="2919"/>
                <a:ext cx="128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0" lang="en-US" altLang="ar-SA" b="1">
                    <a:latin typeface="Arial" pitchFamily="34" charset="0"/>
                  </a:rPr>
                  <a:t>FEEDBACK</a:t>
                </a:r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3472" y="2528"/>
                <a:ext cx="1280" cy="512"/>
                <a:chOff x="3472" y="2528"/>
                <a:chExt cx="1280" cy="512"/>
              </a:xfrm>
            </p:grpSpPr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3472" y="3024"/>
                  <a:ext cx="126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752" y="2528"/>
                  <a:ext cx="0" cy="51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0" cy="4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126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7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ar-SA" dirty="0" smtClean="0"/>
              <a:t>Use paper </a:t>
            </a:r>
            <a:r>
              <a:rPr lang="en-US" altLang="ar-SA" dirty="0"/>
              <a:t>&amp;</a:t>
            </a:r>
            <a:r>
              <a:rPr lang="en-US" altLang="ar-SA" dirty="0" smtClean="0"/>
              <a:t> pen for processing and disseminating information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ar-SA" dirty="0" smtClean="0"/>
              <a:t>Limitations : </a:t>
            </a:r>
          </a:p>
          <a:p>
            <a:pPr marL="514350" lvl="1" indent="-514350">
              <a:buAutoNum type="arabicPeriod"/>
            </a:pPr>
            <a:r>
              <a:rPr lang="en-US" altLang="ar-SA" dirty="0" smtClean="0"/>
              <a:t>Data access error</a:t>
            </a:r>
          </a:p>
          <a:p>
            <a:pPr marL="514350" lvl="1" indent="-514350">
              <a:buAutoNum type="arabicPeriod"/>
            </a:pPr>
            <a:r>
              <a:rPr lang="en-US" altLang="ar-SA" dirty="0" smtClean="0"/>
              <a:t>Long time to process data</a:t>
            </a:r>
          </a:p>
          <a:p>
            <a:pPr marL="514350" lvl="1" indent="-514350">
              <a:buAutoNum type="arabicPeriod"/>
            </a:pPr>
            <a:r>
              <a:rPr lang="en-US" altLang="ar-SA" dirty="0" smtClean="0"/>
              <a:t>Big storage space</a:t>
            </a:r>
          </a:p>
          <a:p>
            <a:pPr marL="514350" lvl="1" indent="-514350">
              <a:buAutoNum type="arabicPeriod"/>
            </a:pPr>
            <a:r>
              <a:rPr lang="en-US" altLang="ar-SA" dirty="0" smtClean="0"/>
              <a:t>Destroy the data</a:t>
            </a:r>
          </a:p>
          <a:p>
            <a:pPr marL="514350" lvl="1" indent="-514350">
              <a:buAutoNum type="arabicPeriod"/>
            </a:pPr>
            <a:r>
              <a:rPr lang="en-US" altLang="ar-SA" dirty="0" smtClean="0"/>
              <a:t>inefficiency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872</Words>
  <Application>Microsoft Office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HNDIT1212: System Analysis and Design</vt:lpstr>
      <vt:lpstr>Module Aims &amp; Objectives</vt:lpstr>
      <vt:lpstr>Learning Outcomes</vt:lpstr>
      <vt:lpstr>Outline Syllabus</vt:lpstr>
      <vt:lpstr>Prescribed Text</vt:lpstr>
      <vt:lpstr>Introduction to System Analysis and Design</vt:lpstr>
      <vt:lpstr>Information System</vt:lpstr>
      <vt:lpstr>System elements</vt:lpstr>
      <vt:lpstr>Manual System</vt:lpstr>
      <vt:lpstr>Computer Based Information Systems(CBIS)</vt:lpstr>
      <vt:lpstr>System development environment</vt:lpstr>
      <vt:lpstr>approaches of IS development</vt:lpstr>
      <vt:lpstr>Stakeholders</vt:lpstr>
      <vt:lpstr>Systems User</vt:lpstr>
      <vt:lpstr>SystemsOwner </vt:lpstr>
      <vt:lpstr>System builder </vt:lpstr>
      <vt:lpstr>Systems Designer </vt:lpstr>
      <vt:lpstr>Systems Analyst </vt:lpstr>
      <vt:lpstr>Legacy Systems</vt:lpstr>
      <vt:lpstr>Upgrading a Legacy System </vt:lpstr>
      <vt:lpstr>Type of information System</vt:lpstr>
      <vt:lpstr>The use of information systems by management level.</vt:lpstr>
      <vt:lpstr>Transaction Processing System (TPS)</vt:lpstr>
      <vt:lpstr>Management Information System</vt:lpstr>
      <vt:lpstr>Decision Support System (DSS)</vt:lpstr>
      <vt:lpstr>Expert Systems (ES)</vt:lpstr>
      <vt:lpstr>Communications and Collaboration Systems</vt:lpstr>
      <vt:lpstr>Office Automation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HNDIT1212: System Analysis and Design</dc:title>
  <dc:creator>mega computers</dc:creator>
  <cp:lastModifiedBy>mega computers</cp:lastModifiedBy>
  <cp:revision>14</cp:revision>
  <dcterms:created xsi:type="dcterms:W3CDTF">2018-12-01T14:31:23Z</dcterms:created>
  <dcterms:modified xsi:type="dcterms:W3CDTF">2018-12-11T17:01:00Z</dcterms:modified>
</cp:coreProperties>
</file>