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95" r:id="rId3"/>
    <p:sldId id="264" r:id="rId4"/>
    <p:sldId id="328" r:id="rId5"/>
    <p:sldId id="329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30" r:id="rId31"/>
    <p:sldId id="321" r:id="rId32"/>
    <p:sldId id="322" r:id="rId33"/>
    <p:sldId id="323" r:id="rId34"/>
    <p:sldId id="324" r:id="rId35"/>
    <p:sldId id="325" r:id="rId36"/>
    <p:sldId id="326" r:id="rId37"/>
    <p:sldId id="32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678EE-353D-4F12-84C7-ED8D5FCF4BF2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B1D6-E3DC-4246-9660-7298CA13C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0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597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4067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03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5783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23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69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1561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1050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0668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8651875"/>
          </a:xfr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89000"/>
              </a:lnSpc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Here's an approximate order I do in such a class: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endParaRPr lang="en-GB" smtClean="0">
              <a:latin typeface="Courier New" pitchFamily="49" charset="0"/>
              <a:cs typeface="Arial Unicode MS" charset="0"/>
            </a:endParaRP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*  Have people assemble a simple OR gate, with two switches and one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   output bulb. (this is to get used to the software)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endParaRPr lang="en-GB" smtClean="0">
              <a:latin typeface="Courier New" pitchFamily="49" charset="0"/>
              <a:cs typeface="Arial Unicode MS" charset="0"/>
            </a:endParaRP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* Have people assemble a 3-way OR gate, and play with the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  combinations.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endParaRPr lang="en-GB" smtClean="0">
              <a:latin typeface="Courier New" pitchFamily="49" charset="0"/>
              <a:cs typeface="Arial Unicode MS" charset="0"/>
            </a:endParaRP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* Have people build verify some identities by using the input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  switches to simultaneously feed both circuits, each with a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  separate lightbulb.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    --   A(B+C) == (AB) + (AC)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    --   (AB)' = A'  +  B'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endParaRPr lang="en-GB" smtClean="0">
              <a:latin typeface="Courier New" pitchFamily="49" charset="0"/>
              <a:cs typeface="Arial Unicode MS" charset="0"/>
            </a:endParaRP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* Sometimes, I have them load my half-adder, and I discuss it a bit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  while they play with it.  Possibly even looking at the full-adder.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endParaRPr lang="en-GB" smtClean="0">
              <a:latin typeface="Courier New" pitchFamily="49" charset="0"/>
              <a:cs typeface="Arial Unicode MS" charset="0"/>
            </a:endParaRP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* Then I switch to sequential cirucits and feedback loops.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    -- first looking at  feedback.dat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    -- then looking  at  feedback2.dat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      -- then looking  at  SRlatch.dat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endParaRPr lang="en-GB" smtClean="0">
              <a:latin typeface="Courier New" pitchFamily="49" charset="0"/>
              <a:cs typeface="Arial Unicode MS" charset="0"/>
            </a:endParaRP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endParaRPr lang="en-GB" smtClean="0">
              <a:latin typeface="Courier New" pitchFamily="49" charset="0"/>
              <a:cs typeface="Arial Unicode MS" charset="0"/>
            </a:endParaRP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I have some other premade circuits available as well if you want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(e.g. a multiplexor, a latch).  But I'm not sure whether to make time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r>
              <a:rPr lang="en-GB" smtClean="0">
                <a:latin typeface="Courier New" pitchFamily="49" charset="0"/>
                <a:cs typeface="Arial Unicode MS" charset="0"/>
              </a:rPr>
              <a:t>for them. </a:t>
            </a:r>
          </a:p>
          <a:p>
            <a:pPr eaLnBrk="1" hangingPunct="1">
              <a:spcBef>
                <a:spcPts val="450"/>
              </a:spcBef>
              <a:buFont typeface="Courier New" pitchFamily="49" charset="0"/>
              <a:buNone/>
            </a:pPr>
            <a:endParaRPr lang="en-GB" smtClean="0">
              <a:latin typeface="Courier New" pitchFamily="49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3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428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6405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3257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514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3285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1534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6907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4905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8057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0223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9444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728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0327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9014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671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865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087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5676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4720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1006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712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1: Introduction and Logic gates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0"/>
            <a:ext cx="4267200" cy="1981199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HNDIT2401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/>
              <a:t>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Describing Gates and Circuits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/>
              <a:t>Logic diagram:</a:t>
            </a:r>
            <a:r>
              <a:rPr lang="en-GB" smtClean="0"/>
              <a:t> a graphical representation of a circuit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Each type of gate is represented by a specific graphical symbol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/>
              <a:t>Truth table:</a:t>
            </a:r>
            <a:r>
              <a:rPr lang="en-GB" smtClean="0"/>
              <a:t> defines the function of a gate by listing all possible input combinations that the gate could encounter, and the corresponding output</a:t>
            </a:r>
          </a:p>
        </p:txBody>
      </p:sp>
    </p:spTree>
    <p:extLst>
      <p:ext uri="{BB962C8B-B14F-4D97-AF65-F5344CB8AC3E}">
        <p14:creationId xmlns:p14="http://schemas.microsoft.com/office/powerpoint/2010/main" val="1822407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NOT Gate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12192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 NOT gate accepts one input value </a:t>
            </a:r>
            <a:br>
              <a:rPr lang="en-GB" smtClean="0"/>
            </a:br>
            <a:r>
              <a:rPr lang="en-GB" smtClean="0"/>
              <a:t>and produces one output value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5344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457200" y="5334000"/>
            <a:ext cx="8382000" cy="101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2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Arial" charset="0"/>
              </a:rPr>
              <a:t> a NOT gate is sometimes referred to as an </a:t>
            </a:r>
            <a:r>
              <a:rPr lang="en-GB" sz="3200" i="1" dirty="0">
                <a:solidFill>
                  <a:schemeClr val="tx1"/>
                </a:solidFill>
                <a:latin typeface="Arial" charset="0"/>
              </a:rPr>
              <a:t>inverter</a:t>
            </a:r>
            <a:r>
              <a:rPr lang="en-GB" sz="3200" dirty="0">
                <a:solidFill>
                  <a:schemeClr val="tx1"/>
                </a:solidFill>
                <a:latin typeface="Arial" charset="0"/>
              </a:rPr>
              <a:t> because it inverts the input value</a:t>
            </a:r>
          </a:p>
        </p:txBody>
      </p:sp>
    </p:spTree>
    <p:extLst>
      <p:ext uri="{BB962C8B-B14F-4D97-AF65-F5344CB8AC3E}">
        <p14:creationId xmlns:p14="http://schemas.microsoft.com/office/powerpoint/2010/main" val="3788299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AND Gate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2312988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An AND gate accepts two input signals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If the two input values for an AND gate are both 1, the output is 1; otherwise, the output is 0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886200"/>
            <a:ext cx="78486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762000" y="6324600"/>
            <a:ext cx="4467225" cy="304800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Figure 4.2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 Various representations of an AND gate</a:t>
            </a:r>
          </a:p>
        </p:txBody>
      </p:sp>
    </p:spTree>
    <p:extLst>
      <p:ext uri="{BB962C8B-B14F-4D97-AF65-F5344CB8AC3E}">
        <p14:creationId xmlns:p14="http://schemas.microsoft.com/office/powerpoint/2010/main" val="3497062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OR Gate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0"/>
            <a:ext cx="8382000" cy="12192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If the two input values are both 0, the output value is 0; otherwise, the output is 1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581400"/>
            <a:ext cx="84582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457200" y="6248400"/>
            <a:ext cx="4240213" cy="304800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Figure 4.3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 Various representations of a OR gate</a:t>
            </a:r>
          </a:p>
        </p:txBody>
      </p:sp>
    </p:spTree>
    <p:extLst>
      <p:ext uri="{BB962C8B-B14F-4D97-AF65-F5344CB8AC3E}">
        <p14:creationId xmlns:p14="http://schemas.microsoft.com/office/powerpoint/2010/main" val="2545168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XOR Gate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3820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XOR, or </a:t>
            </a:r>
            <a:r>
              <a:rPr lang="en-GB" i="1" smtClean="0"/>
              <a:t>exclusive</a:t>
            </a:r>
            <a:r>
              <a:rPr lang="en-GB" smtClean="0"/>
              <a:t> OR, gate</a:t>
            </a:r>
          </a:p>
          <a:p>
            <a:pPr lvl="1" eaLnBrk="1" hangingPunct="1">
              <a:spcBef>
                <a:spcPts val="10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An XOR gate produces 0 if its two inputs are the same, and a 1 otherwise</a:t>
            </a:r>
          </a:p>
          <a:p>
            <a:pPr lvl="1" eaLnBrk="1" hangingPunct="1">
              <a:spcBef>
                <a:spcPts val="10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Note the difference between the XOR gate </a:t>
            </a:r>
            <a:br>
              <a:rPr lang="en-GB" smtClean="0"/>
            </a:br>
            <a:r>
              <a:rPr lang="en-GB" smtClean="0"/>
              <a:t>and the OR gate; they differ only in one </a:t>
            </a:r>
            <a:br>
              <a:rPr lang="en-GB" smtClean="0"/>
            </a:br>
            <a:r>
              <a:rPr lang="en-GB" smtClean="0"/>
              <a:t>input situation</a:t>
            </a:r>
          </a:p>
          <a:p>
            <a:pPr lvl="1" eaLnBrk="1" hangingPunct="1">
              <a:spcBef>
                <a:spcPts val="10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When both input signals are 1, the OR gate produces a 1 and the XOR produces a 0</a:t>
            </a:r>
          </a:p>
        </p:txBody>
      </p:sp>
    </p:spTree>
    <p:extLst>
      <p:ext uri="{BB962C8B-B14F-4D97-AF65-F5344CB8AC3E}">
        <p14:creationId xmlns:p14="http://schemas.microsoft.com/office/powerpoint/2010/main" val="200757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XOR Gate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105025"/>
            <a:ext cx="845820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457200" y="4800600"/>
            <a:ext cx="4467225" cy="304800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Figure 4.4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 Various representations of an XOR gate</a:t>
            </a:r>
          </a:p>
        </p:txBody>
      </p:sp>
    </p:spTree>
    <p:extLst>
      <p:ext uri="{BB962C8B-B14F-4D97-AF65-F5344CB8AC3E}">
        <p14:creationId xmlns:p14="http://schemas.microsoft.com/office/powerpoint/2010/main" val="408682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NAND and NOR Gates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The NAND and NOR gates are essentially the opposite of the AND and OR gates, respectively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19400"/>
            <a:ext cx="54864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648200"/>
            <a:ext cx="548640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2819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</a:pPr>
            <a:r>
              <a:rPr lang="en-GB" sz="1200" b="1">
                <a:solidFill>
                  <a:srgbClr val="327CB8"/>
                </a:solidFill>
                <a:latin typeface="Arial" charset="0"/>
              </a:rPr>
              <a:t>Figure 4.5</a:t>
            </a:r>
            <a:r>
              <a:rPr lang="en-GB" sz="1200" b="1">
                <a:solidFill>
                  <a:schemeClr val="tx1"/>
                </a:solidFill>
                <a:latin typeface="Arial" charset="0"/>
              </a:rPr>
              <a:t>  Various representations of a NAND gate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228600" y="5867400"/>
            <a:ext cx="2819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</a:pPr>
            <a:r>
              <a:rPr lang="en-GB" sz="1200" b="1">
                <a:solidFill>
                  <a:srgbClr val="327CB8"/>
                </a:solidFill>
                <a:latin typeface="Arial" charset="0"/>
              </a:rPr>
              <a:t>Figure 4.6</a:t>
            </a:r>
            <a:r>
              <a:rPr lang="en-GB" sz="1200" b="1">
                <a:solidFill>
                  <a:schemeClr val="tx1"/>
                </a:solidFill>
                <a:latin typeface="Arial" charset="0"/>
              </a:rPr>
              <a:t>  Various representations of a NOR gate</a:t>
            </a:r>
          </a:p>
        </p:txBody>
      </p:sp>
    </p:spTree>
    <p:extLst>
      <p:ext uri="{BB962C8B-B14F-4D97-AF65-F5344CB8AC3E}">
        <p14:creationId xmlns:p14="http://schemas.microsoft.com/office/powerpoint/2010/main" val="179874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Gates with More Inputs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20574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Gates can be designed to accept three or more input values</a:t>
            </a:r>
          </a:p>
          <a:p>
            <a:pPr eaLnBrk="1" hangingPunct="1"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A three-input AND gate, for example, produces an output of 1 only if all input values are 1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733800"/>
            <a:ext cx="63627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1447800" y="6400800"/>
            <a:ext cx="5332413" cy="304800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Figure 4.7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 Various representations of a three-input AND gate</a:t>
            </a:r>
          </a:p>
        </p:txBody>
      </p:sp>
    </p:spTree>
    <p:extLst>
      <p:ext uri="{BB962C8B-B14F-4D97-AF65-F5344CB8AC3E}">
        <p14:creationId xmlns:p14="http://schemas.microsoft.com/office/powerpoint/2010/main" val="3751282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Constructing Gates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A </a:t>
            </a:r>
            <a:r>
              <a:rPr lang="en-GB" sz="2800" b="1" smtClean="0"/>
              <a:t>transistor</a:t>
            </a:r>
            <a:r>
              <a:rPr lang="en-GB" sz="2800" smtClean="0"/>
              <a:t> is a device that acts, depending on the voltage level of an input signal, either as a wire that conducts electricity or as a resistor that blocks the flow of electricity</a:t>
            </a:r>
          </a:p>
          <a:p>
            <a:pPr lvl="1" eaLnBrk="1" hangingPunct="1"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A transistor has no moving parts, yet acts like </a:t>
            </a:r>
            <a:br>
              <a:rPr lang="en-GB" sz="2400" smtClean="0"/>
            </a:br>
            <a:r>
              <a:rPr lang="en-GB" sz="2400" smtClean="0"/>
              <a:t>a switch</a:t>
            </a:r>
          </a:p>
          <a:p>
            <a:pPr lvl="1" eaLnBrk="1" hangingPunct="1"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It is made of a </a:t>
            </a:r>
            <a:r>
              <a:rPr lang="en-GB" sz="2400" b="1" smtClean="0"/>
              <a:t>semiconductor</a:t>
            </a:r>
            <a:r>
              <a:rPr lang="en-GB" sz="2400" smtClean="0"/>
              <a:t> material, which is neither a particularly good conductor of electricity, such as copper, nor a particularly good insulator, such as rubber</a:t>
            </a:r>
          </a:p>
        </p:txBody>
      </p:sp>
    </p:spTree>
    <p:extLst>
      <p:ext uri="{BB962C8B-B14F-4D97-AF65-F5344CB8AC3E}">
        <p14:creationId xmlns:p14="http://schemas.microsoft.com/office/powerpoint/2010/main" val="641906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Circuits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Two general categories</a:t>
            </a:r>
            <a:r>
              <a:rPr lang="en-GB" sz="2400" dirty="0" smtClean="0"/>
              <a:t> 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In a </a:t>
            </a:r>
            <a:r>
              <a:rPr lang="en-GB" sz="2400" b="1" dirty="0" smtClean="0"/>
              <a:t>combinational circuit</a:t>
            </a:r>
            <a:r>
              <a:rPr lang="en-GB" sz="2400" dirty="0" smtClean="0"/>
              <a:t>, the input values explicitly determine the output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In a </a:t>
            </a:r>
            <a:r>
              <a:rPr lang="en-GB" sz="2400" b="1" dirty="0" smtClean="0"/>
              <a:t>sequential circuit</a:t>
            </a:r>
            <a:r>
              <a:rPr lang="en-GB" sz="2400" dirty="0" smtClean="0"/>
              <a:t>, the output is a function of the input values as well as the existing state of the circuit</a:t>
            </a:r>
          </a:p>
          <a:p>
            <a:pPr eaLnBrk="1" hangingPunct="1"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As with gates, we can describe the operations </a:t>
            </a:r>
            <a:br>
              <a:rPr lang="en-GB" sz="2800" dirty="0" smtClean="0"/>
            </a:br>
            <a:r>
              <a:rPr lang="en-GB" sz="2800" dirty="0" smtClean="0"/>
              <a:t>of entire circuits using three notations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Boolean expressions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logic diagrams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truth tables</a:t>
            </a:r>
          </a:p>
        </p:txBody>
      </p:sp>
    </p:spTree>
    <p:extLst>
      <p:ext uri="{BB962C8B-B14F-4D97-AF65-F5344CB8AC3E}">
        <p14:creationId xmlns:p14="http://schemas.microsoft.com/office/powerpoint/2010/main" val="1970663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49036"/>
              </p:ext>
            </p:extLst>
          </p:nvPr>
        </p:nvGraphicFramePr>
        <p:xfrm>
          <a:off x="685800" y="1066800"/>
          <a:ext cx="8001000" cy="48006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/>
                <a:gridCol w="152400"/>
                <a:gridCol w="1752600"/>
                <a:gridCol w="1447800"/>
                <a:gridCol w="1880647"/>
                <a:gridCol w="1319753"/>
              </a:tblGrid>
              <a:tr h="116929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Module Code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HNDIT24012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Module Title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Computer Architecture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85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Credits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Lectures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4214">
                <a:tc gridSpan="3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Hours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69294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GPA/NGPA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GPA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Lab/Tutorial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69294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Semester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Module 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Compulsory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743200"/>
            <a:ext cx="63246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Combinational Circuits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Gates are combined into circuits by using the output of one gate as the input for another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1600200" y="6400800"/>
            <a:ext cx="854075" cy="304800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Page 99</a:t>
            </a:r>
          </a:p>
        </p:txBody>
      </p:sp>
    </p:spTree>
    <p:extLst>
      <p:ext uri="{BB962C8B-B14F-4D97-AF65-F5344CB8AC3E}">
        <p14:creationId xmlns:p14="http://schemas.microsoft.com/office/powerpoint/2010/main" val="1164914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Combinational Circuits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648200"/>
            <a:ext cx="8229600" cy="20129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Because there are three inputs to this circuit, eight rows are required to describe all possible input combinations</a:t>
            </a:r>
          </a:p>
          <a:p>
            <a:pPr eaLnBrk="1" hangingPunct="1"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This same circuit using Boolean algebra:</a:t>
            </a:r>
          </a:p>
          <a:p>
            <a:pPr eaLnBrk="1" hangingPunct="1">
              <a:spcBef>
                <a:spcPts val="12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	</a:t>
            </a:r>
            <a:r>
              <a:rPr lang="en-GB" smtClean="0">
                <a:latin typeface="Times New Roman" pitchFamily="16" charset="0"/>
              </a:rPr>
              <a:t>(AB + AC)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652588"/>
            <a:ext cx="55626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7467600" y="4267200"/>
            <a:ext cx="952500" cy="304800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Page 100</a:t>
            </a:r>
          </a:p>
        </p:txBody>
      </p:sp>
    </p:spTree>
    <p:extLst>
      <p:ext uri="{BB962C8B-B14F-4D97-AF65-F5344CB8AC3E}">
        <p14:creationId xmlns:p14="http://schemas.microsoft.com/office/powerpoint/2010/main" val="1358796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smtClean="0"/>
              <a:t>Now let’s go the other way; let’s take a Boolean expression and draw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12192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Consider the following Boolean expression: </a:t>
            </a:r>
            <a:r>
              <a:rPr lang="en-GB" sz="2400" smtClean="0">
                <a:latin typeface="Times New Roman" pitchFamily="16" charset="0"/>
              </a:rPr>
              <a:t>A(B + C)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47937"/>
            <a:ext cx="41910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66975"/>
            <a:ext cx="3733800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AutoShape 9"/>
          <p:cNvSpPr>
            <a:spLocks noChangeArrowheads="1"/>
          </p:cNvSpPr>
          <p:nvPr/>
        </p:nvSpPr>
        <p:spPr bwMode="auto">
          <a:xfrm>
            <a:off x="381000" y="3990975"/>
            <a:ext cx="952500" cy="304800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Page 100</a:t>
            </a:r>
          </a:p>
        </p:txBody>
      </p:sp>
      <p:sp>
        <p:nvSpPr>
          <p:cNvPr id="18441" name="AutoShape 10"/>
          <p:cNvSpPr>
            <a:spLocks noChangeArrowheads="1"/>
          </p:cNvSpPr>
          <p:nvPr/>
        </p:nvSpPr>
        <p:spPr bwMode="auto">
          <a:xfrm>
            <a:off x="3886200" y="4495800"/>
            <a:ext cx="952500" cy="304800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Page 101</a:t>
            </a:r>
          </a:p>
        </p:txBody>
      </p:sp>
      <p:grpSp>
        <p:nvGrpSpPr>
          <p:cNvPr id="18442" name="Group 11"/>
          <p:cNvGrpSpPr>
            <a:grpSpLocks/>
          </p:cNvGrpSpPr>
          <p:nvPr/>
        </p:nvGrpSpPr>
        <p:grpSpPr bwMode="auto">
          <a:xfrm>
            <a:off x="457200" y="5105400"/>
            <a:ext cx="8228013" cy="1217613"/>
            <a:chOff x="288" y="3216"/>
            <a:chExt cx="5183" cy="767"/>
          </a:xfrm>
        </p:grpSpPr>
        <p:sp>
          <p:nvSpPr>
            <p:cNvPr id="18443" name="AutoShape 12"/>
            <p:cNvSpPr>
              <a:spLocks noChangeArrowheads="1"/>
            </p:cNvSpPr>
            <p:nvPr/>
          </p:nvSpPr>
          <p:spPr bwMode="auto">
            <a:xfrm>
              <a:off x="288" y="3216"/>
              <a:ext cx="5184" cy="768"/>
            </a:xfrm>
            <a:prstGeom prst="roundRect">
              <a:avLst>
                <a:gd name="adj" fmla="val 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Text Box 13"/>
            <p:cNvSpPr txBox="1">
              <a:spLocks noChangeArrowheads="1"/>
            </p:cNvSpPr>
            <p:nvPr/>
          </p:nvSpPr>
          <p:spPr bwMode="auto">
            <a:xfrm>
              <a:off x="288" y="3216"/>
              <a:ext cx="5184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1313" indent="-341313"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cs typeface="Arial Unicode MS" charset="0"/>
                </a:defRPr>
              </a:lvl1pPr>
              <a:lvl2pPr marL="741363" indent="-284163"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cs typeface="Arial Unicode MS" charset="0"/>
                </a:defRPr>
              </a:lvl2pPr>
              <a:lvl3pPr marL="1143000" indent="-228600"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cs typeface="Arial Unicode MS" charset="0"/>
                </a:defRPr>
              </a:lvl3pPr>
              <a:lvl4pPr marL="1600200" indent="-228600"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cs typeface="Arial Unicode MS" charset="0"/>
                </a:defRPr>
              </a:lvl4pPr>
              <a:lvl5pPr marL="2057400" indent="-228600"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Arial" charset="0"/>
                <a:buChar char="•"/>
              </a:pPr>
              <a:r>
                <a:rPr lang="en-GB">
                  <a:solidFill>
                    <a:schemeClr val="tx1"/>
                  </a:solidFill>
                  <a:latin typeface="Arial" charset="0"/>
                </a:rPr>
                <a:t>Now compare the final result column in this truth table to the truth table for the previous example</a:t>
              </a:r>
            </a:p>
            <a:p>
              <a:pPr lvl="1" eaLnBrk="1" hangingPunct="1">
                <a:spcBef>
                  <a:spcPts val="525"/>
                </a:spcBef>
                <a:buClr>
                  <a:srgbClr val="000000"/>
                </a:buClr>
                <a:buSzPct val="100000"/>
                <a:buFont typeface="Arial" charset="0"/>
                <a:buChar char="•"/>
              </a:pPr>
              <a:r>
                <a:rPr lang="en-GB" sz="2100">
                  <a:solidFill>
                    <a:schemeClr val="tx1"/>
                  </a:solidFill>
                  <a:latin typeface="Arial" charset="0"/>
                </a:rPr>
                <a:t>They are identical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472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Properties of Boolean Algebra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44775"/>
            <a:ext cx="87630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AutoShape 7"/>
          <p:cNvSpPr>
            <a:spLocks noChangeArrowheads="1"/>
          </p:cNvSpPr>
          <p:nvPr/>
        </p:nvSpPr>
        <p:spPr bwMode="auto">
          <a:xfrm>
            <a:off x="228600" y="4800600"/>
            <a:ext cx="952500" cy="304800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Page 101</a:t>
            </a:r>
          </a:p>
        </p:txBody>
      </p:sp>
    </p:spTree>
    <p:extLst>
      <p:ext uri="{BB962C8B-B14F-4D97-AF65-F5344CB8AC3E}">
        <p14:creationId xmlns:p14="http://schemas.microsoft.com/office/powerpoint/2010/main" val="49402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Adders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At the digital logic level, addition is performed in binary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Addition operations are carried out </a:t>
            </a:r>
            <a:br>
              <a:rPr lang="en-GB" smtClean="0"/>
            </a:br>
            <a:r>
              <a:rPr lang="en-GB" smtClean="0"/>
              <a:t>by special circuits called, appropriately, </a:t>
            </a:r>
            <a:r>
              <a:rPr lang="en-GB" b="1" smtClean="0"/>
              <a:t>adders</a:t>
            </a:r>
          </a:p>
        </p:txBody>
      </p:sp>
    </p:spTree>
    <p:extLst>
      <p:ext uri="{BB962C8B-B14F-4D97-AF65-F5344CB8AC3E}">
        <p14:creationId xmlns:p14="http://schemas.microsoft.com/office/powerpoint/2010/main" val="1610975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Adders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36576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The result of adding two binary digits could produce a </a:t>
            </a:r>
            <a:r>
              <a:rPr lang="en-GB" sz="2400" i="1" smtClean="0"/>
              <a:t>carry value</a:t>
            </a:r>
          </a:p>
          <a:p>
            <a:pPr eaLnBrk="1" hangingPunct="1"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Recall that 1 + 1 = 10 </a:t>
            </a:r>
            <a:br>
              <a:rPr lang="en-GB" sz="2400" smtClean="0"/>
            </a:br>
            <a:r>
              <a:rPr lang="en-GB" sz="2400" smtClean="0"/>
              <a:t>in base two </a:t>
            </a:r>
          </a:p>
          <a:p>
            <a:pPr eaLnBrk="1" hangingPunct="1"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A circuit that computes the sum of two bits </a:t>
            </a:r>
            <a:br>
              <a:rPr lang="en-GB" sz="2400" smtClean="0"/>
            </a:br>
            <a:r>
              <a:rPr lang="en-GB" sz="2400" smtClean="0"/>
              <a:t>and produces the correct carry bit is called a </a:t>
            </a:r>
            <a:r>
              <a:rPr lang="en-GB" sz="2400" b="1" smtClean="0"/>
              <a:t>half adder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14600"/>
            <a:ext cx="46863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AutoShape 8"/>
          <p:cNvSpPr>
            <a:spLocks noChangeArrowheads="1"/>
          </p:cNvSpPr>
          <p:nvPr/>
        </p:nvSpPr>
        <p:spPr bwMode="auto">
          <a:xfrm>
            <a:off x="8001000" y="5105400"/>
            <a:ext cx="952500" cy="304800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Page 103</a:t>
            </a:r>
          </a:p>
        </p:txBody>
      </p:sp>
    </p:spTree>
    <p:extLst>
      <p:ext uri="{BB962C8B-B14F-4D97-AF65-F5344CB8AC3E}">
        <p14:creationId xmlns:p14="http://schemas.microsoft.com/office/powerpoint/2010/main" val="2913179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3413"/>
            <a:ext cx="4533900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Adders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029200" y="1981200"/>
            <a:ext cx="3657600" cy="42672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Circuit diagram representing </a:t>
            </a:r>
            <a:br>
              <a:rPr lang="en-GB" sz="2800" smtClean="0"/>
            </a:br>
            <a:r>
              <a:rPr lang="en-GB" sz="2800" smtClean="0"/>
              <a:t>a half adder</a:t>
            </a:r>
          </a:p>
          <a:p>
            <a:pPr eaLnBrk="1" hangingPunct="1"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Two Boolean expressions:</a:t>
            </a:r>
          </a:p>
          <a:p>
            <a:pPr eaLnBrk="1" hangingPunct="1"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latin typeface="Times New Roman" pitchFamily="16" charset="0"/>
              </a:rPr>
              <a:t>	sum = A </a:t>
            </a:r>
            <a:r>
              <a:rPr lang="en-GB" smtClean="0">
                <a:latin typeface="Symbol" pitchFamily="16" charset="2"/>
              </a:rPr>
              <a:t></a:t>
            </a:r>
            <a:r>
              <a:rPr lang="en-GB" smtClean="0">
                <a:latin typeface="Times New Roman" pitchFamily="16" charset="0"/>
              </a:rPr>
              <a:t> B</a:t>
            </a:r>
          </a:p>
          <a:p>
            <a:pPr eaLnBrk="1" hangingPunct="1">
              <a:spcBef>
                <a:spcPct val="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latin typeface="Times New Roman" pitchFamily="16" charset="0"/>
              </a:rPr>
              <a:t>	carry = AB</a:t>
            </a:r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457200" y="5715000"/>
            <a:ext cx="952500" cy="304800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Page 103</a:t>
            </a:r>
          </a:p>
        </p:txBody>
      </p:sp>
    </p:spTree>
    <p:extLst>
      <p:ext uri="{BB962C8B-B14F-4D97-AF65-F5344CB8AC3E}">
        <p14:creationId xmlns:p14="http://schemas.microsoft.com/office/powerpoint/2010/main" val="1801591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Adders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14478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 circuit called a </a:t>
            </a:r>
            <a:r>
              <a:rPr lang="en-GB" b="1" smtClean="0"/>
              <a:t>full adder</a:t>
            </a:r>
            <a:r>
              <a:rPr lang="en-GB" smtClean="0"/>
              <a:t> takes the carry-in value into account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874963"/>
            <a:ext cx="8763000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304800" y="6400800"/>
            <a:ext cx="2192338" cy="304800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Figure 4.10  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A full adder</a:t>
            </a:r>
          </a:p>
        </p:txBody>
      </p:sp>
    </p:spTree>
    <p:extLst>
      <p:ext uri="{BB962C8B-B14F-4D97-AF65-F5344CB8AC3E}">
        <p14:creationId xmlns:p14="http://schemas.microsoft.com/office/powerpoint/2010/main" val="3614157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Multiplexers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/>
              <a:t>Multiplexer</a:t>
            </a:r>
            <a:r>
              <a:rPr lang="en-GB" smtClean="0"/>
              <a:t> is a general circuit that produces a single output signal</a:t>
            </a:r>
            <a:r>
              <a:rPr lang="en-GB" sz="2800" smtClean="0"/>
              <a:t>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The output is equal to one of several input signals to the circuit</a:t>
            </a:r>
          </a:p>
          <a:p>
            <a:pPr lvl="1" eaLnBrk="1" hangingPunct="1"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The multiplexer selects which input signal is used as an output signal based on the value represented by a few more input signals, called </a:t>
            </a:r>
            <a:r>
              <a:rPr lang="en-GB" i="1" smtClean="0"/>
              <a:t>select signals</a:t>
            </a:r>
            <a:r>
              <a:rPr lang="en-GB" smtClean="0"/>
              <a:t> or </a:t>
            </a:r>
            <a:r>
              <a:rPr lang="en-GB" i="1" smtClean="0"/>
              <a:t>select control lines</a:t>
            </a:r>
          </a:p>
        </p:txBody>
      </p:sp>
    </p:spTree>
    <p:extLst>
      <p:ext uri="{BB962C8B-B14F-4D97-AF65-F5344CB8AC3E}">
        <p14:creationId xmlns:p14="http://schemas.microsoft.com/office/powerpoint/2010/main" val="425430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4648200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Multiplexers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257800" y="1676400"/>
            <a:ext cx="34290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The control lines S0, S1, and S2 </a:t>
            </a:r>
            <a:br>
              <a:rPr lang="en-GB" sz="2800" smtClean="0"/>
            </a:br>
            <a:r>
              <a:rPr lang="en-GB" sz="2800" smtClean="0"/>
              <a:t>determine which of eight other input lines </a:t>
            </a:r>
            <a:br>
              <a:rPr lang="en-GB" sz="2800" smtClean="0"/>
            </a:br>
            <a:r>
              <a:rPr lang="en-GB" sz="2800" smtClean="0"/>
              <a:t>(D0 through D7) are routed to the output (F)</a:t>
            </a:r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41725"/>
            <a:ext cx="3581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381000" y="3124200"/>
            <a:ext cx="44196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</a:pPr>
            <a:r>
              <a:rPr lang="en-GB" sz="1200" b="1">
                <a:solidFill>
                  <a:srgbClr val="327CB8"/>
                </a:solidFill>
                <a:latin typeface="Arial" charset="0"/>
              </a:rPr>
              <a:t>Figure 4.11  </a:t>
            </a:r>
            <a:r>
              <a:rPr lang="en-GB" sz="1200" b="1">
                <a:solidFill>
                  <a:schemeClr val="tx1"/>
                </a:solidFill>
                <a:latin typeface="Arial" charset="0"/>
              </a:rPr>
              <a:t>A block diagram of a multiplexer with three select control lines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381000" y="6415088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</a:pPr>
            <a:r>
              <a:rPr lang="en-GB" sz="1200" b="1">
                <a:solidFill>
                  <a:srgbClr val="327CB8"/>
                </a:solidFill>
                <a:latin typeface="Arial" charset="0"/>
              </a:rPr>
              <a:t>Page 105</a:t>
            </a:r>
          </a:p>
        </p:txBody>
      </p:sp>
    </p:spTree>
    <p:extLst>
      <p:ext uri="{BB962C8B-B14F-4D97-AF65-F5344CB8AC3E}">
        <p14:creationId xmlns:p14="http://schemas.microsoft.com/office/powerpoint/2010/main" val="4126556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Assessment and Weighting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610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Assignments and tutorials 50%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Structured Paper	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Circuits as Memory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Digital circuits can be used to store information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These circuits form a sequential circuit, because the output of the circuit is also used as input to the circuit</a:t>
            </a:r>
          </a:p>
        </p:txBody>
      </p:sp>
    </p:spTree>
    <p:extLst>
      <p:ext uri="{BB962C8B-B14F-4D97-AF65-F5344CB8AC3E}">
        <p14:creationId xmlns:p14="http://schemas.microsoft.com/office/powerpoint/2010/main" val="375633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Circuits as Memory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0" y="1676400"/>
            <a:ext cx="41148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An S-R latch stores a single binary digit </a:t>
            </a:r>
            <a:br>
              <a:rPr lang="en-GB" sz="2800" smtClean="0"/>
            </a:br>
            <a:r>
              <a:rPr lang="en-GB" sz="2800" smtClean="0"/>
              <a:t>(1 or 0)</a:t>
            </a:r>
          </a:p>
          <a:p>
            <a:pPr eaLnBrk="1" hangingPunct="1">
              <a:spcBef>
                <a:spcPts val="2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There are several ways an S-R latch circuit could be designed using various kinds of gates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963988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457200" y="5867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Figure 4.12  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An S-R latch</a:t>
            </a:r>
          </a:p>
        </p:txBody>
      </p:sp>
    </p:spTree>
    <p:extLst>
      <p:ext uri="{BB962C8B-B14F-4D97-AF65-F5344CB8AC3E}">
        <p14:creationId xmlns:p14="http://schemas.microsoft.com/office/powerpoint/2010/main" val="1220483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Circuits as Memory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0" y="1676400"/>
            <a:ext cx="41148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131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smtClean="0"/>
              <a:t>The design of this circuit guarantees that the two outputs X and Y are always complements of each other</a:t>
            </a:r>
          </a:p>
          <a:p>
            <a:pPr eaLnBrk="1" hangingPunct="1">
              <a:spcBef>
                <a:spcPts val="131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smtClean="0"/>
              <a:t>The value of X at any point in time is considered to be the current state of the circuit</a:t>
            </a:r>
          </a:p>
          <a:p>
            <a:pPr eaLnBrk="1" hangingPunct="1">
              <a:spcBef>
                <a:spcPts val="131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smtClean="0"/>
              <a:t> Therefore, if X is 1, the circuit is storing a 1; if X is 0, the circuit is storing a 0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963988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457200" y="5867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Figure 4.12  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An S-R latch</a:t>
            </a:r>
          </a:p>
        </p:txBody>
      </p:sp>
    </p:spTree>
    <p:extLst>
      <p:ext uri="{BB962C8B-B14F-4D97-AF65-F5344CB8AC3E}">
        <p14:creationId xmlns:p14="http://schemas.microsoft.com/office/powerpoint/2010/main" val="1165922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Integrated Circuits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An </a:t>
            </a:r>
            <a:r>
              <a:rPr lang="en-GB" b="1" smtClean="0"/>
              <a:t>integrated circuit</a:t>
            </a:r>
            <a:r>
              <a:rPr lang="en-GB" smtClean="0"/>
              <a:t> (also called a </a:t>
            </a:r>
            <a:r>
              <a:rPr lang="en-GB" i="1" smtClean="0"/>
              <a:t>chip</a:t>
            </a:r>
            <a:r>
              <a:rPr lang="en-GB" smtClean="0"/>
              <a:t>) is a piece of silicon on which multiple gates have been embedded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These silicon pieces are mounted on a plastic or ceramic package with pins along the edges that can be soldered onto circuit boards or inserted into appropriate sockets</a:t>
            </a:r>
          </a:p>
        </p:txBody>
      </p:sp>
    </p:spTree>
    <p:extLst>
      <p:ext uri="{BB962C8B-B14F-4D97-AF65-F5344CB8AC3E}">
        <p14:creationId xmlns:p14="http://schemas.microsoft.com/office/powerpoint/2010/main" val="62054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Integrated Circuits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12954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Integrated circuits (IC) are classified by the number of gates contained in them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90875"/>
            <a:ext cx="88392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152400" y="56388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Page 107</a:t>
            </a:r>
          </a:p>
        </p:txBody>
      </p:sp>
    </p:spTree>
    <p:extLst>
      <p:ext uri="{BB962C8B-B14F-4D97-AF65-F5344CB8AC3E}">
        <p14:creationId xmlns:p14="http://schemas.microsoft.com/office/powerpoint/2010/main" val="1211058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Integrated Circuits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65275"/>
            <a:ext cx="69342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219200" y="6400800"/>
            <a:ext cx="52578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327CB8"/>
              </a:buClr>
              <a:buSzPct val="100000"/>
              <a:buFont typeface="Arial" charset="0"/>
              <a:buNone/>
            </a:pPr>
            <a:r>
              <a:rPr lang="en-GB" sz="1400" b="1">
                <a:solidFill>
                  <a:srgbClr val="327CB8"/>
                </a:solidFill>
                <a:latin typeface="Arial" charset="0"/>
              </a:rPr>
              <a:t>Figure 4.13  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An SSI chip contains independent NAND gates</a:t>
            </a:r>
          </a:p>
        </p:txBody>
      </p:sp>
    </p:spTree>
    <p:extLst>
      <p:ext uri="{BB962C8B-B14F-4D97-AF65-F5344CB8AC3E}">
        <p14:creationId xmlns:p14="http://schemas.microsoft.com/office/powerpoint/2010/main" val="4025633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CPU Chips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1534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The most important integrated circuit </a:t>
            </a:r>
            <a:br>
              <a:rPr lang="en-GB" smtClean="0"/>
            </a:br>
            <a:r>
              <a:rPr lang="en-GB" smtClean="0"/>
              <a:t>in any computer is the Central Processing Unit, or CPU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Each CPU chip has a large number </a:t>
            </a:r>
            <a:br>
              <a:rPr lang="en-GB" smtClean="0"/>
            </a:br>
            <a:r>
              <a:rPr lang="en-GB" smtClean="0"/>
              <a:t>of pins through which essentially all communication in a computer system occurs</a:t>
            </a:r>
          </a:p>
        </p:txBody>
      </p:sp>
    </p:spTree>
    <p:extLst>
      <p:ext uri="{BB962C8B-B14F-4D97-AF65-F5344CB8AC3E}">
        <p14:creationId xmlns:p14="http://schemas.microsoft.com/office/powerpoint/2010/main" val="2452368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Digital Computer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main components of a digital computer are </a:t>
            </a:r>
            <a:r>
              <a:rPr lang="en-US" b="1" dirty="0"/>
              <a:t>:</a:t>
            </a:r>
            <a:r>
              <a:rPr lang="en-US" dirty="0"/>
              <a:t> Input devices (keyboard, mouse,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r>
              <a:rPr lang="en-US" dirty="0"/>
              <a:t>Memory board. </a:t>
            </a:r>
          </a:p>
          <a:p>
            <a:r>
              <a:rPr lang="en-US" dirty="0"/>
              <a:t>Central Processing Unit (processor). </a:t>
            </a:r>
          </a:p>
          <a:p>
            <a:r>
              <a:rPr lang="en-US" dirty="0"/>
              <a:t>Output devices (video terminal, printer, etc.).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Digital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metafysica.nl/compu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0237"/>
            <a:ext cx="6629400" cy="410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78244" y="6278563"/>
            <a:ext cx="3787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Von Neumann's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Logic Gates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 </a:t>
            </a:r>
            <a:r>
              <a:rPr lang="en-US" dirty="0" smtClean="0"/>
              <a:t>Digital Computers generated with many digital circuits. </a:t>
            </a:r>
          </a:p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Gates are combined into </a:t>
            </a:r>
            <a:r>
              <a:rPr lang="en-GB" b="1" dirty="0" smtClean="0"/>
              <a:t>circuits</a:t>
            </a:r>
            <a:r>
              <a:rPr lang="en-GB" dirty="0" smtClean="0"/>
              <a:t> to perform more complicated tasks.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</a:t>
            </a:r>
            <a:r>
              <a:rPr lang="en-GB" b="1" dirty="0"/>
              <a:t>Logic</a:t>
            </a:r>
            <a:r>
              <a:rPr lang="en-GB" dirty="0"/>
              <a:t> </a:t>
            </a:r>
            <a:r>
              <a:rPr lang="en-GB" b="1" dirty="0"/>
              <a:t>gate</a:t>
            </a:r>
            <a:r>
              <a:rPr lang="en-GB" dirty="0"/>
              <a:t> is a device that performs a basic operation on electrical signals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93267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Gates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4582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Let’s examine the processing of the following six types of gates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NOT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AND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OR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XOR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NAND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4270831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Describing Gates and Circuits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There are three different, but equally powerful, notational methods </a:t>
            </a:r>
            <a:br>
              <a:rPr lang="en-GB" smtClean="0"/>
            </a:br>
            <a:r>
              <a:rPr lang="en-GB" smtClean="0"/>
              <a:t>for describing the behavior of gates </a:t>
            </a:r>
            <a:br>
              <a:rPr lang="en-GB" smtClean="0"/>
            </a:br>
            <a:r>
              <a:rPr lang="en-GB" smtClean="0"/>
              <a:t>and circuits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Boolean expressions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logic diagrams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truth tables</a:t>
            </a:r>
          </a:p>
        </p:txBody>
      </p:sp>
    </p:spTree>
    <p:extLst>
      <p:ext uri="{BB962C8B-B14F-4D97-AF65-F5344CB8AC3E}">
        <p14:creationId xmlns:p14="http://schemas.microsoft.com/office/powerpoint/2010/main" val="1538147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Describing Gates and Circuits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911725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/>
              <a:t>Boolean algebra</a:t>
            </a:r>
            <a:r>
              <a:rPr lang="en-GB" dirty="0" smtClean="0"/>
              <a:t>: expressions in this algebraic notation are an elegant and powerful way to demonstrate the activity of electrical circuits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Basic propositional statements are unambiguously either True or False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Operations such as AND or NOT are then performed on these values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gate is simply a mechanical way to perform such a </a:t>
            </a:r>
            <a:r>
              <a:rPr lang="en-GB" dirty="0" err="1" smtClean="0"/>
              <a:t>boolean</a:t>
            </a:r>
            <a:r>
              <a:rPr lang="en-GB" dirty="0" smtClean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1306314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2283</TotalTime>
  <Words>1238</Words>
  <Application>Microsoft Office PowerPoint</Application>
  <PresentationFormat>On-screen Show (4:3)</PresentationFormat>
  <Paragraphs>183</Paragraphs>
  <Slides>37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 Unicode MS</vt:lpstr>
      <vt:lpstr>Arial</vt:lpstr>
      <vt:lpstr>Calibri</vt:lpstr>
      <vt:lpstr>Courier New</vt:lpstr>
      <vt:lpstr>Symbol</vt:lpstr>
      <vt:lpstr>Times New Roman</vt:lpstr>
      <vt:lpstr>HNDIT</vt:lpstr>
      <vt:lpstr>HNDIT2401 Computer Architecture</vt:lpstr>
      <vt:lpstr>PowerPoint Presentation</vt:lpstr>
      <vt:lpstr>Assessment and Weighting</vt:lpstr>
      <vt:lpstr>The Digital Computer  </vt:lpstr>
      <vt:lpstr>The Digital Computer</vt:lpstr>
      <vt:lpstr>Logic Gates</vt:lpstr>
      <vt:lpstr>Gates</vt:lpstr>
      <vt:lpstr>Describing Gates and Circuits</vt:lpstr>
      <vt:lpstr>Describing Gates and Circuits</vt:lpstr>
      <vt:lpstr>Describing Gates and Circuits</vt:lpstr>
      <vt:lpstr>NOT Gate</vt:lpstr>
      <vt:lpstr>AND Gate</vt:lpstr>
      <vt:lpstr>OR Gate</vt:lpstr>
      <vt:lpstr>XOR Gate</vt:lpstr>
      <vt:lpstr>XOR Gate</vt:lpstr>
      <vt:lpstr>NAND and NOR Gates</vt:lpstr>
      <vt:lpstr>Gates with More Inputs</vt:lpstr>
      <vt:lpstr>Constructing Gates</vt:lpstr>
      <vt:lpstr>Circuits</vt:lpstr>
      <vt:lpstr>Combinational Circuits</vt:lpstr>
      <vt:lpstr>Combinational Circuits</vt:lpstr>
      <vt:lpstr>Now let’s go the other way; let’s take a Boolean expression and draw</vt:lpstr>
      <vt:lpstr>Properties of Boolean Algebra</vt:lpstr>
      <vt:lpstr>Adders</vt:lpstr>
      <vt:lpstr>Adders</vt:lpstr>
      <vt:lpstr>Adders</vt:lpstr>
      <vt:lpstr>Adders</vt:lpstr>
      <vt:lpstr>Multiplexers</vt:lpstr>
      <vt:lpstr>Multiplexers</vt:lpstr>
      <vt:lpstr>PowerPoint Presentation</vt:lpstr>
      <vt:lpstr>Circuits as Memory</vt:lpstr>
      <vt:lpstr>Circuits as Memory</vt:lpstr>
      <vt:lpstr>Circuits as Memory</vt:lpstr>
      <vt:lpstr>Integrated Circuits</vt:lpstr>
      <vt:lpstr>Integrated Circuits</vt:lpstr>
      <vt:lpstr>Integrated Circuits</vt:lpstr>
      <vt:lpstr>CPU Chips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2002 – Graphics &amp; Multimedia</dc:title>
  <dc:creator>Dell PC</dc:creator>
  <cp:lastModifiedBy>SRI SETHUPARAN</cp:lastModifiedBy>
  <cp:revision>25</cp:revision>
  <dcterms:created xsi:type="dcterms:W3CDTF">2013-10-16T01:16:09Z</dcterms:created>
  <dcterms:modified xsi:type="dcterms:W3CDTF">2018-12-04T01:41:16Z</dcterms:modified>
</cp:coreProperties>
</file>