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4" r:id="rId2"/>
    <p:sldId id="275" r:id="rId3"/>
    <p:sldId id="278" r:id="rId4"/>
    <p:sldId id="273" r:id="rId5"/>
    <p:sldId id="279" r:id="rId6"/>
    <p:sldId id="280" r:id="rId7"/>
    <p:sldId id="258" r:id="rId8"/>
    <p:sldId id="276" r:id="rId9"/>
    <p:sldId id="259" r:id="rId10"/>
    <p:sldId id="268" r:id="rId11"/>
    <p:sldId id="261" r:id="rId12"/>
    <p:sldId id="257" r:id="rId13"/>
    <p:sldId id="269" r:id="rId14"/>
    <p:sldId id="262" r:id="rId15"/>
    <p:sldId id="263" r:id="rId16"/>
    <p:sldId id="264" r:id="rId17"/>
    <p:sldId id="272" r:id="rId18"/>
    <p:sldId id="265" r:id="rId19"/>
    <p:sldId id="277" r:id="rId20"/>
    <p:sldId id="266" r:id="rId21"/>
    <p:sldId id="281" r:id="rId22"/>
    <p:sldId id="282" r:id="rId23"/>
    <p:sldId id="267" r:id="rId2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FFFF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95" autoAdjust="0"/>
    <p:restoredTop sz="90929"/>
  </p:normalViewPr>
  <p:slideViewPr>
    <p:cSldViewPr>
      <p:cViewPr varScale="1">
        <p:scale>
          <a:sx n="66" d="100"/>
          <a:sy n="66" d="100"/>
        </p:scale>
        <p:origin x="-18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C5C8BA41-14B3-4EEE-A73C-BFCAE2AEE3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07791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078BAC6-C507-46B3-9076-04E5CC0AF2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1021868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5: CPU-Scheduling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AB277-82EE-4D9E-8982-324E3C18EB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26287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5: CPU-Scheduling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F02D4-FBCA-42FB-B3CF-04D2269682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2784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5: CPU-Scheduling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60550-C73E-425C-A7BC-B466A66B99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57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5: CPU-Scheduling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E0DED-FBA4-4494-88B8-2D9E205DFA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13118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5: CPU-Scheduling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E2C92-B7B6-47EF-9D86-93054A165F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69758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5: CPU-Scheduling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2169C-F3C2-487E-B63B-3482101307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37737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5: CPU-Scheduling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653DA-97C8-4B05-AED5-486D4D3B19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4220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5: CPU-Scheduling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54BCB-229C-47DA-A85B-E6B19A2725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96355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5: CPU-Scheduling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E09DB-7FC1-483A-81A5-FCE31E94F5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48421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5: CPU-Scheduling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5F1A1-6B95-4053-991A-FA4C751CDD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18054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5: CPU-Scheduling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9AD7C-FF6A-4C78-939F-BFF601B1A5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66471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5: CPU-Scheduling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1" smtClean="0"/>
            </a:lvl1pPr>
          </a:lstStyle>
          <a:p>
            <a:pPr>
              <a:defRPr/>
            </a:pPr>
            <a:fld id="{DB9E7737-9636-4E37-A4DB-A17146B83C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3D7EBC-BC3F-42AF-BF58-AD8A26297C62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60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52400" y="1524000"/>
            <a:ext cx="8763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rgbClr val="FF0000"/>
                </a:solidFill>
              </a:rPr>
              <a:t>CPU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4400" b="1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rgbClr val="FF0000"/>
                </a:solidFill>
              </a:rPr>
              <a:t> SCHEDULING</a:t>
            </a:r>
          </a:p>
        </p:txBody>
      </p:sp>
      <p:sp>
        <p:nvSpPr>
          <p:cNvPr id="4100" name="Rectangle 1"/>
          <p:cNvSpPr>
            <a:spLocks noChangeArrowheads="1"/>
          </p:cNvSpPr>
          <p:nvPr/>
        </p:nvSpPr>
        <p:spPr bwMode="auto">
          <a:xfrm>
            <a:off x="2590800" y="4279900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0000"/>
                </a:solidFill>
              </a:rPr>
              <a:t>HNDIT24012</a:t>
            </a:r>
            <a:br>
              <a:rPr lang="en-US" altLang="en-US">
                <a:solidFill>
                  <a:srgbClr val="FF0000"/>
                </a:solidFill>
              </a:rPr>
            </a:br>
            <a:r>
              <a:rPr lang="en-US" altLang="en-US"/>
              <a:t>Computer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5E224C-5FFB-441C-A39E-29A138994829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600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304800" y="1447800"/>
            <a:ext cx="8610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95288" indent="-3952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04963" indent="-3524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None/>
            </a:pPr>
            <a:r>
              <a:rPr lang="en-US" altLang="en-US" sz="1800" b="1"/>
              <a:t>EXAMPLE DATA:</a:t>
            </a:r>
          </a:p>
          <a:p>
            <a:pPr lvl="2" algn="just">
              <a:buFontTx/>
              <a:buNone/>
            </a:pPr>
            <a:r>
              <a:rPr lang="en-US" altLang="en-US" sz="1600" b="1"/>
              <a:t> 		Process  		Arrival 		Service </a:t>
            </a:r>
          </a:p>
          <a:p>
            <a:pPr lvl="2" algn="just">
              <a:buFontTx/>
              <a:buNone/>
            </a:pPr>
            <a:r>
              <a:rPr lang="en-US" altLang="en-US" sz="1600" b="1"/>
              <a:t>  			             	Time 		   Time</a:t>
            </a:r>
          </a:p>
          <a:p>
            <a:pPr lvl="2" algn="just">
              <a:buFontTx/>
              <a:buNone/>
            </a:pPr>
            <a:r>
              <a:rPr lang="en-US" altLang="en-US" sz="1600" b="1"/>
              <a:t>	 	    1 		    0 		      8</a:t>
            </a:r>
          </a:p>
          <a:p>
            <a:pPr lvl="2" algn="just">
              <a:buFontTx/>
              <a:buNone/>
            </a:pPr>
            <a:r>
              <a:rPr lang="en-US" altLang="en-US" sz="1600" b="1"/>
              <a:t>		    2 		    1 		      4</a:t>
            </a:r>
          </a:p>
          <a:p>
            <a:pPr lvl="2" algn="just">
              <a:buFontTx/>
              <a:buNone/>
            </a:pPr>
            <a:r>
              <a:rPr lang="en-US" altLang="en-US" sz="1600" b="1"/>
              <a:t>	 	    3 		    2 		      9</a:t>
            </a:r>
          </a:p>
          <a:p>
            <a:pPr lvl="2" algn="just">
              <a:buFontTx/>
              <a:buNone/>
            </a:pPr>
            <a:r>
              <a:rPr lang="en-US" altLang="en-US" sz="1600" b="1"/>
              <a:t>	 	    4 		    3 		      5</a:t>
            </a:r>
            <a:endParaRPr lang="en-US" altLang="en-US" sz="16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609600" y="4191000"/>
            <a:ext cx="822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6096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88392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28194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42672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67818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57200" y="5029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667000" y="5029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8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4114800" y="5029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12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6629400" y="5029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21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8686800" y="5029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26</a:t>
            </a:r>
          </a:p>
        </p:txBody>
      </p:sp>
      <p:sp>
        <p:nvSpPr>
          <p:cNvPr id="13328" name="Text Box 17"/>
          <p:cNvSpPr txBox="1">
            <a:spLocks noChangeArrowheads="1"/>
          </p:cNvSpPr>
          <p:nvPr/>
        </p:nvSpPr>
        <p:spPr bwMode="auto">
          <a:xfrm>
            <a:off x="1371600" y="4343400"/>
            <a:ext cx="431800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P1</a:t>
            </a:r>
          </a:p>
        </p:txBody>
      </p:sp>
      <p:sp>
        <p:nvSpPr>
          <p:cNvPr id="13329" name="Text Box 18"/>
          <p:cNvSpPr txBox="1">
            <a:spLocks noChangeArrowheads="1"/>
          </p:cNvSpPr>
          <p:nvPr/>
        </p:nvSpPr>
        <p:spPr bwMode="auto">
          <a:xfrm>
            <a:off x="3352800" y="4343400"/>
            <a:ext cx="431800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P2</a:t>
            </a:r>
          </a:p>
        </p:txBody>
      </p:sp>
      <p:sp>
        <p:nvSpPr>
          <p:cNvPr id="13330" name="Text Box 19"/>
          <p:cNvSpPr txBox="1">
            <a:spLocks noChangeArrowheads="1"/>
          </p:cNvSpPr>
          <p:nvPr/>
        </p:nvSpPr>
        <p:spPr bwMode="auto">
          <a:xfrm>
            <a:off x="5334000" y="4343400"/>
            <a:ext cx="431800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P3</a:t>
            </a:r>
          </a:p>
        </p:txBody>
      </p:sp>
      <p:sp>
        <p:nvSpPr>
          <p:cNvPr id="13331" name="Text Box 20"/>
          <p:cNvSpPr txBox="1">
            <a:spLocks noChangeArrowheads="1"/>
          </p:cNvSpPr>
          <p:nvPr/>
        </p:nvSpPr>
        <p:spPr bwMode="auto">
          <a:xfrm>
            <a:off x="7696200" y="4343400"/>
            <a:ext cx="431800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P4</a:t>
            </a:r>
          </a:p>
        </p:txBody>
      </p:sp>
      <p:sp>
        <p:nvSpPr>
          <p:cNvPr id="13332" name="Text Box 21"/>
          <p:cNvSpPr txBox="1">
            <a:spLocks noChangeArrowheads="1"/>
          </p:cNvSpPr>
          <p:nvPr/>
        </p:nvSpPr>
        <p:spPr bwMode="auto">
          <a:xfrm>
            <a:off x="517525" y="3617913"/>
            <a:ext cx="781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FCFS</a:t>
            </a:r>
          </a:p>
        </p:txBody>
      </p:sp>
      <p:sp>
        <p:nvSpPr>
          <p:cNvPr id="13333" name="Text Box 22"/>
          <p:cNvSpPr txBox="1">
            <a:spLocks noChangeArrowheads="1"/>
          </p:cNvSpPr>
          <p:nvPr/>
        </p:nvSpPr>
        <p:spPr bwMode="auto">
          <a:xfrm>
            <a:off x="228600" y="6096000"/>
            <a:ext cx="64387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 smtClean="0"/>
              <a:t>   Average </a:t>
            </a:r>
            <a:r>
              <a:rPr lang="en-US" altLang="en-US" sz="1600" b="1" dirty="0"/>
              <a:t>wait = ( (8-0) + (12-1) + (21-2) + (26-3) )/4 = 61/4 = 15.25</a:t>
            </a:r>
          </a:p>
        </p:txBody>
      </p:sp>
      <p:sp>
        <p:nvSpPr>
          <p:cNvPr id="13334" name="Rectangle 24"/>
          <p:cNvSpPr>
            <a:spLocks noGrp="1" noChangeArrowheads="1"/>
          </p:cNvSpPr>
          <p:nvPr>
            <p:ph type="ctrTitle"/>
          </p:nvPr>
        </p:nvSpPr>
        <p:spPr>
          <a:xfrm>
            <a:off x="533400" y="304800"/>
            <a:ext cx="4495800" cy="914400"/>
          </a:xfrm>
          <a:noFill/>
        </p:spPr>
        <p:txBody>
          <a:bodyPr/>
          <a:lstStyle/>
          <a:p>
            <a:r>
              <a:rPr lang="en-US" altLang="en-US" sz="3600" b="1" smtClean="0"/>
              <a:t>CPU SCHEDULING</a:t>
            </a:r>
          </a:p>
        </p:txBody>
      </p:sp>
      <p:sp>
        <p:nvSpPr>
          <p:cNvPr id="13335" name="Text Box 25"/>
          <p:cNvSpPr txBox="1">
            <a:spLocks noChangeArrowheads="1"/>
          </p:cNvSpPr>
          <p:nvPr/>
        </p:nvSpPr>
        <p:spPr bwMode="auto">
          <a:xfrm>
            <a:off x="5410200" y="381000"/>
            <a:ext cx="32369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Scheduling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Algorithms</a:t>
            </a:r>
          </a:p>
        </p:txBody>
      </p:sp>
      <p:sp>
        <p:nvSpPr>
          <p:cNvPr id="13336" name="Text Box 27"/>
          <p:cNvSpPr txBox="1">
            <a:spLocks noChangeArrowheads="1"/>
          </p:cNvSpPr>
          <p:nvPr/>
        </p:nvSpPr>
        <p:spPr bwMode="auto">
          <a:xfrm>
            <a:off x="304800" y="5867400"/>
            <a:ext cx="2895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Residence </a:t>
            </a:r>
            <a:r>
              <a:rPr lang="en-US" altLang="en-US" sz="1600" b="1" dirty="0" smtClean="0"/>
              <a:t>Time at </a:t>
            </a:r>
            <a:r>
              <a:rPr lang="en-US" altLang="en-US" sz="1600" b="1" dirty="0"/>
              <a:t>the CPU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381000" y="5562600"/>
            <a:ext cx="61534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 smtClean="0"/>
              <a:t>   Average </a:t>
            </a:r>
            <a:r>
              <a:rPr lang="en-US" altLang="en-US" sz="1600" b="1" dirty="0"/>
              <a:t>wait = ( </a:t>
            </a:r>
            <a:r>
              <a:rPr lang="en-US" altLang="en-US" sz="1600" b="1" dirty="0" smtClean="0"/>
              <a:t>(0-0) </a:t>
            </a:r>
            <a:r>
              <a:rPr lang="en-US" altLang="en-US" sz="1600" b="1" dirty="0"/>
              <a:t>+ </a:t>
            </a:r>
            <a:r>
              <a:rPr lang="en-US" altLang="en-US" sz="1600" b="1" dirty="0" smtClean="0"/>
              <a:t>(8-1</a:t>
            </a:r>
            <a:r>
              <a:rPr lang="en-US" altLang="en-US" sz="1600" b="1" dirty="0"/>
              <a:t>) + </a:t>
            </a:r>
            <a:r>
              <a:rPr lang="en-US" altLang="en-US" sz="1600" b="1" dirty="0" smtClean="0"/>
              <a:t>(12-2</a:t>
            </a:r>
            <a:r>
              <a:rPr lang="en-US" altLang="en-US" sz="1600" b="1" dirty="0"/>
              <a:t>) + </a:t>
            </a:r>
            <a:r>
              <a:rPr lang="en-US" altLang="en-US" sz="1600" b="1" dirty="0" smtClean="0"/>
              <a:t>(</a:t>
            </a:r>
            <a:r>
              <a:rPr lang="en-US" altLang="en-US" sz="1600" b="1" dirty="0" smtClean="0"/>
              <a:t>21</a:t>
            </a:r>
            <a:r>
              <a:rPr lang="en-US" altLang="en-US" sz="1600" b="1" dirty="0" smtClean="0"/>
              <a:t>-3</a:t>
            </a:r>
            <a:r>
              <a:rPr lang="en-US" altLang="en-US" sz="1600" b="1" dirty="0"/>
              <a:t>) )/4 = </a:t>
            </a:r>
            <a:r>
              <a:rPr lang="en-US" altLang="en-US" sz="1600" b="1" dirty="0" smtClean="0"/>
              <a:t>35/4= 8.75</a:t>
            </a:r>
            <a:endParaRPr lang="en-US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smtClean="0"/>
              <a:t>5: CPU-Scheduling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A1AA2C-FD29-495E-8174-9E6B827AC22E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60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533400" y="1676400"/>
            <a:ext cx="8077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747713" indent="-7477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323975" indent="-46196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SHORTEST JOB FIRST:</a:t>
            </a:r>
            <a:endParaRPr lang="en-US" altLang="en-US" sz="1800" b="1"/>
          </a:p>
          <a:p>
            <a:pPr algn="just">
              <a:buFontTx/>
              <a:buNone/>
            </a:pPr>
            <a:endParaRPr lang="en-US" altLang="en-US" sz="1800"/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600"/>
              <a:t>Optimal for minimizing queueing time, but impossible to implement.  Tries to predict the process to schedule based on previous history.</a:t>
            </a:r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600"/>
              <a:t>Predicting the time the process will use on its next schedule:</a:t>
            </a:r>
          </a:p>
          <a:p>
            <a:pPr algn="just">
              <a:buFontTx/>
              <a:buNone/>
            </a:pPr>
            <a:endParaRPr lang="en-US" altLang="en-US" sz="1600"/>
          </a:p>
          <a:p>
            <a:pPr algn="just">
              <a:buFontTx/>
              <a:buNone/>
            </a:pPr>
            <a:r>
              <a:rPr lang="en-US" altLang="en-US" sz="1600"/>
              <a:t> 	</a:t>
            </a:r>
            <a:r>
              <a:rPr lang="en-US" altLang="en-US" sz="1600" b="1"/>
              <a:t>t( n+1 ) 	= 	w * t( n )         + ( 1 - w )  * T( n )</a:t>
            </a:r>
          </a:p>
          <a:p>
            <a:pPr algn="just">
              <a:buFontTx/>
              <a:buNone/>
            </a:pPr>
            <a:r>
              <a:rPr lang="en-US" altLang="en-US" sz="1600"/>
              <a:t> 		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en-US" sz="1600"/>
              <a:t>Here:  	t(n+1)     	is time of next burst.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en-US" sz="1600"/>
              <a:t> 	t(n)       	is time of current burst.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en-US" sz="1600"/>
              <a:t>	T(n)     	is average of all previous bursts .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en-US" sz="1600"/>
              <a:t>	W       	is a weighting factor emphasizing current or previous bursts.</a:t>
            </a:r>
          </a:p>
          <a:p>
            <a:pPr algn="just">
              <a:buFontTx/>
              <a:buNone/>
            </a:pPr>
            <a:r>
              <a:rPr lang="en-US" altLang="en-US" sz="1600"/>
              <a:t> </a:t>
            </a:r>
          </a:p>
        </p:txBody>
      </p:sp>
      <p:sp>
        <p:nvSpPr>
          <p:cNvPr id="1434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33400" y="304800"/>
            <a:ext cx="4495800" cy="914400"/>
          </a:xfrm>
          <a:noFill/>
        </p:spPr>
        <p:txBody>
          <a:bodyPr/>
          <a:lstStyle/>
          <a:p>
            <a:r>
              <a:rPr lang="en-US" altLang="en-US" sz="3600" b="1" smtClean="0"/>
              <a:t>CPU SCHEDULING</a:t>
            </a:r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5410200" y="381000"/>
            <a:ext cx="32369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Scheduling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smtClean="0"/>
              <a:t>5: CPU-Scheduling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5F90D9-B31C-4EB1-B402-1FAFE0448FA1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60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343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chemeClr val="accent2"/>
                </a:solidFill>
              </a:rPr>
              <a:t>PREEMPTIVE ALGORITHMS:</a:t>
            </a:r>
            <a:endParaRPr lang="en-US" altLang="en-US" sz="1600" b="1" smtClean="0"/>
          </a:p>
          <a:p>
            <a:pPr>
              <a:lnSpc>
                <a:spcPct val="90000"/>
              </a:lnSpc>
            </a:pPr>
            <a:endParaRPr lang="en-US" altLang="en-US" sz="1600" smtClean="0"/>
          </a:p>
          <a:p>
            <a:pPr lvl="3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 smtClean="0"/>
              <a:t>Yank the CPU away from the currently executing process when a higher priority process is ready.</a:t>
            </a:r>
          </a:p>
          <a:p>
            <a:pPr lvl="3">
              <a:lnSpc>
                <a:spcPct val="90000"/>
              </a:lnSpc>
            </a:pPr>
            <a:endParaRPr lang="en-US" altLang="en-US" sz="1600" smtClean="0"/>
          </a:p>
          <a:p>
            <a:pPr lvl="3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 smtClean="0"/>
              <a:t>Can be applied to both Shortest Job First or to Priority scheduling.</a:t>
            </a:r>
          </a:p>
          <a:p>
            <a:pPr lvl="3">
              <a:lnSpc>
                <a:spcPct val="90000"/>
              </a:lnSpc>
            </a:pPr>
            <a:endParaRPr lang="en-US" altLang="en-US" sz="1600" smtClean="0"/>
          </a:p>
          <a:p>
            <a:pPr lvl="3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 smtClean="0"/>
              <a:t>Avoids "hogging" of the CPU</a:t>
            </a:r>
          </a:p>
          <a:p>
            <a:pPr lvl="3">
              <a:lnSpc>
                <a:spcPct val="90000"/>
              </a:lnSpc>
            </a:pPr>
            <a:endParaRPr lang="en-US" altLang="en-US" sz="1600" smtClean="0"/>
          </a:p>
          <a:p>
            <a:pPr lvl="3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 smtClean="0"/>
              <a:t>On time sharing machines, this type of scheme is required because the CPU must be protected from a run-away low priority process.</a:t>
            </a:r>
          </a:p>
          <a:p>
            <a:pPr lvl="3">
              <a:lnSpc>
                <a:spcPct val="90000"/>
              </a:lnSpc>
            </a:pPr>
            <a:endParaRPr lang="en-US" altLang="en-US" sz="1600" smtClean="0"/>
          </a:p>
          <a:p>
            <a:pPr lvl="3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 smtClean="0"/>
              <a:t>Give short jobs a higher priority – perceived response time is thus better.</a:t>
            </a:r>
          </a:p>
          <a:p>
            <a:pPr lvl="3">
              <a:lnSpc>
                <a:spcPct val="90000"/>
              </a:lnSpc>
            </a:pPr>
            <a:endParaRPr lang="en-US" altLang="en-US" sz="1600" smtClean="0"/>
          </a:p>
          <a:p>
            <a:pPr lvl="3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 smtClean="0"/>
              <a:t>What are average queueing and residence times? Compare with FCFS.</a:t>
            </a:r>
            <a:endParaRPr lang="en-US" altLang="en-US" sz="1400" smtClean="0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533400" y="304800"/>
            <a:ext cx="449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tx2"/>
                </a:solidFill>
              </a:rPr>
              <a:t>CPU SCHEDULING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5410200" y="381000"/>
            <a:ext cx="32369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Scheduling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1EFE19-4EDA-48C4-B645-3C75B7383D30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60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04800" y="1447800"/>
            <a:ext cx="86106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95288" indent="-3952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04963" indent="-3524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None/>
            </a:pPr>
            <a:r>
              <a:rPr lang="en-US" altLang="en-US" sz="1800" b="1" dirty="0"/>
              <a:t>EXAMPLE DATA:</a:t>
            </a:r>
          </a:p>
          <a:p>
            <a:pPr lvl="2" algn="just">
              <a:buFontTx/>
              <a:buNone/>
            </a:pPr>
            <a:r>
              <a:rPr lang="en-US" altLang="en-US" sz="1600" b="1" dirty="0"/>
              <a:t> 		Process  		Arrival 		Service </a:t>
            </a:r>
          </a:p>
          <a:p>
            <a:pPr lvl="2" algn="just">
              <a:buFontTx/>
              <a:buNone/>
            </a:pPr>
            <a:r>
              <a:rPr lang="en-US" altLang="en-US" sz="1600" b="1" dirty="0"/>
              <a:t>  			             	Time 		   </a:t>
            </a:r>
            <a:r>
              <a:rPr lang="en-US" altLang="en-US" sz="1600" b="1" dirty="0" err="1"/>
              <a:t>Time</a:t>
            </a:r>
            <a:endParaRPr lang="en-US" altLang="en-US" sz="1600" b="1" dirty="0"/>
          </a:p>
          <a:p>
            <a:pPr lvl="2" algn="just">
              <a:buFontTx/>
              <a:buNone/>
            </a:pPr>
            <a:r>
              <a:rPr lang="en-US" altLang="en-US" sz="1600" b="1" dirty="0"/>
              <a:t>	 	    1 		    0 		      8</a:t>
            </a:r>
          </a:p>
          <a:p>
            <a:pPr lvl="2" algn="just">
              <a:buFontTx/>
              <a:buNone/>
            </a:pPr>
            <a:r>
              <a:rPr lang="en-US" altLang="en-US" sz="1600" b="1" dirty="0"/>
              <a:t>		    2 		    1 		      4</a:t>
            </a:r>
          </a:p>
          <a:p>
            <a:pPr lvl="2" algn="just">
              <a:buFontTx/>
              <a:buNone/>
            </a:pPr>
            <a:r>
              <a:rPr lang="en-US" altLang="en-US" sz="1600" b="1" dirty="0"/>
              <a:t>	 	    3 		    2 		      9</a:t>
            </a:r>
          </a:p>
          <a:p>
            <a:pPr lvl="2" algn="just">
              <a:buFontTx/>
              <a:buNone/>
            </a:pPr>
            <a:r>
              <a:rPr lang="en-US" altLang="en-US" sz="1600" b="1" dirty="0"/>
              <a:t>	 	    4 		    3 		      5</a:t>
            </a:r>
            <a:endParaRPr lang="en-US" altLang="en-US" sz="1600" dirty="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609600" y="4191000"/>
            <a:ext cx="822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6096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88392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22098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38100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64770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457200" y="5029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2057400" y="5029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657600" y="5029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6248400" y="5105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17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8686800" y="5029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26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1371600" y="4343400"/>
            <a:ext cx="431800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P2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2819400" y="4343400"/>
            <a:ext cx="431800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P4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5029200" y="4343400"/>
            <a:ext cx="431800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P1</a:t>
            </a: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7696200" y="4343400"/>
            <a:ext cx="431800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P3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5708650" y="3733800"/>
            <a:ext cx="343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/>
              <a:t>Preemptive Shortest Job First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2819400" y="5562600"/>
            <a:ext cx="6108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Average wait = ( (5-1) + (10-3) + (17-0) + (26-2) )/4 = 52/4 = 13.0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685800" y="4343400"/>
            <a:ext cx="431800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P1</a:t>
            </a:r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11430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990600" y="5029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16409" name="Rectangle 26"/>
          <p:cNvSpPr>
            <a:spLocks noGrp="1" noChangeArrowheads="1"/>
          </p:cNvSpPr>
          <p:nvPr>
            <p:ph type="ctrTitle"/>
          </p:nvPr>
        </p:nvSpPr>
        <p:spPr>
          <a:xfrm>
            <a:off x="533400" y="304800"/>
            <a:ext cx="4495800" cy="914400"/>
          </a:xfrm>
          <a:noFill/>
        </p:spPr>
        <p:txBody>
          <a:bodyPr/>
          <a:lstStyle/>
          <a:p>
            <a:r>
              <a:rPr lang="en-US" altLang="en-US" sz="3600" b="1" smtClean="0"/>
              <a:t>CPU SCHEDULING</a:t>
            </a:r>
          </a:p>
        </p:txBody>
      </p:sp>
      <p:sp>
        <p:nvSpPr>
          <p:cNvPr id="16410" name="Text Box 27"/>
          <p:cNvSpPr txBox="1">
            <a:spLocks noChangeArrowheads="1"/>
          </p:cNvSpPr>
          <p:nvPr/>
        </p:nvSpPr>
        <p:spPr bwMode="auto">
          <a:xfrm>
            <a:off x="5410200" y="381000"/>
            <a:ext cx="32369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Scheduling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Algorithms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0" y="5562600"/>
            <a:ext cx="2895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Residence </a:t>
            </a:r>
            <a:r>
              <a:rPr lang="en-US" altLang="en-US" sz="1600" b="1" dirty="0" smtClean="0"/>
              <a:t>Time at </a:t>
            </a:r>
            <a:r>
              <a:rPr lang="en-US" altLang="en-US" sz="1600" b="1" dirty="0"/>
              <a:t>the CPU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2362200" y="6172200"/>
            <a:ext cx="55823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Average wait = ( </a:t>
            </a:r>
            <a:r>
              <a:rPr lang="en-US" altLang="en-US" sz="1600" b="1" dirty="0" smtClean="0"/>
              <a:t>10-1-0</a:t>
            </a:r>
            <a:r>
              <a:rPr lang="en-US" altLang="en-US" sz="1600" b="1" dirty="0" smtClean="0"/>
              <a:t>) </a:t>
            </a:r>
            <a:r>
              <a:rPr lang="en-US" altLang="en-US" sz="1600" b="1" dirty="0"/>
              <a:t>+ (</a:t>
            </a:r>
            <a:r>
              <a:rPr lang="en-US" altLang="en-US" sz="1600" b="1" dirty="0" smtClean="0"/>
              <a:t>1-1) </a:t>
            </a:r>
            <a:r>
              <a:rPr lang="en-US" altLang="en-US" sz="1600" b="1" dirty="0"/>
              <a:t>+ </a:t>
            </a:r>
            <a:r>
              <a:rPr lang="en-US" altLang="en-US" sz="1600" b="1" dirty="0" smtClean="0"/>
              <a:t>(</a:t>
            </a:r>
            <a:r>
              <a:rPr lang="en-US" altLang="en-US" sz="1600" b="1" dirty="0" smtClean="0"/>
              <a:t>5</a:t>
            </a:r>
            <a:r>
              <a:rPr lang="en-US" altLang="en-US" sz="1600" b="1" dirty="0" smtClean="0"/>
              <a:t>-2) </a:t>
            </a:r>
            <a:r>
              <a:rPr lang="en-US" altLang="en-US" sz="1600" b="1" dirty="0"/>
              <a:t>+ </a:t>
            </a:r>
            <a:r>
              <a:rPr lang="en-US" altLang="en-US" sz="1600" b="1" dirty="0" smtClean="0"/>
              <a:t>(17-3) </a:t>
            </a:r>
            <a:r>
              <a:rPr lang="en-US" altLang="en-US" sz="1600" b="1" dirty="0"/>
              <a:t>)/4 = </a:t>
            </a:r>
            <a:r>
              <a:rPr lang="en-US" altLang="en-US" sz="1600" b="1" dirty="0" smtClean="0"/>
              <a:t>26/4 </a:t>
            </a:r>
            <a:endParaRPr lang="en-US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smtClean="0"/>
              <a:t>5: CPU-Scheduling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CDF4FC-44B1-4BED-A0E1-26A6A37595F4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60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228600" y="1676400"/>
            <a:ext cx="8610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143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</a:rPr>
              <a:t>PRIORITY BASED SCHEDULING:</a:t>
            </a:r>
            <a:endParaRPr lang="en-US" altLang="en-US" sz="1600" b="1"/>
          </a:p>
          <a:p>
            <a:pPr algn="just">
              <a:buFontTx/>
              <a:buNone/>
            </a:pPr>
            <a:endParaRPr lang="en-US" altLang="en-US" sz="1600"/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600"/>
              <a:t>Assign each process a priority. Schedule highest priority first. All processes within same priority are FCFS.</a:t>
            </a:r>
          </a:p>
          <a:p>
            <a:pPr lvl="1" algn="just">
              <a:buFontTx/>
              <a:buNone/>
            </a:pPr>
            <a:endParaRPr lang="en-US" altLang="en-US" sz="1600"/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600"/>
              <a:t>Priority may be determined by user or by some default mechanism.  The system may determine the priority based on memory requirements, time limits, or other resource usage.</a:t>
            </a:r>
          </a:p>
          <a:p>
            <a:pPr lvl="1" algn="just">
              <a:buFontTx/>
              <a:buNone/>
            </a:pPr>
            <a:endParaRPr lang="en-US" altLang="en-US" sz="1600"/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600" b="1"/>
              <a:t>Starvation</a:t>
            </a:r>
            <a:r>
              <a:rPr lang="en-US" altLang="en-US" sz="1600"/>
              <a:t> occurs if a low priority process never runs. Solution: build aging into a variable priority.</a:t>
            </a:r>
          </a:p>
          <a:p>
            <a:pPr lvl="1" algn="just">
              <a:buFont typeface="Symbol" panose="05050102010706020507" pitchFamily="18" charset="2"/>
              <a:buChar char="·"/>
            </a:pPr>
            <a:endParaRPr lang="en-US" altLang="en-US" sz="1600"/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600"/>
              <a:t>Delicate balance between giving favorable response for interactive jobs, but not starving batch jobs.</a:t>
            </a:r>
          </a:p>
          <a:p>
            <a:pPr algn="just">
              <a:buFontTx/>
              <a:buNone/>
            </a:pPr>
            <a:endParaRPr lang="en-US" altLang="en-US" sz="1600"/>
          </a:p>
        </p:txBody>
      </p:sp>
      <p:sp>
        <p:nvSpPr>
          <p:cNvPr id="17413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33400" y="304800"/>
            <a:ext cx="4495800" cy="914400"/>
          </a:xfrm>
          <a:noFill/>
        </p:spPr>
        <p:txBody>
          <a:bodyPr/>
          <a:lstStyle/>
          <a:p>
            <a:r>
              <a:rPr lang="en-US" altLang="en-US" sz="3600" b="1" smtClean="0"/>
              <a:t>CPU SCHEDULING</a:t>
            </a: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5410200" y="381000"/>
            <a:ext cx="32369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Scheduling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smtClean="0"/>
              <a:t>5: CPU-Scheduling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4980F4-13DB-40DB-8F5D-D742CF6F9039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6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800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chemeClr val="accent2"/>
                </a:solidFill>
              </a:rPr>
              <a:t>ROUND ROBIN</a:t>
            </a:r>
            <a:r>
              <a:rPr lang="en-US" altLang="en-US" sz="1600" b="1" smtClean="0"/>
              <a:t>:</a:t>
            </a:r>
            <a:endParaRPr lang="en-US" altLang="en-US" sz="1600" smtClean="0"/>
          </a:p>
          <a:p>
            <a:pPr lvl="1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 smtClean="0"/>
              <a:t>Use a timer to cause an interrupt after a predetermined time. Preempts if task exceeds it’s quantum.</a:t>
            </a:r>
          </a:p>
          <a:p>
            <a:pPr lvl="2">
              <a:lnSpc>
                <a:spcPct val="90000"/>
              </a:lnSpc>
            </a:pPr>
            <a:endParaRPr lang="en-US" altLang="en-US" sz="1600" smtClean="0"/>
          </a:p>
          <a:p>
            <a:pPr lvl="1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 smtClean="0"/>
              <a:t>Train of events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en-US" sz="1600" smtClean="0"/>
              <a:t>Dispatch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en-US" sz="1600" smtClean="0"/>
              <a:t>Time slice occurs OR process suspends on event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en-US" sz="1600" smtClean="0"/>
              <a:t>Put process on some queue and dispatch next</a:t>
            </a:r>
          </a:p>
          <a:p>
            <a:pPr lvl="2">
              <a:lnSpc>
                <a:spcPct val="90000"/>
              </a:lnSpc>
            </a:pPr>
            <a:endParaRPr lang="en-US" altLang="en-US" sz="1600" smtClean="0"/>
          </a:p>
          <a:p>
            <a:pPr lvl="1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 smtClean="0"/>
              <a:t>Use numbers in last example to find queueing and residence times. (Use quantum = 4 sec.)</a:t>
            </a:r>
          </a:p>
          <a:p>
            <a:pPr lvl="2">
              <a:lnSpc>
                <a:spcPct val="90000"/>
              </a:lnSpc>
            </a:pPr>
            <a:endParaRPr lang="en-US" altLang="en-US" sz="1600" smtClean="0"/>
          </a:p>
          <a:p>
            <a:pPr lvl="1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 smtClean="0"/>
              <a:t>Definitions:</a:t>
            </a:r>
          </a:p>
          <a:p>
            <a:pPr lvl="3">
              <a:lnSpc>
                <a:spcPct val="90000"/>
              </a:lnSpc>
            </a:pPr>
            <a:r>
              <a:rPr lang="en-US" altLang="en-US" sz="1600" b="1" smtClean="0"/>
              <a:t>Context Switch</a:t>
            </a:r>
            <a:r>
              <a:rPr lang="en-US" altLang="en-US" sz="1600" smtClean="0"/>
              <a:t>	Changing the processor from running one task (or process) to another. Implies changing memory.</a:t>
            </a:r>
          </a:p>
          <a:p>
            <a:pPr lvl="3">
              <a:lnSpc>
                <a:spcPct val="90000"/>
              </a:lnSpc>
            </a:pPr>
            <a:r>
              <a:rPr lang="en-US" altLang="en-US" sz="1600" b="1" smtClean="0"/>
              <a:t>Processor Sharing </a:t>
            </a:r>
            <a:r>
              <a:rPr lang="en-US" altLang="en-US" sz="1600" smtClean="0"/>
              <a:t>Use of a small quantum such that each process runs frequently at speed 1/n.</a:t>
            </a:r>
          </a:p>
          <a:p>
            <a:pPr lvl="3">
              <a:lnSpc>
                <a:spcPct val="90000"/>
              </a:lnSpc>
            </a:pPr>
            <a:r>
              <a:rPr lang="en-US" altLang="en-US" sz="1600" b="1" smtClean="0"/>
              <a:t>Reschedule  latency</a:t>
            </a:r>
            <a:r>
              <a:rPr lang="en-US" altLang="en-US" sz="1600" smtClean="0"/>
              <a:t>  How long it takes from when a process requests to run, until it   finally gets control of the CPU.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33400" y="304800"/>
            <a:ext cx="449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tx2"/>
                </a:solidFill>
              </a:rPr>
              <a:t>CPU SCHEDULING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5410200" y="381000"/>
            <a:ext cx="32369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Scheduling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smtClean="0"/>
              <a:t>5: CPU-Scheduling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9564F9-96E7-46D3-9345-A511449C7081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6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600" b="1" smtClean="0">
                <a:solidFill>
                  <a:schemeClr val="accent2"/>
                </a:solidFill>
              </a:rPr>
              <a:t>ROUND ROBIN:</a:t>
            </a:r>
            <a:endParaRPr lang="en-US" altLang="en-US" sz="1600" b="1" smtClean="0"/>
          </a:p>
          <a:p>
            <a:pPr>
              <a:buFontTx/>
              <a:buNone/>
            </a:pPr>
            <a:endParaRPr lang="en-US" altLang="en-US" sz="1600" smtClean="0"/>
          </a:p>
          <a:p>
            <a:pPr lvl="1">
              <a:buFont typeface="Symbol" panose="05050102010706020507" pitchFamily="18" charset="2"/>
              <a:buChar char="·"/>
            </a:pPr>
            <a:r>
              <a:rPr lang="en-US" altLang="en-US" sz="1600" smtClean="0"/>
              <a:t>Choosing a time quantum</a:t>
            </a:r>
          </a:p>
          <a:p>
            <a:pPr lvl="2"/>
            <a:endParaRPr lang="en-US" altLang="en-US" sz="1600" smtClean="0"/>
          </a:p>
          <a:p>
            <a:pPr marL="1824038" lvl="3" indent="-452438"/>
            <a:r>
              <a:rPr lang="en-US" altLang="en-US" sz="1600" smtClean="0"/>
              <a:t>Too short - inordinate fraction of the time is spent in context switches.</a:t>
            </a:r>
          </a:p>
          <a:p>
            <a:pPr marL="1824038" lvl="3" indent="-452438"/>
            <a:endParaRPr lang="en-US" altLang="en-US" sz="1600" smtClean="0"/>
          </a:p>
          <a:p>
            <a:pPr marL="1824038" lvl="3" indent="-452438"/>
            <a:r>
              <a:rPr lang="en-US" altLang="en-US" sz="1600" smtClean="0"/>
              <a:t> Too long - reschedule latency is too great. If many processes want the CPU, then it's a long time before a particular process can get the CPU. This then acts like FCFS.</a:t>
            </a:r>
          </a:p>
          <a:p>
            <a:pPr lvl="2"/>
            <a:endParaRPr lang="en-US" altLang="en-US" sz="1600" smtClean="0"/>
          </a:p>
          <a:p>
            <a:pPr marL="1824038" lvl="3" indent="-452438"/>
            <a:r>
              <a:rPr lang="en-US" altLang="en-US" sz="1600" smtClean="0"/>
              <a:t>Adjust so most processes won't use their slice.  As processors have become faster, this is less of an issue.</a:t>
            </a:r>
          </a:p>
          <a:p>
            <a:endParaRPr lang="en-US" altLang="en-US" sz="1600" smtClean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33400" y="304800"/>
            <a:ext cx="449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tx2"/>
                </a:solidFill>
              </a:rPr>
              <a:t>CPU SCHEDULING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5410200" y="381000"/>
            <a:ext cx="32369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Scheduling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668F24-BA3B-4DBE-9C27-06EFE56446F5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600" dirty="0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04800" y="1447800"/>
            <a:ext cx="5867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95288" indent="-3952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177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None/>
            </a:pPr>
            <a:r>
              <a:rPr lang="en-US" altLang="en-US" sz="1600" b="1" dirty="0"/>
              <a:t>EXAMPLE DATA:</a:t>
            </a:r>
          </a:p>
          <a:p>
            <a:pPr lvl="1" algn="just">
              <a:buFontTx/>
              <a:buNone/>
            </a:pPr>
            <a:r>
              <a:rPr lang="en-US" altLang="en-US" sz="1600" b="1" dirty="0"/>
              <a:t> 		Process  	</a:t>
            </a:r>
            <a:r>
              <a:rPr lang="en-US" altLang="en-US" sz="1600" b="1" dirty="0" smtClean="0"/>
              <a:t>	Arrival </a:t>
            </a:r>
            <a:r>
              <a:rPr lang="en-US" altLang="en-US" sz="1600" b="1" dirty="0"/>
              <a:t>		Service </a:t>
            </a:r>
          </a:p>
          <a:p>
            <a:pPr lvl="1" algn="just">
              <a:buFontTx/>
              <a:buNone/>
            </a:pPr>
            <a:r>
              <a:rPr lang="en-US" altLang="en-US" sz="1600" b="1" dirty="0"/>
              <a:t>  			             	Time 		   </a:t>
            </a:r>
            <a:r>
              <a:rPr lang="en-US" altLang="en-US" sz="1600" b="1" dirty="0" err="1"/>
              <a:t>Time</a:t>
            </a:r>
            <a:endParaRPr lang="en-US" altLang="en-US" sz="1600" b="1" dirty="0"/>
          </a:p>
          <a:p>
            <a:pPr lvl="1" algn="just">
              <a:buFontTx/>
              <a:buNone/>
            </a:pPr>
            <a:r>
              <a:rPr lang="en-US" altLang="en-US" sz="1600" b="1" dirty="0"/>
              <a:t>	 	    1 		    0 		      8</a:t>
            </a:r>
          </a:p>
          <a:p>
            <a:pPr lvl="1" algn="just">
              <a:buFontTx/>
              <a:buNone/>
            </a:pPr>
            <a:r>
              <a:rPr lang="en-US" altLang="en-US" sz="1600" b="1" dirty="0"/>
              <a:t>		    2 		    1 		      4</a:t>
            </a:r>
          </a:p>
          <a:p>
            <a:pPr lvl="1" algn="just">
              <a:buFontTx/>
              <a:buNone/>
            </a:pPr>
            <a:r>
              <a:rPr lang="en-US" altLang="en-US" sz="1600" b="1" dirty="0"/>
              <a:t>	 	    3 		    2 		      9</a:t>
            </a:r>
          </a:p>
          <a:p>
            <a:pPr lvl="1" algn="just">
              <a:buFontTx/>
              <a:buNone/>
            </a:pPr>
            <a:r>
              <a:rPr lang="en-US" altLang="en-US" sz="1600" b="1" dirty="0"/>
              <a:t>	 	    4 		    3 		      5</a:t>
            </a:r>
            <a:endParaRPr lang="en-US" altLang="en-US" sz="1600" dirty="0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09600" y="4191000"/>
            <a:ext cx="822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6096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88392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25146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38100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51054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457200" y="5029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2362200" y="5029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8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657600" y="5029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12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4876800" y="5029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16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8686800" y="5029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26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752600" y="4343400"/>
            <a:ext cx="431800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P2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819400" y="4343400"/>
            <a:ext cx="431800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P3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4267200" y="4343400"/>
            <a:ext cx="431800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P4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5562600" y="4343400"/>
            <a:ext cx="431800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P1</a:t>
            </a:r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517525" y="3617913"/>
            <a:ext cx="6400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Round Robin, quantum = 4, no priority-based preemption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3035300" y="5486400"/>
            <a:ext cx="6108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Average wait = ( (20-0) + (8-1) + (26-2) + (25-3) )/4 = 74/4 = 18.5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685800" y="4343400"/>
            <a:ext cx="431800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P1</a:t>
            </a:r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>
            <a:off x="14478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1295400" y="5029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6629400" y="4343400"/>
            <a:ext cx="431800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P3</a:t>
            </a: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7467600" y="4343400"/>
            <a:ext cx="431800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P4</a:t>
            </a:r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63246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6096000" y="5029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20</a:t>
            </a:r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>
            <a:off x="73152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7086600" y="5029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24</a:t>
            </a:r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7924800" y="5029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25</a:t>
            </a:r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8305800" y="4343400"/>
            <a:ext cx="431800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P3</a:t>
            </a:r>
          </a:p>
        </p:txBody>
      </p: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80772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4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533400" y="304800"/>
            <a:ext cx="4495800" cy="914400"/>
          </a:xfrm>
          <a:noFill/>
        </p:spPr>
        <p:txBody>
          <a:bodyPr/>
          <a:lstStyle/>
          <a:p>
            <a:r>
              <a:rPr lang="en-US" altLang="en-US" sz="3600" b="1" smtClean="0"/>
              <a:t>CPU SCHEDULING</a:t>
            </a:r>
          </a:p>
        </p:txBody>
      </p:sp>
      <p:sp>
        <p:nvSpPr>
          <p:cNvPr id="20515" name="Text Box 36"/>
          <p:cNvSpPr txBox="1">
            <a:spLocks noChangeArrowheads="1"/>
          </p:cNvSpPr>
          <p:nvPr/>
        </p:nvSpPr>
        <p:spPr bwMode="auto">
          <a:xfrm>
            <a:off x="5410200" y="381000"/>
            <a:ext cx="32369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Scheduling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Algorithms</a:t>
            </a:r>
          </a:p>
        </p:txBody>
      </p:sp>
      <p:sp>
        <p:nvSpPr>
          <p:cNvPr id="20516" name="Text Box 37"/>
          <p:cNvSpPr txBox="1">
            <a:spLocks noChangeArrowheads="1"/>
          </p:cNvSpPr>
          <p:nvPr/>
        </p:nvSpPr>
        <p:spPr bwMode="auto">
          <a:xfrm>
            <a:off x="6019800" y="1676400"/>
            <a:ext cx="2900363" cy="13239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/>
              <a:t>Note:</a:t>
            </a:r>
            <a:endParaRPr lang="en-US" altLang="en-US" sz="16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/>
              <a:t>Example violates rules for quantum size since most processes don’t finish in one quantum.</a:t>
            </a:r>
          </a:p>
        </p:txBody>
      </p:sp>
      <p:sp>
        <p:nvSpPr>
          <p:cNvPr id="38" name="Text Box 27"/>
          <p:cNvSpPr txBox="1">
            <a:spLocks noChangeArrowheads="1"/>
          </p:cNvSpPr>
          <p:nvPr/>
        </p:nvSpPr>
        <p:spPr bwMode="auto">
          <a:xfrm>
            <a:off x="228600" y="5486400"/>
            <a:ext cx="2895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Residence </a:t>
            </a:r>
            <a:r>
              <a:rPr lang="en-US" altLang="en-US" sz="1600" b="1" dirty="0" smtClean="0"/>
              <a:t>Time at </a:t>
            </a:r>
            <a:r>
              <a:rPr lang="en-US" altLang="en-US" sz="1600" b="1" dirty="0"/>
              <a:t>the CPU</a:t>
            </a: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81000" y="6019800"/>
            <a:ext cx="73552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Average wait = ( </a:t>
            </a:r>
            <a:r>
              <a:rPr lang="en-US" altLang="en-US" sz="1600" b="1" dirty="0" smtClean="0"/>
              <a:t>(</a:t>
            </a:r>
            <a:r>
              <a:rPr lang="en-US" altLang="en-US" sz="1600" b="1" dirty="0" smtClean="0"/>
              <a:t>16</a:t>
            </a:r>
            <a:r>
              <a:rPr lang="en-US" altLang="en-US" sz="1600" b="1" dirty="0" smtClean="0"/>
              <a:t>-4-0) </a:t>
            </a:r>
            <a:r>
              <a:rPr lang="en-US" altLang="en-US" sz="1600" b="1" dirty="0"/>
              <a:t>+ </a:t>
            </a:r>
            <a:r>
              <a:rPr lang="en-US" altLang="en-US" sz="1600" b="1" dirty="0" smtClean="0"/>
              <a:t>(4-1</a:t>
            </a:r>
            <a:r>
              <a:rPr lang="en-US" altLang="en-US" sz="1600" b="1" dirty="0"/>
              <a:t>) + </a:t>
            </a:r>
            <a:r>
              <a:rPr lang="en-US" altLang="en-US" sz="1600" b="1" dirty="0" smtClean="0"/>
              <a:t>(25-24+20-12+8-2) </a:t>
            </a:r>
            <a:r>
              <a:rPr lang="en-US" altLang="en-US" sz="1600" b="1" dirty="0"/>
              <a:t>+ (</a:t>
            </a:r>
            <a:r>
              <a:rPr lang="en-US" altLang="en-US" sz="1600" b="1" dirty="0" smtClean="0"/>
              <a:t>24-16+12-3) </a:t>
            </a:r>
            <a:r>
              <a:rPr lang="en-US" altLang="en-US" sz="1600" b="1" dirty="0"/>
              <a:t>)/4 =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smtClean="0"/>
              <a:t>5: CPU-Scheduling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91BA3C-6096-4ABD-84B9-4CB526D2E115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6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2286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chemeClr val="accent2"/>
                </a:solidFill>
              </a:rPr>
              <a:t>MULTI-LEVEL QUEUES:</a:t>
            </a:r>
            <a:endParaRPr lang="en-US" altLang="en-US" sz="1600" b="1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 smtClean="0"/>
          </a:p>
          <a:p>
            <a:pPr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 smtClean="0"/>
              <a:t>Each queue has its scheduling algorithm.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 smtClean="0"/>
              <a:t>Then some other algorithm (perhaps priority based) arbitrates between queues.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 smtClean="0"/>
              <a:t>Can use feedback to move between queues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 smtClean="0"/>
              <a:t>Method is complex but flexible.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 smtClean="0"/>
              <a:t>For example, could separate system processes, interactive, batch, favored, unfavored processes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69" t="8675" r="571" b="9201"/>
          <a:stretch>
            <a:fillRect/>
          </a:stretch>
        </p:blipFill>
        <p:spPr bwMode="auto">
          <a:xfrm>
            <a:off x="2514600" y="3581400"/>
            <a:ext cx="6330950" cy="260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533400" y="304800"/>
            <a:ext cx="449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tx2"/>
                </a:solidFill>
              </a:rPr>
              <a:t>CPU SCHEDULING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5410200" y="381000"/>
            <a:ext cx="32369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Scheduling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smtClean="0"/>
              <a:t>5: CPU-Scheduling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05921C-A9D6-4DCF-BEB7-7C3C58EEB966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6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83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</a:rPr>
              <a:t>Here’s how the priorities are used in Windows</a:t>
            </a:r>
            <a:endParaRPr lang="en-US" altLang="en-US" sz="2000" b="1" smtClean="0"/>
          </a:p>
          <a:p>
            <a:pPr>
              <a:buFontTx/>
              <a:buNone/>
            </a:pPr>
            <a:endParaRPr lang="en-US" altLang="en-US" sz="2000" b="1" smtClean="0"/>
          </a:p>
          <a:p>
            <a:pPr>
              <a:buFont typeface="Symbol" panose="05050102010706020507" pitchFamily="18" charset="2"/>
              <a:buChar char="·"/>
            </a:pPr>
            <a:endParaRPr lang="en-US" altLang="en-US" sz="2000" b="1" smtClean="0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533400" y="304800"/>
            <a:ext cx="449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tx2"/>
                </a:solidFill>
              </a:rPr>
              <a:t>CPU SCHEDULING</a:t>
            </a: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5410200" y="381000"/>
            <a:ext cx="3236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Using Priorities</a:t>
            </a:r>
          </a:p>
        </p:txBody>
      </p:sp>
      <p:pic>
        <p:nvPicPr>
          <p:cNvPr id="2253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39" t="22844" r="739" b="22809"/>
          <a:stretch>
            <a:fillRect/>
          </a:stretch>
        </p:blipFill>
        <p:spPr bwMode="auto">
          <a:xfrm>
            <a:off x="1600200" y="2667000"/>
            <a:ext cx="7159625" cy="296068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3B4975-3142-437E-B2CF-B5B5DA227759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600"/>
          </a:p>
        </p:txBody>
      </p:sp>
      <p:sp>
        <p:nvSpPr>
          <p:cNvPr id="5123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458200" cy="3429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b="1" smtClean="0">
                <a:solidFill>
                  <a:schemeClr val="accent2"/>
                </a:solidFill>
              </a:rPr>
              <a:t>What Is In This Chapter?</a:t>
            </a:r>
            <a:endParaRPr lang="en-US" altLang="en-US" sz="2000" b="1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endParaRPr lang="en-US" altLang="en-US" sz="2000" b="1" smtClean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800" b="1" smtClean="0"/>
              <a:t>This chapter is about how to get a process attached to a processor.</a:t>
            </a:r>
          </a:p>
          <a:p>
            <a:pPr>
              <a:spcBef>
                <a:spcPct val="0"/>
              </a:spcBef>
            </a:pPr>
            <a:endParaRPr lang="en-US" altLang="en-US" sz="1800" b="1" smtClean="0"/>
          </a:p>
          <a:p>
            <a:pPr>
              <a:spcBef>
                <a:spcPct val="0"/>
              </a:spcBef>
            </a:pPr>
            <a:r>
              <a:rPr lang="en-US" altLang="en-US" sz="1800" b="1" smtClean="0"/>
              <a:t>It centers around efficient algorithms that perform well.</a:t>
            </a:r>
          </a:p>
          <a:p>
            <a:pPr>
              <a:spcBef>
                <a:spcPct val="0"/>
              </a:spcBef>
            </a:pPr>
            <a:endParaRPr lang="en-US" altLang="en-US" sz="1800" b="1" smtClean="0"/>
          </a:p>
          <a:p>
            <a:pPr>
              <a:spcBef>
                <a:spcPct val="0"/>
              </a:spcBef>
            </a:pPr>
            <a:r>
              <a:rPr lang="en-US" altLang="en-US" sz="1800" b="1" smtClean="0"/>
              <a:t>The design of a scheduler is concerned with making sure all users get their fair share of the resources.</a:t>
            </a:r>
          </a:p>
          <a:p>
            <a:pPr>
              <a:spcBef>
                <a:spcPct val="0"/>
              </a:spcBef>
            </a:pPr>
            <a:endParaRPr lang="en-US" altLang="en-US" sz="1800" b="1" smtClean="0"/>
          </a:p>
        </p:txBody>
      </p:sp>
      <p:sp>
        <p:nvSpPr>
          <p:cNvPr id="5124" name="Rectangle 1027"/>
          <p:cNvSpPr>
            <a:spLocks noChangeArrowheads="1"/>
          </p:cNvSpPr>
          <p:nvPr/>
        </p:nvSpPr>
        <p:spPr bwMode="auto">
          <a:xfrm>
            <a:off x="838200" y="3810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/>
              <a:t>CPU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smtClean="0"/>
              <a:t>5: CPU-Scheduling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634D63-F3AF-46EA-A251-0A481A7835B0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6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solidFill>
                  <a:schemeClr val="accent2"/>
                </a:solidFill>
              </a:rPr>
              <a:t>MULTIPLE PROCESSOR SCHEDULING:</a:t>
            </a:r>
            <a:endParaRPr lang="en-US" altLang="en-US" sz="1800" b="1" smtClean="0"/>
          </a:p>
          <a:p>
            <a:pPr>
              <a:lnSpc>
                <a:spcPct val="90000"/>
              </a:lnSpc>
            </a:pPr>
            <a:endParaRPr lang="en-US" altLang="en-US" sz="1800" smtClean="0"/>
          </a:p>
          <a:p>
            <a:pPr lvl="1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800" smtClean="0"/>
              <a:t>Different rules for homogeneous or heterogeneous processors.</a:t>
            </a:r>
          </a:p>
          <a:p>
            <a:pPr lvl="1">
              <a:lnSpc>
                <a:spcPct val="90000"/>
              </a:lnSpc>
            </a:pPr>
            <a:endParaRPr lang="en-US" altLang="en-US" sz="1800" smtClean="0"/>
          </a:p>
          <a:p>
            <a:pPr lvl="1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800" smtClean="0"/>
              <a:t>Load sharing in the distribution of work, such that all processors have an equal amount to do.</a:t>
            </a:r>
          </a:p>
          <a:p>
            <a:pPr lvl="1">
              <a:lnSpc>
                <a:spcPct val="90000"/>
              </a:lnSpc>
            </a:pPr>
            <a:endParaRPr lang="en-US" altLang="en-US" sz="1800" smtClean="0"/>
          </a:p>
          <a:p>
            <a:pPr lvl="1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800" smtClean="0"/>
              <a:t>Each processor can schedule from a common ready queue ( equal machines ) OR can use a master slave arrangement.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Char char="·"/>
            </a:pPr>
            <a:endParaRPr lang="en-US" altLang="en-US" sz="1800" smtClean="0"/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1800" b="1" smtClean="0">
                <a:solidFill>
                  <a:schemeClr val="accent2"/>
                </a:solidFill>
              </a:rPr>
              <a:t>Real Time Scheduling: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en-US" sz="1800" i="1" smtClean="0"/>
              <a:t>Hard real-time</a:t>
            </a:r>
            <a:r>
              <a:rPr lang="en-US" altLang="en-US" sz="1800" smtClean="0"/>
              <a:t> systems – required to complete a critical task within a guaranteed amount of time.</a:t>
            </a:r>
          </a:p>
          <a:p>
            <a:pPr lvl="1">
              <a:lnSpc>
                <a:spcPct val="90000"/>
              </a:lnSpc>
              <a:buFontTx/>
              <a:buChar char="•"/>
            </a:pPr>
            <a:endParaRPr lang="en-US" altLang="en-US" sz="1800" smtClean="0"/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en-US" sz="1800" i="1" smtClean="0"/>
              <a:t>Soft real-time</a:t>
            </a:r>
            <a:r>
              <a:rPr lang="en-US" altLang="en-US" sz="1800" smtClean="0"/>
              <a:t> computing – requires that critical processes receive priority over less fortunate ones.</a:t>
            </a:r>
            <a:endParaRPr lang="en-US" altLang="en-US" sz="1600" smtClean="0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33400" y="304800"/>
            <a:ext cx="449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tx2"/>
                </a:solidFill>
              </a:rPr>
              <a:t>CPU SCHEDULING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410200" y="381000"/>
            <a:ext cx="32369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Scheduling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smtClean="0"/>
              <a:t>5: CPU-Scheduling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439D65-8C35-44A4-AC9C-9C49310090B6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6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6868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</a:rPr>
              <a:t>Two algorithms: time-sharing and real-time</a:t>
            </a:r>
          </a:p>
          <a:p>
            <a:r>
              <a:rPr lang="en-US" altLang="en-US" sz="2000" b="1" smtClean="0">
                <a:solidFill>
                  <a:schemeClr val="accent2"/>
                </a:solidFill>
              </a:rPr>
              <a:t>Time-sharing</a:t>
            </a:r>
          </a:p>
          <a:p>
            <a:pPr lvl="1"/>
            <a:r>
              <a:rPr lang="en-US" altLang="en-US" sz="2000" smtClean="0"/>
              <a:t>Prioritized credit-based – process with most credits is scheduled next</a:t>
            </a:r>
          </a:p>
          <a:p>
            <a:pPr lvl="1"/>
            <a:r>
              <a:rPr lang="en-US" altLang="en-US" sz="2000" smtClean="0"/>
              <a:t>Credit subtracted when timer interrupt occurs</a:t>
            </a:r>
          </a:p>
          <a:p>
            <a:pPr lvl="1"/>
            <a:r>
              <a:rPr lang="en-US" altLang="en-US" sz="2000" smtClean="0"/>
              <a:t>When credit = 0, another process chosen</a:t>
            </a:r>
          </a:p>
          <a:p>
            <a:pPr lvl="1"/>
            <a:r>
              <a:rPr lang="en-US" altLang="en-US" sz="2000" smtClean="0"/>
              <a:t>When all processes have credit = 0, recrediting occurs</a:t>
            </a:r>
          </a:p>
          <a:p>
            <a:pPr lvl="2"/>
            <a:r>
              <a:rPr lang="en-US" altLang="en-US" sz="2000" smtClean="0"/>
              <a:t>Based on factors including priority and history</a:t>
            </a:r>
          </a:p>
          <a:p>
            <a:r>
              <a:rPr lang="en-US" altLang="en-US" sz="2000" b="1" smtClean="0">
                <a:solidFill>
                  <a:schemeClr val="accent2"/>
                </a:solidFill>
              </a:rPr>
              <a:t>Real-time</a:t>
            </a:r>
          </a:p>
          <a:p>
            <a:pPr lvl="1"/>
            <a:r>
              <a:rPr lang="en-US" altLang="en-US" sz="2000" smtClean="0"/>
              <a:t>Soft real-time</a:t>
            </a:r>
          </a:p>
          <a:p>
            <a:pPr lvl="1"/>
            <a:r>
              <a:rPr lang="en-US" altLang="en-US" sz="2000" smtClean="0"/>
              <a:t>Posix.1b compliant – two classes</a:t>
            </a:r>
          </a:p>
          <a:p>
            <a:pPr lvl="2"/>
            <a:r>
              <a:rPr lang="en-US" altLang="en-US" sz="2000" smtClean="0"/>
              <a:t>FCFS and RR</a:t>
            </a:r>
          </a:p>
          <a:p>
            <a:pPr lvl="2"/>
            <a:r>
              <a:rPr lang="en-US" altLang="en-US" sz="2000" smtClean="0"/>
              <a:t>Highest priority process runs first</a:t>
            </a: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228600" y="152400"/>
            <a:ext cx="449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tx2"/>
                </a:solidFill>
              </a:rPr>
              <a:t>CPU SCHEDULING</a:t>
            </a:r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5410200" y="228600"/>
            <a:ext cx="3236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Linux Scheduling</a:t>
            </a:r>
          </a:p>
        </p:txBody>
      </p:sp>
      <p:pic>
        <p:nvPicPr>
          <p:cNvPr id="2458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01" t="12558" r="1003" b="13094"/>
          <a:stretch>
            <a:fillRect/>
          </a:stretch>
        </p:blipFill>
        <p:spPr bwMode="auto">
          <a:xfrm>
            <a:off x="5105400" y="3940175"/>
            <a:ext cx="4038600" cy="22875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smtClean="0"/>
              <a:t>5: CPU-Scheduling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733330-5FEA-469E-86CF-C27655E586FE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6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686800" cy="1752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b="1" smtClean="0">
                <a:solidFill>
                  <a:schemeClr val="accent2"/>
                </a:solidFill>
              </a:rPr>
              <a:t>How do we decide which algorithm is best for a particular environment?</a:t>
            </a:r>
          </a:p>
          <a:p>
            <a:pPr>
              <a:buFontTx/>
              <a:buNone/>
            </a:pPr>
            <a:endParaRPr lang="en-US" altLang="en-US" sz="1800" b="1" smtClean="0">
              <a:solidFill>
                <a:schemeClr val="accent2"/>
              </a:solidFill>
            </a:endParaRPr>
          </a:p>
          <a:p>
            <a:r>
              <a:rPr lang="en-US" altLang="en-US" sz="1800" smtClean="0"/>
              <a:t>Deterministic modeling – takes a particular predetermined workload and defines the performance of each algorithm  for that workload.</a:t>
            </a:r>
          </a:p>
          <a:p>
            <a:r>
              <a:rPr lang="en-US" altLang="en-US" sz="1800" smtClean="0"/>
              <a:t>Queueing models.</a:t>
            </a: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228600" y="152400"/>
            <a:ext cx="449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tx2"/>
                </a:solidFill>
              </a:rPr>
              <a:t>CPU SCHEDULING</a:t>
            </a:r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4876800" y="228600"/>
            <a:ext cx="3770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Algorithm Evaluation</a:t>
            </a:r>
          </a:p>
        </p:txBody>
      </p:sp>
      <p:pic>
        <p:nvPicPr>
          <p:cNvPr id="2560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5" t="8588" r="624" b="9142"/>
          <a:stretch>
            <a:fillRect/>
          </a:stretch>
        </p:blipFill>
        <p:spPr bwMode="auto">
          <a:xfrm>
            <a:off x="2667000" y="2286000"/>
            <a:ext cx="6049963" cy="3771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smtClean="0"/>
              <a:t>5: CPU-Scheduling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48B1F9-A952-4C5C-BA28-3C0CB907B08B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6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2667000"/>
          </a:xfrm>
          <a:solidFill>
            <a:srgbClr val="CCFFFF"/>
          </a:solidFill>
        </p:spPr>
        <p:txBody>
          <a:bodyPr/>
          <a:lstStyle/>
          <a:p>
            <a:pPr>
              <a:buFontTx/>
              <a:buNone/>
            </a:pPr>
            <a:r>
              <a:rPr lang="en-US" altLang="en-US" sz="1600" b="1" smtClean="0"/>
              <a:t>We’ve looked at a number of different scheduling algorithms.</a:t>
            </a:r>
          </a:p>
          <a:p>
            <a:pPr>
              <a:buFontTx/>
              <a:buNone/>
            </a:pPr>
            <a:endParaRPr lang="en-US" altLang="en-US" sz="1600" b="1" smtClean="0"/>
          </a:p>
          <a:p>
            <a:pPr>
              <a:buFontTx/>
              <a:buNone/>
            </a:pPr>
            <a:r>
              <a:rPr lang="en-US" altLang="en-US" sz="1600" b="1" smtClean="0"/>
              <a:t>Which one works the best is application dependent.</a:t>
            </a:r>
          </a:p>
          <a:p>
            <a:pPr>
              <a:buFontTx/>
              <a:buNone/>
            </a:pPr>
            <a:endParaRPr lang="en-US" altLang="en-US" sz="1600" b="1" smtClean="0"/>
          </a:p>
          <a:p>
            <a:pPr lvl="1">
              <a:buFontTx/>
              <a:buNone/>
            </a:pPr>
            <a:r>
              <a:rPr lang="en-US" altLang="en-US" sz="1600" b="1" smtClean="0"/>
              <a:t>General purpose OS will use priority based, round robin, preemptive</a:t>
            </a:r>
          </a:p>
          <a:p>
            <a:pPr lvl="1">
              <a:buFontTx/>
              <a:buNone/>
            </a:pPr>
            <a:endParaRPr lang="en-US" altLang="en-US" sz="1600" b="1" smtClean="0"/>
          </a:p>
          <a:p>
            <a:pPr lvl="1">
              <a:buFontTx/>
              <a:buNone/>
            </a:pPr>
            <a:r>
              <a:rPr lang="en-US" altLang="en-US" sz="1600" b="1" smtClean="0"/>
              <a:t>Real Time OS will use priority, no preemption.</a:t>
            </a:r>
            <a:endParaRPr lang="en-US" altLang="en-US" sz="1600" smtClean="0"/>
          </a:p>
          <a:p>
            <a:endParaRPr lang="en-US" altLang="en-US" sz="1600" smtClean="0"/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609600" y="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tx2"/>
                </a:solidFill>
              </a:rPr>
              <a:t>CPU SCHEDULING</a:t>
            </a: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3657600" y="914400"/>
            <a:ext cx="1763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WRAPUP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B6FBE4-A0F7-4E81-A9DF-85FF1A32F459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6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458200" cy="5029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2800" b="1" smtClean="0">
                <a:solidFill>
                  <a:schemeClr val="accent2"/>
                </a:solidFill>
              </a:rPr>
              <a:t>What Is In This Chapter?</a:t>
            </a:r>
            <a:endParaRPr lang="en-US" altLang="en-US" sz="1800" b="1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endParaRPr lang="en-US" altLang="en-US" sz="1800" b="1" smtClean="0">
              <a:solidFill>
                <a:schemeClr val="accent2"/>
              </a:solidFill>
            </a:endParaRPr>
          </a:p>
          <a:p>
            <a:r>
              <a:rPr lang="en-US" altLang="en-US" sz="2400" smtClean="0"/>
              <a:t>Basic Concepts</a:t>
            </a:r>
          </a:p>
          <a:p>
            <a:r>
              <a:rPr lang="en-US" altLang="en-US" sz="2400" smtClean="0"/>
              <a:t>Scheduling Criteria </a:t>
            </a:r>
          </a:p>
          <a:p>
            <a:r>
              <a:rPr lang="en-US" altLang="en-US" sz="2400" smtClean="0"/>
              <a:t>Scheduling Algorithms</a:t>
            </a:r>
          </a:p>
          <a:p>
            <a:r>
              <a:rPr lang="en-US" altLang="en-US" sz="2400" smtClean="0"/>
              <a:t>Multiple-Processor Scheduling</a:t>
            </a:r>
          </a:p>
          <a:p>
            <a:r>
              <a:rPr lang="en-US" altLang="en-US" sz="2400" smtClean="0"/>
              <a:t>Real-Time Scheduling</a:t>
            </a:r>
          </a:p>
          <a:p>
            <a:r>
              <a:rPr lang="en-US" altLang="en-US" sz="2400" smtClean="0"/>
              <a:t>Thread Scheduling</a:t>
            </a:r>
          </a:p>
          <a:p>
            <a:r>
              <a:rPr lang="en-US" altLang="en-US" sz="2400" smtClean="0"/>
              <a:t>Operating Systems Examples</a:t>
            </a:r>
          </a:p>
          <a:p>
            <a:r>
              <a:rPr lang="en-US" altLang="en-US" sz="2400" smtClean="0"/>
              <a:t>Java Thread Scheduling</a:t>
            </a:r>
          </a:p>
          <a:p>
            <a:r>
              <a:rPr lang="en-US" altLang="en-US" sz="2400" smtClean="0"/>
              <a:t>Algorithm Evaluation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838200" y="3810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/>
              <a:t>CPU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54904A-0176-4F24-AB3C-E50D40BC62C8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6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04800"/>
            <a:ext cx="4495800" cy="914400"/>
          </a:xfrm>
        </p:spPr>
        <p:txBody>
          <a:bodyPr/>
          <a:lstStyle/>
          <a:p>
            <a:r>
              <a:rPr lang="en-US" altLang="en-US" sz="3600" b="1" smtClean="0"/>
              <a:t>CPU SCHEDULING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5410200" y="381000"/>
            <a:ext cx="32369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Scheduling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Concepts</a:t>
            </a:r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8274" t="10310" r="40599" b="52560"/>
          <a:stretch>
            <a:fillRect/>
          </a:stretch>
        </p:blipFill>
        <p:spPr bwMode="auto">
          <a:xfrm>
            <a:off x="5943600" y="1905000"/>
            <a:ext cx="2803525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228600" y="1447800"/>
            <a:ext cx="5715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28850" indent="-22288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10000"/>
              </a:lnSpc>
              <a:buFontTx/>
              <a:buNone/>
            </a:pPr>
            <a:r>
              <a:rPr lang="en-US" altLang="en-US" sz="1600" b="1"/>
              <a:t>Multiprogramming</a:t>
            </a:r>
            <a:r>
              <a:rPr lang="en-US" altLang="en-US" sz="1600"/>
              <a:t> 	A number of programs can be in memory at the same time.  Allows overlap of CPU and I/O.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altLang="en-US" sz="1600" b="1"/>
              <a:t>Jobs</a:t>
            </a:r>
            <a:r>
              <a:rPr lang="en-US" altLang="en-US" sz="1600"/>
              <a:t>  	(batch) are programs that run without user interaction.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altLang="en-US" sz="1600" b="1"/>
              <a:t>User</a:t>
            </a:r>
            <a:r>
              <a:rPr lang="en-US" altLang="en-US" sz="1600"/>
              <a:t> 	(time shared) are programs that may have user interaction.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altLang="en-US" sz="1600" b="1"/>
              <a:t>Process</a:t>
            </a:r>
            <a:r>
              <a:rPr lang="en-US" altLang="en-US" sz="1600"/>
              <a:t> 	is the common name for both.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altLang="en-US" sz="1600" b="1"/>
              <a:t>CPU - I/O burst cycle</a:t>
            </a:r>
            <a:r>
              <a:rPr lang="en-US" altLang="en-US" sz="1600"/>
              <a:t> 	Characterizes process execution, which alternates, between CPU and I/O activity.  CPU times are generally much shorter than I/O times.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altLang="en-US" sz="1600" b="1"/>
              <a:t>Preemptive Scheduling 	</a:t>
            </a:r>
            <a:r>
              <a:rPr lang="en-US" altLang="en-US" sz="1600"/>
              <a:t>An interrupt causes currently running process to give up the CPU and be replaced by another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CE9EA3-5A19-46C6-9861-30CB86EB9C5B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6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04800"/>
            <a:ext cx="4495800" cy="914400"/>
          </a:xfrm>
        </p:spPr>
        <p:txBody>
          <a:bodyPr/>
          <a:lstStyle/>
          <a:p>
            <a:r>
              <a:rPr lang="en-US" altLang="en-US" sz="3600" b="1" smtClean="0"/>
              <a:t>CPU SCHEDULING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5410200" y="381000"/>
            <a:ext cx="3236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The Scheduler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228600" y="1676400"/>
            <a:ext cx="8610600" cy="351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/>
              <a:t>Selects from among the processes in memory that are ready to execute, and allocates the CPU to one of them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/>
              <a:t>CPU scheduling decisions may take place when a process: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None/>
            </a:pPr>
            <a:r>
              <a:rPr kumimoji="1" lang="en-US" altLang="en-US" sz="1800">
                <a:solidFill>
                  <a:srgbClr val="CC6600"/>
                </a:solidFill>
              </a:rPr>
              <a:t>1.	</a:t>
            </a:r>
            <a:r>
              <a:rPr kumimoji="1" lang="en-US" altLang="en-US" sz="1800"/>
              <a:t>Switches from running to waiting state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None/>
            </a:pPr>
            <a:r>
              <a:rPr kumimoji="1" lang="en-US" altLang="en-US" sz="1800">
                <a:solidFill>
                  <a:srgbClr val="CC6600"/>
                </a:solidFill>
              </a:rPr>
              <a:t>2.</a:t>
            </a:r>
            <a:r>
              <a:rPr kumimoji="1" lang="en-US" altLang="en-US" sz="1800"/>
              <a:t>	Switches from running to ready state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None/>
            </a:pPr>
            <a:r>
              <a:rPr kumimoji="1" lang="en-US" altLang="en-US" sz="1800">
                <a:solidFill>
                  <a:srgbClr val="CC6600"/>
                </a:solidFill>
              </a:rPr>
              <a:t>3.</a:t>
            </a:r>
            <a:r>
              <a:rPr kumimoji="1" lang="en-US" altLang="en-US" sz="1800"/>
              <a:t>	Switches from waiting to ready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None/>
            </a:pPr>
            <a:r>
              <a:rPr kumimoji="1" lang="en-US" altLang="en-US" sz="1800">
                <a:solidFill>
                  <a:srgbClr val="CC6600"/>
                </a:solidFill>
              </a:rPr>
              <a:t>4.</a:t>
            </a:r>
            <a:r>
              <a:rPr kumimoji="1" lang="en-US" altLang="en-US" sz="1800"/>
              <a:t>	Terminates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/>
              <a:t>Scheduling under 1 and 4 is </a:t>
            </a:r>
            <a:r>
              <a:rPr kumimoji="1" lang="en-US" altLang="en-US" sz="1800" i="1">
                <a:solidFill>
                  <a:schemeClr val="accent2"/>
                </a:solidFill>
              </a:rPr>
              <a:t>nonpreemptive</a:t>
            </a:r>
            <a:endParaRPr kumimoji="1" lang="en-US" altLang="en-US" sz="1800">
              <a:solidFill>
                <a:schemeClr val="accent2"/>
              </a:solidFill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/>
              <a:t>All other scheduling is </a:t>
            </a:r>
            <a:r>
              <a:rPr kumimoji="1" lang="en-US" altLang="en-US" sz="1800" i="1">
                <a:solidFill>
                  <a:schemeClr val="accent2"/>
                </a:solidFill>
              </a:rPr>
              <a:t>preemptive</a:t>
            </a:r>
            <a:endParaRPr kumimoji="1" lang="en-US" altLang="en-US" sz="180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smtClean="0"/>
              <a:t>5: CPU-Scheduling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4C7E3A-F32A-4703-9F2D-1551260C40A8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6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04800"/>
            <a:ext cx="4495800" cy="914400"/>
          </a:xfrm>
        </p:spPr>
        <p:txBody>
          <a:bodyPr/>
          <a:lstStyle/>
          <a:p>
            <a:r>
              <a:rPr lang="en-US" altLang="en-US" sz="3600" b="1" smtClean="0"/>
              <a:t>CPU SCHEDULING</a:t>
            </a: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5410200" y="381000"/>
            <a:ext cx="3236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The Dispatcher</a:t>
            </a:r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228600" y="1676400"/>
            <a:ext cx="8610600" cy="277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>
                <a:latin typeface="Helvetica" panose="020B0604020202020204" pitchFamily="34" charset="0"/>
              </a:rPr>
              <a:t>Dispatcher module gives control of the CPU to the process selected by the short-term scheduler; this involves: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n-US" sz="1800">
                <a:latin typeface="Helvetica" panose="020B0604020202020204" pitchFamily="34" charset="0"/>
              </a:rPr>
              <a:t>switching context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n-US" sz="1800">
                <a:latin typeface="Helvetica" panose="020B0604020202020204" pitchFamily="34" charset="0"/>
              </a:rPr>
              <a:t>switching to user mode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n-US" sz="1800">
                <a:latin typeface="Helvetica" panose="020B0604020202020204" pitchFamily="34" charset="0"/>
              </a:rPr>
              <a:t>jumping to the proper location in the user program to restart that program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endParaRPr kumimoji="1" lang="en-US" altLang="en-US" sz="1800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 i="1">
                <a:latin typeface="Helvetica" panose="020B0604020202020204" pitchFamily="34" charset="0"/>
              </a:rPr>
              <a:t>Dispatch latency</a:t>
            </a:r>
            <a:r>
              <a:rPr kumimoji="1" lang="en-US" altLang="en-US" sz="1800">
                <a:latin typeface="Helvetica" panose="020B0604020202020204" pitchFamily="34" charset="0"/>
              </a:rPr>
              <a:t> – time it takes for the dispatcher to stop one process and start another running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smtClean="0"/>
              <a:t>5: CPU-Scheduling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63D974-2D78-4E2A-9576-2F6A689174A7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60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8600" y="1524000"/>
            <a:ext cx="8610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28800" indent="-1828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717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1600"/>
              <a:t>Note usage of the words </a:t>
            </a:r>
            <a:r>
              <a:rPr lang="en-US" altLang="en-US" sz="1600" b="1"/>
              <a:t>DEVICE, SYSTEM, REQUEST, JOB.</a:t>
            </a:r>
          </a:p>
          <a:p>
            <a:pPr lvl="3" algn="just">
              <a:lnSpc>
                <a:spcPct val="80000"/>
              </a:lnSpc>
              <a:buFontTx/>
              <a:buNone/>
            </a:pPr>
            <a:endParaRPr lang="en-US" altLang="en-US" sz="1600"/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en-US" sz="1600" b="1"/>
              <a:t>UTILIZATION</a:t>
            </a:r>
            <a:r>
              <a:rPr lang="en-US" altLang="en-US" sz="1600"/>
              <a:t> 	The fraction of time a device is in use. ( ratio of in-use time / total observation time )</a:t>
            </a:r>
          </a:p>
          <a:p>
            <a:pPr lvl="3" algn="just">
              <a:lnSpc>
                <a:spcPct val="70000"/>
              </a:lnSpc>
              <a:buFontTx/>
              <a:buNone/>
            </a:pPr>
            <a:endParaRPr lang="en-US" altLang="en-US" sz="1600"/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en-US" sz="1600" b="1"/>
              <a:t>THROUGHPUT</a:t>
            </a:r>
            <a:r>
              <a:rPr lang="en-US" altLang="en-US" sz="1600"/>
              <a:t> 	The number of job completions in a period of time. (jobs / second )</a:t>
            </a:r>
          </a:p>
          <a:p>
            <a:pPr lvl="3" algn="just">
              <a:lnSpc>
                <a:spcPct val="70000"/>
              </a:lnSpc>
              <a:buFontTx/>
              <a:buNone/>
            </a:pPr>
            <a:endParaRPr lang="en-US" altLang="en-US" sz="1600"/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en-US" sz="1600" b="1"/>
              <a:t>SERVICE TIME </a:t>
            </a:r>
            <a:r>
              <a:rPr lang="en-US" altLang="en-US" sz="1600"/>
              <a:t>	The time required by a device to handle a request. (seconds)</a:t>
            </a:r>
          </a:p>
          <a:p>
            <a:pPr lvl="3" algn="just">
              <a:lnSpc>
                <a:spcPct val="70000"/>
              </a:lnSpc>
              <a:buFontTx/>
              <a:buNone/>
            </a:pPr>
            <a:endParaRPr lang="en-US" altLang="en-US" sz="1600"/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en-US" sz="1600" b="1"/>
              <a:t>QUEUEING TIME</a:t>
            </a:r>
            <a:r>
              <a:rPr lang="en-US" altLang="en-US" sz="1600"/>
              <a:t>  	Time on a queue waiting for service from the device. (seconds)</a:t>
            </a:r>
          </a:p>
          <a:p>
            <a:pPr lvl="3" algn="just">
              <a:lnSpc>
                <a:spcPct val="70000"/>
              </a:lnSpc>
              <a:buFontTx/>
              <a:buNone/>
            </a:pPr>
            <a:endParaRPr lang="en-US" altLang="en-US" sz="1600"/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en-US" sz="1600" b="1"/>
              <a:t>RESIDENCE TIME</a:t>
            </a:r>
            <a:r>
              <a:rPr lang="en-US" altLang="en-US" sz="1600"/>
              <a:t> 	The time spent by a request at a device.</a:t>
            </a:r>
          </a:p>
          <a:p>
            <a:pPr lvl="3" algn="just">
              <a:lnSpc>
                <a:spcPct val="70000"/>
              </a:lnSpc>
              <a:buFontTx/>
              <a:buNone/>
            </a:pPr>
            <a:r>
              <a:rPr lang="en-US" altLang="en-US" sz="1600"/>
              <a:t> 	RESIDENCE TIME = SERVICE TIME + QUEUEING TIME.</a:t>
            </a:r>
          </a:p>
          <a:p>
            <a:pPr lvl="3" algn="just">
              <a:lnSpc>
                <a:spcPct val="70000"/>
              </a:lnSpc>
              <a:buFontTx/>
              <a:buNone/>
            </a:pPr>
            <a:endParaRPr lang="en-US" altLang="en-US" sz="1600"/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en-US" sz="1600" b="1"/>
              <a:t>RESPONSE TIME</a:t>
            </a:r>
            <a:r>
              <a:rPr lang="en-US" altLang="en-US" sz="1600"/>
              <a:t> 	Time used by a system to respond to a User Job. ( seconds )</a:t>
            </a:r>
          </a:p>
          <a:p>
            <a:pPr algn="just">
              <a:lnSpc>
                <a:spcPct val="70000"/>
              </a:lnSpc>
              <a:buFontTx/>
              <a:buNone/>
            </a:pPr>
            <a:endParaRPr lang="en-US" altLang="en-US" sz="1600"/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en-US" sz="1600" b="1"/>
              <a:t>THINK TIME</a:t>
            </a:r>
            <a:r>
              <a:rPr lang="en-US" altLang="en-US" sz="1600"/>
              <a:t> 	The time spent by the user of an interactive system to figure out the next request. (seconds)</a:t>
            </a:r>
          </a:p>
          <a:p>
            <a:pPr lvl="3" algn="just">
              <a:lnSpc>
                <a:spcPct val="80000"/>
              </a:lnSpc>
              <a:buFontTx/>
              <a:buNone/>
            </a:pPr>
            <a:endParaRPr lang="en-US" altLang="en-US" sz="160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1600"/>
              <a:t>The goal is to optimize both the average and the amount of variation. (but beware the ogre predictability.)</a:t>
            </a:r>
          </a:p>
        </p:txBody>
      </p:sp>
      <p:sp>
        <p:nvSpPr>
          <p:cNvPr id="1024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533400" y="304800"/>
            <a:ext cx="4495800" cy="914400"/>
          </a:xfrm>
          <a:noFill/>
        </p:spPr>
        <p:txBody>
          <a:bodyPr/>
          <a:lstStyle/>
          <a:p>
            <a:r>
              <a:rPr lang="en-US" altLang="en-US" sz="3600" b="1" smtClean="0"/>
              <a:t>CPU SCHEDULING</a:t>
            </a:r>
          </a:p>
        </p:txBody>
      </p:sp>
      <p:sp>
        <p:nvSpPr>
          <p:cNvPr id="10246" name="Text Box 10"/>
          <p:cNvSpPr txBox="1">
            <a:spLocks noChangeArrowheads="1"/>
          </p:cNvSpPr>
          <p:nvPr/>
        </p:nvSpPr>
        <p:spPr bwMode="auto">
          <a:xfrm>
            <a:off x="5410200" y="228600"/>
            <a:ext cx="323691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Criteria For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Performance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smtClean="0"/>
              <a:t>5: CPU-Scheduling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AEA793-1859-485E-9A9A-6D832B2B90E2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600"/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228600" y="1295400"/>
            <a:ext cx="8610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28800" indent="-1828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/>
              <a:t>Most Processes Don’t Use Up Their Scheduling Quantum!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3400" y="304800"/>
            <a:ext cx="4495800" cy="914400"/>
          </a:xfrm>
          <a:noFill/>
        </p:spPr>
        <p:txBody>
          <a:bodyPr/>
          <a:lstStyle/>
          <a:p>
            <a:r>
              <a:rPr lang="en-US" altLang="en-US" sz="3600" b="1" smtClean="0"/>
              <a:t>CPU SCHEDULING</a:t>
            </a: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5410200" y="228600"/>
            <a:ext cx="32369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Scheduling Behavior</a:t>
            </a:r>
          </a:p>
        </p:txBody>
      </p:sp>
      <p:pic>
        <p:nvPicPr>
          <p:cNvPr id="1127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99" t="9616" r="389" b="9158"/>
          <a:stretch>
            <a:fillRect/>
          </a:stretch>
        </p:blipFill>
        <p:spPr bwMode="auto">
          <a:xfrm>
            <a:off x="2514600" y="1981200"/>
            <a:ext cx="6262688" cy="41306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smtClean="0"/>
              <a:t>5: CPU-Scheduling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1BB0CE-7745-4341-8D08-D02F2B06FFCC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600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228600" y="1752600"/>
            <a:ext cx="8610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95288" indent="-3952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177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</a:rPr>
              <a:t>FIRST-COME, FIRST SERVED:</a:t>
            </a:r>
            <a:endParaRPr lang="en-US" altLang="en-US" sz="1600"/>
          </a:p>
          <a:p>
            <a:pPr algn="just">
              <a:buFontTx/>
              <a:buNone/>
            </a:pPr>
            <a:endParaRPr lang="en-US" altLang="en-US" sz="1600"/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600"/>
              <a:t>( FCFS) same as FIFO</a:t>
            </a:r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600"/>
              <a:t>Simple, fair, but poor performance.   Average queueing time may be long.</a:t>
            </a:r>
            <a:endParaRPr lang="en-US" altLang="en-US" sz="1800"/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600"/>
              <a:t>What are the average queueing and residence times for this scenario?</a:t>
            </a:r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600"/>
              <a:t>How do average queueing and residence times depend on ordering of these processes in the queue?</a:t>
            </a:r>
            <a:endParaRPr lang="en-US" altLang="en-US" sz="180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33400" y="304800"/>
            <a:ext cx="4495800" cy="914400"/>
          </a:xfrm>
          <a:noFill/>
        </p:spPr>
        <p:txBody>
          <a:bodyPr/>
          <a:lstStyle/>
          <a:p>
            <a:r>
              <a:rPr lang="en-US" altLang="en-US" sz="3600" b="1" smtClean="0"/>
              <a:t>CPU SCHEDULING</a:t>
            </a:r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5410200" y="381000"/>
            <a:ext cx="32369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Scheduling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319</TotalTime>
  <Words>1293</Words>
  <Application>Microsoft Office PowerPoint</Application>
  <PresentationFormat>On-screen Show (4:3)</PresentationFormat>
  <Paragraphs>333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Blank Presentation</vt:lpstr>
      <vt:lpstr>Slide 1</vt:lpstr>
      <vt:lpstr>Slide 2</vt:lpstr>
      <vt:lpstr>Slide 3</vt:lpstr>
      <vt:lpstr>CPU SCHEDULING</vt:lpstr>
      <vt:lpstr>CPU SCHEDULING</vt:lpstr>
      <vt:lpstr>CPU SCHEDULING</vt:lpstr>
      <vt:lpstr>CPU SCHEDULING</vt:lpstr>
      <vt:lpstr>CPU SCHEDULING</vt:lpstr>
      <vt:lpstr>CPU SCHEDULING</vt:lpstr>
      <vt:lpstr>CPU SCHEDULING</vt:lpstr>
      <vt:lpstr>CPU SCHEDULING</vt:lpstr>
      <vt:lpstr>Slide 12</vt:lpstr>
      <vt:lpstr>CPU SCHEDULING</vt:lpstr>
      <vt:lpstr>CPU SCHEDULING</vt:lpstr>
      <vt:lpstr>Slide 15</vt:lpstr>
      <vt:lpstr>Slide 16</vt:lpstr>
      <vt:lpstr>CPU SCHEDULING</vt:lpstr>
      <vt:lpstr>Slide 18</vt:lpstr>
      <vt:lpstr>Slide 19</vt:lpstr>
      <vt:lpstr>Slide 20</vt:lpstr>
      <vt:lpstr>Slide 21</vt:lpstr>
      <vt:lpstr>Slide 22</vt:lpstr>
      <vt:lpstr>Slide 23</vt:lpstr>
    </vt:vector>
  </TitlesOfParts>
  <Company>Stratus Computer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SCHEDULING</dc:title>
  <dc:creator>jb</dc:creator>
  <cp:lastModifiedBy>SRI SETHUPARAN</cp:lastModifiedBy>
  <cp:revision>39</cp:revision>
  <dcterms:created xsi:type="dcterms:W3CDTF">2000-11-27T22:20:23Z</dcterms:created>
  <dcterms:modified xsi:type="dcterms:W3CDTF">2019-03-07T00:52:07Z</dcterms:modified>
</cp:coreProperties>
</file>