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300" r:id="rId26"/>
    <p:sldId id="301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9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78EE-353D-4F12-84C7-ED8D5FCF4BF2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1D6-E3DC-4246-9660-7298CA13C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Postulate -Hypothesize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B1D6-E3DC-4246-9660-7298CA13C0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abc</a:t>
            </a:r>
            <a:r>
              <a:rPr lang="en-US" dirty="0" smtClean="0"/>
              <a:t> + </a:t>
            </a:r>
            <a:r>
              <a:rPr lang="en-US" dirty="0" err="1" smtClean="0"/>
              <a:t>abc</a:t>
            </a:r>
            <a:r>
              <a:rPr lang="en-US" dirty="0" smtClean="0"/>
              <a:t>’ + </a:t>
            </a:r>
            <a:r>
              <a:rPr lang="en-US" dirty="0" err="1" smtClean="0"/>
              <a:t>a’c</a:t>
            </a:r>
            <a:endParaRPr lang="en-US" dirty="0" smtClean="0"/>
          </a:p>
          <a:p>
            <a:r>
              <a:rPr lang="en-US" dirty="0" smtClean="0"/>
              <a:t>=ab(</a:t>
            </a:r>
            <a:r>
              <a:rPr lang="en-US" dirty="0" err="1" smtClean="0"/>
              <a:t>c+c</a:t>
            </a:r>
            <a:r>
              <a:rPr lang="en-US" dirty="0" smtClean="0"/>
              <a:t>’)+</a:t>
            </a:r>
            <a:r>
              <a:rPr lang="en-US" dirty="0" err="1" smtClean="0"/>
              <a:t>a’c</a:t>
            </a:r>
            <a:endParaRPr lang="en-US" dirty="0" smtClean="0"/>
          </a:p>
          <a:p>
            <a:r>
              <a:rPr lang="en-US" dirty="0" smtClean="0"/>
              <a:t>=ab(1)+</a:t>
            </a:r>
            <a:r>
              <a:rPr lang="en-US" dirty="0" err="1" smtClean="0"/>
              <a:t>a’c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dirty="0" err="1" smtClean="0"/>
              <a:t>ab+a’c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B1D6-E3DC-4246-9660-7298CA13C0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i="1" dirty="0" smtClean="0"/>
              <a:t>a + </a:t>
            </a:r>
            <a:r>
              <a:rPr lang="en-US" i="1" dirty="0" err="1" smtClean="0"/>
              <a:t>b.c</a:t>
            </a:r>
            <a:r>
              <a:rPr lang="en-US" dirty="0" smtClean="0"/>
              <a:t>)' =a’.(</a:t>
            </a:r>
            <a:r>
              <a:rPr lang="en-US" dirty="0" err="1" smtClean="0"/>
              <a:t>bc</a:t>
            </a:r>
            <a:r>
              <a:rPr lang="en-US" dirty="0" smtClean="0"/>
              <a:t>’)’=a’.(b’+(c’)’)=</a:t>
            </a:r>
            <a:r>
              <a:rPr lang="en-US" dirty="0" err="1" smtClean="0"/>
              <a:t>a’b’+a’.c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B1D6-E3DC-4246-9660-7298CA13C0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Boolean Algebra &amp; Circuit Simplification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47901"/>
            <a:ext cx="4267200" cy="1981199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HNDIT2401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sz="3600" b="1" i="1" dirty="0" smtClean="0">
                <a:solidFill>
                  <a:schemeClr val="tx1"/>
                </a:solidFill>
              </a:rPr>
              <a:t>Basic Identities of Boolean Algebra </a:t>
            </a:r>
            <a:r>
              <a:rPr lang="en-US" sz="3200" b="1" i="1" dirty="0" smtClean="0">
                <a:solidFill>
                  <a:schemeClr val="tx1"/>
                </a:solidFill>
              </a:rPr>
              <a:t>(Associative law)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(11) x + ( y + z ) = ( x + y ) + z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(12) x (</a:t>
            </a:r>
            <a:r>
              <a:rPr lang="en-US" dirty="0" err="1" smtClean="0"/>
              <a:t>yz</a:t>
            </a:r>
            <a:r>
              <a:rPr lang="en-US" dirty="0" smtClean="0"/>
              <a:t>) = (</a:t>
            </a:r>
            <a:r>
              <a:rPr lang="en-US" dirty="0" err="1" smtClean="0"/>
              <a:t>xy</a:t>
            </a:r>
            <a:r>
              <a:rPr lang="en-US" dirty="0" smtClean="0"/>
              <a:t>) z</a:t>
            </a:r>
          </a:p>
        </p:txBody>
      </p:sp>
    </p:spTree>
    <p:extLst>
      <p:ext uri="{BB962C8B-B14F-4D97-AF65-F5344CB8AC3E}">
        <p14:creationId xmlns:p14="http://schemas.microsoft.com/office/powerpoint/2010/main" val="4010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i="1" dirty="0" smtClean="0">
                <a:solidFill>
                  <a:schemeClr val="tx1"/>
                </a:solidFill>
              </a:rPr>
              <a:t>Basic Identities of Boolean Algebra </a:t>
            </a:r>
            <a:r>
              <a:rPr lang="en-US" sz="3200" b="1" i="1" dirty="0" smtClean="0">
                <a:solidFill>
                  <a:schemeClr val="tx1"/>
                </a:solidFill>
              </a:rPr>
              <a:t>(Distributive law)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(13) x ( y + z ) =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xz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(14) </a:t>
            </a:r>
            <a:r>
              <a:rPr lang="en-US" dirty="0" smtClean="0">
                <a:solidFill>
                  <a:schemeClr val="hlink"/>
                </a:solidFill>
              </a:rPr>
              <a:t>x + </a:t>
            </a:r>
            <a:r>
              <a:rPr lang="en-US" dirty="0" err="1" smtClean="0">
                <a:solidFill>
                  <a:schemeClr val="hlink"/>
                </a:solidFill>
              </a:rPr>
              <a:t>yz</a:t>
            </a:r>
            <a:r>
              <a:rPr lang="en-US" dirty="0" smtClean="0">
                <a:solidFill>
                  <a:schemeClr val="hlink"/>
                </a:solidFill>
              </a:rPr>
              <a:t> = ( x + y )( x + z)</a:t>
            </a:r>
          </a:p>
        </p:txBody>
      </p:sp>
    </p:spTree>
    <p:extLst>
      <p:ext uri="{BB962C8B-B14F-4D97-AF65-F5344CB8AC3E}">
        <p14:creationId xmlns:p14="http://schemas.microsoft.com/office/powerpoint/2010/main" val="1937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i="1" smtClean="0">
                <a:solidFill>
                  <a:schemeClr val="tx1"/>
                </a:solidFill>
              </a:rPr>
              <a:t>Basic Identities of Boolean Algebra (DeMorgan’s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dirty="0" smtClean="0"/>
                  <a:t>(15)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hlink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hlink"/>
                    </a:solidFill>
                  </a:rPr>
                  <a:t>   /  (</a:t>
                </a:r>
                <a:r>
                  <a:rPr lang="en-US" dirty="0" err="1" smtClean="0">
                    <a:solidFill>
                      <a:schemeClr val="hlink"/>
                    </a:solidFill>
                  </a:rPr>
                  <a:t>x+y</a:t>
                </a:r>
                <a:r>
                  <a:rPr lang="en-US" dirty="0" smtClean="0">
                    <a:solidFill>
                      <a:schemeClr val="hlink"/>
                    </a:solidFill>
                  </a:rPr>
                  <a:t>)’=</a:t>
                </a:r>
                <a:r>
                  <a:rPr lang="en-US" dirty="0" err="1" smtClean="0">
                    <a:solidFill>
                      <a:schemeClr val="hlink"/>
                    </a:solidFill>
                  </a:rPr>
                  <a:t>x’y</a:t>
                </a:r>
                <a:r>
                  <a:rPr lang="en-US" dirty="0" smtClean="0">
                    <a:solidFill>
                      <a:schemeClr val="hlink"/>
                    </a:solidFill>
                  </a:rPr>
                  <a:t>’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dirty="0" smtClean="0"/>
                  <a:t>(16)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hlink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hlink"/>
                    </a:solidFill>
                  </a:rPr>
                  <a:t>   /(</a:t>
                </a:r>
                <a:r>
                  <a:rPr lang="en-US" dirty="0" err="1" smtClean="0">
                    <a:solidFill>
                      <a:schemeClr val="hlink"/>
                    </a:solidFill>
                  </a:rPr>
                  <a:t>xy</a:t>
                </a:r>
                <a:r>
                  <a:rPr lang="en-US" dirty="0" smtClean="0">
                    <a:solidFill>
                      <a:schemeClr val="hlink"/>
                    </a:solidFill>
                  </a:rPr>
                  <a:t>)’=</a:t>
                </a:r>
                <a:r>
                  <a:rPr lang="en-US" dirty="0" err="1" smtClean="0">
                    <a:solidFill>
                      <a:schemeClr val="hlink"/>
                    </a:solidFill>
                  </a:rPr>
                  <a:t>x’+y</a:t>
                </a:r>
                <a:r>
                  <a:rPr lang="en-US" dirty="0" smtClean="0">
                    <a:solidFill>
                      <a:schemeClr val="hlink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5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7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Basic Identities of Boolean Algebra (</a:t>
            </a:r>
            <a:r>
              <a:rPr lang="en-US" sz="3600" dirty="0">
                <a:latin typeface="+mn-lt"/>
                <a:ea typeface="+mn-ea"/>
                <a:cs typeface="+mn-cs"/>
              </a:rPr>
              <a:t>Double</a:t>
            </a:r>
            <a:r>
              <a:rPr lang="en-US" sz="3200" dirty="0"/>
              <a:t> </a:t>
            </a:r>
            <a:r>
              <a:rPr lang="en-US" sz="3600" b="1" i="1" dirty="0"/>
              <a:t>Complement Law/Involution</a:t>
            </a:r>
            <a:r>
              <a:rPr lang="en-US" sz="3600" b="1" i="1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dirty="0" smtClean="0"/>
                  <a:t>(17)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x/ (x’)’=x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US" dirty="0" smtClean="0"/>
              </a:p>
              <a:p>
                <a:pPr eaLnBrk="1" hangingPunct="1">
                  <a:buFont typeface="Wingdings" pitchFamily="2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52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2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Identities of Boolean Algebra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9" y="1752601"/>
            <a:ext cx="8868701" cy="50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b="1" smtClean="0"/>
              <a:t>Function Minimization using  Boolean Algebra</a:t>
            </a:r>
            <a:r>
              <a:rPr lang="en-US" smtClean="0"/>
              <a:t> </a:t>
            </a:r>
            <a:endParaRPr lang="en-US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098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="1" i="1" smtClean="0"/>
              <a:t>Examples</a:t>
            </a:r>
            <a:r>
              <a:rPr lang="en-US" sz="2400" smtClean="0"/>
              <a:t>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(a) </a:t>
            </a:r>
            <a:r>
              <a:rPr lang="en-US" sz="2400" i="1" smtClean="0"/>
              <a:t>a + ab = a(1+b)=a</a:t>
            </a:r>
            <a:r>
              <a:rPr lang="en-US" sz="240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(b) </a:t>
            </a:r>
            <a:r>
              <a:rPr lang="en-US" sz="2400" i="1" smtClean="0"/>
              <a:t>a</a:t>
            </a:r>
            <a:r>
              <a:rPr lang="en-US" sz="2400" smtClean="0"/>
              <a:t>(</a:t>
            </a:r>
            <a:r>
              <a:rPr lang="en-US" sz="2400" i="1" smtClean="0"/>
              <a:t>a + b</a:t>
            </a:r>
            <a:r>
              <a:rPr lang="en-US" sz="2400" smtClean="0"/>
              <a:t>) = </a:t>
            </a:r>
            <a:r>
              <a:rPr lang="en-US" sz="2400" i="1" smtClean="0"/>
              <a:t>a.a +ab=a+ab=a(1+b)=a.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(c) </a:t>
            </a:r>
            <a:r>
              <a:rPr lang="en-US" sz="2400" i="1" smtClean="0"/>
              <a:t>a + a</a:t>
            </a:r>
            <a:r>
              <a:rPr lang="en-US" sz="2400" smtClean="0"/>
              <a:t>'</a:t>
            </a:r>
            <a:r>
              <a:rPr lang="en-US" sz="2400" i="1" smtClean="0"/>
              <a:t>b = (a + a</a:t>
            </a:r>
            <a:r>
              <a:rPr lang="en-US" sz="2400" smtClean="0"/>
              <a:t>')(</a:t>
            </a:r>
            <a:r>
              <a:rPr lang="en-US" sz="2400" i="1" smtClean="0"/>
              <a:t>a </a:t>
            </a:r>
            <a:r>
              <a:rPr lang="en-US" sz="2400" smtClean="0"/>
              <a:t>+</a:t>
            </a:r>
            <a:r>
              <a:rPr lang="en-US" sz="2400" i="1" smtClean="0"/>
              <a:t> b</a:t>
            </a:r>
            <a:r>
              <a:rPr lang="en-US" sz="2400" smtClean="0"/>
              <a:t>)=1(</a:t>
            </a:r>
            <a:r>
              <a:rPr lang="en-US" sz="2400" i="1" smtClean="0"/>
              <a:t>a </a:t>
            </a:r>
            <a:r>
              <a:rPr lang="en-US" sz="2400" smtClean="0"/>
              <a:t>+</a:t>
            </a:r>
            <a:r>
              <a:rPr lang="en-US" sz="2400" i="1" smtClean="0"/>
              <a:t> b</a:t>
            </a:r>
            <a:r>
              <a:rPr lang="en-US" sz="2400" smtClean="0"/>
              <a:t>) =</a:t>
            </a:r>
            <a:r>
              <a:rPr lang="en-US" sz="2400" i="1" smtClean="0"/>
              <a:t>a+b</a:t>
            </a: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(d) </a:t>
            </a:r>
            <a:r>
              <a:rPr lang="en-US" sz="2400" i="1" smtClean="0"/>
              <a:t>a</a:t>
            </a:r>
            <a:r>
              <a:rPr lang="en-US" sz="2400" smtClean="0"/>
              <a:t>(</a:t>
            </a:r>
            <a:r>
              <a:rPr lang="en-US" sz="2400" i="1" smtClean="0"/>
              <a:t>a</a:t>
            </a:r>
            <a:r>
              <a:rPr lang="en-US" sz="2400" smtClean="0"/>
              <a:t>' + </a:t>
            </a:r>
            <a:r>
              <a:rPr lang="en-US" sz="2400" i="1" smtClean="0"/>
              <a:t>b</a:t>
            </a:r>
            <a:r>
              <a:rPr lang="en-US" sz="2400" smtClean="0"/>
              <a:t>) = </a:t>
            </a:r>
            <a:r>
              <a:rPr lang="en-US" sz="2400" i="1" smtClean="0"/>
              <a:t>a. a</a:t>
            </a:r>
            <a:r>
              <a:rPr lang="en-US" sz="2400" smtClean="0"/>
              <a:t>'</a:t>
            </a:r>
            <a:r>
              <a:rPr lang="en-US" sz="2400" i="1" smtClean="0"/>
              <a:t> +ab=0+ab=ab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7972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 = </a:t>
            </a:r>
            <a:r>
              <a:rPr lang="en-US" dirty="0" err="1" smtClean="0"/>
              <a:t>abc</a:t>
            </a:r>
            <a:r>
              <a:rPr lang="en-US" dirty="0" smtClean="0"/>
              <a:t> + </a:t>
            </a:r>
            <a:r>
              <a:rPr lang="en-US" dirty="0" err="1" smtClean="0"/>
              <a:t>abc</a:t>
            </a:r>
            <a:r>
              <a:rPr lang="en-US" dirty="0" smtClean="0"/>
              <a:t>’ + </a:t>
            </a:r>
            <a:r>
              <a:rPr lang="en-US" dirty="0" err="1" smtClean="0"/>
              <a:t>a’c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other type of question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Show that;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1- </a:t>
            </a:r>
            <a:r>
              <a:rPr lang="en-US" sz="2400" i="1" smtClean="0"/>
              <a:t>ab + ab</a:t>
            </a:r>
            <a:r>
              <a:rPr lang="en-US" sz="2400" smtClean="0"/>
              <a:t>' = </a:t>
            </a:r>
            <a:r>
              <a:rPr lang="en-US" sz="2400" i="1" smtClean="0"/>
              <a:t>a</a:t>
            </a:r>
            <a:r>
              <a:rPr lang="en-US" sz="2400" smtClean="0"/>
              <a:t>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2- (</a:t>
            </a:r>
            <a:r>
              <a:rPr lang="en-US" sz="2400" i="1" smtClean="0"/>
              <a:t>a + b</a:t>
            </a:r>
            <a:r>
              <a:rPr lang="en-US" sz="2400" smtClean="0"/>
              <a:t>)(</a:t>
            </a:r>
            <a:r>
              <a:rPr lang="en-US" sz="2400" i="1" smtClean="0"/>
              <a:t>a + b</a:t>
            </a:r>
            <a:r>
              <a:rPr lang="en-US" sz="2400" smtClean="0"/>
              <a:t>') = </a:t>
            </a:r>
            <a:r>
              <a:rPr lang="en-US" sz="2400" i="1" smtClean="0"/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1- </a:t>
            </a:r>
            <a:r>
              <a:rPr lang="en-US" sz="2400" i="1" smtClean="0"/>
              <a:t>ab + ab</a:t>
            </a:r>
            <a:r>
              <a:rPr lang="en-US" sz="2400" smtClean="0"/>
              <a:t>' = </a:t>
            </a:r>
            <a:r>
              <a:rPr lang="en-US" sz="2400" i="1" smtClean="0"/>
              <a:t>a(b+b</a:t>
            </a:r>
            <a:r>
              <a:rPr lang="en-US" sz="2400" smtClean="0"/>
              <a:t>') = </a:t>
            </a:r>
            <a:r>
              <a:rPr lang="en-US" sz="2400" i="1" smtClean="0"/>
              <a:t>a.1=a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2- (</a:t>
            </a:r>
            <a:r>
              <a:rPr lang="en-US" sz="2400" i="1" smtClean="0"/>
              <a:t>a + b</a:t>
            </a:r>
            <a:r>
              <a:rPr lang="en-US" sz="2400" smtClean="0"/>
              <a:t>)(</a:t>
            </a:r>
            <a:r>
              <a:rPr lang="en-US" sz="2400" i="1" smtClean="0"/>
              <a:t>a + b</a:t>
            </a:r>
            <a:r>
              <a:rPr lang="en-US" sz="2400" smtClean="0"/>
              <a:t>') = </a:t>
            </a:r>
            <a:r>
              <a:rPr lang="en-US" sz="2400" i="1" smtClean="0"/>
              <a:t>a.a +a.b</a:t>
            </a:r>
            <a:r>
              <a:rPr lang="en-US" sz="2400" smtClean="0"/>
              <a:t>' +</a:t>
            </a:r>
            <a:r>
              <a:rPr lang="en-US" sz="2400" i="1" smtClean="0"/>
              <a:t>a.b+b.b</a:t>
            </a:r>
            <a:r>
              <a:rPr lang="en-US" sz="2400" smtClean="0"/>
              <a:t>'</a:t>
            </a:r>
            <a:endParaRPr lang="en-US" sz="24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		 =   a  + a.b</a:t>
            </a:r>
            <a:r>
              <a:rPr lang="en-US" sz="2400" smtClean="0"/>
              <a:t>'</a:t>
            </a:r>
            <a:r>
              <a:rPr lang="en-US" sz="2400" i="1" smtClean="0"/>
              <a:t> +a.b + 0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		 =   a  + a.(b</a:t>
            </a:r>
            <a:r>
              <a:rPr lang="en-US" sz="2400" smtClean="0"/>
              <a:t>'</a:t>
            </a:r>
            <a:r>
              <a:rPr lang="en-US" sz="2400" i="1" smtClean="0"/>
              <a:t> +b) + 0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		 =   a  + a.1 	  + 0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		 =   a  + a = a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6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i="1" smtClean="0"/>
              <a:t>More Examples</a:t>
            </a:r>
            <a:endParaRPr lang="en-US" sz="48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Show that;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(a) </a:t>
            </a:r>
            <a:r>
              <a:rPr lang="en-US" sz="2400" i="1" smtClean="0"/>
              <a:t>ab + ab</a:t>
            </a:r>
            <a:r>
              <a:rPr lang="en-US" sz="2400" smtClean="0"/>
              <a:t>'</a:t>
            </a:r>
            <a:r>
              <a:rPr lang="en-US" sz="2400" i="1" smtClean="0"/>
              <a:t>c</a:t>
            </a:r>
            <a:r>
              <a:rPr lang="en-US" sz="2400" smtClean="0"/>
              <a:t> = </a:t>
            </a:r>
            <a:r>
              <a:rPr lang="en-US" sz="2400" i="1" smtClean="0"/>
              <a:t>ab + ac</a:t>
            </a:r>
            <a:r>
              <a:rPr lang="en-US" sz="24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(b) (</a:t>
            </a:r>
            <a:r>
              <a:rPr lang="en-US" sz="2400" i="1" smtClean="0"/>
              <a:t>a + b</a:t>
            </a:r>
            <a:r>
              <a:rPr lang="en-US" sz="2400" smtClean="0"/>
              <a:t>)(</a:t>
            </a:r>
            <a:r>
              <a:rPr lang="en-US" sz="2400" i="1" smtClean="0"/>
              <a:t>a + b</a:t>
            </a:r>
            <a:r>
              <a:rPr lang="en-US" sz="2400" smtClean="0"/>
              <a:t>' + </a:t>
            </a:r>
            <a:r>
              <a:rPr lang="en-US" sz="2400" i="1" smtClean="0"/>
              <a:t>c</a:t>
            </a:r>
            <a:r>
              <a:rPr lang="en-US" sz="2400" smtClean="0"/>
              <a:t>) = </a:t>
            </a:r>
            <a:r>
              <a:rPr lang="en-US" sz="2400" i="1" smtClean="0"/>
              <a:t>a + bc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(a) </a:t>
            </a:r>
            <a:r>
              <a:rPr lang="en-US" sz="2400" i="1" smtClean="0"/>
              <a:t>ab + ab</a:t>
            </a:r>
            <a:r>
              <a:rPr lang="en-US" sz="2400" smtClean="0"/>
              <a:t>'</a:t>
            </a:r>
            <a:r>
              <a:rPr lang="en-US" sz="2400" i="1" smtClean="0"/>
              <a:t>c</a:t>
            </a:r>
            <a:r>
              <a:rPr lang="en-US" sz="2400" smtClean="0"/>
              <a:t> = </a:t>
            </a:r>
            <a:r>
              <a:rPr lang="en-US" sz="2400" i="1" smtClean="0"/>
              <a:t>a(b + b</a:t>
            </a:r>
            <a:r>
              <a:rPr lang="en-US" sz="2400" smtClean="0"/>
              <a:t>'</a:t>
            </a:r>
            <a:r>
              <a:rPr lang="en-US" sz="2400" i="1" smtClean="0"/>
              <a:t>c)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     = a((b+b</a:t>
            </a:r>
            <a:r>
              <a:rPr lang="en-US" sz="2400" smtClean="0"/>
              <a:t>'</a:t>
            </a:r>
            <a:r>
              <a:rPr lang="en-US" sz="2400" i="1" smtClean="0"/>
              <a:t>).(b+c))=a(b+c)=ab+ac</a:t>
            </a:r>
            <a:r>
              <a:rPr lang="en-US" sz="2400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(b) (</a:t>
            </a:r>
            <a:r>
              <a:rPr lang="en-US" sz="2400" i="1" smtClean="0"/>
              <a:t>a + b</a:t>
            </a:r>
            <a:r>
              <a:rPr lang="en-US" sz="2400" smtClean="0"/>
              <a:t>)(</a:t>
            </a:r>
            <a:r>
              <a:rPr lang="en-US" sz="2400" i="1" smtClean="0"/>
              <a:t>a + b</a:t>
            </a:r>
            <a:r>
              <a:rPr lang="en-US" sz="2400" smtClean="0"/>
              <a:t>' + </a:t>
            </a:r>
            <a:r>
              <a:rPr lang="en-US" sz="2400" i="1" smtClean="0"/>
              <a:t>c</a:t>
            </a:r>
            <a:r>
              <a:rPr lang="en-US" sz="2400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= (</a:t>
            </a:r>
            <a:r>
              <a:rPr lang="en-US" sz="2400" i="1" smtClean="0"/>
              <a:t>a.a + a.b</a:t>
            </a:r>
            <a:r>
              <a:rPr lang="en-US" sz="2400" smtClean="0"/>
              <a:t>' </a:t>
            </a:r>
            <a:r>
              <a:rPr lang="en-US" sz="2400" i="1" smtClean="0"/>
              <a:t>+ a.c + ab +b.b</a:t>
            </a:r>
            <a:r>
              <a:rPr lang="en-US" sz="2400" smtClean="0"/>
              <a:t>' </a:t>
            </a:r>
            <a:r>
              <a:rPr lang="en-US" sz="2400" i="1" smtClean="0"/>
              <a:t>+bc)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	       = …</a:t>
            </a:r>
          </a:p>
        </p:txBody>
      </p:sp>
    </p:spTree>
    <p:extLst>
      <p:ext uri="{BB962C8B-B14F-4D97-AF65-F5344CB8AC3E}">
        <p14:creationId xmlns:p14="http://schemas.microsoft.com/office/powerpoint/2010/main" val="13921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DeMorgan's Theorem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(a) (</a:t>
            </a:r>
            <a:r>
              <a:rPr lang="en-US" i="1" smtClean="0"/>
              <a:t>a + b</a:t>
            </a:r>
            <a:r>
              <a:rPr lang="en-US" smtClean="0"/>
              <a:t>)' = </a:t>
            </a:r>
            <a:r>
              <a:rPr lang="en-US" i="1" smtClean="0"/>
              <a:t>a</a:t>
            </a:r>
            <a:r>
              <a:rPr lang="en-US" smtClean="0"/>
              <a:t>'</a:t>
            </a:r>
            <a:r>
              <a:rPr lang="en-US" i="1" smtClean="0"/>
              <a:t>b</a:t>
            </a:r>
            <a:r>
              <a:rPr lang="en-US" smtClean="0"/>
              <a:t>'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(b) (</a:t>
            </a:r>
            <a:r>
              <a:rPr lang="en-US" i="1" smtClean="0"/>
              <a:t>ab</a:t>
            </a:r>
            <a:r>
              <a:rPr lang="en-US" smtClean="0"/>
              <a:t>)' = </a:t>
            </a:r>
            <a:r>
              <a:rPr lang="en-US" i="1" smtClean="0"/>
              <a:t>a</a:t>
            </a:r>
            <a:r>
              <a:rPr lang="en-US" smtClean="0"/>
              <a:t>' + </a:t>
            </a:r>
            <a:r>
              <a:rPr lang="en-US" i="1" smtClean="0"/>
              <a:t>b</a:t>
            </a:r>
            <a:r>
              <a:rPr lang="en-US" smtClean="0"/>
              <a:t>'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Generalized DeMorgan's Theorem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(a) (</a:t>
            </a:r>
            <a:r>
              <a:rPr lang="en-US" i="1" smtClean="0"/>
              <a:t>a + b + … z</a:t>
            </a:r>
            <a:r>
              <a:rPr lang="en-US" smtClean="0"/>
              <a:t>)' = </a:t>
            </a:r>
            <a:r>
              <a:rPr lang="en-US" i="1" smtClean="0"/>
              <a:t>a</a:t>
            </a:r>
            <a:r>
              <a:rPr lang="en-US" smtClean="0"/>
              <a:t>'</a:t>
            </a:r>
            <a:r>
              <a:rPr lang="en-US" i="1" smtClean="0"/>
              <a:t>b</a:t>
            </a:r>
            <a:r>
              <a:rPr lang="en-US" smtClean="0"/>
              <a:t>'</a:t>
            </a:r>
            <a:r>
              <a:rPr lang="en-US" i="1" smtClean="0"/>
              <a:t> … z</a:t>
            </a:r>
            <a:r>
              <a:rPr lang="en-US" smtClean="0"/>
              <a:t>'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(b) (</a:t>
            </a:r>
            <a:r>
              <a:rPr lang="en-US" i="1" smtClean="0"/>
              <a:t>a.b … z</a:t>
            </a:r>
            <a:r>
              <a:rPr lang="en-US" smtClean="0"/>
              <a:t>)' = </a:t>
            </a:r>
            <a:r>
              <a:rPr lang="en-US" i="1" smtClean="0"/>
              <a:t>a</a:t>
            </a:r>
            <a:r>
              <a:rPr lang="en-US" smtClean="0"/>
              <a:t>'</a:t>
            </a:r>
            <a:r>
              <a:rPr lang="en-US" i="1" smtClean="0"/>
              <a:t> + b</a:t>
            </a:r>
            <a:r>
              <a:rPr lang="en-US" smtClean="0"/>
              <a:t>'</a:t>
            </a:r>
            <a:r>
              <a:rPr lang="en-US" i="1" smtClean="0"/>
              <a:t> + … z</a:t>
            </a:r>
            <a:r>
              <a:rPr lang="en-US" smtClean="0"/>
              <a:t>‘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Boolean Algebra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Formal logic</a:t>
            </a:r>
            <a:r>
              <a:rPr lang="en-US" sz="2400" dirty="0" smtClean="0"/>
              <a:t>: In formal logic, a statement (proposition) is a declarative sentence that is either true(1) or false (0). It is easier to communicate with computers using formal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Boolean variable: </a:t>
            </a:r>
            <a:r>
              <a:rPr lang="en-US" sz="2400" dirty="0" smtClean="0"/>
              <a:t>They are variables</a:t>
            </a:r>
            <a:r>
              <a:rPr lang="en-US" sz="2400" b="1" dirty="0" smtClean="0"/>
              <a:t>. </a:t>
            </a:r>
            <a:r>
              <a:rPr lang="en-US" sz="2400" dirty="0" smtClean="0"/>
              <a:t>Takes only two values – either true (1) or false (0). They are used as basic units of formal logic.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Boolean algebra</a:t>
            </a:r>
            <a:r>
              <a:rPr lang="en-US" sz="2400" dirty="0"/>
              <a:t>: Deals with binary variables and logic operations operating on those variables.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5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DeMorgan's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 = ab + c’d’</a:t>
            </a:r>
          </a:p>
          <a:p>
            <a:pPr eaLnBrk="1" hangingPunct="1"/>
            <a:r>
              <a:rPr lang="en-US" smtClean="0"/>
              <a:t>F’ = ??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 = ab + c’d’ + b’d</a:t>
            </a:r>
          </a:p>
          <a:p>
            <a:pPr eaLnBrk="1" hangingPunct="1"/>
            <a:r>
              <a:rPr lang="en-US" smtClean="0"/>
              <a:t>F’ = ??</a:t>
            </a:r>
          </a:p>
        </p:txBody>
      </p:sp>
    </p:spTree>
    <p:extLst>
      <p:ext uri="{BB962C8B-B14F-4D97-AF65-F5344CB8AC3E}">
        <p14:creationId xmlns:p14="http://schemas.microsoft.com/office/powerpoint/2010/main" val="13467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DeMorgan's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/>
              <a:t>Show that</a:t>
            </a:r>
            <a:r>
              <a:rPr lang="en-US" dirty="0" smtClean="0"/>
              <a:t>: (</a:t>
            </a:r>
            <a:r>
              <a:rPr lang="en-US" i="1" dirty="0" smtClean="0"/>
              <a:t>a + </a:t>
            </a:r>
            <a:r>
              <a:rPr lang="en-US" i="1" dirty="0" err="1" smtClean="0"/>
              <a:t>b.c</a:t>
            </a:r>
            <a:r>
              <a:rPr lang="en-US" dirty="0" smtClean="0"/>
              <a:t>)' = </a:t>
            </a:r>
            <a:r>
              <a:rPr lang="en-US" i="1" dirty="0" err="1" smtClean="0"/>
              <a:t>a</a:t>
            </a:r>
            <a:r>
              <a:rPr lang="en-US" dirty="0" err="1" smtClean="0"/>
              <a:t>'.</a:t>
            </a:r>
            <a:r>
              <a:rPr lang="en-US" i="1" dirty="0" err="1" smtClean="0"/>
              <a:t>b</a:t>
            </a:r>
            <a:r>
              <a:rPr lang="en-US" dirty="0" smtClean="0"/>
              <a:t>'</a:t>
            </a:r>
            <a:r>
              <a:rPr lang="en-US" i="1" dirty="0" smtClean="0"/>
              <a:t> + </a:t>
            </a:r>
            <a:r>
              <a:rPr lang="en-US" i="1" dirty="0" err="1" smtClean="0"/>
              <a:t>a</a:t>
            </a:r>
            <a:r>
              <a:rPr lang="en-US" dirty="0" err="1" smtClean="0"/>
              <a:t>'.</a:t>
            </a:r>
            <a:r>
              <a:rPr lang="en-US" i="1" dirty="0" err="1" smtClean="0"/>
              <a:t>c</a:t>
            </a:r>
            <a:r>
              <a:rPr lang="en-US" dirty="0" smtClean="0"/>
              <a:t>'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0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</a:t>
            </a:r>
            <a:r>
              <a:rPr lang="en-US" b="1" i="1" smtClean="0"/>
              <a:t>DeMorgan's</a:t>
            </a:r>
            <a:r>
              <a:rPr lang="en-US" smtClean="0"/>
              <a:t>  example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33400" y="1828800"/>
            <a:ext cx="81534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Times New Roman" pitchFamily="18" charset="0"/>
              </a:rPr>
              <a:t>Show that: 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 + </a:t>
            </a:r>
            <a:r>
              <a:rPr lang="en-US" sz="2800" i="1">
                <a:latin typeface="Times New Roman" pitchFamily="18" charset="0"/>
              </a:rPr>
              <a:t>z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')))' =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' + 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' (</a:t>
            </a:r>
            <a:r>
              <a:rPr lang="en-US" sz="2800" i="1">
                <a:latin typeface="Times New Roman" pitchFamily="18" charset="0"/>
              </a:rPr>
              <a:t>z</a:t>
            </a:r>
            <a:r>
              <a:rPr lang="en-US" sz="2800">
                <a:latin typeface="Times New Roman" pitchFamily="18" charset="0"/>
              </a:rPr>
              <a:t>' +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')	</a:t>
            </a:r>
          </a:p>
          <a:p>
            <a:endParaRPr lang="en-US" sz="2800" b="1" i="1">
              <a:latin typeface="Times New Roman" pitchFamily="18" charset="0"/>
            </a:endParaRPr>
          </a:p>
          <a:p>
            <a:pPr lvl="1"/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')))' 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(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'))'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' (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'))'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' (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' +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')')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' (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'(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')')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' (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'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‘+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  <a:p>
            <a:pPr lvl="1"/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				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(a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a)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</a:p>
          <a:p>
            <a:pPr lvl="1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				=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(a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‘)(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</a:p>
          <a:p>
            <a:pPr lvl="1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				=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'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‘</a:t>
            </a:r>
            <a:r>
              <a:rPr lang="en-US" sz="2400">
                <a:latin typeface="Times New Roman" pitchFamily="18" charset="0"/>
              </a:rPr>
              <a:t>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	= </a:t>
            </a:r>
            <a:r>
              <a:rPr lang="en-US" sz="2400" i="1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' (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>
                <a:latin typeface="Times New Roman" pitchFamily="18" charset="0"/>
              </a:rPr>
              <a:t>' +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')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0893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smtClean="0"/>
              <a:t>(</a:t>
            </a:r>
            <a:r>
              <a:rPr lang="en-US" i="1" smtClean="0"/>
              <a:t>b + c</a:t>
            </a:r>
            <a:r>
              <a:rPr lang="en-US" smtClean="0"/>
              <a:t>)</a:t>
            </a:r>
            <a:r>
              <a:rPr lang="en-US" i="1" smtClean="0"/>
              <a:t> + a</a:t>
            </a:r>
            <a:r>
              <a:rPr lang="en-US" smtClean="0"/>
              <a:t>'</a:t>
            </a:r>
            <a:r>
              <a:rPr lang="en-US" i="1" smtClean="0"/>
              <a:t>b</a:t>
            </a:r>
            <a:r>
              <a:rPr lang="en-US" smtClean="0"/>
              <a:t>)'=</a:t>
            </a:r>
            <a:r>
              <a:rPr lang="en-US" i="1" smtClean="0"/>
              <a:t>b</a:t>
            </a:r>
            <a:r>
              <a:rPr lang="en-US" smtClean="0"/>
              <a:t>'(</a:t>
            </a:r>
            <a:r>
              <a:rPr lang="en-US" i="1" smtClean="0"/>
              <a:t>a</a:t>
            </a:r>
            <a:r>
              <a:rPr lang="en-US" smtClean="0"/>
              <a:t>' + </a:t>
            </a:r>
            <a:r>
              <a:rPr lang="en-US" i="1" smtClean="0"/>
              <a:t>c</a:t>
            </a:r>
            <a:r>
              <a:rPr lang="en-US" smtClean="0"/>
              <a:t>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ab + a</a:t>
            </a:r>
            <a:r>
              <a:rPr lang="en-US" smtClean="0"/>
              <a:t>'</a:t>
            </a:r>
            <a:r>
              <a:rPr lang="en-US" i="1" smtClean="0"/>
              <a:t>c + bc = ab + a</a:t>
            </a:r>
            <a:r>
              <a:rPr lang="en-US" smtClean="0"/>
              <a:t>'</a:t>
            </a:r>
            <a:r>
              <a:rPr lang="en-US" i="1" smtClean="0"/>
              <a:t>c</a:t>
            </a:r>
            <a:r>
              <a:rPr lang="en-US" smtClean="0"/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(</a:t>
            </a:r>
            <a:r>
              <a:rPr lang="en-US" i="1" smtClean="0"/>
              <a:t>a + b</a:t>
            </a:r>
            <a:r>
              <a:rPr lang="en-US" smtClean="0"/>
              <a:t>)(</a:t>
            </a:r>
            <a:r>
              <a:rPr lang="en-US" i="1" smtClean="0"/>
              <a:t>a</a:t>
            </a:r>
            <a:r>
              <a:rPr lang="en-US" smtClean="0"/>
              <a:t>' + </a:t>
            </a:r>
            <a:r>
              <a:rPr lang="en-US" i="1" smtClean="0"/>
              <a:t>c</a:t>
            </a:r>
            <a:r>
              <a:rPr lang="en-US" smtClean="0"/>
              <a:t>)(</a:t>
            </a:r>
            <a:r>
              <a:rPr lang="en-US" i="1" smtClean="0"/>
              <a:t>b + c</a:t>
            </a:r>
            <a:r>
              <a:rPr lang="en-US" smtClean="0"/>
              <a:t>) = (</a:t>
            </a:r>
            <a:r>
              <a:rPr lang="en-US" i="1" smtClean="0"/>
              <a:t>a + b</a:t>
            </a:r>
            <a:r>
              <a:rPr lang="en-US" smtClean="0"/>
              <a:t>)(</a:t>
            </a:r>
            <a:r>
              <a:rPr lang="en-US" i="1" smtClean="0"/>
              <a:t>a</a:t>
            </a:r>
            <a:r>
              <a:rPr lang="en-US" smtClean="0"/>
              <a:t>' +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97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Circuit Minimization</a:t>
            </a:r>
          </a:p>
          <a:p>
            <a:pPr lvl="1" eaLnBrk="1" hangingPunct="1"/>
            <a:r>
              <a:rPr lang="en-US" sz="2400" dirty="0" smtClean="0"/>
              <a:t>Algebraic manipulations can be used to simplify Boolean expressions</a:t>
            </a:r>
          </a:p>
          <a:p>
            <a:pPr lvl="2" eaLnBrk="1" hangingPunct="1"/>
            <a:r>
              <a:rPr lang="en-US" sz="2000" dirty="0" smtClean="0"/>
              <a:t>As we've seen, this process is not always easy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err="1" smtClean="0"/>
              <a:t>Karnaugh</a:t>
            </a:r>
            <a:r>
              <a:rPr lang="en-US" sz="2400" dirty="0" smtClean="0"/>
              <a:t> maps (K-maps) provide an easy and visual technique for finding the minimum cost Sum Of Product (SOP) (or Product of  sum(POS)) form for a Boolean expression</a:t>
            </a:r>
          </a:p>
          <a:p>
            <a:pPr lvl="2" eaLnBrk="1" hangingPunct="1"/>
            <a:r>
              <a:rPr lang="en-US" sz="2000" dirty="0" smtClean="0"/>
              <a:t>This technique has limitations. i.e. works for # inputs &lt; 7</a:t>
            </a:r>
          </a:p>
          <a:p>
            <a:pPr lvl="2" eaLnBrk="1" hangingPunct="1"/>
            <a:r>
              <a:rPr lang="en-US" sz="2000" dirty="0" smtClean="0"/>
              <a:t>Not good for CAD tools, but good for teaching the idea of simplification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11731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for k map</a:t>
            </a:r>
            <a:endParaRPr lang="en-US" dirty="0"/>
          </a:p>
        </p:txBody>
      </p:sp>
      <p:pic>
        <p:nvPicPr>
          <p:cNvPr id="1030" name="Picture 6" descr="http://www.ee.surrey.ac.uk/Projects/Labview/minimisation/graphics/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7" y="1600200"/>
            <a:ext cx="3771900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47247" y="1886635"/>
            <a:ext cx="5144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may not include any cell containing a 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may be horizontal or vertical, but not diagonal. 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" descr="http://www.ee.surrey.ac.uk/Projects/Labview/minimisation/graphics/g2.gif"/>
          <p:cNvSpPr>
            <a:spLocks noChangeAspect="1" noChangeArrowheads="1"/>
          </p:cNvSpPr>
          <p:nvPr/>
        </p:nvSpPr>
        <p:spPr bwMode="auto">
          <a:xfrm>
            <a:off x="57150" y="138113"/>
            <a:ext cx="37719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657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Rule for k map…………….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ee.surrey.ac.uk/Projects/Labview/minimisation/graphics/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6" y="5539460"/>
            <a:ext cx="37719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www.ee.surrey.ac.uk/Projects/Labview/minimisation/graphics/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0" y="5525865"/>
            <a:ext cx="37719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.surrey.ac.uk/Projects/Labview/minimisation/graphics/g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01" y="146614"/>
            <a:ext cx="5248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www.ee.surrey.ac.uk/Projects/Labview/minimisation/graphics/g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213802"/>
            <a:ext cx="4581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e.surrey.ac.uk/Projects/Labview/minimisation/graphics/g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38" y="3049705"/>
            <a:ext cx="46577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ee.surrey.ac.uk/Projects/Labview/minimisation/graphics/g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1669766"/>
            <a:ext cx="42005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ee.surrey.ac.uk/Projects/Labview/minimisation/graphics/g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43" y="4026182"/>
            <a:ext cx="37719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ee.surrey.ac.uk/Projects/Labview/minimisation/graphics/g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1" y="4252075"/>
            <a:ext cx="42005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The Combining Property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smtClean="0"/>
              <a:t>Recall the combining property</a:t>
            </a:r>
          </a:p>
          <a:p>
            <a:pPr lvl="2" eaLnBrk="1" hangingPunct="1"/>
            <a:r>
              <a:rPr lang="en-US" sz="2000" dirty="0" smtClean="0"/>
              <a:t>x y + x y'    =     x (y + y')     = x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Example:</a:t>
            </a:r>
          </a:p>
          <a:p>
            <a:pPr lvl="2" eaLnBrk="1" hangingPunct="1"/>
            <a:r>
              <a:rPr lang="en-US" sz="2000" dirty="0" smtClean="0"/>
              <a:t>f = x1'x2'x3'+x1'x2x3'+x1x2'x3'+x1x2'x3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=    </a:t>
            </a:r>
            <a:r>
              <a:rPr lang="en-US" sz="2000" i="1" dirty="0" smtClean="0"/>
              <a:t>m</a:t>
            </a:r>
            <a:r>
              <a:rPr lang="en-US" sz="2000" dirty="0" smtClean="0"/>
              <a:t>0    +    </a:t>
            </a:r>
            <a:r>
              <a:rPr lang="en-US" sz="2000" i="1" dirty="0" smtClean="0"/>
              <a:t>m</a:t>
            </a:r>
            <a:r>
              <a:rPr lang="en-US" sz="2000" dirty="0" smtClean="0"/>
              <a:t>2    +    </a:t>
            </a:r>
            <a:r>
              <a:rPr lang="en-US" sz="2000" i="1" dirty="0" smtClean="0"/>
              <a:t>m</a:t>
            </a:r>
            <a:r>
              <a:rPr lang="en-US" sz="2000" dirty="0" smtClean="0"/>
              <a:t>4    +    </a:t>
            </a:r>
            <a:r>
              <a:rPr lang="en-US" sz="2000" i="1" dirty="0" smtClean="0"/>
              <a:t>m</a:t>
            </a:r>
            <a:r>
              <a:rPr lang="en-US" sz="2000" dirty="0" smtClean="0"/>
              <a:t>5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 err="1"/>
              <a:t>minterm</a:t>
            </a:r>
            <a:r>
              <a:rPr lang="en-US" sz="1800" dirty="0"/>
              <a:t> is a Boolean expression resulting in </a:t>
            </a:r>
            <a:r>
              <a:rPr lang="en-US" sz="1800" b="1" dirty="0"/>
              <a:t>1</a:t>
            </a:r>
            <a:r>
              <a:rPr lang="en-US" sz="1800" dirty="0"/>
              <a:t> for the output of a single cell, and </a:t>
            </a:r>
            <a:r>
              <a:rPr lang="en-US" sz="1800" b="1" dirty="0"/>
              <a:t>0</a:t>
            </a:r>
            <a:r>
              <a:rPr lang="en-US" sz="1800" dirty="0"/>
              <a:t>s for all other cells in a </a:t>
            </a:r>
            <a:r>
              <a:rPr lang="en-US" sz="1800" dirty="0" err="1"/>
              <a:t>Karnaugh</a:t>
            </a:r>
            <a:r>
              <a:rPr lang="en-US" sz="1800" dirty="0"/>
              <a:t> map, or truth table.</a:t>
            </a:r>
            <a:endParaRPr lang="en-US" sz="2000" dirty="0" smtClean="0"/>
          </a:p>
          <a:p>
            <a:pPr lvl="2" eaLnBrk="1" hangingPunct="1"/>
            <a:r>
              <a:rPr lang="en-US" sz="2000" dirty="0" err="1" smtClean="0"/>
              <a:t>Minterms</a:t>
            </a:r>
            <a:r>
              <a:rPr lang="en-US" sz="2000" dirty="0" smtClean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0 and </a:t>
            </a:r>
            <a:r>
              <a:rPr lang="en-US" sz="2000" i="1" dirty="0" smtClean="0"/>
              <a:t>m</a:t>
            </a:r>
            <a:r>
              <a:rPr lang="en-US" sz="2000" dirty="0" smtClean="0"/>
              <a:t>2 differ in only one variable (x2)</a:t>
            </a:r>
          </a:p>
          <a:p>
            <a:pPr lvl="3" eaLnBrk="1" hangingPunct="1"/>
            <a:r>
              <a:rPr lang="en-US" sz="1800" i="1" dirty="0" smtClean="0"/>
              <a:t>m</a:t>
            </a:r>
            <a:r>
              <a:rPr lang="en-US" sz="1800" dirty="0" smtClean="0"/>
              <a:t>0 and </a:t>
            </a:r>
            <a:r>
              <a:rPr lang="en-US" sz="1800" i="1" dirty="0" smtClean="0"/>
              <a:t>m</a:t>
            </a:r>
            <a:r>
              <a:rPr lang="en-US" sz="1800" dirty="0" smtClean="0"/>
              <a:t>2 can be combined to get x1'x3'</a:t>
            </a:r>
          </a:p>
          <a:p>
            <a:pPr lvl="3" eaLnBrk="1" hangingPunct="1"/>
            <a:r>
              <a:rPr lang="en-US" sz="1800" dirty="0" smtClean="0"/>
              <a:t>Reduced fan in </a:t>
            </a:r>
            <a:r>
              <a:rPr lang="en-US" sz="1800" u="sng" dirty="0" smtClean="0"/>
              <a:t>and</a:t>
            </a:r>
            <a:r>
              <a:rPr lang="en-US" sz="1800" dirty="0" smtClean="0"/>
              <a:t> reduced number of gates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Hence, f = x1'x3' + x1x2'	</a:t>
            </a:r>
            <a:r>
              <a:rPr lang="en-US" sz="2000" dirty="0" smtClean="0">
                <a:sym typeface="Wingdings" pitchFamily="2" charset="2"/>
              </a:rPr>
              <a:t> still SOP but not canonical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56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 smtClean="0"/>
              <a:t>Visualizing the Combining Property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smtClean="0"/>
              <a:t>f(x1,x2)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(0,1,3)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smtClean="0"/>
              <a:t>Canonical SOP:</a:t>
            </a:r>
          </a:p>
          <a:p>
            <a:pPr lvl="2" eaLnBrk="1" hangingPunct="1"/>
            <a:r>
              <a:rPr lang="en-US" sz="2000" dirty="0" smtClean="0"/>
              <a:t>f = x1'x2'+x1'x2+x1x2</a:t>
            </a:r>
            <a:br>
              <a:rPr lang="en-US" sz="2000" dirty="0" smtClean="0"/>
            </a:br>
            <a:r>
              <a:rPr lang="en-US" sz="2000" dirty="0" smtClean="0"/>
              <a:t>  = x1'x2'+x1'x2+x1x2</a:t>
            </a:r>
            <a:r>
              <a:rPr lang="en-US" sz="2000" dirty="0" smtClean="0">
                <a:solidFill>
                  <a:srgbClr val="FF3300"/>
                </a:solidFill>
              </a:rPr>
              <a:t>+x1'x2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= x1'+x2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smtClean="0"/>
              <a:t>A 2-variable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map:</a:t>
            </a:r>
          </a:p>
        </p:txBody>
      </p:sp>
      <p:graphicFrame>
        <p:nvGraphicFramePr>
          <p:cNvPr id="360517" name="Group 69"/>
          <p:cNvGraphicFramePr>
            <a:graphicFrameLocks noGrp="1"/>
          </p:cNvGraphicFramePr>
          <p:nvPr/>
        </p:nvGraphicFramePr>
        <p:xfrm>
          <a:off x="5410200" y="1930400"/>
          <a:ext cx="2514600" cy="218440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621" name="Group 173"/>
          <p:cNvGraphicFramePr>
            <a:graphicFrameLocks noGrp="1"/>
          </p:cNvGraphicFramePr>
          <p:nvPr/>
        </p:nvGraphicFramePr>
        <p:xfrm>
          <a:off x="2209800" y="4838700"/>
          <a:ext cx="1981200" cy="1801813"/>
        </p:xfrm>
        <a:graphic>
          <a:graphicData uri="http://schemas.openxmlformats.org/drawingml/2006/table">
            <a:tbl>
              <a:tblPr/>
              <a:tblGrid>
                <a:gridCol w="7112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x2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2" name="AutoShape 164"/>
          <p:cNvSpPr>
            <a:spLocks noChangeArrowheads="1"/>
          </p:cNvSpPr>
          <p:nvPr/>
        </p:nvSpPr>
        <p:spPr bwMode="auto">
          <a:xfrm>
            <a:off x="3721100" y="55880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AutoShape 165"/>
          <p:cNvSpPr>
            <a:spLocks noChangeArrowheads="1"/>
          </p:cNvSpPr>
          <p:nvPr/>
        </p:nvSpPr>
        <p:spPr bwMode="auto">
          <a:xfrm rot="5400000">
            <a:off x="3416300" y="52832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Text Box 166"/>
          <p:cNvSpPr txBox="1">
            <a:spLocks noChangeArrowheads="1"/>
          </p:cNvSpPr>
          <p:nvPr/>
        </p:nvSpPr>
        <p:spPr bwMode="auto">
          <a:xfrm>
            <a:off x="5116286" y="44958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minimum form: f = x1'+x2</a:t>
            </a:r>
          </a:p>
        </p:txBody>
      </p:sp>
    </p:spTree>
    <p:extLst>
      <p:ext uri="{BB962C8B-B14F-4D97-AF65-F5344CB8AC3E}">
        <p14:creationId xmlns:p14="http://schemas.microsoft.com/office/powerpoint/2010/main" val="23907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104106"/>
            <a:ext cx="8229600" cy="42211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3 Variable Map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smtClean="0"/>
              <a:t>f(A,B,C)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(1,2,6,7)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Minimum SOP is f = A B + B C' + A' B' C</a:t>
            </a:r>
          </a:p>
          <a:p>
            <a:pPr lvl="2" eaLnBrk="1" hangingPunct="1"/>
            <a:r>
              <a:rPr lang="en-US" sz="2000" dirty="0" smtClean="0"/>
              <a:t>Cost = gates + fan-in = 4 + (7+3) = 14</a:t>
            </a:r>
          </a:p>
        </p:txBody>
      </p:sp>
      <p:graphicFrame>
        <p:nvGraphicFramePr>
          <p:cNvPr id="361563" name="Group 91"/>
          <p:cNvGraphicFramePr>
            <a:graphicFrameLocks noGrp="1"/>
          </p:cNvGraphicFramePr>
          <p:nvPr/>
        </p:nvGraphicFramePr>
        <p:xfrm>
          <a:off x="2743200" y="2516188"/>
          <a:ext cx="3632200" cy="1801812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6" name="AutoShape 62"/>
          <p:cNvSpPr>
            <a:spLocks noChangeArrowheads="1"/>
          </p:cNvSpPr>
          <p:nvPr/>
        </p:nvSpPr>
        <p:spPr bwMode="auto">
          <a:xfrm>
            <a:off x="5905500" y="321468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86"/>
          <p:cNvSpPr>
            <a:spLocks noChangeArrowheads="1"/>
          </p:cNvSpPr>
          <p:nvPr/>
        </p:nvSpPr>
        <p:spPr bwMode="auto">
          <a:xfrm rot="5400000">
            <a:off x="5613400" y="349408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Text Box 87"/>
          <p:cNvSpPr txBox="1">
            <a:spLocks noChangeArrowheads="1"/>
          </p:cNvSpPr>
          <p:nvPr/>
        </p:nvSpPr>
        <p:spPr bwMode="auto">
          <a:xfrm>
            <a:off x="6019800" y="1447800"/>
            <a:ext cx="2667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Gray Code: any two consecutive numbers differ in only a </a:t>
            </a:r>
            <a:r>
              <a:rPr lang="en-US" i="1"/>
              <a:t>single bit</a:t>
            </a:r>
          </a:p>
        </p:txBody>
      </p:sp>
      <p:sp>
        <p:nvSpPr>
          <p:cNvPr id="7199" name="Line 89"/>
          <p:cNvSpPr>
            <a:spLocks noChangeShapeType="1"/>
          </p:cNvSpPr>
          <p:nvPr/>
        </p:nvSpPr>
        <p:spPr bwMode="auto">
          <a:xfrm flipH="1">
            <a:off x="5181600" y="1982788"/>
            <a:ext cx="8382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90"/>
          <p:cNvSpPr>
            <a:spLocks noChangeArrowheads="1"/>
          </p:cNvSpPr>
          <p:nvPr/>
        </p:nvSpPr>
        <p:spPr bwMode="auto">
          <a:xfrm rot="5400000">
            <a:off x="4629150" y="3232150"/>
            <a:ext cx="30480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Boolean </a:t>
            </a:r>
            <a:r>
              <a:rPr lang="en-US" b="1" dirty="0" smtClean="0"/>
              <a:t>Algebra………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Boolean </a:t>
            </a:r>
            <a:r>
              <a:rPr lang="en-US" sz="2800" b="1" dirty="0"/>
              <a:t>Expressions</a:t>
            </a:r>
            <a:r>
              <a:rPr lang="en-US" sz="2800" dirty="0"/>
              <a:t>: Combining the variables and operators yields Boolean expressions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>
              <a:spcBef>
                <a:spcPct val="50000"/>
              </a:spcBef>
            </a:pPr>
            <a:r>
              <a:rPr lang="en-US" sz="2800" b="1" dirty="0" smtClean="0"/>
              <a:t>Boolean function: </a:t>
            </a:r>
            <a:r>
              <a:rPr lang="en-US" sz="2800" dirty="0" smtClean="0"/>
              <a:t>Mapping from Boolean variables to a Boolean value</a:t>
            </a:r>
            <a:r>
              <a:rPr lang="en-US" sz="2800" dirty="0"/>
              <a:t>. A Boolean function typically has one or more input values and yields a result, based on these input values, in the range {0,1}</a:t>
            </a:r>
            <a:endParaRPr lang="en-US" sz="2800" dirty="0" smtClean="0"/>
          </a:p>
          <a:p>
            <a:r>
              <a:rPr lang="en-US" sz="2800" b="1" dirty="0" smtClean="0"/>
              <a:t>Truth table</a:t>
            </a:r>
            <a:r>
              <a:rPr lang="en-US" sz="2800" dirty="0" smtClean="0"/>
              <a:t>: </a:t>
            </a:r>
          </a:p>
          <a:p>
            <a:pPr lvl="1" eaLnBrk="1" hangingPunct="1"/>
            <a:r>
              <a:rPr lang="en-US" sz="2400" dirty="0" smtClean="0"/>
              <a:t>Represents relationship between a Boolean function and its binary variables. </a:t>
            </a:r>
          </a:p>
          <a:p>
            <a:pPr lvl="1" eaLnBrk="1" hangingPunct="1"/>
            <a:r>
              <a:rPr lang="en-US" sz="2400" dirty="0" smtClean="0"/>
              <a:t>It enumerates all possible combinations of arguments and the corresponding function values. </a:t>
            </a:r>
          </a:p>
        </p:txBody>
      </p:sp>
    </p:spTree>
    <p:extLst>
      <p:ext uri="{BB962C8B-B14F-4D97-AF65-F5344CB8AC3E}">
        <p14:creationId xmlns:p14="http://schemas.microsoft.com/office/powerpoint/2010/main" val="27349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 smtClean="0"/>
              <a:t>K-maps in Various Sizes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377985" name="Group 129"/>
          <p:cNvGraphicFramePr>
            <a:graphicFrameLocks noGrp="1"/>
          </p:cNvGraphicFramePr>
          <p:nvPr/>
        </p:nvGraphicFramePr>
        <p:xfrm>
          <a:off x="4368800" y="1658938"/>
          <a:ext cx="3632200" cy="1801812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986" name="Group 130"/>
          <p:cNvGraphicFramePr>
            <a:graphicFrameLocks noGrp="1"/>
          </p:cNvGraphicFramePr>
          <p:nvPr/>
        </p:nvGraphicFramePr>
        <p:xfrm>
          <a:off x="1295400" y="1665288"/>
          <a:ext cx="1905000" cy="1801812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984" name="Group 128"/>
          <p:cNvGraphicFramePr>
            <a:graphicFrameLocks noGrp="1"/>
          </p:cNvGraphicFramePr>
          <p:nvPr/>
        </p:nvGraphicFramePr>
        <p:xfrm>
          <a:off x="2667000" y="3833813"/>
          <a:ext cx="3632200" cy="2903537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C 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A 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104106"/>
            <a:ext cx="8229600" cy="42211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Full-Adder Carry-Out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err="1" smtClean="0"/>
              <a:t>Cout</a:t>
            </a:r>
            <a:r>
              <a:rPr lang="en-US" sz="2400" dirty="0" smtClean="0"/>
              <a:t>(</a:t>
            </a:r>
            <a:r>
              <a:rPr lang="en-US" sz="2400" dirty="0" err="1" smtClean="0"/>
              <a:t>A,B,Cin</a:t>
            </a:r>
            <a:r>
              <a:rPr lang="en-US" sz="2400" dirty="0" smtClean="0"/>
              <a:t>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(3,5,6,7)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Minimum SOP is </a:t>
            </a:r>
            <a:r>
              <a:rPr lang="en-US" sz="2000" dirty="0" err="1" smtClean="0"/>
              <a:t>Cout</a:t>
            </a:r>
            <a:r>
              <a:rPr lang="en-US" sz="2000" dirty="0" smtClean="0"/>
              <a:t> = A </a:t>
            </a:r>
            <a:r>
              <a:rPr lang="en-US" sz="2000" dirty="0" err="1" smtClean="0"/>
              <a:t>Cin</a:t>
            </a:r>
            <a:r>
              <a:rPr lang="en-US" sz="2000" dirty="0" smtClean="0"/>
              <a:t> + B </a:t>
            </a:r>
            <a:r>
              <a:rPr lang="en-US" sz="2000" dirty="0" err="1" smtClean="0"/>
              <a:t>Cin</a:t>
            </a:r>
            <a:r>
              <a:rPr lang="en-US" sz="2000" dirty="0" smtClean="0"/>
              <a:t> + A B</a:t>
            </a:r>
          </a:p>
          <a:p>
            <a:pPr lvl="2" eaLnBrk="1" hangingPunct="1"/>
            <a:r>
              <a:rPr lang="en-US" sz="2000" dirty="0" smtClean="0"/>
              <a:t>Cost = 4 + 9 = 13</a:t>
            </a:r>
          </a:p>
        </p:txBody>
      </p:sp>
      <p:graphicFrame>
        <p:nvGraphicFramePr>
          <p:cNvPr id="368685" name="Group 45"/>
          <p:cNvGraphicFramePr>
            <a:graphicFrameLocks noGrp="1"/>
          </p:cNvGraphicFramePr>
          <p:nvPr/>
        </p:nvGraphicFramePr>
        <p:xfrm>
          <a:off x="2590800" y="2478088"/>
          <a:ext cx="3784600" cy="1801812"/>
        </p:xfrm>
        <a:graphic>
          <a:graphicData uri="http://schemas.openxmlformats.org/drawingml/2006/table">
            <a:tbl>
              <a:tblPr/>
              <a:tblGrid>
                <a:gridCol w="12446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Cin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4" name="AutoShape 36"/>
          <p:cNvSpPr>
            <a:spLocks noChangeArrowheads="1"/>
          </p:cNvSpPr>
          <p:nvPr/>
        </p:nvSpPr>
        <p:spPr bwMode="auto">
          <a:xfrm>
            <a:off x="5257800" y="321468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AutoShape 37"/>
          <p:cNvSpPr>
            <a:spLocks noChangeArrowheads="1"/>
          </p:cNvSpPr>
          <p:nvPr/>
        </p:nvSpPr>
        <p:spPr bwMode="auto">
          <a:xfrm rot="5400000">
            <a:off x="4914900" y="349408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AutoShape 38"/>
          <p:cNvSpPr>
            <a:spLocks noChangeArrowheads="1"/>
          </p:cNvSpPr>
          <p:nvPr/>
        </p:nvSpPr>
        <p:spPr bwMode="auto">
          <a:xfrm rot="5400000">
            <a:off x="5613400" y="349408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05693"/>
            <a:ext cx="8229600" cy="4221163"/>
          </a:xfrm>
        </p:spPr>
        <p:txBody>
          <a:bodyPr/>
          <a:lstStyle/>
          <a:p>
            <a:pPr eaLnBrk="1" hangingPunct="1"/>
            <a:r>
              <a:rPr lang="en-US" smtClean="0"/>
              <a:t>More 3 Variable Maps</a:t>
            </a:r>
          </a:p>
          <a:p>
            <a:pPr lvl="1" eaLnBrk="1" hangingPunct="1"/>
            <a:endParaRPr lang="en-US" sz="2400" smtClean="0"/>
          </a:p>
        </p:txBody>
      </p:sp>
      <p:graphicFrame>
        <p:nvGraphicFramePr>
          <p:cNvPr id="362572" name="Group 76"/>
          <p:cNvGraphicFramePr>
            <a:graphicFrameLocks noGrp="1"/>
          </p:cNvGraphicFramePr>
          <p:nvPr/>
        </p:nvGraphicFramePr>
        <p:xfrm>
          <a:off x="914400" y="1697038"/>
          <a:ext cx="3632200" cy="1801812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8" name="AutoShape 36"/>
          <p:cNvSpPr>
            <a:spLocks noChangeArrowheads="1"/>
          </p:cNvSpPr>
          <p:nvPr/>
        </p:nvSpPr>
        <p:spPr bwMode="auto">
          <a:xfrm>
            <a:off x="3429000" y="5257800"/>
            <a:ext cx="9779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AutoShape 37"/>
          <p:cNvSpPr>
            <a:spLocks noChangeArrowheads="1"/>
          </p:cNvSpPr>
          <p:nvPr/>
        </p:nvSpPr>
        <p:spPr bwMode="auto">
          <a:xfrm rot="5400000">
            <a:off x="2501900" y="26924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AutoShape 38"/>
          <p:cNvSpPr>
            <a:spLocks noChangeArrowheads="1"/>
          </p:cNvSpPr>
          <p:nvPr/>
        </p:nvSpPr>
        <p:spPr bwMode="auto">
          <a:xfrm rot="5400000">
            <a:off x="3771900" y="21590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2573" name="Group 77"/>
          <p:cNvGraphicFramePr>
            <a:graphicFrameLocks noGrp="1"/>
          </p:cNvGraphicFramePr>
          <p:nvPr/>
        </p:nvGraphicFramePr>
        <p:xfrm>
          <a:off x="914400" y="4516438"/>
          <a:ext cx="3632200" cy="1801812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6" name="AutoShape 72"/>
          <p:cNvSpPr>
            <a:spLocks noChangeArrowheads="1"/>
          </p:cNvSpPr>
          <p:nvPr/>
        </p:nvSpPr>
        <p:spPr bwMode="auto">
          <a:xfrm rot="5400000">
            <a:off x="3111500" y="4343400"/>
            <a:ext cx="304800" cy="2159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69" name="Text Box 73"/>
          <p:cNvSpPr txBox="1">
            <a:spLocks noChangeArrowheads="1"/>
          </p:cNvSpPr>
          <p:nvPr/>
        </p:nvSpPr>
        <p:spPr bwMode="auto">
          <a:xfrm>
            <a:off x="5181600" y="28194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    A' B + A B'	(A </a:t>
            </a:r>
            <a:r>
              <a:rPr lang="en-US" sz="2000">
                <a:sym typeface="Symbol" pitchFamily="18" charset="2"/>
              </a:rPr>
              <a:t></a:t>
            </a:r>
            <a:r>
              <a:rPr lang="en-US" sz="2000"/>
              <a:t> B)</a:t>
            </a:r>
          </a:p>
        </p:txBody>
      </p:sp>
      <p:sp>
        <p:nvSpPr>
          <p:cNvPr id="362570" name="Text Box 74"/>
          <p:cNvSpPr txBox="1">
            <a:spLocks noChangeArrowheads="1"/>
          </p:cNvSpPr>
          <p:nvPr/>
        </p:nvSpPr>
        <p:spPr bwMode="auto">
          <a:xfrm>
            <a:off x="5181600" y="5410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    A' + B</a:t>
            </a:r>
          </a:p>
        </p:txBody>
      </p:sp>
      <p:sp>
        <p:nvSpPr>
          <p:cNvPr id="10299" name="Text Box 78"/>
          <p:cNvSpPr txBox="1">
            <a:spLocks noChangeArrowheads="1"/>
          </p:cNvSpPr>
          <p:nvPr/>
        </p:nvSpPr>
        <p:spPr bwMode="auto">
          <a:xfrm>
            <a:off x="5105400" y="2857500"/>
            <a:ext cx="50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 = </a:t>
            </a:r>
          </a:p>
        </p:txBody>
      </p:sp>
      <p:sp>
        <p:nvSpPr>
          <p:cNvPr id="10300" name="Text Box 79"/>
          <p:cNvSpPr txBox="1">
            <a:spLocks noChangeArrowheads="1"/>
          </p:cNvSpPr>
          <p:nvPr/>
        </p:nvSpPr>
        <p:spPr bwMode="auto">
          <a:xfrm>
            <a:off x="5130800" y="543718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 = </a:t>
            </a:r>
          </a:p>
        </p:txBody>
      </p:sp>
    </p:spTree>
    <p:extLst>
      <p:ext uri="{BB962C8B-B14F-4D97-AF65-F5344CB8AC3E}">
        <p14:creationId xmlns:p14="http://schemas.microsoft.com/office/powerpoint/2010/main" val="12009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69" grpId="0"/>
      <p:bldP spid="3625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87"/>
          <p:cNvGrpSpPr>
            <a:grpSpLocks/>
          </p:cNvGrpSpPr>
          <p:nvPr/>
        </p:nvGrpSpPr>
        <p:grpSpPr bwMode="auto">
          <a:xfrm>
            <a:off x="4114800" y="5181600"/>
            <a:ext cx="673100" cy="1041400"/>
            <a:chOff x="1872" y="2376"/>
            <a:chExt cx="248" cy="240"/>
          </a:xfrm>
        </p:grpSpPr>
        <p:sp>
          <p:nvSpPr>
            <p:cNvPr id="11333" name="AutoShape 88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89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" name="Group 84"/>
          <p:cNvGrpSpPr>
            <a:grpSpLocks/>
          </p:cNvGrpSpPr>
          <p:nvPr/>
        </p:nvGrpSpPr>
        <p:grpSpPr bwMode="auto">
          <a:xfrm flipH="1">
            <a:off x="1752600" y="5181600"/>
            <a:ext cx="698500" cy="1041400"/>
            <a:chOff x="1872" y="2376"/>
            <a:chExt cx="248" cy="240"/>
          </a:xfrm>
        </p:grpSpPr>
        <p:sp>
          <p:nvSpPr>
            <p:cNvPr id="11331" name="AutoShape 85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86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48506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 smtClean="0"/>
              <a:t>And Even More 3 Variable Maps</a:t>
            </a:r>
          </a:p>
          <a:p>
            <a:pPr lvl="1" eaLnBrk="1" hangingPunct="1"/>
            <a:endParaRPr lang="en-US" sz="2400" dirty="0" smtClean="0"/>
          </a:p>
        </p:txBody>
      </p:sp>
      <p:graphicFrame>
        <p:nvGraphicFramePr>
          <p:cNvPr id="363611" name="Group 91"/>
          <p:cNvGraphicFramePr>
            <a:graphicFrameLocks noGrp="1"/>
          </p:cNvGraphicFramePr>
          <p:nvPr/>
        </p:nvGraphicFramePr>
        <p:xfrm>
          <a:off x="914400" y="1689100"/>
          <a:ext cx="3632200" cy="1801813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4" name="AutoShape 36"/>
          <p:cNvSpPr>
            <a:spLocks noChangeArrowheads="1"/>
          </p:cNvSpPr>
          <p:nvPr/>
        </p:nvSpPr>
        <p:spPr bwMode="auto">
          <a:xfrm>
            <a:off x="3429000" y="5803900"/>
            <a:ext cx="9779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AutoShape 38"/>
          <p:cNvSpPr>
            <a:spLocks noChangeArrowheads="1"/>
          </p:cNvSpPr>
          <p:nvPr/>
        </p:nvSpPr>
        <p:spPr bwMode="auto">
          <a:xfrm rot="5400000">
            <a:off x="3124200" y="21336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3613" name="Group 93"/>
          <p:cNvGraphicFramePr>
            <a:graphicFrameLocks noGrp="1"/>
          </p:cNvGraphicFramePr>
          <p:nvPr/>
        </p:nvGraphicFramePr>
        <p:xfrm>
          <a:off x="914400" y="4516438"/>
          <a:ext cx="3632200" cy="1801812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3593" name="Text Box 73"/>
          <p:cNvSpPr txBox="1">
            <a:spLocks noChangeArrowheads="1"/>
          </p:cNvSpPr>
          <p:nvPr/>
        </p:nvSpPr>
        <p:spPr bwMode="auto">
          <a:xfrm>
            <a:off x="5181600" y="28194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    A' C + A C'	(A </a:t>
            </a:r>
            <a:r>
              <a:rPr lang="en-US" sz="2000">
                <a:sym typeface="Symbol" pitchFamily="18" charset="2"/>
              </a:rPr>
              <a:t></a:t>
            </a:r>
            <a:r>
              <a:rPr lang="en-US" sz="2000"/>
              <a:t> C)</a:t>
            </a:r>
          </a:p>
        </p:txBody>
      </p:sp>
      <p:sp>
        <p:nvSpPr>
          <p:cNvPr id="363594" name="Text Box 74"/>
          <p:cNvSpPr txBox="1">
            <a:spLocks noChangeArrowheads="1"/>
          </p:cNvSpPr>
          <p:nvPr/>
        </p:nvSpPr>
        <p:spPr bwMode="auto">
          <a:xfrm>
            <a:off x="5181600" y="5410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    C' + A B</a:t>
            </a:r>
          </a:p>
        </p:txBody>
      </p:sp>
      <p:grpSp>
        <p:nvGrpSpPr>
          <p:cNvPr id="11323" name="Group 80"/>
          <p:cNvGrpSpPr>
            <a:grpSpLocks/>
          </p:cNvGrpSpPr>
          <p:nvPr/>
        </p:nvGrpSpPr>
        <p:grpSpPr bwMode="auto">
          <a:xfrm>
            <a:off x="4089400" y="2971800"/>
            <a:ext cx="711200" cy="381000"/>
            <a:chOff x="1872" y="2376"/>
            <a:chExt cx="248" cy="240"/>
          </a:xfrm>
        </p:grpSpPr>
        <p:sp>
          <p:nvSpPr>
            <p:cNvPr id="11329" name="AutoShape 78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79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24" name="Group 81"/>
          <p:cNvGrpSpPr>
            <a:grpSpLocks/>
          </p:cNvGrpSpPr>
          <p:nvPr/>
        </p:nvGrpSpPr>
        <p:grpSpPr bwMode="auto">
          <a:xfrm flipH="1">
            <a:off x="1752600" y="2971800"/>
            <a:ext cx="698500" cy="381000"/>
            <a:chOff x="1872" y="2376"/>
            <a:chExt cx="248" cy="240"/>
          </a:xfrm>
        </p:grpSpPr>
        <p:sp>
          <p:nvSpPr>
            <p:cNvPr id="11327" name="AutoShape 82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83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25" name="Text Box 94"/>
          <p:cNvSpPr txBox="1">
            <a:spLocks noChangeArrowheads="1"/>
          </p:cNvSpPr>
          <p:nvPr/>
        </p:nvSpPr>
        <p:spPr bwMode="auto">
          <a:xfrm>
            <a:off x="5105400" y="285908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 = </a:t>
            </a:r>
          </a:p>
        </p:txBody>
      </p:sp>
      <p:sp>
        <p:nvSpPr>
          <p:cNvPr id="11326" name="Text Box 95"/>
          <p:cNvSpPr txBox="1">
            <a:spLocks noChangeArrowheads="1"/>
          </p:cNvSpPr>
          <p:nvPr/>
        </p:nvSpPr>
        <p:spPr bwMode="auto">
          <a:xfrm>
            <a:off x="5105400" y="5435600"/>
            <a:ext cx="50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 = </a:t>
            </a:r>
          </a:p>
        </p:txBody>
      </p:sp>
    </p:spTree>
    <p:extLst>
      <p:ext uri="{BB962C8B-B14F-4D97-AF65-F5344CB8AC3E}">
        <p14:creationId xmlns:p14="http://schemas.microsoft.com/office/powerpoint/2010/main" val="19674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93" grpId="0"/>
      <p:bldP spid="3635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Full-Adder Sum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smtClean="0"/>
              <a:t>S(</a:t>
            </a:r>
            <a:r>
              <a:rPr lang="en-US" sz="2400" dirty="0" err="1" smtClean="0"/>
              <a:t>A,B,Cin</a:t>
            </a:r>
            <a:r>
              <a:rPr lang="en-US" sz="2400" dirty="0" smtClean="0"/>
              <a:t>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(1,2,4,7)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Minimum is S = A B' </a:t>
            </a:r>
            <a:r>
              <a:rPr lang="en-US" sz="2000" dirty="0" err="1" smtClean="0"/>
              <a:t>Cin</a:t>
            </a:r>
            <a:r>
              <a:rPr lang="en-US" sz="2000" dirty="0" smtClean="0"/>
              <a:t>' + A' B' </a:t>
            </a:r>
            <a:r>
              <a:rPr lang="en-US" sz="2000" dirty="0" err="1" smtClean="0"/>
              <a:t>Cin</a:t>
            </a:r>
            <a:r>
              <a:rPr lang="en-US" sz="2000" dirty="0" smtClean="0"/>
              <a:t> + A B </a:t>
            </a:r>
            <a:r>
              <a:rPr lang="en-US" sz="2000" dirty="0" err="1" smtClean="0"/>
              <a:t>Cin</a:t>
            </a:r>
            <a:r>
              <a:rPr lang="en-US" sz="2000" dirty="0" smtClean="0"/>
              <a:t> + A'B </a:t>
            </a:r>
            <a:r>
              <a:rPr lang="en-US" sz="2000" dirty="0" err="1" smtClean="0"/>
              <a:t>Cin</a:t>
            </a:r>
            <a:r>
              <a:rPr lang="en-US" sz="2000" dirty="0" smtClean="0"/>
              <a:t>'</a:t>
            </a:r>
          </a:p>
          <a:p>
            <a:pPr lvl="2" eaLnBrk="1" hangingPunct="1"/>
            <a:r>
              <a:rPr lang="en-US" sz="2000" dirty="0" smtClean="0"/>
              <a:t>Can't reduce anything and stay in SOP form!</a:t>
            </a:r>
          </a:p>
        </p:txBody>
      </p:sp>
      <p:graphicFrame>
        <p:nvGraphicFramePr>
          <p:cNvPr id="364593" name="Group 49"/>
          <p:cNvGraphicFramePr>
            <a:graphicFrameLocks noGrp="1"/>
          </p:cNvGraphicFramePr>
          <p:nvPr/>
        </p:nvGraphicFramePr>
        <p:xfrm>
          <a:off x="2743200" y="2624138"/>
          <a:ext cx="3708400" cy="1801812"/>
        </p:xfrm>
        <a:graphic>
          <a:graphicData uri="http://schemas.openxmlformats.org/drawingml/2006/table">
            <a:tbl>
              <a:tblPr/>
              <a:tblGrid>
                <a:gridCol w="11684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B Cin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6" name="AutoShape 37"/>
          <p:cNvSpPr>
            <a:spLocks noChangeArrowheads="1"/>
          </p:cNvSpPr>
          <p:nvPr/>
        </p:nvSpPr>
        <p:spPr bwMode="auto">
          <a:xfrm rot="5400000">
            <a:off x="4070350" y="3900488"/>
            <a:ext cx="30480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AutoShape 42"/>
          <p:cNvSpPr>
            <a:spLocks noChangeArrowheads="1"/>
          </p:cNvSpPr>
          <p:nvPr/>
        </p:nvSpPr>
        <p:spPr bwMode="auto">
          <a:xfrm rot="5400000">
            <a:off x="4705350" y="3346450"/>
            <a:ext cx="30480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AutoShape 43"/>
          <p:cNvSpPr>
            <a:spLocks noChangeArrowheads="1"/>
          </p:cNvSpPr>
          <p:nvPr/>
        </p:nvSpPr>
        <p:spPr bwMode="auto">
          <a:xfrm rot="5400000">
            <a:off x="5327650" y="3892550"/>
            <a:ext cx="30480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AutoShape 44"/>
          <p:cNvSpPr>
            <a:spLocks noChangeArrowheads="1"/>
          </p:cNvSpPr>
          <p:nvPr/>
        </p:nvSpPr>
        <p:spPr bwMode="auto">
          <a:xfrm rot="5400000">
            <a:off x="5975350" y="3346450"/>
            <a:ext cx="304800" cy="342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4221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Sidebar: Gray Codes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2400" dirty="0" smtClean="0"/>
              <a:t>A binary Gray code is a binary sequence such that no two consecutive numbers differ by more that a single bit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Gray codes have many uses in CS</a:t>
            </a:r>
          </a:p>
          <a:p>
            <a:pPr lvl="2" eaLnBrk="1" hangingPunct="1"/>
            <a:r>
              <a:rPr lang="en-US" sz="2000" dirty="0" smtClean="0"/>
              <a:t>2 bit Gray code: 00, 01, 11, 10</a:t>
            </a:r>
          </a:p>
          <a:p>
            <a:pPr lvl="2" eaLnBrk="1" hangingPunct="1"/>
            <a:r>
              <a:rPr lang="en-US" sz="2000" dirty="0" smtClean="0"/>
              <a:t>Note that this is circular </a:t>
            </a:r>
            <a:r>
              <a:rPr lang="en-US" sz="2000" dirty="0" smtClean="0">
                <a:sym typeface="Wingdings" pitchFamily="2" charset="2"/>
              </a:rPr>
              <a:t> 10, 00 again differs in only 1 bit</a:t>
            </a:r>
          </a:p>
          <a:p>
            <a:pPr lvl="2" eaLnBrk="1" hangingPunct="1"/>
            <a:r>
              <a:rPr lang="en-US" sz="2000" dirty="0" smtClean="0">
                <a:sym typeface="Wingdings" pitchFamily="2" charset="2"/>
              </a:rPr>
              <a:t>These are called </a:t>
            </a:r>
            <a:r>
              <a:rPr lang="en-US" sz="2000" i="1" dirty="0" smtClean="0">
                <a:sym typeface="Wingdings" pitchFamily="2" charset="2"/>
              </a:rPr>
              <a:t>binary reflected Gray codes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3 bit Gray code: 000, 001, 011, 010, 110, 111, 101, 100</a:t>
            </a:r>
          </a:p>
        </p:txBody>
      </p:sp>
      <p:sp>
        <p:nvSpPr>
          <p:cNvPr id="2" name="Arc 1"/>
          <p:cNvSpPr/>
          <p:nvPr/>
        </p:nvSpPr>
        <p:spPr>
          <a:xfrm flipV="1">
            <a:off x="3657600" y="4038600"/>
            <a:ext cx="457200" cy="1981200"/>
          </a:xfrm>
          <a:prstGeom prst="arc">
            <a:avLst>
              <a:gd name="adj1" fmla="val 106815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flipV="1">
            <a:off x="4006516" y="4038600"/>
            <a:ext cx="457200" cy="1981200"/>
          </a:xfrm>
          <a:prstGeom prst="arc">
            <a:avLst>
              <a:gd name="adj1" fmla="val 106815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V="1">
            <a:off x="4664242" y="4074696"/>
            <a:ext cx="457200" cy="1909008"/>
          </a:xfrm>
          <a:prstGeom prst="arc">
            <a:avLst>
              <a:gd name="adj1" fmla="val 106815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4908884" y="3868152"/>
            <a:ext cx="493296" cy="2304048"/>
          </a:xfrm>
          <a:prstGeom prst="arc">
            <a:avLst>
              <a:gd name="adj1" fmla="val 1072051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V="1">
            <a:off x="5654842" y="4114802"/>
            <a:ext cx="505326" cy="1933072"/>
          </a:xfrm>
          <a:prstGeom prst="arc">
            <a:avLst>
              <a:gd name="adj1" fmla="val 106815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6039854" y="3886200"/>
            <a:ext cx="493296" cy="2304048"/>
          </a:xfrm>
          <a:prstGeom prst="arc">
            <a:avLst>
              <a:gd name="adj1" fmla="val 1072051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V="1">
            <a:off x="6673515" y="4138866"/>
            <a:ext cx="505326" cy="1933072"/>
          </a:xfrm>
          <a:prstGeom prst="arc">
            <a:avLst>
              <a:gd name="adj1" fmla="val 106815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2211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/>
            <a:r>
              <a:rPr lang="en-US" dirty="0" smtClean="0"/>
              <a:t>The Formal </a:t>
            </a:r>
            <a:r>
              <a:rPr lang="en-US" dirty="0" err="1" smtClean="0"/>
              <a:t>Karnaugh</a:t>
            </a:r>
            <a:r>
              <a:rPr lang="en-US" dirty="0" smtClean="0"/>
              <a:t> Map Method</a:t>
            </a:r>
          </a:p>
          <a:p>
            <a:pPr marL="982663" lvl="1" indent="-533400" eaLnBrk="1" hangingPunct="1"/>
            <a:endParaRPr lang="en-US" sz="2400" dirty="0" smtClean="0"/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Choose a 1 element</a:t>
            </a:r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Find all maximal groups of 1's adjacent to that element</a:t>
            </a:r>
          </a:p>
          <a:p>
            <a:pPr lvl="3" eaLnBrk="1" hangingPunct="1"/>
            <a:r>
              <a:rPr lang="en-US" dirty="0" smtClean="0">
                <a:sym typeface="Wingdings" pitchFamily="2" charset="2"/>
              </a:rPr>
              <a:t>Note: "box" must be a power of 2 in size</a:t>
            </a:r>
            <a:endParaRPr lang="en-US" dirty="0" smtClean="0"/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Repeat steps 1-2 for all 1 elements</a:t>
            </a:r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Select all boxes for which a 1 is “covered” by </a:t>
            </a:r>
            <a:r>
              <a:rPr lang="en-US" sz="2400" u="sng" dirty="0" smtClean="0"/>
              <a:t>only that box</a:t>
            </a:r>
          </a:p>
          <a:p>
            <a:pPr lvl="3" eaLnBrk="1" hangingPunct="1"/>
            <a:r>
              <a:rPr lang="en-US" dirty="0" smtClean="0"/>
              <a:t>These boxes are essential!</a:t>
            </a:r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For all 1's not covered by the essential boxes, select the smallest number of other boxes that cover them</a:t>
            </a:r>
          </a:p>
          <a:p>
            <a:pPr lvl="3" eaLnBrk="1" hangingPunct="1"/>
            <a:r>
              <a:rPr lang="en-US" dirty="0" smtClean="0"/>
              <a:t>In case of a choice, select the largest box!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99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4 Variable Maps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f(A,B,C,D)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(0,1,2,3,6,8,9,11,13,14)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 = A C' D + B C D' + B' C ' + B' D + A'B'</a:t>
            </a:r>
          </a:p>
        </p:txBody>
      </p:sp>
      <p:graphicFrame>
        <p:nvGraphicFramePr>
          <p:cNvPr id="365645" name="Group 77"/>
          <p:cNvGraphicFramePr>
            <a:graphicFrameLocks noGrp="1"/>
          </p:cNvGraphicFramePr>
          <p:nvPr/>
        </p:nvGraphicFramePr>
        <p:xfrm>
          <a:off x="2819400" y="2286000"/>
          <a:ext cx="3632200" cy="2903537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C 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A 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5629" name="AutoShape 61"/>
          <p:cNvSpPr>
            <a:spLocks noChangeArrowheads="1"/>
          </p:cNvSpPr>
          <p:nvPr/>
        </p:nvSpPr>
        <p:spPr bwMode="auto">
          <a:xfrm>
            <a:off x="5981700" y="35687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 rot="16200000" flipH="1">
            <a:off x="4210050" y="4546600"/>
            <a:ext cx="698500" cy="1041400"/>
            <a:chOff x="1872" y="2376"/>
            <a:chExt cx="248" cy="240"/>
          </a:xfrm>
        </p:grpSpPr>
        <p:sp>
          <p:nvSpPr>
            <p:cNvPr id="16444" name="AutoShape 63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Rectangle 64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 rot="16200000" flipH="1">
            <a:off x="4845050" y="4506913"/>
            <a:ext cx="698500" cy="1041400"/>
            <a:chOff x="1872" y="2376"/>
            <a:chExt cx="248" cy="240"/>
          </a:xfrm>
        </p:grpSpPr>
        <p:sp>
          <p:nvSpPr>
            <p:cNvPr id="16442" name="AutoShape 66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Rectangle 67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 rot="5400000" flipH="1" flipV="1">
            <a:off x="4197350" y="2571750"/>
            <a:ext cx="698500" cy="1041400"/>
            <a:chOff x="1872" y="2376"/>
            <a:chExt cx="248" cy="240"/>
          </a:xfrm>
        </p:grpSpPr>
        <p:sp>
          <p:nvSpPr>
            <p:cNvPr id="16440" name="AutoShape 69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70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 rot="5400000" flipH="1" flipV="1">
            <a:off x="4832350" y="2533650"/>
            <a:ext cx="698500" cy="1041400"/>
            <a:chOff x="1872" y="2376"/>
            <a:chExt cx="248" cy="240"/>
          </a:xfrm>
        </p:grpSpPr>
        <p:sp>
          <p:nvSpPr>
            <p:cNvPr id="16438" name="AutoShape 72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Rectangle 73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643" name="AutoShape 75"/>
          <p:cNvSpPr>
            <a:spLocks noChangeArrowheads="1"/>
          </p:cNvSpPr>
          <p:nvPr/>
        </p:nvSpPr>
        <p:spPr bwMode="auto">
          <a:xfrm rot="5400000">
            <a:off x="5067300" y="2120900"/>
            <a:ext cx="304800" cy="2159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44" name="AutoShape 76"/>
          <p:cNvSpPr>
            <a:spLocks noChangeArrowheads="1"/>
          </p:cNvSpPr>
          <p:nvPr/>
        </p:nvSpPr>
        <p:spPr bwMode="auto">
          <a:xfrm>
            <a:off x="4724400" y="41275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46" name="AutoShape 78"/>
          <p:cNvSpPr>
            <a:spLocks noChangeArrowheads="1"/>
          </p:cNvSpPr>
          <p:nvPr/>
        </p:nvSpPr>
        <p:spPr bwMode="auto">
          <a:xfrm>
            <a:off x="6019800" y="3017838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2362200" y="3314700"/>
            <a:ext cx="4114800" cy="2286000"/>
            <a:chOff x="1488" y="2088"/>
            <a:chExt cx="2592" cy="1440"/>
          </a:xfrm>
        </p:grpSpPr>
        <p:sp>
          <p:nvSpPr>
            <p:cNvPr id="16433" name="Line 79"/>
            <p:cNvSpPr>
              <a:spLocks noChangeShapeType="1"/>
            </p:cNvSpPr>
            <p:nvPr/>
          </p:nvSpPr>
          <p:spPr bwMode="auto">
            <a:xfrm flipH="1">
              <a:off x="1488" y="2808"/>
              <a:ext cx="1536" cy="72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Line 80"/>
            <p:cNvSpPr>
              <a:spLocks noChangeShapeType="1"/>
            </p:cNvSpPr>
            <p:nvPr/>
          </p:nvSpPr>
          <p:spPr bwMode="auto">
            <a:xfrm flipH="1">
              <a:off x="2256" y="2712"/>
              <a:ext cx="1536" cy="81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81"/>
            <p:cNvSpPr>
              <a:spLocks noChangeShapeType="1"/>
            </p:cNvSpPr>
            <p:nvPr/>
          </p:nvSpPr>
          <p:spPr bwMode="auto">
            <a:xfrm>
              <a:off x="2736" y="3144"/>
              <a:ext cx="96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82"/>
            <p:cNvSpPr>
              <a:spLocks noChangeShapeType="1"/>
            </p:cNvSpPr>
            <p:nvPr/>
          </p:nvSpPr>
          <p:spPr bwMode="auto">
            <a:xfrm>
              <a:off x="3456" y="3149"/>
              <a:ext cx="96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83"/>
            <p:cNvSpPr>
              <a:spLocks noChangeShapeType="1"/>
            </p:cNvSpPr>
            <p:nvPr/>
          </p:nvSpPr>
          <p:spPr bwMode="auto">
            <a:xfrm>
              <a:off x="3696" y="2088"/>
              <a:ext cx="384" cy="14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9" grpId="0" animBg="1"/>
      <p:bldP spid="365643" grpId="0" animBg="1"/>
      <p:bldP spid="365644" grpId="0" animBg="1"/>
      <p:bldP spid="365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3695700" y="2984500"/>
            <a:ext cx="2971800" cy="2311400"/>
            <a:chOff x="2328" y="1880"/>
            <a:chExt cx="1872" cy="1456"/>
          </a:xfrm>
        </p:grpSpPr>
        <p:grpSp>
          <p:nvGrpSpPr>
            <p:cNvPr id="17466" name="Group 75"/>
            <p:cNvGrpSpPr>
              <a:grpSpLocks/>
            </p:cNvGrpSpPr>
            <p:nvPr/>
          </p:nvGrpSpPr>
          <p:grpSpPr bwMode="auto">
            <a:xfrm rot="2224696">
              <a:off x="3760" y="3080"/>
              <a:ext cx="440" cy="240"/>
              <a:chOff x="1872" y="2376"/>
              <a:chExt cx="248" cy="240"/>
            </a:xfrm>
          </p:grpSpPr>
          <p:sp>
            <p:nvSpPr>
              <p:cNvPr id="17476" name="AutoShape 76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Rectangle 77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7" name="Group 66"/>
            <p:cNvGrpSpPr>
              <a:grpSpLocks/>
            </p:cNvGrpSpPr>
            <p:nvPr/>
          </p:nvGrpSpPr>
          <p:grpSpPr bwMode="auto">
            <a:xfrm rot="19375304" flipH="1">
              <a:off x="2328" y="3096"/>
              <a:ext cx="440" cy="240"/>
              <a:chOff x="1872" y="2376"/>
              <a:chExt cx="248" cy="240"/>
            </a:xfrm>
          </p:grpSpPr>
          <p:sp>
            <p:nvSpPr>
              <p:cNvPr id="17474" name="AutoShape 67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Rectangle 68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8" name="Group 69"/>
            <p:cNvGrpSpPr>
              <a:grpSpLocks/>
            </p:cNvGrpSpPr>
            <p:nvPr/>
          </p:nvGrpSpPr>
          <p:grpSpPr bwMode="auto">
            <a:xfrm rot="2224696" flipH="1" flipV="1">
              <a:off x="2344" y="1888"/>
              <a:ext cx="440" cy="240"/>
              <a:chOff x="1872" y="2376"/>
              <a:chExt cx="248" cy="240"/>
            </a:xfrm>
          </p:grpSpPr>
          <p:sp>
            <p:nvSpPr>
              <p:cNvPr id="17472" name="AutoShape 70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Rectangle 71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69" name="Group 72"/>
            <p:cNvGrpSpPr>
              <a:grpSpLocks/>
            </p:cNvGrpSpPr>
            <p:nvPr/>
          </p:nvGrpSpPr>
          <p:grpSpPr bwMode="auto">
            <a:xfrm rot="19375304" flipV="1">
              <a:off x="3744" y="1880"/>
              <a:ext cx="440" cy="240"/>
              <a:chOff x="1872" y="2376"/>
              <a:chExt cx="248" cy="240"/>
            </a:xfrm>
          </p:grpSpPr>
          <p:sp>
            <p:nvSpPr>
              <p:cNvPr id="17470" name="AutoShape 73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Rectangle 74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Another 4 Variable Map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f(A,B,C,D)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(0,1,2,5,6,7,8,9,10,13,15)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 = B D + A' B C + B' D' + B' C'	or</a:t>
            </a:r>
          </a:p>
          <a:p>
            <a:pPr lvl="1" eaLnBrk="1" hangingPunct="1"/>
            <a:r>
              <a:rPr lang="en-US" sz="2400" dirty="0" smtClean="0"/>
              <a:t>f = B D + A' B C + B' D' + C' D	(there are 2 more)</a:t>
            </a:r>
          </a:p>
        </p:txBody>
      </p:sp>
      <p:graphicFrame>
        <p:nvGraphicFramePr>
          <p:cNvPr id="366682" name="Group 90"/>
          <p:cNvGraphicFramePr>
            <a:graphicFrameLocks noGrp="1"/>
          </p:cNvGraphicFramePr>
          <p:nvPr/>
        </p:nvGraphicFramePr>
        <p:xfrm>
          <a:off x="2819400" y="2400300"/>
          <a:ext cx="3632200" cy="2903537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C 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A 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6655" name="AutoShape 63"/>
          <p:cNvSpPr>
            <a:spLocks noChangeArrowheads="1"/>
          </p:cNvSpPr>
          <p:nvPr/>
        </p:nvSpPr>
        <p:spPr bwMode="auto">
          <a:xfrm>
            <a:off x="4711700" y="3695700"/>
            <a:ext cx="9779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6" name="AutoShape 64"/>
          <p:cNvSpPr>
            <a:spLocks noChangeArrowheads="1"/>
          </p:cNvSpPr>
          <p:nvPr/>
        </p:nvSpPr>
        <p:spPr bwMode="auto">
          <a:xfrm rot="5400000">
            <a:off x="5638800" y="34036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7" name="AutoShape 65"/>
          <p:cNvSpPr>
            <a:spLocks noChangeArrowheads="1"/>
          </p:cNvSpPr>
          <p:nvPr/>
        </p:nvSpPr>
        <p:spPr bwMode="auto">
          <a:xfrm>
            <a:off x="4711700" y="3136900"/>
            <a:ext cx="304800" cy="203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 rot="16200000" flipH="1">
            <a:off x="4210050" y="4616450"/>
            <a:ext cx="698500" cy="1041400"/>
            <a:chOff x="1872" y="2376"/>
            <a:chExt cx="248" cy="240"/>
          </a:xfrm>
        </p:grpSpPr>
        <p:sp>
          <p:nvSpPr>
            <p:cNvPr id="17464" name="AutoShape 80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81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 rot="5400000" flipH="1" flipV="1">
            <a:off x="4197350" y="2686050"/>
            <a:ext cx="698500" cy="1041400"/>
            <a:chOff x="1872" y="2376"/>
            <a:chExt cx="248" cy="240"/>
          </a:xfrm>
        </p:grpSpPr>
        <p:sp>
          <p:nvSpPr>
            <p:cNvPr id="17462" name="AutoShape 83"/>
            <p:cNvSpPr>
              <a:spLocks noChangeArrowheads="1"/>
            </p:cNvSpPr>
            <p:nvPr/>
          </p:nvSpPr>
          <p:spPr bwMode="auto">
            <a:xfrm rot="5400000">
              <a:off x="1896" y="2376"/>
              <a:ext cx="19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84"/>
            <p:cNvSpPr>
              <a:spLocks noChangeArrowheads="1"/>
            </p:cNvSpPr>
            <p:nvPr/>
          </p:nvSpPr>
          <p:spPr bwMode="auto">
            <a:xfrm>
              <a:off x="2072" y="2376"/>
              <a:ext cx="4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85" name="AutoShape 93"/>
          <p:cNvSpPr>
            <a:spLocks noChangeArrowheads="1"/>
          </p:cNvSpPr>
          <p:nvPr/>
        </p:nvSpPr>
        <p:spPr bwMode="auto">
          <a:xfrm rot="10800000">
            <a:off x="5980113" y="3140075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1066800" y="3505200"/>
            <a:ext cx="4876800" cy="1143000"/>
            <a:chOff x="672" y="2208"/>
            <a:chExt cx="3072" cy="720"/>
          </a:xfrm>
        </p:grpSpPr>
        <p:grpSp>
          <p:nvGrpSpPr>
            <p:cNvPr id="17456" name="Group 92"/>
            <p:cNvGrpSpPr>
              <a:grpSpLocks/>
            </p:cNvGrpSpPr>
            <p:nvPr/>
          </p:nvGrpSpPr>
          <p:grpSpPr bwMode="auto">
            <a:xfrm>
              <a:off x="672" y="2208"/>
              <a:ext cx="2304" cy="720"/>
              <a:chOff x="672" y="2208"/>
              <a:chExt cx="2304" cy="720"/>
            </a:xfrm>
          </p:grpSpPr>
          <p:sp>
            <p:nvSpPr>
              <p:cNvPr id="17459" name="Text Box 85"/>
              <p:cNvSpPr txBox="1">
                <a:spLocks noChangeArrowheads="1"/>
              </p:cNvSpPr>
              <p:nvPr/>
            </p:nvSpPr>
            <p:spPr bwMode="auto">
              <a:xfrm>
                <a:off x="672" y="2256"/>
                <a:ext cx="115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These are not essential!</a:t>
                </a:r>
              </a:p>
            </p:txBody>
          </p:sp>
          <p:sp>
            <p:nvSpPr>
              <p:cNvPr id="17460" name="Line 86"/>
              <p:cNvSpPr>
                <a:spLocks noChangeShapeType="1"/>
              </p:cNvSpPr>
              <p:nvPr/>
            </p:nvSpPr>
            <p:spPr bwMode="auto">
              <a:xfrm flipV="1">
                <a:off x="1680" y="2208"/>
                <a:ext cx="96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91"/>
              <p:cNvSpPr>
                <a:spLocks noChangeShapeType="1"/>
              </p:cNvSpPr>
              <p:nvPr/>
            </p:nvSpPr>
            <p:spPr bwMode="auto">
              <a:xfrm>
                <a:off x="1680" y="2400"/>
                <a:ext cx="1296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7" name="Line 94"/>
            <p:cNvSpPr>
              <a:spLocks noChangeShapeType="1"/>
            </p:cNvSpPr>
            <p:nvPr/>
          </p:nvSpPr>
          <p:spPr bwMode="auto">
            <a:xfrm flipV="1">
              <a:off x="1680" y="2256"/>
              <a:ext cx="2064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Line 95"/>
            <p:cNvSpPr>
              <a:spLocks noChangeShapeType="1"/>
            </p:cNvSpPr>
            <p:nvPr/>
          </p:nvSpPr>
          <p:spPr bwMode="auto">
            <a:xfrm>
              <a:off x="1680" y="2400"/>
              <a:ext cx="1680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6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55" grpId="0" animBg="1"/>
      <p:bldP spid="366656" grpId="0" animBg="1"/>
      <p:bldP spid="366657" grpId="0" animBg="1"/>
      <p:bldP spid="3666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221163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Terminology</a:t>
            </a:r>
          </a:p>
          <a:p>
            <a:pPr marL="982663" lvl="1" indent="-533400" eaLnBrk="1" hangingPunct="1"/>
            <a:endParaRPr lang="en-US" sz="2400" dirty="0" smtClean="0"/>
          </a:p>
          <a:p>
            <a:pPr marL="982663" lvl="1" indent="-533400" eaLnBrk="1" hangingPunct="1"/>
            <a:r>
              <a:rPr lang="en-US" sz="2400" dirty="0" smtClean="0"/>
              <a:t>An </a:t>
            </a:r>
            <a:r>
              <a:rPr lang="en-US" sz="2400" i="1" dirty="0" err="1" smtClean="0"/>
              <a:t>implicant</a:t>
            </a:r>
            <a:r>
              <a:rPr lang="en-US" sz="2400" dirty="0" smtClean="0"/>
              <a:t> is a product term in an SOP expression (or a sum term in POS expression)</a:t>
            </a:r>
          </a:p>
          <a:p>
            <a:pPr marL="1347788" lvl="2" indent="-457200" eaLnBrk="1" hangingPunct="1"/>
            <a:r>
              <a:rPr lang="en-US" sz="2000" dirty="0" err="1" smtClean="0"/>
              <a:t>Implicants</a:t>
            </a:r>
            <a:r>
              <a:rPr lang="en-US" sz="2000" dirty="0" smtClean="0"/>
              <a:t> are always rectangular in shape and the # of 1's </a:t>
            </a:r>
            <a:r>
              <a:rPr lang="en-US" sz="2000" i="1" dirty="0" smtClean="0"/>
              <a:t>covered</a:t>
            </a:r>
            <a:r>
              <a:rPr lang="en-US" sz="2000" dirty="0" smtClean="0"/>
              <a:t> is a power of 2</a:t>
            </a:r>
          </a:p>
          <a:p>
            <a:pPr marL="1347788" lvl="2" indent="-457200" eaLnBrk="1" hangingPunct="1"/>
            <a:endParaRPr lang="en-US" sz="2000" dirty="0" smtClean="0"/>
          </a:p>
          <a:p>
            <a:pPr marL="982663" lvl="1" indent="-533400" eaLnBrk="1" hangingPunct="1"/>
            <a:r>
              <a:rPr lang="en-US" sz="2400" dirty="0" smtClean="0"/>
              <a:t>A </a:t>
            </a:r>
            <a:r>
              <a:rPr lang="en-US" sz="2400" i="1" dirty="0" smtClean="0"/>
              <a:t>prime </a:t>
            </a:r>
            <a:r>
              <a:rPr lang="en-US" sz="2400" i="1" dirty="0" err="1" smtClean="0"/>
              <a:t>implicant</a:t>
            </a:r>
            <a:r>
              <a:rPr lang="en-US" sz="2400" dirty="0" smtClean="0"/>
              <a:t> is an </a:t>
            </a:r>
            <a:r>
              <a:rPr lang="en-US" sz="2400" dirty="0" err="1" smtClean="0"/>
              <a:t>implicant</a:t>
            </a:r>
            <a:r>
              <a:rPr lang="en-US" sz="2400" dirty="0" smtClean="0"/>
              <a:t> that is not fully contained in some other larger </a:t>
            </a:r>
            <a:r>
              <a:rPr lang="en-US" sz="2400" dirty="0" err="1" smtClean="0"/>
              <a:t>implicant</a:t>
            </a:r>
            <a:endParaRPr lang="en-US" sz="2400" dirty="0" smtClean="0"/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7035800" y="5257800"/>
            <a:ext cx="9779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44" name="Group 44"/>
          <p:cNvGraphicFramePr>
            <a:graphicFrameLocks noGrp="1"/>
          </p:cNvGraphicFramePr>
          <p:nvPr/>
        </p:nvGraphicFramePr>
        <p:xfrm>
          <a:off x="4521200" y="4495800"/>
          <a:ext cx="3632200" cy="1801813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B 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A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1" name="AutoShape 37"/>
          <p:cNvSpPr>
            <a:spLocks noChangeArrowheads="1"/>
          </p:cNvSpPr>
          <p:nvPr/>
        </p:nvSpPr>
        <p:spPr bwMode="auto">
          <a:xfrm rot="5400000">
            <a:off x="6718300" y="4364038"/>
            <a:ext cx="304800" cy="2159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utoShape 38"/>
          <p:cNvSpPr>
            <a:spLocks noChangeArrowheads="1"/>
          </p:cNvSpPr>
          <p:nvPr/>
        </p:nvSpPr>
        <p:spPr bwMode="auto">
          <a:xfrm rot="5400000">
            <a:off x="6096000" y="49530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AutoShape 39"/>
          <p:cNvSpPr>
            <a:spLocks noChangeArrowheads="1"/>
          </p:cNvSpPr>
          <p:nvPr/>
        </p:nvSpPr>
        <p:spPr bwMode="auto">
          <a:xfrm rot="5400000">
            <a:off x="7378700" y="55118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40"/>
          <p:cNvSpPr txBox="1">
            <a:spLocks noChangeArrowheads="1"/>
          </p:cNvSpPr>
          <p:nvPr/>
        </p:nvSpPr>
        <p:spPr bwMode="auto">
          <a:xfrm>
            <a:off x="685800" y="4764088"/>
            <a:ext cx="396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red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implicant</a:t>
            </a:r>
            <a:r>
              <a:rPr lang="en-US" dirty="0">
                <a:sym typeface="Wingdings" pitchFamily="2" charset="2"/>
              </a:rPr>
              <a:t> (but not prime)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many more are not shown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Wingdings" pitchFamily="2" charset="2"/>
              </a:rPr>
              <a:t>blue  prime </a:t>
            </a:r>
            <a:r>
              <a:rPr lang="en-US" dirty="0" err="1">
                <a:sym typeface="Wingdings" pitchFamily="2" charset="2"/>
              </a:rPr>
              <a:t>implicants</a:t>
            </a:r>
            <a:r>
              <a:rPr lang="en-US" dirty="0">
                <a:sym typeface="Wingdings" pitchFamily="2" charset="2"/>
              </a:rPr>
              <a:t> (only two)</a:t>
            </a:r>
            <a:endParaRPr lang="en-US" dirty="0"/>
          </a:p>
        </p:txBody>
      </p:sp>
      <p:sp>
        <p:nvSpPr>
          <p:cNvPr id="18465" name="AutoShape 41"/>
          <p:cNvSpPr>
            <a:spLocks noChangeArrowheads="1"/>
          </p:cNvSpPr>
          <p:nvPr/>
        </p:nvSpPr>
        <p:spPr bwMode="auto">
          <a:xfrm>
            <a:off x="7035800" y="52578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Boolean </a:t>
            </a:r>
            <a:r>
              <a:rPr lang="en-US" b="1" dirty="0" smtClean="0"/>
              <a:t>Algebra………….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•</a:t>
            </a:r>
            <a:r>
              <a:rPr lang="en-US" b="1" dirty="0" smtClean="0"/>
              <a:t> Logic diagram</a:t>
            </a:r>
            <a:r>
              <a:rPr lang="en-US" dirty="0" smtClean="0"/>
              <a:t>: Composed of graphic symbols for logic gates. A simple circuit sketch that represents inputs and outputs of Boolean functions.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2211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Don’t Care Conditions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Many times there are incompletely specified conditions</a:t>
            </a:r>
          </a:p>
          <a:p>
            <a:pPr lvl="2" eaLnBrk="1" hangingPunct="1"/>
            <a:r>
              <a:rPr lang="en-US" sz="2000" dirty="0" smtClean="0"/>
              <a:t>Valuations that can never occur, or for which we “don’t care what the device does”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smtClean="0"/>
              <a:t>Modeling such a device requires us to specify don’t care conditions in those instances</a:t>
            </a:r>
          </a:p>
          <a:p>
            <a:pPr lvl="2" eaLnBrk="1" hangingPunct="1"/>
            <a:r>
              <a:rPr lang="en-US" sz="2000" dirty="0" smtClean="0"/>
              <a:t>Use X as a value to indicate we don't care what happens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smtClean="0"/>
              <a:t>Don't care situations are often called </a:t>
            </a:r>
            <a:r>
              <a:rPr lang="en-US" sz="2400" i="1" dirty="0" smtClean="0"/>
              <a:t>incompletely specified functions</a:t>
            </a:r>
          </a:p>
        </p:txBody>
      </p:sp>
    </p:spTree>
    <p:extLst>
      <p:ext uri="{BB962C8B-B14F-4D97-AF65-F5344CB8AC3E}">
        <p14:creationId xmlns:p14="http://schemas.microsoft.com/office/powerpoint/2010/main" val="20496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84286"/>
            <a:ext cx="8229600" cy="561651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Using Don't Cares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f(A,B,C,D) =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i="1" dirty="0" smtClean="0"/>
              <a:t>m</a:t>
            </a:r>
            <a:r>
              <a:rPr lang="en-US" sz="2400" dirty="0" smtClean="0"/>
              <a:t>(1,5,8,9,10) + d(3,7,11,15)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f = A B' + A' D</a:t>
            </a:r>
          </a:p>
        </p:txBody>
      </p:sp>
      <p:graphicFrame>
        <p:nvGraphicFramePr>
          <p:cNvPr id="375873" name="Group 65"/>
          <p:cNvGraphicFramePr>
            <a:graphicFrameLocks noGrp="1"/>
          </p:cNvGraphicFramePr>
          <p:nvPr/>
        </p:nvGraphicFramePr>
        <p:xfrm>
          <a:off x="2743200" y="2311400"/>
          <a:ext cx="3632200" cy="2903537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C 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A B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5871" name="AutoShape 63"/>
          <p:cNvSpPr>
            <a:spLocks noChangeArrowheads="1"/>
          </p:cNvSpPr>
          <p:nvPr/>
        </p:nvSpPr>
        <p:spPr bwMode="auto">
          <a:xfrm rot="5400000">
            <a:off x="4953000" y="3810000"/>
            <a:ext cx="304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72" name="AutoShape 64"/>
          <p:cNvSpPr>
            <a:spLocks noChangeArrowheads="1"/>
          </p:cNvSpPr>
          <p:nvPr/>
        </p:nvSpPr>
        <p:spPr bwMode="auto">
          <a:xfrm>
            <a:off x="4648200" y="3060700"/>
            <a:ext cx="9779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71" grpId="0" animBg="1"/>
      <p:bldP spid="3758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 marL="609600" indent="-609600" eaLnBrk="1" hangingPunct="1"/>
            <a:r>
              <a:rPr lang="en-US" dirty="0" err="1" smtClean="0"/>
              <a:t>Karnaugh</a:t>
            </a:r>
            <a:r>
              <a:rPr lang="en-US" dirty="0" smtClean="0"/>
              <a:t> Map Method Restated</a:t>
            </a:r>
          </a:p>
          <a:p>
            <a:pPr marL="982663" lvl="1" indent="-533400" eaLnBrk="1" hangingPunct="1"/>
            <a:endParaRPr lang="en-US" sz="2400" dirty="0" smtClean="0"/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Choose an element from the “on” set</a:t>
            </a:r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Find all maximal groups (prime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) of “on” elements and X elements adjacent to that element</a:t>
            </a:r>
          </a:p>
          <a:p>
            <a:pPr marL="1347788" lvl="2" indent="-457200" eaLnBrk="1" hangingPunct="1">
              <a:buFont typeface="Wingdings" pitchFamily="2" charset="2"/>
              <a:buChar char="¡"/>
            </a:pPr>
            <a:r>
              <a:rPr lang="en-US" sz="2000" dirty="0" smtClean="0">
                <a:sym typeface="Wingdings" pitchFamily="2" charset="2"/>
              </a:rPr>
              <a:t>Note 1: prime </a:t>
            </a:r>
            <a:r>
              <a:rPr lang="en-US" sz="2000" dirty="0" err="1" smtClean="0">
                <a:sym typeface="Wingdings" pitchFamily="2" charset="2"/>
              </a:rPr>
              <a:t>implicants</a:t>
            </a:r>
            <a:r>
              <a:rPr lang="en-US" sz="2000" dirty="0" smtClean="0">
                <a:sym typeface="Wingdings" pitchFamily="2" charset="2"/>
              </a:rPr>
              <a:t> are always a power of 2 in size</a:t>
            </a:r>
          </a:p>
          <a:p>
            <a:pPr marL="1347788" lvl="2" indent="-457200" eaLnBrk="1" hangingPunct="1">
              <a:buFont typeface="Wingdings" pitchFamily="2" charset="2"/>
              <a:buChar char="¡"/>
            </a:pPr>
            <a:r>
              <a:rPr lang="en-US" sz="2000" dirty="0" smtClean="0">
                <a:sym typeface="Wingdings" pitchFamily="2" charset="2"/>
              </a:rPr>
              <a:t>Note 2: do not feel compelled to include X’s – use them only when they provide a larger </a:t>
            </a:r>
            <a:r>
              <a:rPr lang="en-US" sz="2000" dirty="0" err="1" smtClean="0">
                <a:sym typeface="Wingdings" pitchFamily="2" charset="2"/>
              </a:rPr>
              <a:t>implicant</a:t>
            </a:r>
            <a:endParaRPr lang="en-US" sz="2000" dirty="0" smtClean="0"/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Repeat steps 1-2 for all elements in the “on” set</a:t>
            </a:r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Select all </a:t>
            </a:r>
            <a:r>
              <a:rPr lang="en-US" sz="2400" u="sng" dirty="0" smtClean="0"/>
              <a:t>essential</a:t>
            </a:r>
            <a:r>
              <a:rPr lang="en-US" sz="2400" dirty="0" smtClean="0"/>
              <a:t> prime </a:t>
            </a:r>
            <a:r>
              <a:rPr lang="en-US" sz="2400" dirty="0" err="1" smtClean="0"/>
              <a:t>implicants</a:t>
            </a:r>
            <a:endParaRPr lang="en-US" sz="2400" dirty="0" smtClean="0"/>
          </a:p>
          <a:p>
            <a:pPr marL="982663" lvl="1" indent="-533400" eaLnBrk="1" hangingPunct="1">
              <a:buFont typeface="Wingdings" pitchFamily="2" charset="2"/>
              <a:buAutoNum type="arabicPeriod"/>
            </a:pPr>
            <a:r>
              <a:rPr lang="en-US" sz="2400" dirty="0" smtClean="0"/>
              <a:t>For all elements of the “on” set not covered by the essential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, select the smallest number of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that cover them</a:t>
            </a:r>
          </a:p>
        </p:txBody>
      </p:sp>
    </p:spTree>
    <p:extLst>
      <p:ext uri="{BB962C8B-B14F-4D97-AF65-F5344CB8AC3E}">
        <p14:creationId xmlns:p14="http://schemas.microsoft.com/office/powerpoint/2010/main" val="38938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671512"/>
            <a:ext cx="8229600" cy="5516563"/>
          </a:xfrm>
        </p:spPr>
        <p:txBody>
          <a:bodyPr/>
          <a:lstStyle/>
          <a:p>
            <a:pPr eaLnBrk="1" hangingPunct="1"/>
            <a:r>
              <a:rPr lang="en-US" dirty="0" smtClean="0"/>
              <a:t>Example: 7 Segment Display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Binary Coded Decimal (BCD) input</a:t>
            </a:r>
          </a:p>
          <a:p>
            <a:pPr lvl="2" eaLnBrk="1" hangingPunct="1"/>
            <a:r>
              <a:rPr lang="en-US" sz="2000" dirty="0" smtClean="0"/>
              <a:t>4 bit codes: 0000 (0) thru 1001 (9) allowed</a:t>
            </a:r>
          </a:p>
          <a:p>
            <a:pPr lvl="2" eaLnBrk="1" hangingPunct="1"/>
            <a:r>
              <a:rPr lang="en-US" sz="2000" dirty="0" smtClean="0"/>
              <a:t>4 bit input code should operate lights of a 7 segment display: codes 1010 – 1111 never occur</a:t>
            </a:r>
          </a:p>
          <a:p>
            <a:pPr lvl="2" eaLnBrk="1" hangingPunct="1"/>
            <a:r>
              <a:rPr lang="en-US" sz="2000" dirty="0" smtClean="0"/>
              <a:t>7 output signals – one for each light</a:t>
            </a:r>
          </a:p>
        </p:txBody>
      </p:sp>
      <p:sp>
        <p:nvSpPr>
          <p:cNvPr id="24579" name="Line 50"/>
          <p:cNvSpPr>
            <a:spLocks noChangeShapeType="1"/>
          </p:cNvSpPr>
          <p:nvPr/>
        </p:nvSpPr>
        <p:spPr bwMode="auto">
          <a:xfrm>
            <a:off x="1698625" y="40116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1"/>
          <p:cNvSpPr>
            <a:spLocks noChangeShapeType="1"/>
          </p:cNvSpPr>
          <p:nvPr/>
        </p:nvSpPr>
        <p:spPr bwMode="auto">
          <a:xfrm>
            <a:off x="1698625" y="46974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2"/>
          <p:cNvSpPr>
            <a:spLocks noChangeShapeType="1"/>
          </p:cNvSpPr>
          <p:nvPr/>
        </p:nvSpPr>
        <p:spPr bwMode="auto">
          <a:xfrm>
            <a:off x="2232025" y="40116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3"/>
          <p:cNvSpPr>
            <a:spLocks noChangeShapeType="1"/>
          </p:cNvSpPr>
          <p:nvPr/>
        </p:nvSpPr>
        <p:spPr bwMode="auto">
          <a:xfrm>
            <a:off x="2232025" y="46974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54"/>
          <p:cNvSpPr>
            <a:spLocks noChangeShapeType="1"/>
          </p:cNvSpPr>
          <p:nvPr/>
        </p:nvSpPr>
        <p:spPr bwMode="auto">
          <a:xfrm>
            <a:off x="1698625" y="53498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55"/>
          <p:cNvSpPr>
            <a:spLocks noChangeShapeType="1"/>
          </p:cNvSpPr>
          <p:nvPr/>
        </p:nvSpPr>
        <p:spPr bwMode="auto">
          <a:xfrm>
            <a:off x="1698625" y="46545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56"/>
          <p:cNvSpPr>
            <a:spLocks noChangeShapeType="1"/>
          </p:cNvSpPr>
          <p:nvPr/>
        </p:nvSpPr>
        <p:spPr bwMode="auto">
          <a:xfrm>
            <a:off x="1698625" y="396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57"/>
          <p:cNvSpPr txBox="1">
            <a:spLocks noChangeArrowheads="1"/>
          </p:cNvSpPr>
          <p:nvPr/>
        </p:nvSpPr>
        <p:spPr bwMode="auto">
          <a:xfrm>
            <a:off x="1371600" y="3898900"/>
            <a:ext cx="12414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f	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e	c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24587" name="Text Box 92"/>
          <p:cNvSpPr txBox="1">
            <a:spLocks noChangeArrowheads="1"/>
          </p:cNvSpPr>
          <p:nvPr/>
        </p:nvSpPr>
        <p:spPr bwMode="auto">
          <a:xfrm>
            <a:off x="3451225" y="449580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WXYZ = 1001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endParaRPr lang="en-US"/>
          </a:p>
        </p:txBody>
      </p:sp>
      <p:sp>
        <p:nvSpPr>
          <p:cNvPr id="24588" name="Line 93"/>
          <p:cNvSpPr>
            <a:spLocks noChangeShapeType="1"/>
          </p:cNvSpPr>
          <p:nvPr/>
        </p:nvSpPr>
        <p:spPr bwMode="auto">
          <a:xfrm>
            <a:off x="5889625" y="3998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95"/>
          <p:cNvSpPr>
            <a:spLocks noChangeShapeType="1"/>
          </p:cNvSpPr>
          <p:nvPr/>
        </p:nvSpPr>
        <p:spPr bwMode="auto">
          <a:xfrm>
            <a:off x="6423025" y="3998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96"/>
          <p:cNvSpPr>
            <a:spLocks noChangeShapeType="1"/>
          </p:cNvSpPr>
          <p:nvPr/>
        </p:nvSpPr>
        <p:spPr bwMode="auto">
          <a:xfrm>
            <a:off x="6423025" y="46847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97"/>
          <p:cNvSpPr>
            <a:spLocks noChangeShapeType="1"/>
          </p:cNvSpPr>
          <p:nvPr/>
        </p:nvSpPr>
        <p:spPr bwMode="auto">
          <a:xfrm>
            <a:off x="5889625" y="53371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98"/>
          <p:cNvSpPr>
            <a:spLocks noChangeShapeType="1"/>
          </p:cNvSpPr>
          <p:nvPr/>
        </p:nvSpPr>
        <p:spPr bwMode="auto">
          <a:xfrm>
            <a:off x="5889625" y="46418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99"/>
          <p:cNvSpPr>
            <a:spLocks noChangeShapeType="1"/>
          </p:cNvSpPr>
          <p:nvPr/>
        </p:nvSpPr>
        <p:spPr bwMode="auto">
          <a:xfrm>
            <a:off x="5889625" y="39544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00"/>
          <p:cNvSpPr txBox="1">
            <a:spLocks noChangeArrowheads="1"/>
          </p:cNvSpPr>
          <p:nvPr/>
        </p:nvSpPr>
        <p:spPr bwMode="auto">
          <a:xfrm>
            <a:off x="5508625" y="3886200"/>
            <a:ext cx="12414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f	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	c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24595" name="Line 101"/>
          <p:cNvSpPr>
            <a:spLocks noChangeShapeType="1"/>
          </p:cNvSpPr>
          <p:nvPr/>
        </p:nvSpPr>
        <p:spPr bwMode="auto">
          <a:xfrm flipH="1" flipV="1">
            <a:off x="6346825" y="5410200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102"/>
          <p:cNvSpPr txBox="1">
            <a:spLocks noChangeArrowheads="1"/>
          </p:cNvSpPr>
          <p:nvPr/>
        </p:nvSpPr>
        <p:spPr bwMode="auto">
          <a:xfrm>
            <a:off x="6858000" y="57912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d = 1 is optional</a:t>
            </a:r>
          </a:p>
        </p:txBody>
      </p:sp>
    </p:spTree>
    <p:extLst>
      <p:ext uri="{BB962C8B-B14F-4D97-AF65-F5344CB8AC3E}">
        <p14:creationId xmlns:p14="http://schemas.microsoft.com/office/powerpoint/2010/main" val="503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3"/>
          <p:cNvGrpSpPr>
            <a:grpSpLocks/>
          </p:cNvGrpSpPr>
          <p:nvPr/>
        </p:nvGrpSpPr>
        <p:grpSpPr bwMode="auto">
          <a:xfrm>
            <a:off x="6084888" y="2913063"/>
            <a:ext cx="2971800" cy="2311400"/>
            <a:chOff x="2328" y="1880"/>
            <a:chExt cx="1872" cy="1456"/>
          </a:xfrm>
        </p:grpSpPr>
        <p:grpSp>
          <p:nvGrpSpPr>
            <p:cNvPr id="25843" name="Group 464"/>
            <p:cNvGrpSpPr>
              <a:grpSpLocks/>
            </p:cNvGrpSpPr>
            <p:nvPr/>
          </p:nvGrpSpPr>
          <p:grpSpPr bwMode="auto">
            <a:xfrm rot="2224696">
              <a:off x="3760" y="3080"/>
              <a:ext cx="440" cy="240"/>
              <a:chOff x="1872" y="2376"/>
              <a:chExt cx="248" cy="240"/>
            </a:xfrm>
          </p:grpSpPr>
          <p:sp>
            <p:nvSpPr>
              <p:cNvPr id="25853" name="AutoShape 465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4" name="Rectangle 466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844" name="Group 467"/>
            <p:cNvGrpSpPr>
              <a:grpSpLocks/>
            </p:cNvGrpSpPr>
            <p:nvPr/>
          </p:nvGrpSpPr>
          <p:grpSpPr bwMode="auto">
            <a:xfrm rot="19375304" flipH="1">
              <a:off x="2328" y="3096"/>
              <a:ext cx="440" cy="240"/>
              <a:chOff x="1872" y="2376"/>
              <a:chExt cx="248" cy="240"/>
            </a:xfrm>
          </p:grpSpPr>
          <p:sp>
            <p:nvSpPr>
              <p:cNvPr id="25851" name="AutoShape 468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2" name="Rectangle 469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845" name="Group 470"/>
            <p:cNvGrpSpPr>
              <a:grpSpLocks/>
            </p:cNvGrpSpPr>
            <p:nvPr/>
          </p:nvGrpSpPr>
          <p:grpSpPr bwMode="auto">
            <a:xfrm rot="2224696" flipH="1" flipV="1">
              <a:off x="2344" y="1888"/>
              <a:ext cx="440" cy="240"/>
              <a:chOff x="1872" y="2376"/>
              <a:chExt cx="248" cy="240"/>
            </a:xfrm>
          </p:grpSpPr>
          <p:sp>
            <p:nvSpPr>
              <p:cNvPr id="25849" name="AutoShape 471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0" name="Rectangle 472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846" name="Group 473"/>
            <p:cNvGrpSpPr>
              <a:grpSpLocks/>
            </p:cNvGrpSpPr>
            <p:nvPr/>
          </p:nvGrpSpPr>
          <p:grpSpPr bwMode="auto">
            <a:xfrm rot="19375304" flipV="1">
              <a:off x="3744" y="1880"/>
              <a:ext cx="440" cy="240"/>
              <a:chOff x="1872" y="2376"/>
              <a:chExt cx="248" cy="240"/>
            </a:xfrm>
          </p:grpSpPr>
          <p:sp>
            <p:nvSpPr>
              <p:cNvPr id="25847" name="AutoShape 474"/>
              <p:cNvSpPr>
                <a:spLocks noChangeArrowheads="1"/>
              </p:cNvSpPr>
              <p:nvPr/>
            </p:nvSpPr>
            <p:spPr bwMode="auto">
              <a:xfrm rot="5400000">
                <a:off x="1896" y="2376"/>
                <a:ext cx="192" cy="2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8" name="Rectangle 475"/>
              <p:cNvSpPr>
                <a:spLocks noChangeArrowheads="1"/>
              </p:cNvSpPr>
              <p:nvPr/>
            </p:nvSpPr>
            <p:spPr bwMode="auto">
              <a:xfrm>
                <a:off x="2072" y="2376"/>
                <a:ext cx="48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dirty="0" smtClean="0"/>
              <a:t>7 Segment Display Continued</a:t>
            </a:r>
          </a:p>
          <a:p>
            <a:pPr lvl="1" eaLnBrk="1" hangingPunct="1"/>
            <a:endParaRPr lang="en-US" sz="2400" dirty="0" smtClean="0"/>
          </a:p>
        </p:txBody>
      </p:sp>
      <p:graphicFrame>
        <p:nvGraphicFramePr>
          <p:cNvPr id="382439" name="Group 487"/>
          <p:cNvGraphicFramePr>
            <a:graphicFrameLocks noGrp="1"/>
          </p:cNvGraphicFramePr>
          <p:nvPr/>
        </p:nvGraphicFramePr>
        <p:xfrm>
          <a:off x="5207000" y="2349500"/>
          <a:ext cx="3632200" cy="2903537"/>
        </p:xfrm>
        <a:graphic>
          <a:graphicData uri="http://schemas.openxmlformats.org/drawingml/2006/table">
            <a:tbl>
              <a:tblPr/>
              <a:tblGrid>
                <a:gridCol w="1092200"/>
                <a:gridCol w="635000"/>
                <a:gridCol w="635000"/>
                <a:gridCol w="635000"/>
                <a:gridCol w="635000"/>
              </a:tblGrid>
              <a:tr h="701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Y Z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 X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2410" name="Group 458"/>
          <p:cNvGraphicFramePr>
            <a:graphicFrameLocks noGrp="1"/>
          </p:cNvGraphicFramePr>
          <p:nvPr/>
        </p:nvGraphicFramePr>
        <p:xfrm>
          <a:off x="304800" y="1524000"/>
          <a:ext cx="4648200" cy="5051856"/>
        </p:xfrm>
        <a:graphic>
          <a:graphicData uri="http://schemas.openxmlformats.org/drawingml/2006/table">
            <a:tbl>
              <a:tblPr/>
              <a:tblGrid>
                <a:gridCol w="457200"/>
                <a:gridCol w="304800"/>
                <a:gridCol w="381000"/>
                <a:gridCol w="304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837" name="Text Box 459"/>
          <p:cNvSpPr txBox="1">
            <a:spLocks noChangeArrowheads="1"/>
          </p:cNvSpPr>
          <p:nvPr/>
        </p:nvSpPr>
        <p:spPr bwMode="auto">
          <a:xfrm>
            <a:off x="6858000" y="5334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K-map for a</a:t>
            </a:r>
          </a:p>
        </p:txBody>
      </p:sp>
      <p:sp>
        <p:nvSpPr>
          <p:cNvPr id="382413" name="Text Box 461"/>
          <p:cNvSpPr txBox="1">
            <a:spLocks noChangeArrowheads="1"/>
          </p:cNvSpPr>
          <p:nvPr/>
        </p:nvSpPr>
        <p:spPr bwMode="auto">
          <a:xfrm>
            <a:off x="5759450" y="5943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    W + Y + X'Z' + XZ</a:t>
            </a:r>
          </a:p>
        </p:txBody>
      </p:sp>
      <p:sp>
        <p:nvSpPr>
          <p:cNvPr id="382414" name="AutoShape 462"/>
          <p:cNvSpPr>
            <a:spLocks noChangeArrowheads="1"/>
          </p:cNvSpPr>
          <p:nvPr/>
        </p:nvSpPr>
        <p:spPr bwMode="auto">
          <a:xfrm>
            <a:off x="7108825" y="3625850"/>
            <a:ext cx="9779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437" name="AutoShape 485"/>
          <p:cNvSpPr>
            <a:spLocks noChangeArrowheads="1"/>
          </p:cNvSpPr>
          <p:nvPr/>
        </p:nvSpPr>
        <p:spPr bwMode="auto">
          <a:xfrm>
            <a:off x="7683500" y="3079750"/>
            <a:ext cx="977900" cy="2101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438" name="AutoShape 486"/>
          <p:cNvSpPr>
            <a:spLocks noChangeArrowheads="1"/>
          </p:cNvSpPr>
          <p:nvPr/>
        </p:nvSpPr>
        <p:spPr bwMode="auto">
          <a:xfrm rot="-5400000">
            <a:off x="7055644" y="3539332"/>
            <a:ext cx="977900" cy="22209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42" name="Text Box 488"/>
          <p:cNvSpPr txBox="1">
            <a:spLocks noChangeArrowheads="1"/>
          </p:cNvSpPr>
          <p:nvPr/>
        </p:nvSpPr>
        <p:spPr bwMode="auto">
          <a:xfrm>
            <a:off x="5588000" y="594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a =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4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413" grpId="0"/>
      <p:bldP spid="382414" grpId="0" animBg="1"/>
      <p:bldP spid="382437" grpId="0" animBg="1"/>
      <p:bldP spid="3824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dirty="0" smtClean="0"/>
              <a:t>Practical 7 Segment Displays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The lights (LEDs) on a real 7 segment display are always “active low”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When you want to use our design, just invert all the results</a:t>
            </a:r>
          </a:p>
          <a:p>
            <a:pPr lvl="2" eaLnBrk="1" hangingPunct="1"/>
            <a:endParaRPr lang="en-US" sz="2000" dirty="0" smtClean="0"/>
          </a:p>
          <a:p>
            <a:pPr lvl="3" eaLnBrk="1" hangingPunct="1"/>
            <a:r>
              <a:rPr lang="en-US" sz="1800" dirty="0" smtClean="0"/>
              <a:t>9 </a:t>
            </a:r>
            <a:r>
              <a:rPr lang="en-US" sz="1800" dirty="0" smtClean="0">
                <a:sym typeface="Wingdings" pitchFamily="2" charset="2"/>
              </a:rPr>
              <a:t> BCD = 1001  </a:t>
            </a:r>
            <a:r>
              <a:rPr lang="en-US" sz="1800" dirty="0" err="1" smtClean="0">
                <a:sym typeface="Wingdings" pitchFamily="2" charset="2"/>
              </a:rPr>
              <a:t>abcdefg</a:t>
            </a:r>
            <a:r>
              <a:rPr lang="en-US" sz="1800" dirty="0" smtClean="0">
                <a:sym typeface="Wingdings" pitchFamily="2" charset="2"/>
              </a:rPr>
              <a:t> = 111x011 becomes 000x100</a:t>
            </a:r>
            <a:endParaRPr lang="en-US" sz="1800" dirty="0" smtClean="0"/>
          </a:p>
        </p:txBody>
      </p:sp>
      <p:sp>
        <p:nvSpPr>
          <p:cNvPr id="26627" name="Line 282"/>
          <p:cNvSpPr>
            <a:spLocks noChangeShapeType="1"/>
          </p:cNvSpPr>
          <p:nvPr/>
        </p:nvSpPr>
        <p:spPr bwMode="auto">
          <a:xfrm>
            <a:off x="4289425" y="460851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283"/>
          <p:cNvSpPr>
            <a:spLocks noChangeShapeType="1"/>
          </p:cNvSpPr>
          <p:nvPr/>
        </p:nvSpPr>
        <p:spPr bwMode="auto">
          <a:xfrm>
            <a:off x="4289425" y="5294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284"/>
          <p:cNvSpPr>
            <a:spLocks noChangeShapeType="1"/>
          </p:cNvSpPr>
          <p:nvPr/>
        </p:nvSpPr>
        <p:spPr bwMode="auto">
          <a:xfrm>
            <a:off x="4822825" y="460851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285"/>
          <p:cNvSpPr>
            <a:spLocks noChangeShapeType="1"/>
          </p:cNvSpPr>
          <p:nvPr/>
        </p:nvSpPr>
        <p:spPr bwMode="auto">
          <a:xfrm>
            <a:off x="4822825" y="529431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286"/>
          <p:cNvSpPr>
            <a:spLocks noChangeShapeType="1"/>
          </p:cNvSpPr>
          <p:nvPr/>
        </p:nvSpPr>
        <p:spPr bwMode="auto">
          <a:xfrm>
            <a:off x="4289425" y="5946775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287"/>
          <p:cNvSpPr>
            <a:spLocks noChangeShapeType="1"/>
          </p:cNvSpPr>
          <p:nvPr/>
        </p:nvSpPr>
        <p:spPr bwMode="auto">
          <a:xfrm>
            <a:off x="4289425" y="525145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288"/>
          <p:cNvSpPr>
            <a:spLocks noChangeShapeType="1"/>
          </p:cNvSpPr>
          <p:nvPr/>
        </p:nvSpPr>
        <p:spPr bwMode="auto">
          <a:xfrm>
            <a:off x="4289425" y="45640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289"/>
          <p:cNvSpPr txBox="1">
            <a:spLocks noChangeArrowheads="1"/>
          </p:cNvSpPr>
          <p:nvPr/>
        </p:nvSpPr>
        <p:spPr bwMode="auto">
          <a:xfrm>
            <a:off x="3962400" y="4495800"/>
            <a:ext cx="12414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f	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e	c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28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Boolean function and truth table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3914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BASIC IDENTITIES OF BOOLEAN ALGEBRA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en-US" b="1" i="1" dirty="0" smtClean="0"/>
              <a:t>Postulate 1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b="1" i="1" dirty="0" smtClean="0"/>
              <a:t>Definition)</a:t>
            </a:r>
            <a:r>
              <a:rPr lang="en-US" dirty="0" smtClean="0"/>
              <a:t>: A Boolean algebra is a closed algebraic system containing a set </a:t>
            </a:r>
            <a:r>
              <a:rPr lang="en-US" i="1" dirty="0" smtClean="0"/>
              <a:t>K</a:t>
            </a:r>
            <a:r>
              <a:rPr lang="en-US" dirty="0" smtClean="0"/>
              <a:t> of two or more elements and the two operators · and + which refer to logical AND </a:t>
            </a:r>
            <a:r>
              <a:rPr lang="en-US" dirty="0" err="1" smtClean="0"/>
              <a:t>and</a:t>
            </a:r>
            <a:r>
              <a:rPr lang="en-US" dirty="0" smtClean="0"/>
              <a:t> logical OR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8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dirty="0" smtClean="0">
                <a:solidFill>
                  <a:schemeClr val="tx1"/>
                </a:solidFill>
              </a:rPr>
              <a:t>Basic Identities of Boolean Algebra</a:t>
            </a:r>
            <a:br>
              <a:rPr lang="en-US" sz="3200" b="1" i="1" dirty="0" smtClean="0">
                <a:solidFill>
                  <a:schemeClr val="tx1"/>
                </a:solidFill>
              </a:rPr>
            </a:br>
            <a:r>
              <a:rPr lang="en-US" sz="3200" b="1" i="1" dirty="0" smtClean="0">
                <a:solidFill>
                  <a:schemeClr val="tx1"/>
                </a:solidFill>
              </a:rPr>
              <a:t>(</a:t>
            </a:r>
            <a:r>
              <a:rPr lang="en-US" sz="3200" b="1" i="1" dirty="0" smtClean="0"/>
              <a:t>Identity law/dominance (Null) law</a:t>
            </a:r>
            <a:r>
              <a:rPr lang="en-US" sz="3200" b="1" i="1" dirty="0" smtClean="0">
                <a:solidFill>
                  <a:schemeClr val="tx1"/>
                </a:solidFill>
              </a:rPr>
              <a:t>)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i="1" dirty="0"/>
              <a:t>Identity </a:t>
            </a:r>
            <a:r>
              <a:rPr lang="en-US" b="1" i="1" dirty="0" smtClean="0"/>
              <a:t>law	</a:t>
            </a:r>
            <a:endParaRPr lang="en-US" i="1" dirty="0" smtClean="0"/>
          </a:p>
          <a:p>
            <a:pPr marL="609600" indent="-609600" eaLnBrk="1" hangingPunct="1">
              <a:buClrTx/>
              <a:buSzTx/>
              <a:buFontTx/>
              <a:buAutoNum type="arabicParenBoth"/>
            </a:pPr>
            <a:r>
              <a:rPr lang="en-US" i="1" dirty="0" smtClean="0"/>
              <a:t>x + 0 = x</a:t>
            </a:r>
          </a:p>
          <a:p>
            <a:pPr marL="609600" indent="-609600">
              <a:buFontTx/>
              <a:buAutoNum type="arabicParenBoth"/>
            </a:pPr>
            <a:r>
              <a:rPr lang="en-US" i="1" dirty="0"/>
              <a:t>x </a:t>
            </a:r>
            <a:r>
              <a:rPr lang="en-US" dirty="0"/>
              <a:t>· </a:t>
            </a:r>
            <a:r>
              <a:rPr lang="en-US" i="1" dirty="0"/>
              <a:t>1 = </a:t>
            </a:r>
            <a:r>
              <a:rPr lang="en-US" i="1" dirty="0" smtClean="0"/>
              <a:t>x</a:t>
            </a:r>
          </a:p>
          <a:p>
            <a:pPr marL="1009650" lvl="1" indent="-609600"/>
            <a:r>
              <a:rPr lang="en-US" b="1" i="1" dirty="0"/>
              <a:t>dominance (Null) law</a:t>
            </a:r>
            <a:endParaRPr lang="en-US" i="1" dirty="0" smtClean="0"/>
          </a:p>
          <a:p>
            <a:pPr marL="609600" indent="-609600" eaLnBrk="1" hangingPunct="1">
              <a:buClrTx/>
              <a:buSzTx/>
              <a:buFontTx/>
              <a:buAutoNum type="arabicParenBoth"/>
            </a:pPr>
            <a:r>
              <a:rPr lang="en-US" i="1" dirty="0" smtClean="0"/>
              <a:t>x  </a:t>
            </a:r>
            <a:r>
              <a:rPr lang="en-US" dirty="0" smtClean="0"/>
              <a:t>· </a:t>
            </a:r>
            <a:r>
              <a:rPr lang="en-US" i="1" dirty="0" smtClean="0"/>
              <a:t>0 = 0</a:t>
            </a:r>
          </a:p>
          <a:p>
            <a:pPr marL="609600" indent="-609600" eaLnBrk="1" hangingPunct="1">
              <a:buClrTx/>
              <a:buSzTx/>
              <a:buFontTx/>
              <a:buAutoNum type="arabicParenBoth"/>
            </a:pPr>
            <a:r>
              <a:rPr lang="en-US" i="1" dirty="0" smtClean="0"/>
              <a:t>x + 1 = 1</a:t>
            </a:r>
          </a:p>
          <a:p>
            <a:pPr marL="609600" indent="-609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6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tx1"/>
                </a:solidFill>
              </a:rPr>
              <a:t>Basic Identities of Boolean Algebra (</a:t>
            </a:r>
            <a:r>
              <a:rPr lang="en-US" sz="3200" b="1" i="1" dirty="0"/>
              <a:t>Idempotent Law </a:t>
            </a:r>
            <a:r>
              <a:rPr lang="en-US" sz="3200" dirty="0" smtClean="0"/>
              <a:t>/</a:t>
            </a:r>
            <a:r>
              <a:rPr lang="en-US" sz="3200" dirty="0"/>
              <a:t> </a:t>
            </a:r>
            <a:r>
              <a:rPr lang="en-US" sz="3200" b="1" i="1" dirty="0"/>
              <a:t>complement law</a:t>
            </a:r>
            <a:r>
              <a:rPr lang="en-US" sz="3200" b="1" i="1" dirty="0" smtClean="0">
                <a:solidFill>
                  <a:schemeClr val="tx1"/>
                </a:solidFill>
              </a:rPr>
              <a:t>)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b="1" i="1" dirty="0" smtClean="0"/>
                  <a:t>Idempotent Law</a:t>
                </a:r>
                <a:endParaRPr lang="en-US" i="1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i="1" dirty="0" smtClean="0"/>
                  <a:t>(5) x + x = x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i="1" dirty="0" smtClean="0"/>
                  <a:t>(6) x · x = x</a:t>
                </a:r>
              </a:p>
              <a:p>
                <a:pPr lvl="1"/>
                <a:r>
                  <a:rPr lang="en-US" b="1" i="1" dirty="0"/>
                  <a:t>complement law</a:t>
                </a:r>
                <a:endParaRPr lang="en-US" i="1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i="1" dirty="0" smtClean="0"/>
                  <a:t>(7) 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 = 1  / </a:t>
                </a:r>
                <a:r>
                  <a:rPr lang="en-US" i="1" dirty="0" err="1" smtClean="0"/>
                  <a:t>x+x</a:t>
                </a:r>
                <a:r>
                  <a:rPr lang="en-US" i="1" dirty="0" smtClean="0"/>
                  <a:t>’=1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i="1" dirty="0" smtClean="0"/>
                  <a:t>(8) x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 = 0 / </a:t>
                </a:r>
                <a:r>
                  <a:rPr lang="en-US" i="1" dirty="0" err="1" smtClean="0"/>
                  <a:t>x.x</a:t>
                </a:r>
                <a:r>
                  <a:rPr lang="en-US" i="1" dirty="0" smtClean="0"/>
                  <a:t>’=0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5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i="1" dirty="0" smtClean="0">
                <a:solidFill>
                  <a:schemeClr val="tx1"/>
                </a:solidFill>
              </a:rPr>
              <a:t>Basic Identities of Boolean Algebra </a:t>
            </a:r>
            <a:r>
              <a:rPr lang="en-US" sz="3200" b="1" i="1" dirty="0" smtClean="0">
                <a:solidFill>
                  <a:schemeClr val="tx1"/>
                </a:solidFill>
              </a:rPr>
              <a:t>(Commutative law)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(9) x + y = y +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(10) xy = yx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1504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993</TotalTime>
  <Words>2072</Words>
  <Application>Microsoft Office PowerPoint</Application>
  <PresentationFormat>On-screen Show (4:3)</PresentationFormat>
  <Paragraphs>807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HNDIT</vt:lpstr>
      <vt:lpstr>HNDIT2401 Computer Architecture</vt:lpstr>
      <vt:lpstr>Boolean Algebra</vt:lpstr>
      <vt:lpstr>Boolean Algebra………</vt:lpstr>
      <vt:lpstr>Boolean Algebra………….</vt:lpstr>
      <vt:lpstr>Boolean function and truth table</vt:lpstr>
      <vt:lpstr>BASIC IDENTITIES OF BOOLEAN ALGEBRA</vt:lpstr>
      <vt:lpstr>Basic Identities of Boolean Algebra (Identity law/dominance (Null) law)</vt:lpstr>
      <vt:lpstr>Basic Identities of Boolean Algebra (Idempotent Law / complement law)</vt:lpstr>
      <vt:lpstr>Basic Identities of Boolean Algebra (Commutative law):</vt:lpstr>
      <vt:lpstr>Basic Identities of Boolean Algebra (Associative law):</vt:lpstr>
      <vt:lpstr>Basic Identities of Boolean Algebra (Distributive law):</vt:lpstr>
      <vt:lpstr>Basic Identities of Boolean Algebra (DeMorgan’s Theorem)</vt:lpstr>
      <vt:lpstr>Basic Identities of Boolean Algebra (Double Complement Law/Involution)</vt:lpstr>
      <vt:lpstr>Basic Identities of Boolean Algebra</vt:lpstr>
      <vt:lpstr>Function Minimization using  Boolean Algebra </vt:lpstr>
      <vt:lpstr>Try</vt:lpstr>
      <vt:lpstr>The other type of question</vt:lpstr>
      <vt:lpstr>More Examples</vt:lpstr>
      <vt:lpstr>DeMorgan's Theorem</vt:lpstr>
      <vt:lpstr>DeMorgan's Theorem</vt:lpstr>
      <vt:lpstr>DeMorgan's Theorem</vt:lpstr>
      <vt:lpstr>More DeMorgan's  example</vt:lpstr>
      <vt:lpstr>More Examples</vt:lpstr>
      <vt:lpstr>Karnaugh maps</vt:lpstr>
      <vt:lpstr>Rule for k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SRI SETHUPARAN</cp:lastModifiedBy>
  <cp:revision>34</cp:revision>
  <dcterms:created xsi:type="dcterms:W3CDTF">2013-10-16T01:16:09Z</dcterms:created>
  <dcterms:modified xsi:type="dcterms:W3CDTF">2018-12-04T01:30:34Z</dcterms:modified>
</cp:coreProperties>
</file>