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8" r:id="rId3"/>
    <p:sldId id="259" r:id="rId4"/>
    <p:sldId id="260" r:id="rId5"/>
    <p:sldId id="287" r:id="rId6"/>
    <p:sldId id="290" r:id="rId7"/>
    <p:sldId id="291" r:id="rId8"/>
    <p:sldId id="292" r:id="rId9"/>
    <p:sldId id="289" r:id="rId10"/>
    <p:sldId id="285" r:id="rId11"/>
    <p:sldId id="261" r:id="rId12"/>
    <p:sldId id="286" r:id="rId13"/>
    <p:sldId id="293" r:id="rId14"/>
    <p:sldId id="294" r:id="rId15"/>
    <p:sldId id="295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78EE-353D-4F12-84C7-ED8D5FCF4BF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1D6-E3DC-4246-9660-7298CA13C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41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66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195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31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800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150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33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258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385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589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579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48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071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429" y="693016"/>
            <a:ext cx="5018757" cy="3415264"/>
          </a:xfrm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7726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73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46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781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7456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137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769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36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47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B1D6-E3DC-4246-9660-7298CA13C0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17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773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86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3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27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12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922044" y="693016"/>
            <a:ext cx="5018757" cy="3415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6"/>
          <p:cNvSpPr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8446" cy="411560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720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Week 3: </a:t>
            </a:r>
            <a:r>
              <a:rPr lang="en-US" dirty="0"/>
              <a:t>Internal Components of CPU and its functions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47901"/>
            <a:ext cx="4267200" cy="19811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HNDIT2401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With Systems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components of the processor are an </a:t>
            </a:r>
            <a:r>
              <a:rPr lang="en-US" i="1" dirty="0"/>
              <a:t>arithmetic and logic unit </a:t>
            </a:r>
            <a:r>
              <a:rPr lang="en-US" dirty="0"/>
              <a:t>(ALU) and </a:t>
            </a:r>
            <a:r>
              <a:rPr lang="en-US" dirty="0" smtClean="0"/>
              <a:t>a </a:t>
            </a:r>
            <a:r>
              <a:rPr lang="en-US" i="1" dirty="0" smtClean="0"/>
              <a:t>control </a:t>
            </a:r>
            <a:r>
              <a:rPr lang="en-US" i="1" dirty="0"/>
              <a:t>unit </a:t>
            </a:r>
            <a:r>
              <a:rPr lang="en-US" dirty="0"/>
              <a:t>(CU</a:t>
            </a:r>
            <a:r>
              <a:rPr lang="en-US" dirty="0" smtClean="0"/>
              <a:t>).</a:t>
            </a:r>
            <a:r>
              <a:rPr lang="en-US" dirty="0"/>
              <a:t> In addition, consisting of a set of storage locations, called </a:t>
            </a:r>
            <a:r>
              <a:rPr lang="en-US" i="1" dirty="0"/>
              <a:t>registers.</a:t>
            </a:r>
            <a:endParaRPr lang="en-US" dirty="0"/>
          </a:p>
          <a:p>
            <a:r>
              <a:rPr lang="en-US" dirty="0" smtClean="0"/>
              <a:t>The ALU does the actual computation or processing of data.</a:t>
            </a:r>
          </a:p>
          <a:p>
            <a:r>
              <a:rPr lang="en-US" dirty="0"/>
              <a:t>The control unit controls the movement of data and instructions into and out of the processor and controls the operation of the ALU.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4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Registers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8345"/>
            <a:ext cx="8229600" cy="5900246"/>
          </a:xfrm>
        </p:spPr>
        <p:txBody>
          <a:bodyPr lIns="90360" tIns="44280" rIns="90360" bIns="44280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Register </a:t>
            </a:r>
            <a:r>
              <a:rPr lang="en-US" dirty="0"/>
              <a:t>is a hardware device that stores binary data. Registers </a:t>
            </a:r>
            <a:r>
              <a:rPr lang="en-US" dirty="0" smtClean="0"/>
              <a:t>are located </a:t>
            </a:r>
            <a:r>
              <a:rPr lang="en-US" dirty="0"/>
              <a:t>on the processor so information can be accessed very </a:t>
            </a:r>
            <a:r>
              <a:rPr lang="en-US" dirty="0" smtClean="0"/>
              <a:t>quickly </a:t>
            </a:r>
            <a:r>
              <a:rPr lang="en-GB" dirty="0" smtClean="0"/>
              <a:t>CPU </a:t>
            </a:r>
            <a:r>
              <a:rPr lang="en-GB" dirty="0" smtClean="0"/>
              <a:t>must have some working space (temporary storage) - registers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Number and function vary between processor designs - one of the major design decisions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Top level of memory hierarchy</a:t>
            </a:r>
            <a:r>
              <a:rPr lang="en-GB" dirty="0" smtClean="0"/>
              <a:t>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 flip-flops can be used to implement registers.</a:t>
            </a:r>
            <a:endParaRPr lang="en-GB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registers in the </a:t>
            </a:r>
            <a:r>
              <a:rPr lang="en-US" dirty="0" smtClean="0"/>
              <a:t>processor perform </a:t>
            </a:r>
            <a:r>
              <a:rPr lang="en-US" dirty="0"/>
              <a:t>two roles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User-visible </a:t>
            </a:r>
            <a:r>
              <a:rPr lang="en-US" b="1" dirty="0"/>
              <a:t>registers: </a:t>
            </a:r>
            <a:r>
              <a:rPr lang="en-US" dirty="0"/>
              <a:t>Enable the machine- or assembly language </a:t>
            </a:r>
            <a:r>
              <a:rPr lang="en-US" dirty="0" smtClean="0"/>
              <a:t>programmer to </a:t>
            </a:r>
            <a:r>
              <a:rPr lang="en-US" dirty="0"/>
              <a:t>minimize main memory references by optimizing use of registers.</a:t>
            </a:r>
          </a:p>
          <a:p>
            <a:r>
              <a:rPr lang="en-US" b="1" dirty="0" smtClean="0"/>
              <a:t>Control </a:t>
            </a:r>
            <a:r>
              <a:rPr lang="en-US" b="1" dirty="0"/>
              <a:t>and status registers: </a:t>
            </a:r>
            <a:r>
              <a:rPr lang="en-US" dirty="0"/>
              <a:t>Used by the control unit to control the </a:t>
            </a:r>
            <a:r>
              <a:rPr lang="en-US" dirty="0" smtClean="0"/>
              <a:t>operation of </a:t>
            </a:r>
            <a:r>
              <a:rPr lang="en-US" dirty="0"/>
              <a:t>the processor and by privileged, operating system programs to </a:t>
            </a:r>
            <a:r>
              <a:rPr lang="en-US" dirty="0" smtClean="0"/>
              <a:t>control the execution </a:t>
            </a:r>
            <a:r>
              <a:rPr lang="en-US" dirty="0"/>
              <a:t>of programs.</a:t>
            </a:r>
          </a:p>
        </p:txBody>
      </p:sp>
    </p:spTree>
    <p:extLst>
      <p:ext uri="{BB962C8B-B14F-4D97-AF65-F5344CB8AC3E}">
        <p14:creationId xmlns:p14="http://schemas.microsoft.com/office/powerpoint/2010/main" val="8381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MARIE ARCHI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21163"/>
          </a:xfrm>
        </p:spPr>
        <p:txBody>
          <a:bodyPr>
            <a:normAutofit/>
          </a:bodyPr>
          <a:lstStyle/>
          <a:p>
            <a:r>
              <a:rPr lang="en-US" sz="1800" dirty="0"/>
              <a:t>MARIE, a </a:t>
            </a:r>
            <a:r>
              <a:rPr lang="en-US" sz="1800" b="1" dirty="0"/>
              <a:t>M</a:t>
            </a:r>
            <a:r>
              <a:rPr lang="en-US" sz="1800" dirty="0"/>
              <a:t>achine </a:t>
            </a:r>
            <a:r>
              <a:rPr lang="en-US" sz="1800" b="1" dirty="0"/>
              <a:t>A</a:t>
            </a:r>
            <a:r>
              <a:rPr lang="en-US" sz="1800" dirty="0"/>
              <a:t>rchitecture that is </a:t>
            </a:r>
            <a:r>
              <a:rPr lang="en-US" sz="1800" b="1" dirty="0"/>
              <a:t>R</a:t>
            </a:r>
            <a:r>
              <a:rPr lang="en-US" sz="1800" dirty="0"/>
              <a:t>eally </a:t>
            </a:r>
            <a:r>
              <a:rPr lang="en-US" sz="1800" b="1" dirty="0"/>
              <a:t>I</a:t>
            </a:r>
            <a:r>
              <a:rPr lang="en-US" sz="1800" dirty="0"/>
              <a:t>ntuitive and </a:t>
            </a:r>
            <a:r>
              <a:rPr lang="en-US" sz="1800" b="1" dirty="0"/>
              <a:t>E</a:t>
            </a:r>
            <a:r>
              <a:rPr lang="en-US" sz="1800" dirty="0"/>
              <a:t>asy, is a </a:t>
            </a:r>
            <a:r>
              <a:rPr lang="en-US" sz="1800" dirty="0" err="1" smtClean="0"/>
              <a:t>simplearchitecture</a:t>
            </a:r>
            <a:r>
              <a:rPr lang="en-US" sz="1800" dirty="0" smtClean="0"/>
              <a:t> </a:t>
            </a:r>
            <a:r>
              <a:rPr lang="en-US" sz="1800" dirty="0"/>
              <a:t>consisting of memory (to store programs and data) and a CPU (</a:t>
            </a:r>
            <a:r>
              <a:rPr lang="en-US" sz="1800" dirty="0" smtClean="0"/>
              <a:t>consisting of </a:t>
            </a:r>
            <a:r>
              <a:rPr lang="en-US" sz="1800" dirty="0"/>
              <a:t>an ALU and several registers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It has all the functional components </a:t>
            </a:r>
            <a:r>
              <a:rPr lang="en-US" sz="1800" dirty="0" smtClean="0"/>
              <a:t>necessary to </a:t>
            </a:r>
            <a:r>
              <a:rPr lang="en-US" sz="1800" dirty="0"/>
              <a:t>be a real working </a:t>
            </a:r>
            <a:r>
              <a:rPr lang="en-US" sz="1800" dirty="0" smtClean="0"/>
              <a:t>computer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7159423" cy="43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AC: </a:t>
            </a:r>
            <a:r>
              <a:rPr lang="en-US" dirty="0"/>
              <a:t>The </a:t>
            </a:r>
            <a:r>
              <a:rPr lang="en-US" i="1" dirty="0"/>
              <a:t>accumulator</a:t>
            </a:r>
            <a:r>
              <a:rPr lang="en-US" dirty="0"/>
              <a:t>, which holds data values. This is a </a:t>
            </a:r>
            <a:r>
              <a:rPr lang="en-US" i="1" dirty="0"/>
              <a:t>general purpose </a:t>
            </a:r>
            <a:r>
              <a:rPr lang="en-US" i="1" dirty="0" smtClean="0"/>
              <a:t>register </a:t>
            </a:r>
            <a:r>
              <a:rPr lang="en-US" dirty="0" smtClean="0"/>
              <a:t>and </a:t>
            </a:r>
            <a:r>
              <a:rPr lang="en-US" dirty="0"/>
              <a:t>holds data that the CPU needs to process. Most computers today </a:t>
            </a:r>
            <a:r>
              <a:rPr lang="en-US" dirty="0" smtClean="0"/>
              <a:t>have multiple </a:t>
            </a:r>
            <a:r>
              <a:rPr lang="en-US" dirty="0"/>
              <a:t>general purpose registers.</a:t>
            </a:r>
          </a:p>
          <a:p>
            <a:r>
              <a:rPr lang="en-US" dirty="0" smtClean="0"/>
              <a:t> </a:t>
            </a:r>
            <a:r>
              <a:rPr lang="en-US" b="1" dirty="0"/>
              <a:t>MAR: </a:t>
            </a:r>
            <a:r>
              <a:rPr lang="en-US" dirty="0"/>
              <a:t>The </a:t>
            </a:r>
            <a:r>
              <a:rPr lang="en-US" i="1" dirty="0"/>
              <a:t>memory address register</a:t>
            </a:r>
            <a:r>
              <a:rPr lang="en-US" dirty="0"/>
              <a:t>, which holds the memory address of </a:t>
            </a:r>
            <a:r>
              <a:rPr lang="en-US" dirty="0" smtClean="0"/>
              <a:t>the data </a:t>
            </a:r>
            <a:r>
              <a:rPr lang="en-US" dirty="0"/>
              <a:t>being referenced.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MBR: </a:t>
            </a:r>
            <a:r>
              <a:rPr lang="en-US" dirty="0" smtClean="0"/>
              <a:t>The </a:t>
            </a:r>
            <a:r>
              <a:rPr lang="en-US" i="1" dirty="0" smtClean="0"/>
              <a:t>memory buffer register</a:t>
            </a:r>
            <a:r>
              <a:rPr lang="en-US" dirty="0" smtClean="0"/>
              <a:t>, which holds either the data just read from memory </a:t>
            </a:r>
            <a:r>
              <a:rPr lang="en-US" dirty="0"/>
              <a:t>or the data ready to be written to memory.</a:t>
            </a:r>
          </a:p>
          <a:p>
            <a:r>
              <a:rPr lang="en-US" b="1" dirty="0" smtClean="0"/>
              <a:t>PC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i="1" dirty="0"/>
              <a:t>program counter</a:t>
            </a:r>
            <a:r>
              <a:rPr lang="en-US" dirty="0"/>
              <a:t>, which holds the address of the next instruction </a:t>
            </a:r>
            <a:r>
              <a:rPr lang="en-US" dirty="0" smtClean="0"/>
              <a:t>to be </a:t>
            </a:r>
            <a:r>
              <a:rPr lang="en-US" dirty="0"/>
              <a:t>executed in the program.</a:t>
            </a:r>
          </a:p>
          <a:p>
            <a:r>
              <a:rPr lang="en-US" dirty="0" smtClean="0"/>
              <a:t> </a:t>
            </a:r>
            <a:r>
              <a:rPr lang="en-US" b="1" dirty="0"/>
              <a:t>IR: </a:t>
            </a:r>
            <a:r>
              <a:rPr lang="en-US" dirty="0"/>
              <a:t>The </a:t>
            </a:r>
            <a:r>
              <a:rPr lang="en-US" i="1" dirty="0"/>
              <a:t>instruction register</a:t>
            </a:r>
            <a:r>
              <a:rPr lang="en-US" dirty="0"/>
              <a:t>, which holds the next instruction to </a:t>
            </a:r>
            <a:r>
              <a:rPr lang="en-US" dirty="0" smtClean="0"/>
              <a:t>be executed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b="1" dirty="0" err="1"/>
              <a:t>InREG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i="1" dirty="0"/>
              <a:t>input register</a:t>
            </a:r>
            <a:r>
              <a:rPr lang="en-US" dirty="0"/>
              <a:t>, which holds data from the input device.</a:t>
            </a:r>
          </a:p>
          <a:p>
            <a:r>
              <a:rPr lang="en-US" b="1" dirty="0" err="1" smtClean="0"/>
              <a:t>OutREG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i="1" dirty="0"/>
              <a:t>output register</a:t>
            </a:r>
            <a:r>
              <a:rPr lang="en-US" dirty="0"/>
              <a:t>, which holds data for the output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MARIE has the following characteristics: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Binary</a:t>
            </a:r>
            <a:r>
              <a:rPr lang="en-US" dirty="0"/>
              <a:t>, two’s complement</a:t>
            </a:r>
          </a:p>
          <a:p>
            <a:r>
              <a:rPr lang="en-US" dirty="0" smtClean="0"/>
              <a:t>Stored </a:t>
            </a:r>
            <a:r>
              <a:rPr lang="en-US" dirty="0"/>
              <a:t>program, fixed word length</a:t>
            </a:r>
          </a:p>
          <a:p>
            <a:r>
              <a:rPr lang="en-US" dirty="0" smtClean="0"/>
              <a:t>Word </a:t>
            </a:r>
            <a:r>
              <a:rPr lang="en-US" dirty="0"/>
              <a:t>(but not byte) addressable</a:t>
            </a:r>
          </a:p>
          <a:p>
            <a:r>
              <a:rPr lang="en-US" dirty="0" smtClean="0"/>
              <a:t>4K </a:t>
            </a:r>
            <a:r>
              <a:rPr lang="en-US" dirty="0"/>
              <a:t>words of main memory (this implies 12 bits per address) </a:t>
            </a:r>
            <a:endParaRPr lang="en-US" dirty="0"/>
          </a:p>
          <a:p>
            <a:r>
              <a:rPr lang="en-US" dirty="0" smtClean="0"/>
              <a:t>16-bit </a:t>
            </a:r>
            <a:r>
              <a:rPr lang="en-US" dirty="0"/>
              <a:t>data (words have 16 bits)</a:t>
            </a:r>
          </a:p>
          <a:p>
            <a:r>
              <a:rPr lang="en-US" dirty="0" smtClean="0"/>
              <a:t>16-bit </a:t>
            </a:r>
            <a:r>
              <a:rPr lang="en-US" dirty="0"/>
              <a:t>instructions, 4 for the opcode and 12 for the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A 16-bit </a:t>
            </a:r>
            <a:r>
              <a:rPr lang="en-US" dirty="0"/>
              <a:t>accumulator (AC)</a:t>
            </a:r>
          </a:p>
          <a:p>
            <a:r>
              <a:rPr lang="en-US" dirty="0" smtClean="0"/>
              <a:t>A 16-bit </a:t>
            </a:r>
            <a:r>
              <a:rPr lang="en-US" dirty="0"/>
              <a:t>instruction register (IR)</a:t>
            </a:r>
          </a:p>
          <a:p>
            <a:r>
              <a:rPr lang="en-US" dirty="0" smtClean="0"/>
              <a:t>A 16-bit </a:t>
            </a:r>
            <a:r>
              <a:rPr lang="en-US" dirty="0"/>
              <a:t>memory buffer register (MBR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12-bit </a:t>
            </a:r>
            <a:r>
              <a:rPr lang="en-US" dirty="0"/>
              <a:t>program counter (PC)</a:t>
            </a:r>
          </a:p>
          <a:p>
            <a:r>
              <a:rPr lang="en-US" dirty="0" smtClean="0"/>
              <a:t>A 12-bit </a:t>
            </a:r>
            <a:r>
              <a:rPr lang="en-US" dirty="0"/>
              <a:t>memory address register (MAR)</a:t>
            </a:r>
          </a:p>
          <a:p>
            <a:r>
              <a:rPr lang="en-US" dirty="0" smtClean="0"/>
              <a:t>An </a:t>
            </a:r>
            <a:r>
              <a:rPr lang="en-US" dirty="0"/>
              <a:t>8-bit input register</a:t>
            </a:r>
          </a:p>
          <a:p>
            <a:r>
              <a:rPr lang="en-US" dirty="0" smtClean="0"/>
              <a:t>An </a:t>
            </a:r>
            <a:r>
              <a:rPr lang="en-US" dirty="0"/>
              <a:t>8-bit output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User Visible Registers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General Purpose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Data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Address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Condition Codes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/>
              <a:t>General Purpose Registers (1)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be true general purpose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be restricted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be used for data or addressing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Data: accumulator (AC)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Addressing: segment (cf. virtual memory), stack (points to top of stack, cf. implicit addressing)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/>
              <a:t>General Purpose Registers (2)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44975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Make them general purpose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Increased flexibility and programmer options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Increased instruction size &amp; complexity, addressing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Make them specialized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Smaller (faster) but more instructions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Less flexibility, addresses implicit in opcode</a:t>
            </a:r>
          </a:p>
          <a:p>
            <a:pPr eaLnBrk="1" hangingPunct="1">
              <a:lnSpc>
                <a:spcPct val="100000"/>
              </a:lnSpc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How Many GP Registers?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63729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Between 8 - 32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Less = more memory references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More takes up processor real </a:t>
            </a:r>
            <a:r>
              <a:rPr lang="en-GB" dirty="0" smtClean="0"/>
              <a:t>estate</a:t>
            </a: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smtClean="0"/>
              <a:t>central processing </a:t>
            </a:r>
            <a:r>
              <a:rPr lang="en-US" i="1" dirty="0"/>
              <a:t>unit </a:t>
            </a:r>
            <a:r>
              <a:rPr lang="en-US" dirty="0"/>
              <a:t>(</a:t>
            </a:r>
            <a:r>
              <a:rPr lang="en-US" i="1" dirty="0"/>
              <a:t>CPU</a:t>
            </a:r>
            <a:r>
              <a:rPr lang="en-US" dirty="0"/>
              <a:t>) is responsible for fetching program instructions, </a:t>
            </a:r>
            <a:r>
              <a:rPr lang="en-US" dirty="0" smtClean="0"/>
              <a:t>decoding each </a:t>
            </a:r>
            <a:r>
              <a:rPr lang="en-US" dirty="0"/>
              <a:t>instruction that is fetched, and performing the indicated sequence of </a:t>
            </a:r>
            <a:r>
              <a:rPr lang="en-US" dirty="0" smtClean="0"/>
              <a:t>operations on </a:t>
            </a:r>
            <a:r>
              <a:rPr lang="en-US" dirty="0"/>
              <a:t>the correct data</a:t>
            </a:r>
            <a:r>
              <a:rPr lang="en-US" dirty="0" smtClean="0"/>
              <a:t>.</a:t>
            </a:r>
          </a:p>
          <a:p>
            <a:r>
              <a:rPr lang="en-US" dirty="0"/>
              <a:t>The performance of a machine is </a:t>
            </a:r>
            <a:r>
              <a:rPr lang="en-US" dirty="0" smtClean="0"/>
              <a:t>directly affected </a:t>
            </a:r>
            <a:r>
              <a:rPr lang="en-US" dirty="0"/>
              <a:t>by the design of the </a:t>
            </a:r>
            <a:r>
              <a:rPr lang="en-US" dirty="0" err="1"/>
              <a:t>datapath</a:t>
            </a:r>
            <a:r>
              <a:rPr lang="en-US" dirty="0"/>
              <a:t> and the control 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How big?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324961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Large enough to hold full address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Large enough to hold full data types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But often possible to combine two data registers or two address registers by using more complex addressing (e.g., page and offset)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/>
              <a:t>Condition Code Registers – Flags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083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Sets of individual bits, flags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e.g., result of last operation was zero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 be read by programs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e.g., Jump if zero – simplifies branch taking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 not (usually) be set by programs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Control &amp; Status Registers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Program Counter (PC)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Instruction Register (IR)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Memory Address Register (MAR) – connects to address bus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Memory Buffer Register (MBR) – connects to data bus, feeds other registers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Program Status Word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260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set of bits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Condition Codes: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Sign (of last result)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Zero (last result)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Carry (multiword arithmetic)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Equal (two latest results)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Overflow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Interrupts enabled/disabled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Supervisor/user mode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Supervisor Mode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Intel ring zero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Kernel mode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Allows privileged instructions to execute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Used by operating system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Not available to user programs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Other Registers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25875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have registers pointing to: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Process control blocks (see OS)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Interrupt Vectors (see OS)</a:t>
            </a:r>
          </a:p>
          <a:p>
            <a:pPr lvl="1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N.B. CPU design and operating system design are closely linked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 b="10448"/>
          <a:stretch>
            <a:fillRect/>
          </a:stretch>
        </p:blipFill>
        <p:spPr bwMode="auto">
          <a:xfrm>
            <a:off x="96838" y="476250"/>
            <a:ext cx="8990012" cy="638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MC68000 and Intel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8013" cy="5400675"/>
          </a:xfrm>
        </p:spPr>
        <p:txBody>
          <a:bodyPr/>
          <a:lstStyle/>
          <a:p>
            <a:pPr eaLnBrk="1" hangingPunct="1"/>
            <a:r>
              <a:rPr lang="en-GB" smtClean="0"/>
              <a:t>Motorola:</a:t>
            </a:r>
          </a:p>
          <a:p>
            <a:pPr lvl="1" eaLnBrk="1" hangingPunct="1"/>
            <a:r>
              <a:rPr lang="en-GB" smtClean="0"/>
              <a:t>Largely general purpose registers – explicit addressing</a:t>
            </a:r>
          </a:p>
          <a:p>
            <a:pPr lvl="1" eaLnBrk="1" hangingPunct="1"/>
            <a:r>
              <a:rPr lang="en-GB" smtClean="0"/>
              <a:t>Data registers also for indexing</a:t>
            </a:r>
          </a:p>
          <a:p>
            <a:pPr lvl="1" eaLnBrk="1" hangingPunct="1"/>
            <a:r>
              <a:rPr lang="en-GB" smtClean="0"/>
              <a:t>A7 and A7’ for user and kernel stacks</a:t>
            </a:r>
          </a:p>
          <a:p>
            <a:pPr eaLnBrk="1" hangingPunct="1"/>
            <a:r>
              <a:rPr lang="en-GB" smtClean="0"/>
              <a:t>Intel</a:t>
            </a:r>
          </a:p>
          <a:p>
            <a:pPr lvl="1" eaLnBrk="1" hangingPunct="1"/>
            <a:r>
              <a:rPr lang="en-GB" smtClean="0"/>
              <a:t>Largely specific purpose registers – implicit addressing</a:t>
            </a:r>
          </a:p>
          <a:p>
            <a:pPr lvl="1" eaLnBrk="1" hangingPunct="1"/>
            <a:r>
              <a:rPr lang="en-GB" smtClean="0"/>
              <a:t>Segment, Pointer &amp; Index, Data/General purpose</a:t>
            </a:r>
          </a:p>
          <a:p>
            <a:pPr lvl="1" eaLnBrk="1" hangingPunct="1"/>
            <a:r>
              <a:rPr lang="en-GB" smtClean="0"/>
              <a:t>Pentium II – backward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Indirect Cycle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9577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Same address can refer to different arguments (by changing the content of the location the address is pointing to)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Indirect addressing requires more memory accesses to fetch operands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 be thought of as additional instruction subcycle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715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Instruction Cycle with Indirect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 b="18289"/>
          <a:stretch>
            <a:fillRect/>
          </a:stretch>
        </p:blipFill>
        <p:spPr bwMode="auto">
          <a:xfrm>
            <a:off x="395288" y="1052513"/>
            <a:ext cx="8470900" cy="580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50875"/>
            <a:ext cx="8229600" cy="766763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CPU Function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CPU must: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Fetch instructions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Interpret/decode instructions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Fetch data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Process data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Write data</a:t>
            </a:r>
          </a:p>
          <a:p>
            <a:pPr eaLnBrk="1" hangingPunct="1">
              <a:lnSpc>
                <a:spcPct val="100000"/>
              </a:lnSpc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Instruction Cycle State Diagram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 b="22145"/>
          <a:stretch>
            <a:fillRect/>
          </a:stretch>
        </p:blipFill>
        <p:spPr bwMode="auto">
          <a:xfrm>
            <a:off x="33338" y="1628775"/>
            <a:ext cx="91154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39713"/>
            <a:ext cx="8229600" cy="70326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/>
              <a:t>Data Flow (Instruction Fetch)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5275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PC contains address of next instruction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Address moved to MAR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Address placed on address bus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Control unit requests memory read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Result placed on data bus, copied to MBR, then to IR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Meanwhile PC incremented by 1</a:t>
            </a:r>
          </a:p>
          <a:p>
            <a:pPr lvl="1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6850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Data Flow (Fetch Diagram)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 b="9200"/>
          <a:stretch>
            <a:fillRect/>
          </a:stretch>
        </p:blipFill>
        <p:spPr bwMode="auto">
          <a:xfrm>
            <a:off x="827088" y="784225"/>
            <a:ext cx="7632700" cy="589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Data Flow (Data Fetch)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671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IR is examined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If indirect addressing, indirect cycle is performed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Rightmost n bits of MBR (address part of instruction) transferred to MAR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Control unit requests memory read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Result (address of operand) moved to MBR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9863"/>
            <a:ext cx="8229600" cy="7715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Data Flow (Indirect Diagram)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 b="13402"/>
          <a:stretch>
            <a:fillRect/>
          </a:stretch>
        </p:blipFill>
        <p:spPr bwMode="auto">
          <a:xfrm>
            <a:off x="107950" y="1196975"/>
            <a:ext cx="8997950" cy="570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Data Flow (Execute)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195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take many forms, depends on instruction being executed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include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Memory read/write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Input/Output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Register transfers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ALU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39713"/>
            <a:ext cx="8229600" cy="70326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/>
              <a:t>Data Flow (Interrupt)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41813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Current PC saved to allow resumption after interrupt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Contents of PC copied to MBR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Special memory location (e.g., stack pointer) loaded to MAR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MBR written to memory according to content of MAR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PC loaded with address of interrupt handling routine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Next instruction (first of interrupt handler) can be fetched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9863"/>
            <a:ext cx="8229600" cy="7715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Data Flow (Interrupt Diagram)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 b="25171"/>
          <a:stretch>
            <a:fillRect/>
          </a:stretch>
        </p:blipFill>
        <p:spPr bwMode="auto">
          <a:xfrm>
            <a:off x="250825" y="1196975"/>
            <a:ext cx="8699500" cy="554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Prefetch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46525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Fetch involves accessing main memory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Execution of ALU operations do not access main memory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 fetch next instruction during execution of current instruction, cf. assembly line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Called instruction prefetch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7715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CPU With Systems Bus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 l="12102" t="25032" r="12102" b="23950"/>
          <a:stretch>
            <a:fillRect/>
          </a:stretch>
        </p:blipFill>
        <p:spPr bwMode="auto">
          <a:xfrm>
            <a:off x="684213" y="765175"/>
            <a:ext cx="7920037" cy="600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Basics and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Registars</a:t>
            </a:r>
            <a:endParaRPr lang="en-US" b="1" dirty="0"/>
          </a:p>
          <a:p>
            <a:r>
              <a:rPr lang="en-US" b="1" dirty="0"/>
              <a:t>The </a:t>
            </a:r>
            <a:r>
              <a:rPr lang="en-US" b="1" dirty="0" smtClean="0"/>
              <a:t>ALU</a:t>
            </a:r>
          </a:p>
          <a:p>
            <a:r>
              <a:rPr lang="en-US" b="1" dirty="0"/>
              <a:t>The Control </a:t>
            </a:r>
            <a:r>
              <a:rPr lang="en-US" b="1" dirty="0" smtClean="0"/>
              <a:t>Unit</a:t>
            </a:r>
          </a:p>
          <a:p>
            <a:r>
              <a:rPr lang="en-US" b="1" dirty="0"/>
              <a:t>The </a:t>
            </a:r>
            <a:r>
              <a:rPr lang="en-US" b="1" dirty="0" smtClean="0"/>
              <a:t>Bus</a:t>
            </a:r>
          </a:p>
          <a:p>
            <a:r>
              <a:rPr lang="en-US" b="1" dirty="0" smtClean="0"/>
              <a:t>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ALU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arithmetic logic unit </a:t>
            </a:r>
            <a:r>
              <a:rPr lang="en-US" dirty="0"/>
              <a:t>(</a:t>
            </a:r>
            <a:r>
              <a:rPr lang="en-US" i="1" dirty="0"/>
              <a:t>ALU</a:t>
            </a:r>
            <a:r>
              <a:rPr lang="en-US" dirty="0"/>
              <a:t>) carries out the logic operations (such as </a:t>
            </a:r>
            <a:r>
              <a:rPr lang="en-US" dirty="0" smtClean="0"/>
              <a:t>comparisons)and </a:t>
            </a:r>
            <a:r>
              <a:rPr lang="en-US" dirty="0"/>
              <a:t>arithmetic operations (such as add or multiply) required during </a:t>
            </a:r>
            <a:r>
              <a:rPr lang="en-US" dirty="0" smtClean="0"/>
              <a:t>the program </a:t>
            </a:r>
            <a:r>
              <a:rPr lang="en-US" dirty="0"/>
              <a:t>execution. </a:t>
            </a:r>
            <a:endParaRPr lang="en-US" dirty="0" smtClean="0"/>
          </a:p>
          <a:p>
            <a:r>
              <a:rPr lang="en-US" dirty="0" smtClean="0"/>
              <a:t>Generally an </a:t>
            </a:r>
            <a:r>
              <a:rPr lang="en-US" dirty="0"/>
              <a:t>ALU has two data inputs and one data output. Operations performed in </a:t>
            </a:r>
            <a:r>
              <a:rPr lang="en-US" dirty="0" smtClean="0"/>
              <a:t>the ALU </a:t>
            </a:r>
            <a:r>
              <a:rPr lang="en-US" dirty="0"/>
              <a:t>often affect bits in the </a:t>
            </a:r>
            <a:r>
              <a:rPr lang="en-US" i="1" dirty="0"/>
              <a:t>status register </a:t>
            </a:r>
            <a:r>
              <a:rPr lang="en-US" dirty="0"/>
              <a:t>(bits are set to indicate actions such </a:t>
            </a:r>
            <a:r>
              <a:rPr lang="en-US" dirty="0" smtClean="0"/>
              <a:t>as whether </a:t>
            </a:r>
            <a:r>
              <a:rPr lang="en-US" dirty="0"/>
              <a:t>an overflow has occurred). The ALU knows which operations to </a:t>
            </a:r>
            <a:r>
              <a:rPr lang="en-US" dirty="0" err="1" smtClean="0"/>
              <a:t>performbecause</a:t>
            </a:r>
            <a:r>
              <a:rPr lang="en-US" dirty="0" smtClean="0"/>
              <a:t> </a:t>
            </a:r>
            <a:r>
              <a:rPr lang="en-US" dirty="0"/>
              <a:t>it is controlled by signals from the control 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 Unit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control unit </a:t>
            </a:r>
            <a:r>
              <a:rPr lang="en-US" dirty="0"/>
              <a:t>is the “policeman” or “traffic manager” of the CPU. It </a:t>
            </a:r>
            <a:r>
              <a:rPr lang="en-US" dirty="0" smtClean="0"/>
              <a:t>monitors the </a:t>
            </a:r>
            <a:r>
              <a:rPr lang="en-US" dirty="0"/>
              <a:t>execution of all instructions and the transfer of all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control unit </a:t>
            </a:r>
            <a:r>
              <a:rPr lang="en-US" dirty="0"/>
              <a:t>extracts instructions from memory, decodes these instructions, making </a:t>
            </a:r>
            <a:r>
              <a:rPr lang="en-US" dirty="0" smtClean="0"/>
              <a:t>sure data </a:t>
            </a:r>
            <a:r>
              <a:rPr lang="en-US" dirty="0"/>
              <a:t>is in the right place at the right time, tells the ALU which registers to </a:t>
            </a:r>
            <a:r>
              <a:rPr lang="en-US" dirty="0" smtClean="0"/>
              <a:t>use, services </a:t>
            </a:r>
            <a:r>
              <a:rPr lang="en-US" dirty="0"/>
              <a:t>interrupts, and turns on the correct circuitry in the ALU for the </a:t>
            </a:r>
            <a:r>
              <a:rPr lang="en-US" dirty="0" smtClean="0"/>
              <a:t>execution of </a:t>
            </a:r>
            <a:r>
              <a:rPr lang="en-US" dirty="0"/>
              <a:t>the desired operation.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control unit uses a </a:t>
            </a:r>
            <a:r>
              <a:rPr lang="en-US" i="1" dirty="0"/>
              <a:t>program counter </a:t>
            </a:r>
            <a:r>
              <a:rPr lang="en-US" dirty="0"/>
              <a:t>register to </a:t>
            </a:r>
            <a:r>
              <a:rPr lang="en-US" dirty="0" smtClean="0"/>
              <a:t>find the </a:t>
            </a:r>
            <a:r>
              <a:rPr lang="en-US" dirty="0"/>
              <a:t>next instruction for execution and a status register to keep track of </a:t>
            </a:r>
            <a:r>
              <a:rPr lang="en-US" dirty="0" smtClean="0"/>
              <a:t>overflows, carries</a:t>
            </a:r>
            <a:r>
              <a:rPr lang="en-US" dirty="0"/>
              <a:t>, </a:t>
            </a:r>
            <a:r>
              <a:rPr lang="en-US" dirty="0" err="1" smtClean="0"/>
              <a:t>borrows,etc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communicates with the other components via a bus.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bus </a:t>
            </a:r>
            <a:r>
              <a:rPr lang="en-US" dirty="0"/>
              <a:t>is a set </a:t>
            </a:r>
            <a:r>
              <a:rPr lang="en-US" dirty="0" smtClean="0"/>
              <a:t>of wires </a:t>
            </a:r>
            <a:r>
              <a:rPr lang="en-US" dirty="0"/>
              <a:t>that acts as a shared but common data path to connect </a:t>
            </a:r>
            <a:r>
              <a:rPr lang="en-US" dirty="0" smtClean="0"/>
              <a:t>multiple subsystems within </a:t>
            </a:r>
            <a:r>
              <a:rPr lang="en-US" dirty="0"/>
              <a:t>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computer contains an internal clock that regulates how quickly instructions can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clock also synchronizes all of the components in the </a:t>
            </a:r>
            <a:r>
              <a:rPr lang="en-US" dirty="0" err="1"/>
              <a:t>system.As</a:t>
            </a:r>
            <a:r>
              <a:rPr lang="en-US" dirty="0"/>
              <a:t> the clock ticks, it sets the pace for everything that happens in the </a:t>
            </a:r>
            <a:r>
              <a:rPr lang="en-US" dirty="0" err="1"/>
              <a:t>system,much</a:t>
            </a:r>
            <a:r>
              <a:rPr lang="en-US" dirty="0"/>
              <a:t> like a metronome or a symphony conductor. </a:t>
            </a:r>
            <a:endParaRPr lang="en-US" dirty="0" smtClean="0"/>
          </a:p>
          <a:p>
            <a:r>
              <a:rPr lang="en-US" dirty="0" smtClean="0"/>
              <a:t>instruction </a:t>
            </a:r>
            <a:r>
              <a:rPr lang="en-US" dirty="0"/>
              <a:t>performance is often measured in </a:t>
            </a:r>
            <a:r>
              <a:rPr lang="en-US" i="1" dirty="0"/>
              <a:t>clock cycles</a:t>
            </a:r>
            <a:r>
              <a:rPr lang="en-US" dirty="0"/>
              <a:t>—the time between clock ticks—instead of </a:t>
            </a:r>
            <a:r>
              <a:rPr lang="en-US" dirty="0" smtClean="0"/>
              <a:t>seconds</a:t>
            </a:r>
          </a:p>
          <a:p>
            <a:r>
              <a:rPr lang="en-US" dirty="0"/>
              <a:t>Most machine instructions require 1 or 2 clock cycles, but some can take </a:t>
            </a:r>
            <a:r>
              <a:rPr lang="en-US" dirty="0" smtClean="0"/>
              <a:t>35 or </a:t>
            </a:r>
            <a:r>
              <a:rPr lang="en-US" dirty="0"/>
              <a:t>more.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5" y="5946133"/>
            <a:ext cx="8534401" cy="6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548</TotalTime>
  <Words>1582</Words>
  <Application>Microsoft Office PowerPoint</Application>
  <PresentationFormat>On-screen Show (4:3)</PresentationFormat>
  <Paragraphs>195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Monotype Sorts</vt:lpstr>
      <vt:lpstr>HNDIT</vt:lpstr>
      <vt:lpstr>HNDIT2401 Computer Architecture</vt:lpstr>
      <vt:lpstr>CPU</vt:lpstr>
      <vt:lpstr>CPU Function</vt:lpstr>
      <vt:lpstr>CPU With Systems Bus</vt:lpstr>
      <vt:lpstr>CPU Basics and Organization</vt:lpstr>
      <vt:lpstr>The ALU </vt:lpstr>
      <vt:lpstr>Control Unit </vt:lpstr>
      <vt:lpstr>Bus</vt:lpstr>
      <vt:lpstr>Clocks</vt:lpstr>
      <vt:lpstr>CPU With Systems Bus</vt:lpstr>
      <vt:lpstr>Registers</vt:lpstr>
      <vt:lpstr>Registers</vt:lpstr>
      <vt:lpstr>MARIE ARCHI</vt:lpstr>
      <vt:lpstr>MARIE registers</vt:lpstr>
      <vt:lpstr>MARIE has the following characteristics: </vt:lpstr>
      <vt:lpstr>User Visible Registers</vt:lpstr>
      <vt:lpstr>General Purpose Registers (1)</vt:lpstr>
      <vt:lpstr>General Purpose Registers (2)</vt:lpstr>
      <vt:lpstr>How Many GP Registers?</vt:lpstr>
      <vt:lpstr>How big?</vt:lpstr>
      <vt:lpstr>Condition Code Registers – Flags</vt:lpstr>
      <vt:lpstr>Control &amp; Status Registers</vt:lpstr>
      <vt:lpstr>Program Status Word</vt:lpstr>
      <vt:lpstr>Supervisor Mode</vt:lpstr>
      <vt:lpstr>Other Registers</vt:lpstr>
      <vt:lpstr>PowerPoint Presentation</vt:lpstr>
      <vt:lpstr>MC68000 and Intel registers</vt:lpstr>
      <vt:lpstr>Indirect Cycle</vt:lpstr>
      <vt:lpstr>Instruction Cycle with Indirect</vt:lpstr>
      <vt:lpstr>Instruction Cycle State Diagram</vt:lpstr>
      <vt:lpstr>Data Flow (Instruction Fetch)</vt:lpstr>
      <vt:lpstr>Data Flow (Fetch Diagram)</vt:lpstr>
      <vt:lpstr>Data Flow (Data Fetch)</vt:lpstr>
      <vt:lpstr>Data Flow (Indirect Diagram)</vt:lpstr>
      <vt:lpstr>Data Flow (Execute)</vt:lpstr>
      <vt:lpstr>Data Flow (Interrupt)</vt:lpstr>
      <vt:lpstr>Data Flow (Interrupt Diagram)</vt:lpstr>
      <vt:lpstr>Prefetch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SRI SETHUPARAN</cp:lastModifiedBy>
  <cp:revision>26</cp:revision>
  <dcterms:created xsi:type="dcterms:W3CDTF">2013-10-16T01:16:09Z</dcterms:created>
  <dcterms:modified xsi:type="dcterms:W3CDTF">2019-01-08T00:14:46Z</dcterms:modified>
</cp:coreProperties>
</file>