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03" r:id="rId3"/>
    <p:sldId id="304"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B678EE-353D-4F12-84C7-ED8D5FCF4BF2}" type="datetimeFigureOut">
              <a:rPr lang="en-US" smtClean="0"/>
              <a:pPr/>
              <a:t>12/17/2016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2B1D6-E3DC-4246-9660-7298CA13C088}" type="slidenum">
              <a:rPr lang="en-US" smtClean="0"/>
              <a:pPr/>
              <a:t>‹#›</a:t>
            </a:fld>
            <a:endParaRPr lang="en-US"/>
          </a:p>
        </p:txBody>
      </p:sp>
    </p:spTree>
    <p:extLst>
      <p:ext uri="{BB962C8B-B14F-4D97-AF65-F5344CB8AC3E}">
        <p14:creationId xmlns:p14="http://schemas.microsoft.com/office/powerpoint/2010/main" val="412140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24579"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37</a:t>
            </a:r>
          </a:p>
        </p:txBody>
      </p:sp>
      <p:sp>
        <p:nvSpPr>
          <p:cNvPr id="24580"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24581"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24582"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4583"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51043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33795"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44</a:t>
            </a:r>
          </a:p>
        </p:txBody>
      </p:sp>
      <p:sp>
        <p:nvSpPr>
          <p:cNvPr id="33796"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33797"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33798"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3799"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500149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34819"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45</a:t>
            </a:r>
          </a:p>
        </p:txBody>
      </p:sp>
      <p:sp>
        <p:nvSpPr>
          <p:cNvPr id="34820"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34821"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34822"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4823"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1169500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35843"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46</a:t>
            </a:r>
          </a:p>
        </p:txBody>
      </p:sp>
      <p:sp>
        <p:nvSpPr>
          <p:cNvPr id="35844"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35845"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35846"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5847"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353807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6867" name="Rectangle 2"/>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1576641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920429" y="693016"/>
            <a:ext cx="5018757" cy="3415264"/>
          </a:xfrm>
          <a:ln/>
        </p:spPr>
      </p:sp>
      <p:sp>
        <p:nvSpPr>
          <p:cNvPr id="37891"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2945532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920429" y="693016"/>
            <a:ext cx="5018757" cy="3415264"/>
          </a:xfrm>
          <a:ln/>
        </p:spPr>
      </p:sp>
      <p:sp>
        <p:nvSpPr>
          <p:cNvPr id="38915"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3849534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xfrm>
            <a:off x="920429" y="693016"/>
            <a:ext cx="5018757" cy="3415264"/>
          </a:xfrm>
          <a:ln/>
        </p:spPr>
      </p:sp>
      <p:sp>
        <p:nvSpPr>
          <p:cNvPr id="39939"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357428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920429" y="693016"/>
            <a:ext cx="5018757" cy="3415264"/>
          </a:xfrm>
          <a:ln/>
        </p:spPr>
      </p:sp>
      <p:sp>
        <p:nvSpPr>
          <p:cNvPr id="40963"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3751406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xfrm>
            <a:off x="920429" y="693016"/>
            <a:ext cx="5018757" cy="3415264"/>
          </a:xfrm>
          <a:ln/>
        </p:spPr>
      </p:sp>
      <p:sp>
        <p:nvSpPr>
          <p:cNvPr id="41987"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2383903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920429" y="693016"/>
            <a:ext cx="5018757" cy="3415264"/>
          </a:xfrm>
          <a:ln/>
        </p:spPr>
      </p:sp>
      <p:sp>
        <p:nvSpPr>
          <p:cNvPr id="43011"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343408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xfrm>
            <a:off x="920429" y="693016"/>
            <a:ext cx="5018757" cy="3415264"/>
          </a:xfrm>
          <a:ln/>
        </p:spPr>
      </p:sp>
      <p:sp>
        <p:nvSpPr>
          <p:cNvPr id="25603"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305180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34C65A5-0DD2-4F91-85A2-423F1E0A129A}" type="slidenum">
              <a:rPr lang="en-US"/>
              <a:pPr/>
              <a:t>27</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mtClean="0"/>
              <a:t>As a result, when an instruction will perform a data reference, will conflict with an instruction fetch. </a:t>
            </a:r>
          </a:p>
          <a:p>
            <a:r>
              <a:rPr lang="en-US" smtClean="0"/>
              <a:t>In this example, the load instruction wants to access the memory to load data at the same time when instruction 3 wants to fetch an instruction from memory. </a:t>
            </a:r>
          </a:p>
        </p:txBody>
      </p:sp>
    </p:spTree>
    <p:extLst>
      <p:ext uri="{BB962C8B-B14F-4D97-AF65-F5344CB8AC3E}">
        <p14:creationId xmlns:p14="http://schemas.microsoft.com/office/powerpoint/2010/main" val="1586549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2921D68-80EB-42C5-8716-03542F700A08}" type="slidenum">
              <a:rPr lang="en-US"/>
              <a:pPr/>
              <a:t>28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mtClean="0"/>
              <a:t>To solve the problem, a stall cycle is added. The effect of the pipeline bubble is actually to occupy the resources for that instruction slot as it travels through the pipeline. Performance wise, instruction 3 will not complete during clock cycle 8, but during clock cycle 9. </a:t>
            </a:r>
          </a:p>
        </p:txBody>
      </p:sp>
    </p:spTree>
    <p:extLst>
      <p:ext uri="{BB962C8B-B14F-4D97-AF65-F5344CB8AC3E}">
        <p14:creationId xmlns:p14="http://schemas.microsoft.com/office/powerpoint/2010/main" val="509550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AA5B681-B402-4204-85EC-073A69C52418}" type="slidenum">
              <a:rPr lang="en-US"/>
              <a:pPr/>
              <a:t>29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mtClean="0"/>
              <a:t>Sometime those diagrams are drawn with a stall occupying a whole raw, with instruction 3 being moved to the next raw. In either case, the effect is the same. The instruction 3 is not beginning execution until cycle 5. </a:t>
            </a:r>
          </a:p>
        </p:txBody>
      </p:sp>
    </p:spTree>
    <p:extLst>
      <p:ext uri="{BB962C8B-B14F-4D97-AF65-F5344CB8AC3E}">
        <p14:creationId xmlns:p14="http://schemas.microsoft.com/office/powerpoint/2010/main" val="2492069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8FCF71C-4EFB-459A-9F03-187C9A0234DB}" type="slidenum">
              <a:rPr lang="en-US"/>
              <a:pPr/>
              <a:t>31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mtClean="0"/>
              <a:t>All the instructions after ADD use the result from ADD. </a:t>
            </a:r>
          </a:p>
        </p:txBody>
      </p:sp>
    </p:spTree>
    <p:extLst>
      <p:ext uri="{BB962C8B-B14F-4D97-AF65-F5344CB8AC3E}">
        <p14:creationId xmlns:p14="http://schemas.microsoft.com/office/powerpoint/2010/main" val="3408859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BCE7A2D-1976-4806-A477-F3FB284B2C54}" type="slidenum">
              <a:rPr lang="en-US"/>
              <a:pPr/>
              <a:t>32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mtClean="0"/>
              <a:t>The ADD instruction writes the result in register R1 only at the WB stage, but SUB instruction reads the value during its ID stage. This is what is called a data hazard. Unless precautions are taken, the SUB instruction will read the wrong value and will use it…</a:t>
            </a:r>
          </a:p>
          <a:p>
            <a:r>
              <a:rPr lang="en-US" smtClean="0"/>
              <a:t>The AND instruction is also affected by this hazard. As we can see from the figure, the write of R1 doesn’t complete until the end of clock cycle 5. Thus, the AND instruction that reads the registers in clock cycle 4 will receive the wrong results. </a:t>
            </a:r>
          </a:p>
          <a:p>
            <a:r>
              <a:rPr lang="en-US" smtClean="0"/>
              <a:t>XOR instruction operates correctly, it reads its inputs (in clock cycle 6) after the ADD has written its result (in clock cycle 5). OR instruction can also be made to work without incurring an hazard, using a simple implementation technique. The technique is to perform the register file reads in the second half of the clock cycle and the writes in the first half. </a:t>
            </a:r>
          </a:p>
        </p:txBody>
      </p:sp>
    </p:spTree>
    <p:extLst>
      <p:ext uri="{BB962C8B-B14F-4D97-AF65-F5344CB8AC3E}">
        <p14:creationId xmlns:p14="http://schemas.microsoft.com/office/powerpoint/2010/main" val="2511815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B49C16E-2DA4-46F8-A94B-3B607F8E2A53}" type="slidenum">
              <a:rPr lang="en-US"/>
              <a:pPr/>
              <a:t>33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marL="228600" indent="-228600"/>
            <a:r>
              <a:rPr lang="en-US" smtClean="0"/>
              <a:t>The data hazard, in certain circumstances can be solved using an implementation technique called forwarding. The idea behind the forwarding is that the result produced by ADD is not really needed by the SUB instruction until it is actually produced. If the result can be moved from where the ADD instruction produces it , the EX/MEM register, to where the SUB needs it, the ALU input latches, then the need for a stall can be avoided. </a:t>
            </a:r>
          </a:p>
          <a:p>
            <a:pPr marL="228600" indent="-228600"/>
            <a:r>
              <a:rPr lang="en-US" smtClean="0"/>
              <a:t>Forwarding works as follow:</a:t>
            </a:r>
          </a:p>
          <a:p>
            <a:pPr marL="228600" indent="-228600">
              <a:buFontTx/>
              <a:buAutoNum type="arabicPeriod"/>
            </a:pPr>
            <a:r>
              <a:rPr lang="en-US" smtClean="0"/>
              <a:t>The ALU result from EX/MEM register is always fed back to the ALU input latches</a:t>
            </a:r>
          </a:p>
          <a:p>
            <a:pPr marL="228600" indent="-228600">
              <a:buFontTx/>
              <a:buAutoNum type="arabicPeriod"/>
            </a:pPr>
            <a:r>
              <a:rPr lang="en-US" smtClean="0"/>
              <a:t>If the forwarding hardware detects that the previous ALU operation has written the register corresponding to a source for the current ALU operation, control logic selects the forwarded result as the ALU input, rather than the value read from the register file. </a:t>
            </a:r>
          </a:p>
          <a:p>
            <a:pPr marL="228600" indent="-228600"/>
            <a:endParaRPr lang="en-US" smtClean="0"/>
          </a:p>
          <a:p>
            <a:pPr marL="228600" indent="-228600"/>
            <a:r>
              <a:rPr lang="en-US" smtClean="0"/>
              <a:t>We need to forward results not only from immediately previous instruction, but possible from instructions that started two or three cycles earlier. </a:t>
            </a:r>
          </a:p>
        </p:txBody>
      </p:sp>
    </p:spTree>
    <p:extLst>
      <p:ext uri="{BB962C8B-B14F-4D97-AF65-F5344CB8AC3E}">
        <p14:creationId xmlns:p14="http://schemas.microsoft.com/office/powerpoint/2010/main" val="3469820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43AA3C4-0957-4CC9-BC25-914B141632FE}" type="slidenum">
              <a:rPr lang="en-US"/>
              <a:pPr/>
              <a:t>45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mtClean="0"/>
              <a:t>To optimize the branch behavior, both of the steps should be taken. </a:t>
            </a:r>
          </a:p>
        </p:txBody>
      </p:sp>
    </p:spTree>
    <p:extLst>
      <p:ext uri="{BB962C8B-B14F-4D97-AF65-F5344CB8AC3E}">
        <p14:creationId xmlns:p14="http://schemas.microsoft.com/office/powerpoint/2010/main" val="3421294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4B9B491-DAE5-4B07-A4F5-DC479EDFF523}" type="slidenum">
              <a:rPr lang="en-US"/>
              <a:pPr/>
              <a:t>46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mtClean="0"/>
              <a:t>It uses a separate adder to compute the branch target address during ID. Because the branch target addition happens during ID, it will happen for all instructions. The branch condition (Regs[IF/ID.IR6…10] op 0) will also be done for all instructions. The selection of the sequential PC or the branch target PC will still occur during IF, but now it uses values from ID phase, rather than from EX/MEM register. In this case, the branch instruction is done by the end of ID phase, so EX, MEM and WB stages are not used for branch instructions anymore.  </a:t>
            </a:r>
          </a:p>
        </p:txBody>
      </p:sp>
    </p:spTree>
    <p:extLst>
      <p:ext uri="{BB962C8B-B14F-4D97-AF65-F5344CB8AC3E}">
        <p14:creationId xmlns:p14="http://schemas.microsoft.com/office/powerpoint/2010/main" val="121722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26627"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38</a:t>
            </a:r>
          </a:p>
        </p:txBody>
      </p:sp>
      <p:sp>
        <p:nvSpPr>
          <p:cNvPr id="26628"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26629"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26630"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6631"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21375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27651"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39</a:t>
            </a:r>
          </a:p>
        </p:txBody>
      </p:sp>
      <p:sp>
        <p:nvSpPr>
          <p:cNvPr id="27652"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27653"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27654"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7655"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399503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28675"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40</a:t>
            </a:r>
          </a:p>
        </p:txBody>
      </p:sp>
      <p:sp>
        <p:nvSpPr>
          <p:cNvPr id="28676"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28677"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28678"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8679"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2686657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ChangeArrowheads="1" noTextEdit="1"/>
          </p:cNvSpPr>
          <p:nvPr>
            <p:ph type="sldImg"/>
          </p:nvPr>
        </p:nvSpPr>
        <p:spPr>
          <a:xfrm>
            <a:off x="920429" y="693016"/>
            <a:ext cx="5018757" cy="3415264"/>
          </a:xfrm>
          <a:ln/>
        </p:spPr>
      </p:sp>
      <p:sp>
        <p:nvSpPr>
          <p:cNvPr id="29699"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83599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920429" y="693016"/>
            <a:ext cx="5018757" cy="3415264"/>
          </a:xfrm>
          <a:ln/>
        </p:spPr>
      </p:sp>
      <p:sp>
        <p:nvSpPr>
          <p:cNvPr id="30723" name="Rectangle 2"/>
          <p:cNvSpPr>
            <a:spLocks noGrp="1" noChangeArrowheads="1"/>
          </p:cNvSpPr>
          <p:nvPr>
            <p:ph type="body" idx="1"/>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254794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31747"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41</a:t>
            </a:r>
          </a:p>
        </p:txBody>
      </p:sp>
      <p:sp>
        <p:nvSpPr>
          <p:cNvPr id="31748"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31749"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31750"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1751"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6777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3886793" y="0"/>
            <a:ext cx="2972822" cy="457127"/>
          </a:xfrm>
          <a:prstGeom prst="rect">
            <a:avLst/>
          </a:prstGeom>
          <a:noFill/>
          <a:ln w="9525">
            <a:noFill/>
            <a:round/>
            <a:headEnd/>
            <a:tailEnd/>
          </a:ln>
        </p:spPr>
        <p:txBody>
          <a:bodyPr wrap="none" anchor="ctr"/>
          <a:lstStyle/>
          <a:p>
            <a:endParaRPr lang="en-US"/>
          </a:p>
        </p:txBody>
      </p:sp>
      <p:sp>
        <p:nvSpPr>
          <p:cNvPr id="32771" name="Rectangle 2"/>
          <p:cNvSpPr>
            <a:spLocks noChangeArrowheads="1"/>
          </p:cNvSpPr>
          <p:nvPr/>
        </p:nvSpPr>
        <p:spPr bwMode="auto">
          <a:xfrm>
            <a:off x="3886793" y="8685408"/>
            <a:ext cx="2972822" cy="457127"/>
          </a:xfrm>
          <a:prstGeom prst="rect">
            <a:avLst/>
          </a:prstGeom>
          <a:noFill/>
          <a:ln w="9525">
            <a:noFill/>
            <a:round/>
            <a:headEnd/>
            <a:tailEnd/>
          </a:ln>
        </p:spPr>
        <p:txBody>
          <a:bodyPr lIns="92160" tIns="45360" rIns="92160" bIns="4536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00"/>
                </a:solidFill>
              </a:rPr>
              <a:t>43</a:t>
            </a:r>
          </a:p>
        </p:txBody>
      </p:sp>
      <p:sp>
        <p:nvSpPr>
          <p:cNvPr id="32772" name="Rectangle 3"/>
          <p:cNvSpPr>
            <a:spLocks noChangeArrowheads="1"/>
          </p:cNvSpPr>
          <p:nvPr/>
        </p:nvSpPr>
        <p:spPr bwMode="auto">
          <a:xfrm>
            <a:off x="0" y="8685408"/>
            <a:ext cx="2972823" cy="457127"/>
          </a:xfrm>
          <a:prstGeom prst="rect">
            <a:avLst/>
          </a:prstGeom>
          <a:noFill/>
          <a:ln w="9525">
            <a:noFill/>
            <a:round/>
            <a:headEnd/>
            <a:tailEnd/>
          </a:ln>
        </p:spPr>
        <p:txBody>
          <a:bodyPr wrap="none" anchor="ctr"/>
          <a:lstStyle/>
          <a:p>
            <a:endParaRPr lang="en-US"/>
          </a:p>
        </p:txBody>
      </p:sp>
      <p:sp>
        <p:nvSpPr>
          <p:cNvPr id="32773" name="Rectangle 4"/>
          <p:cNvSpPr>
            <a:spLocks noChangeArrowheads="1"/>
          </p:cNvSpPr>
          <p:nvPr/>
        </p:nvSpPr>
        <p:spPr bwMode="auto">
          <a:xfrm>
            <a:off x="0" y="0"/>
            <a:ext cx="2972823" cy="457127"/>
          </a:xfrm>
          <a:prstGeom prst="rect">
            <a:avLst/>
          </a:prstGeom>
          <a:noFill/>
          <a:ln w="9525">
            <a:noFill/>
            <a:round/>
            <a:headEnd/>
            <a:tailEnd/>
          </a:ln>
        </p:spPr>
        <p:txBody>
          <a:bodyPr wrap="none" anchor="ctr"/>
          <a:lstStyle/>
          <a:p>
            <a:endParaRPr lang="en-US"/>
          </a:p>
        </p:txBody>
      </p:sp>
      <p:sp>
        <p:nvSpPr>
          <p:cNvPr id="32774" name="Text Box 5"/>
          <p:cNvSpPr txBox="1">
            <a:spLocks noChangeArrowheads="1"/>
          </p:cNvSpPr>
          <p:nvPr/>
        </p:nvSpPr>
        <p:spPr bwMode="auto">
          <a:xfrm>
            <a:off x="922044" y="693016"/>
            <a:ext cx="5018757" cy="3415264"/>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2775" name="Rectangle 6"/>
          <p:cNvSpPr>
            <a:spLocks noGrp="1" noChangeArrowheads="1"/>
          </p:cNvSpPr>
          <p:nvPr>
            <p:ph type="body"/>
          </p:nvPr>
        </p:nvSpPr>
        <p:spPr>
          <a:xfrm>
            <a:off x="915585" y="4342704"/>
            <a:ext cx="5028446" cy="4115606"/>
          </a:xfrm>
          <a:noFill/>
          <a:ln/>
        </p:spPr>
        <p:txBody>
          <a:bodyPr wrap="none" anchor="ctr"/>
          <a:lstStyle/>
          <a:p>
            <a:endParaRPr lang="en-US" smtClean="0"/>
          </a:p>
        </p:txBody>
      </p:sp>
    </p:spTree>
    <p:extLst>
      <p:ext uri="{BB962C8B-B14F-4D97-AF65-F5344CB8AC3E}">
        <p14:creationId xmlns:p14="http://schemas.microsoft.com/office/powerpoint/2010/main" val="380634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A71DD-D0EC-4926-8ED6-19B5D40D3F29}" type="datetimeFigureOut">
              <a:rPr lang="en-US" smtClean="0"/>
              <a:pPr/>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34B05-3558-49CA-9E94-A70F1820A0B2}"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71DD-D0EC-4926-8ED6-19B5D40D3F29}" type="datetimeFigureOut">
              <a:rPr lang="en-US" smtClean="0"/>
              <a:pPr/>
              <a:t>12/17/2016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34B05-3558-49CA-9E94-A70F1820A0B2}" type="slidenum">
              <a:rPr lang="en-US" smtClean="0"/>
              <a:pPr/>
              <a:t>‹#›</a:t>
            </a:fld>
            <a:endParaRPr lang="en-US"/>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4: Pipelining</a:t>
            </a:r>
            <a:endParaRPr lang="en-US" dirty="0"/>
          </a:p>
        </p:txBody>
      </p:sp>
      <p:sp>
        <p:nvSpPr>
          <p:cNvPr id="2" name="Title 1"/>
          <p:cNvSpPr>
            <a:spLocks noGrp="1"/>
          </p:cNvSpPr>
          <p:nvPr>
            <p:ph type="ctrTitle"/>
          </p:nvPr>
        </p:nvSpPr>
        <p:spPr>
          <a:xfrm>
            <a:off x="228600" y="2247901"/>
            <a:ext cx="4267200" cy="1981199"/>
          </a:xfrm>
        </p:spPr>
        <p:txBody>
          <a:bodyPr>
            <a:normAutofit fontScale="90000"/>
          </a:bodyPr>
          <a:lstStyle/>
          <a:p>
            <a:r>
              <a:rPr lang="en-US" dirty="0">
                <a:solidFill>
                  <a:srgbClr val="FF0000"/>
                </a:solidFill>
              </a:rPr>
              <a:t>HNDIT24012</a:t>
            </a:r>
            <a:br>
              <a:rPr lang="en-US" dirty="0">
                <a:solidFill>
                  <a:srgbClr val="FF0000"/>
                </a:solidFill>
              </a:rPr>
            </a:br>
            <a:r>
              <a:rPr lang="en-US" dirty="0"/>
              <a:t>Computer Architecture</a:t>
            </a:r>
          </a:p>
        </p:txBody>
      </p:sp>
    </p:spTree>
    <p:extLst>
      <p:ext uri="{BB962C8B-B14F-4D97-AF65-F5344CB8AC3E}">
        <p14:creationId xmlns:p14="http://schemas.microsoft.com/office/powerpoint/2010/main" val="1726963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79388" y="581025"/>
            <a:ext cx="3097212" cy="4833938"/>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Speedup Factors</a:t>
            </a:r>
            <a:br>
              <a:rPr lang="en-GB" smtClean="0"/>
            </a:br>
            <a:r>
              <a:rPr lang="en-GB" smtClean="0"/>
              <a:t>with Instruction</a:t>
            </a:r>
            <a:br>
              <a:rPr lang="en-GB" smtClean="0"/>
            </a:br>
            <a:r>
              <a:rPr lang="en-GB" smtClean="0"/>
              <a:t>Pipelining:</a:t>
            </a:r>
            <a:br>
              <a:rPr lang="en-GB" smtClean="0"/>
            </a:br>
            <a:r>
              <a:rPr lang="en-GB" smtClean="0"/>
              <a:t>nk/(n+k-1)</a:t>
            </a:r>
            <a:br>
              <a:rPr lang="en-GB" smtClean="0"/>
            </a:br>
            <a:r>
              <a:rPr lang="en-GB" smtClean="0"/>
              <a:t>(ideally)</a:t>
            </a:r>
          </a:p>
        </p:txBody>
      </p:sp>
      <p:pic>
        <p:nvPicPr>
          <p:cNvPr id="9219" name="Picture 2"/>
          <p:cNvPicPr>
            <a:picLocks noChangeAspect="1" noChangeArrowheads="1"/>
          </p:cNvPicPr>
          <p:nvPr/>
        </p:nvPicPr>
        <p:blipFill>
          <a:blip r:embed="rId3"/>
          <a:srcRect l="9225" t="4471" r="10632" b="12057"/>
          <a:stretch>
            <a:fillRect/>
          </a:stretch>
        </p:blipFill>
        <p:spPr bwMode="auto">
          <a:xfrm>
            <a:off x="3276600" y="0"/>
            <a:ext cx="5867400" cy="68580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10243"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10244" name="Rectangle 3"/>
          <p:cNvSpPr>
            <a:spLocks noGrp="1" noChangeArrowheads="1"/>
          </p:cNvSpPr>
          <p:nvPr>
            <p:ph type="title"/>
          </p:nvPr>
        </p:nvSpPr>
        <p:spPr>
          <a:xfrm>
            <a:off x="457200" y="274638"/>
            <a:ext cx="8229600" cy="1143000"/>
          </a:xfrm>
        </p:spPr>
        <p:txBody>
          <a:bodyPr lIns="90360" tIns="44280" rIns="90360" bIns="44280" anchor="b">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Dealing with Branches</a:t>
            </a:r>
          </a:p>
        </p:txBody>
      </p:sp>
      <p:sp>
        <p:nvSpPr>
          <p:cNvPr id="2" name="Rectangle 4"/>
          <p:cNvSpPr>
            <a:spLocks noGrp="1" noChangeArrowheads="1"/>
          </p:cNvSpPr>
          <p:nvPr>
            <p:ph type="body" idx="1"/>
          </p:nvPr>
        </p:nvSpPr>
        <p:spPr>
          <a:xfrm>
            <a:off x="457200" y="1600200"/>
            <a:ext cx="8229600" cy="2962275"/>
          </a:xfrm>
        </p:spPr>
        <p:txBody>
          <a:bodyPr lIns="90360" tIns="44280" rIns="90360" bIns="44280">
            <a:spAutoFit/>
          </a:bodyPr>
          <a:lstStyle/>
          <a:p>
            <a:pPr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p>
          <a:p>
            <a:pPr marL="514350" indent="-514350" eaLnBrk="1" hangingPunct="1">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err="1" smtClean="0"/>
              <a:t>Prefetch</a:t>
            </a:r>
            <a:r>
              <a:rPr lang="en-GB" dirty="0" smtClean="0"/>
              <a:t> Branch Target</a:t>
            </a:r>
          </a:p>
          <a:p>
            <a:pPr marL="514350" indent="-514350" eaLnBrk="1" hangingPunct="1">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Loop buffer</a:t>
            </a:r>
          </a:p>
          <a:p>
            <a:pPr marL="514350" indent="-514350" eaLnBrk="1" hangingPunct="1">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Branch prediction</a:t>
            </a:r>
          </a:p>
          <a:p>
            <a:pPr marL="514350" indent="-514350" eaLnBrk="1" hangingPunct="1">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Delayed branching (see RISC)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11267"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11268" name="Rectangle 3"/>
          <p:cNvSpPr>
            <a:spLocks noGrp="1" noChangeArrowheads="1"/>
          </p:cNvSpPr>
          <p:nvPr>
            <p:ph type="title"/>
          </p:nvPr>
        </p:nvSpPr>
        <p:spPr>
          <a:xfrm>
            <a:off x="457200" y="274638"/>
            <a:ext cx="8229600" cy="1143000"/>
          </a:xfrm>
        </p:spPr>
        <p:txBody>
          <a:bodyPr lIns="90360" tIns="44280" rIns="90360" bIns="44280" anchor="b">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Prefetch Branch Target</a:t>
            </a:r>
          </a:p>
        </p:txBody>
      </p:sp>
      <p:sp>
        <p:nvSpPr>
          <p:cNvPr id="11269" name="Rectangle 4"/>
          <p:cNvSpPr>
            <a:spLocks noGrp="1" noChangeArrowheads="1"/>
          </p:cNvSpPr>
          <p:nvPr>
            <p:ph type="body" idx="1"/>
          </p:nvPr>
        </p:nvSpPr>
        <p:spPr>
          <a:xfrm>
            <a:off x="457200" y="1600200"/>
            <a:ext cx="8229600" cy="4525963"/>
          </a:xfrm>
        </p:spPr>
        <p:txBody>
          <a:bodyPr lIns="90360" tIns="44280" rIns="90360" bIns="44280">
            <a:spAutoFit/>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Target of branch is prefetched in addition to instructions following branch</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Keep target until branch is executed</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Used by IBM 360/91</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12291"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12292" name="Rectangle 3"/>
          <p:cNvSpPr>
            <a:spLocks noGrp="1" noChangeArrowheads="1"/>
          </p:cNvSpPr>
          <p:nvPr>
            <p:ph type="title"/>
          </p:nvPr>
        </p:nvSpPr>
        <p:spPr>
          <a:xfrm>
            <a:off x="457200" y="274638"/>
            <a:ext cx="8229600" cy="1143000"/>
          </a:xfrm>
        </p:spPr>
        <p:txBody>
          <a:bodyPr lIns="90360" tIns="44280" rIns="90360" bIns="44280" anchor="b">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Loop Buffer</a:t>
            </a:r>
          </a:p>
        </p:txBody>
      </p:sp>
      <p:sp>
        <p:nvSpPr>
          <p:cNvPr id="12293" name="Rectangle 4"/>
          <p:cNvSpPr>
            <a:spLocks noGrp="1" noChangeArrowheads="1"/>
          </p:cNvSpPr>
          <p:nvPr>
            <p:ph type="body" idx="1"/>
          </p:nvPr>
        </p:nvSpPr>
        <p:spPr>
          <a:xfrm>
            <a:off x="457200" y="1600200"/>
            <a:ext cx="8229600" cy="2932113"/>
          </a:xfrm>
        </p:spPr>
        <p:txBody>
          <a:bodyPr lIns="90360" tIns="44280" rIns="90360" bIns="44280">
            <a:spAutoFit/>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Very fast memory</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Maintained by fetch stage of pipeline</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Check buffer before fetching from memory</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Very good for small loops or jumps</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cf. cache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13315"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13316" name="Rectangle 3"/>
          <p:cNvSpPr>
            <a:spLocks noGrp="1" noChangeArrowheads="1"/>
          </p:cNvSpPr>
          <p:nvPr>
            <p:ph type="title"/>
          </p:nvPr>
        </p:nvSpPr>
        <p:spPr>
          <a:xfrm>
            <a:off x="457200" y="274638"/>
            <a:ext cx="8229600" cy="1143000"/>
          </a:xfrm>
        </p:spPr>
        <p:txBody>
          <a:bodyPr lIns="90360" tIns="44280" rIns="90360" bIns="44280" anchor="b">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Branch Prediction (1)</a:t>
            </a:r>
          </a:p>
        </p:txBody>
      </p:sp>
      <p:sp>
        <p:nvSpPr>
          <p:cNvPr id="13317" name="Rectangle 4"/>
          <p:cNvSpPr>
            <a:spLocks noGrp="1" noChangeArrowheads="1"/>
          </p:cNvSpPr>
          <p:nvPr>
            <p:ph type="body" idx="1"/>
          </p:nvPr>
        </p:nvSpPr>
        <p:spPr>
          <a:xfrm>
            <a:off x="457200" y="1600200"/>
            <a:ext cx="8229600" cy="4211638"/>
          </a:xfrm>
        </p:spPr>
        <p:txBody>
          <a:bodyPr lIns="90360" tIns="44280" rIns="90360" bIns="44280">
            <a:spAutoFit/>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Predict never taken</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Assume that jump will not happen</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Always (almost) fetch next instruction </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VAX will not prefetch after branch if a page fault would result (OS v CPU design)</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Predict always taken</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Assume that jump will happen (at least 50%)</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Always fetch target instruction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14339"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14340" name="Rectangle 3"/>
          <p:cNvSpPr>
            <a:spLocks noGrp="1" noChangeArrowheads="1"/>
          </p:cNvSpPr>
          <p:nvPr>
            <p:ph type="title"/>
          </p:nvPr>
        </p:nvSpPr>
        <p:spPr>
          <a:xfrm>
            <a:off x="457200" y="274638"/>
            <a:ext cx="8229600" cy="1143000"/>
          </a:xfrm>
        </p:spPr>
        <p:txBody>
          <a:bodyPr lIns="90360" tIns="44280" rIns="90360" bIns="44280" anchor="b">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Branch Prediction (2)</a:t>
            </a:r>
          </a:p>
        </p:txBody>
      </p:sp>
      <p:sp>
        <p:nvSpPr>
          <p:cNvPr id="14341" name="Rectangle 4"/>
          <p:cNvSpPr>
            <a:spLocks noGrp="1" noChangeArrowheads="1"/>
          </p:cNvSpPr>
          <p:nvPr>
            <p:ph type="body" idx="1"/>
          </p:nvPr>
        </p:nvSpPr>
        <p:spPr>
          <a:xfrm>
            <a:off x="457200" y="1600200"/>
            <a:ext cx="8229600" cy="4732338"/>
          </a:xfrm>
        </p:spPr>
        <p:txBody>
          <a:bodyPr lIns="90360" tIns="44280" rIns="90360" bIns="44280">
            <a:spAutoFit/>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Predict by Opcode</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Some instructions are more likely to result in a jump than others</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Can get up to 75% success</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Taken/Not taken switch</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Based on previous history</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Good for loops</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Delayed branch – rearrange instructions (see RISC)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22250"/>
            <a:ext cx="8229600" cy="525463"/>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smtClean="0"/>
              <a:t>Branch Prediction State Diagram (two bits)</a:t>
            </a:r>
          </a:p>
        </p:txBody>
      </p:sp>
      <p:pic>
        <p:nvPicPr>
          <p:cNvPr id="15363" name="Picture 2"/>
          <p:cNvPicPr>
            <a:picLocks noChangeAspect="1" noChangeArrowheads="1"/>
          </p:cNvPicPr>
          <p:nvPr/>
        </p:nvPicPr>
        <p:blipFill>
          <a:blip r:embed="rId3"/>
          <a:srcRect b="13518"/>
          <a:stretch>
            <a:fillRect/>
          </a:stretch>
        </p:blipFill>
        <p:spPr bwMode="auto">
          <a:xfrm>
            <a:off x="179388" y="906463"/>
            <a:ext cx="8858250" cy="59817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92075"/>
            <a:ext cx="8229600" cy="71120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smtClean="0"/>
              <a:t>Branch Prediction Flowchart</a:t>
            </a:r>
          </a:p>
        </p:txBody>
      </p:sp>
      <p:pic>
        <p:nvPicPr>
          <p:cNvPr id="16387" name="Picture 2"/>
          <p:cNvPicPr>
            <a:picLocks noChangeAspect="1" noChangeArrowheads="1"/>
          </p:cNvPicPr>
          <p:nvPr/>
        </p:nvPicPr>
        <p:blipFill>
          <a:blip r:embed="rId3"/>
          <a:srcRect l="14850" t="7664" r="21884" b="25032"/>
          <a:stretch>
            <a:fillRect/>
          </a:stretch>
        </p:blipFill>
        <p:spPr bwMode="auto">
          <a:xfrm>
            <a:off x="1704975" y="765175"/>
            <a:ext cx="5675313" cy="60928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68313" y="-15875"/>
            <a:ext cx="8229600" cy="581025"/>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t>Intel 80486 Pipelining</a:t>
            </a:r>
          </a:p>
        </p:txBody>
      </p:sp>
      <p:sp>
        <p:nvSpPr>
          <p:cNvPr id="17411" name="Rectangle 2"/>
          <p:cNvSpPr>
            <a:spLocks noGrp="1" noChangeArrowheads="1"/>
          </p:cNvSpPr>
          <p:nvPr>
            <p:ph type="body" idx="1"/>
          </p:nvPr>
        </p:nvSpPr>
        <p:spPr>
          <a:xfrm>
            <a:off x="457200" y="476250"/>
            <a:ext cx="8229600" cy="6157913"/>
          </a:xfrm>
        </p:spPr>
        <p:txBody>
          <a:bodyPr>
            <a:spAutoFit/>
          </a:bodyPr>
          <a:lstStyle/>
          <a:p>
            <a:pPr marL="609600" indent="-609600" eaLnBrk="1" hangingPunct="1">
              <a:lnSpc>
                <a:spcPct val="90000"/>
              </a:lnSpc>
              <a:spcBef>
                <a:spcPts val="600"/>
              </a:spcBef>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Fetch</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Put in one of two 16-byte prefetch buffers</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Fill buffer with new data as soon as old data consumed</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Average 5 instructions fetched per load (variable size)</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Independent of other stages to keep buffers full</a:t>
            </a:r>
          </a:p>
          <a:p>
            <a:pPr marL="609600" indent="-609600" eaLnBrk="1" hangingPunct="1">
              <a:lnSpc>
                <a:spcPct val="90000"/>
              </a:lnSpc>
              <a:spcBef>
                <a:spcPts val="600"/>
              </a:spcBef>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Decode stage 1</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Opcode &amp; address-mode info</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At most first 3 bytes of instruction needed for this</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Can direct D2 stage to get rest of instruction</a:t>
            </a:r>
          </a:p>
          <a:p>
            <a:pPr marL="609600" indent="-609600" eaLnBrk="1" hangingPunct="1">
              <a:lnSpc>
                <a:spcPct val="90000"/>
              </a:lnSpc>
              <a:spcBef>
                <a:spcPts val="600"/>
              </a:spcBef>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Decode stage 2</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Expand opcode into control signals</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Computation of complex addressing modes</a:t>
            </a:r>
          </a:p>
          <a:p>
            <a:pPr marL="609600" indent="-609600" eaLnBrk="1" hangingPunct="1">
              <a:lnSpc>
                <a:spcPct val="90000"/>
              </a:lnSpc>
              <a:spcBef>
                <a:spcPts val="600"/>
              </a:spcBef>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Execute</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ALU operations, cache access, register update</a:t>
            </a:r>
          </a:p>
          <a:p>
            <a:pPr marL="609600" indent="-609600" eaLnBrk="1" hangingPunct="1">
              <a:lnSpc>
                <a:spcPct val="90000"/>
              </a:lnSpc>
              <a:spcBef>
                <a:spcPts val="600"/>
              </a:spcBef>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smtClean="0"/>
              <a:t>Writeback</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Update registers &amp; flags</a:t>
            </a:r>
          </a:p>
          <a:p>
            <a:pPr marL="990600" lvl="1" indent="-533400"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smtClean="0"/>
              <a:t>Results sent to cache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46038"/>
            <a:ext cx="8229600" cy="585787"/>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t>Pentium 4 Registers</a:t>
            </a:r>
          </a:p>
        </p:txBody>
      </p:sp>
      <p:pic>
        <p:nvPicPr>
          <p:cNvPr id="18435" name="Picture 2"/>
          <p:cNvPicPr>
            <a:picLocks noChangeAspect="1" noChangeArrowheads="1"/>
          </p:cNvPicPr>
          <p:nvPr/>
        </p:nvPicPr>
        <p:blipFill>
          <a:blip r:embed="rId3"/>
          <a:srcRect l="9225" t="15265" r="13443" b="28288"/>
          <a:stretch>
            <a:fillRect/>
          </a:stretch>
        </p:blipFill>
        <p:spPr bwMode="auto">
          <a:xfrm>
            <a:off x="1295400" y="600075"/>
            <a:ext cx="6589713" cy="62309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 pipelining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Instruction pipelining</a:t>
            </a:r>
            <a:r>
              <a:rPr lang="en-US" dirty="0"/>
              <a:t> is a technique that implements a form of parallelism called instruction-level parallelism within a single processor. It therefore allows faster CPU throughput (the number of instructions that can be executed in a unit of time) than would otherwise be possible at a given clock rate. The basic instruction cycle is broken up into a series called a pipeline. Rather than processing each instruction sequentially (finishing one instruction before starting the next), each instruction is split up into a sequence of steps so different steps can be executed in parallel and instructions can be processed concurrently (starting one instruction before finishing the previous one).</a:t>
            </a:r>
          </a:p>
        </p:txBody>
      </p:sp>
    </p:spTree>
    <p:extLst>
      <p:ext uri="{BB962C8B-B14F-4D97-AF65-F5344CB8AC3E}">
        <p14:creationId xmlns:p14="http://schemas.microsoft.com/office/powerpoint/2010/main" val="1438403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274638"/>
            <a:ext cx="8229600" cy="114300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EFLAGS Register</a:t>
            </a:r>
          </a:p>
        </p:txBody>
      </p:sp>
      <p:pic>
        <p:nvPicPr>
          <p:cNvPr id="19459" name="Picture 2"/>
          <p:cNvPicPr>
            <a:picLocks noChangeAspect="1" noChangeArrowheads="1"/>
          </p:cNvPicPr>
          <p:nvPr/>
        </p:nvPicPr>
        <p:blipFill>
          <a:blip r:embed="rId3"/>
          <a:srcRect l="10921" t="17661" r="13095" b="38754"/>
          <a:stretch>
            <a:fillRect/>
          </a:stretch>
        </p:blipFill>
        <p:spPr bwMode="auto">
          <a:xfrm>
            <a:off x="0" y="1676400"/>
            <a:ext cx="9144000" cy="47053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25400"/>
            <a:ext cx="8229600" cy="709613"/>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smtClean="0"/>
              <a:t>Control Registers</a:t>
            </a:r>
          </a:p>
        </p:txBody>
      </p:sp>
      <p:pic>
        <p:nvPicPr>
          <p:cNvPr id="20483" name="Picture 2"/>
          <p:cNvPicPr>
            <a:picLocks noChangeAspect="1" noChangeArrowheads="1"/>
          </p:cNvPicPr>
          <p:nvPr/>
        </p:nvPicPr>
        <p:blipFill>
          <a:blip r:embed="rId3"/>
          <a:srcRect l="7664" t="12102" r="12009" b="14914"/>
          <a:stretch>
            <a:fillRect/>
          </a:stretch>
        </p:blipFill>
        <p:spPr bwMode="auto">
          <a:xfrm>
            <a:off x="350838" y="620713"/>
            <a:ext cx="8613775" cy="60515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68313" y="0"/>
            <a:ext cx="8229600" cy="779463"/>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Pentium Interrupt Processing</a:t>
            </a:r>
          </a:p>
        </p:txBody>
      </p:sp>
      <p:sp>
        <p:nvSpPr>
          <p:cNvPr id="21507" name="Rectangle 2"/>
          <p:cNvSpPr>
            <a:spLocks noGrp="1" noChangeArrowheads="1"/>
          </p:cNvSpPr>
          <p:nvPr>
            <p:ph type="body" idx="1"/>
          </p:nvPr>
        </p:nvSpPr>
        <p:spPr>
          <a:xfrm>
            <a:off x="468313" y="836613"/>
            <a:ext cx="8229600" cy="5843587"/>
          </a:xfrm>
        </p:spPr>
        <p:txBody>
          <a:bodyPr>
            <a:spAutoFit/>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Interrupts (hardware): (non-)maskable</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Exceptions (software): processor detected (error) or programmed (exception)</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Interrupt vector table</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Each interrupt type assigned a number</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Index to vector table</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256 * 32 bit interrupt vectors (address of ISR)</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5 priority classes: 1. exception by previous instruction 2. external interrupt, 3.-5. faults from fetching, decoding or executing instruction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fontScale="90000"/>
          </a:bodyPr>
          <a:lstStyle/>
          <a:p>
            <a:r>
              <a:rPr lang="en-US" dirty="0" smtClean="0"/>
              <a:t>Introduction to pipeline hazard</a:t>
            </a:r>
            <a:br>
              <a:rPr lang="en-US" dirty="0" smtClean="0"/>
            </a:br>
            <a:endParaRPr lang="en-US" dirty="0" smtClean="0"/>
          </a:p>
        </p:txBody>
      </p:sp>
      <p:sp>
        <p:nvSpPr>
          <p:cNvPr id="2051" name="Rectangle 3"/>
          <p:cNvSpPr>
            <a:spLocks noGrp="1" noChangeArrowheads="1"/>
          </p:cNvSpPr>
          <p:nvPr>
            <p:ph type="body" idx="1"/>
          </p:nvPr>
        </p:nvSpPr>
        <p:spPr/>
        <p:txBody>
          <a:bodyPr/>
          <a:lstStyle/>
          <a:p>
            <a:pPr eaLnBrk="1" hangingPunct="1"/>
            <a:r>
              <a:rPr lang="en-US" dirty="0" smtClean="0"/>
              <a:t>Structural Hazard</a:t>
            </a:r>
          </a:p>
          <a:p>
            <a:pPr eaLnBrk="1" hangingPunct="1"/>
            <a:r>
              <a:rPr lang="en-US" dirty="0" smtClean="0"/>
              <a:t>Data Hazard</a:t>
            </a:r>
          </a:p>
          <a:p>
            <a:pPr eaLnBrk="1" hangingPunct="1"/>
            <a:r>
              <a:rPr lang="en-US" dirty="0" smtClean="0"/>
              <a:t>Control Hazard</a:t>
            </a:r>
          </a:p>
          <a:p>
            <a:pPr lvl="1" eaLnBrk="1" hangingPunct="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Pipeline Hazards (1)</a:t>
            </a:r>
          </a:p>
        </p:txBody>
      </p:sp>
      <p:sp>
        <p:nvSpPr>
          <p:cNvPr id="3075" name="Rectangle 3"/>
          <p:cNvSpPr>
            <a:spLocks noGrp="1" noChangeArrowheads="1"/>
          </p:cNvSpPr>
          <p:nvPr>
            <p:ph type="body" idx="1"/>
          </p:nvPr>
        </p:nvSpPr>
        <p:spPr>
          <a:xfrm>
            <a:off x="381000" y="1447800"/>
            <a:ext cx="8763000" cy="5257800"/>
          </a:xfrm>
        </p:spPr>
        <p:txBody>
          <a:bodyPr>
            <a:normAutofit fontScale="92500"/>
          </a:bodyPr>
          <a:lstStyle/>
          <a:p>
            <a:pPr eaLnBrk="1" hangingPunct="1">
              <a:lnSpc>
                <a:spcPct val="90000"/>
              </a:lnSpc>
            </a:pPr>
            <a:r>
              <a:rPr lang="en-US" sz="2800" b="1" i="1" dirty="0" smtClean="0"/>
              <a:t>Pipeline Hazards</a:t>
            </a:r>
            <a:r>
              <a:rPr lang="en-US" sz="2800" dirty="0" smtClean="0"/>
              <a:t> are situations that prevent the next instruction in the instruction stream from executing in its designated clock cycle</a:t>
            </a:r>
          </a:p>
          <a:p>
            <a:pPr eaLnBrk="1" hangingPunct="1">
              <a:lnSpc>
                <a:spcPct val="90000"/>
              </a:lnSpc>
            </a:pPr>
            <a:r>
              <a:rPr lang="en-US" sz="2800" dirty="0" smtClean="0"/>
              <a:t>Hazards reduce the performance from the ideal speedup gained by pipelining</a:t>
            </a:r>
          </a:p>
          <a:p>
            <a:pPr eaLnBrk="1" hangingPunct="1">
              <a:lnSpc>
                <a:spcPct val="90000"/>
              </a:lnSpc>
            </a:pPr>
            <a:r>
              <a:rPr lang="en-US" sz="2800" dirty="0" smtClean="0"/>
              <a:t>Three types of hazards</a:t>
            </a:r>
          </a:p>
          <a:p>
            <a:pPr lvl="1" eaLnBrk="1" hangingPunct="1">
              <a:lnSpc>
                <a:spcPct val="90000"/>
              </a:lnSpc>
            </a:pPr>
            <a:r>
              <a:rPr lang="en-US" sz="2400" b="1" i="1" dirty="0" smtClean="0"/>
              <a:t>Structural hazards</a:t>
            </a:r>
          </a:p>
          <a:p>
            <a:pPr lvl="2" eaLnBrk="1" hangingPunct="1">
              <a:lnSpc>
                <a:spcPct val="90000"/>
              </a:lnSpc>
            </a:pPr>
            <a:r>
              <a:rPr lang="en-US" sz="2000" dirty="0" smtClean="0"/>
              <a:t>Arise from resource conflicts when the hardware can’t support all possible combinations of overlapping instructions</a:t>
            </a:r>
          </a:p>
          <a:p>
            <a:pPr lvl="1" eaLnBrk="1" hangingPunct="1">
              <a:lnSpc>
                <a:spcPct val="90000"/>
              </a:lnSpc>
            </a:pPr>
            <a:r>
              <a:rPr lang="en-US" sz="2400" b="1" i="1" dirty="0" smtClean="0"/>
              <a:t>Data hazards</a:t>
            </a:r>
          </a:p>
          <a:p>
            <a:pPr lvl="2" eaLnBrk="1" hangingPunct="1">
              <a:lnSpc>
                <a:spcPct val="90000"/>
              </a:lnSpc>
            </a:pPr>
            <a:r>
              <a:rPr lang="en-US" sz="2000" dirty="0" smtClean="0"/>
              <a:t>Arise when an instruction depends on the results of a previous instruction in a way that is exposed by overlapping of instruction in pipeline</a:t>
            </a:r>
          </a:p>
          <a:p>
            <a:pPr lvl="1" eaLnBrk="1" hangingPunct="1">
              <a:lnSpc>
                <a:spcPct val="90000"/>
              </a:lnSpc>
            </a:pPr>
            <a:r>
              <a:rPr lang="en-US" sz="2400" b="1" i="1" dirty="0" smtClean="0"/>
              <a:t>Control hazards</a:t>
            </a:r>
          </a:p>
          <a:p>
            <a:pPr lvl="2" eaLnBrk="1" hangingPunct="1">
              <a:lnSpc>
                <a:spcPct val="90000"/>
              </a:lnSpc>
            </a:pPr>
            <a:r>
              <a:rPr lang="en-US" sz="2000" dirty="0" smtClean="0"/>
              <a:t>Arise from the pipelining of branches and other instructions that change the PC (Program Counter)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Pipeline Hazards (2)</a:t>
            </a:r>
          </a:p>
        </p:txBody>
      </p:sp>
      <p:sp>
        <p:nvSpPr>
          <p:cNvPr id="4099" name="Rectangle 3"/>
          <p:cNvSpPr>
            <a:spLocks noGrp="1" noChangeArrowheads="1"/>
          </p:cNvSpPr>
          <p:nvPr>
            <p:ph type="body" idx="1"/>
          </p:nvPr>
        </p:nvSpPr>
        <p:spPr/>
        <p:txBody>
          <a:bodyPr>
            <a:normAutofit fontScale="77500" lnSpcReduction="20000"/>
          </a:bodyPr>
          <a:lstStyle/>
          <a:p>
            <a:pPr eaLnBrk="1" hangingPunct="1"/>
            <a:r>
              <a:rPr lang="en-US" dirty="0" smtClean="0"/>
              <a:t>Hazards in pipeline can make the pipeline to </a:t>
            </a:r>
            <a:r>
              <a:rPr lang="en-US" dirty="0" smtClean="0"/>
              <a:t>(pipeline)</a:t>
            </a:r>
            <a:r>
              <a:rPr lang="en-US" b="1" i="1" dirty="0" smtClean="0"/>
              <a:t>stall</a:t>
            </a:r>
          </a:p>
          <a:p>
            <a:r>
              <a:rPr lang="en-US" dirty="0"/>
              <a:t>a bubble or </a:t>
            </a:r>
            <a:r>
              <a:rPr lang="en-US" b="1" dirty="0"/>
              <a:t>pipeline stall</a:t>
            </a:r>
            <a:r>
              <a:rPr lang="en-US" dirty="0"/>
              <a:t> is a delay in execution of an instruction in an instruction </a:t>
            </a:r>
            <a:r>
              <a:rPr lang="en-US" b="1" dirty="0"/>
              <a:t>pipeline</a:t>
            </a:r>
            <a:r>
              <a:rPr lang="en-US" dirty="0"/>
              <a:t> in order to resolve a hazard.</a:t>
            </a:r>
            <a:r>
              <a:rPr lang="en-US" dirty="0" smtClean="0"/>
              <a:t> </a:t>
            </a:r>
            <a:endParaRPr lang="en-US" dirty="0" smtClean="0"/>
          </a:p>
          <a:p>
            <a:pPr eaLnBrk="1" hangingPunct="1"/>
            <a:r>
              <a:rPr lang="en-US" dirty="0" smtClean="0"/>
              <a:t>Eliminating a hazard often requires that some instructions in the pipeline to be allowed to proceed while others are delayed</a:t>
            </a:r>
          </a:p>
          <a:p>
            <a:pPr lvl="1" eaLnBrk="1" hangingPunct="1"/>
            <a:r>
              <a:rPr lang="en-US" dirty="0" smtClean="0"/>
              <a:t>When an instruction is stalled, instructions issued </a:t>
            </a:r>
            <a:r>
              <a:rPr lang="en-US" i="1" dirty="0" smtClean="0"/>
              <a:t>latter</a:t>
            </a:r>
            <a:r>
              <a:rPr lang="en-US" dirty="0" smtClean="0"/>
              <a:t> than the stalled instruction are stopped, while the ones issued </a:t>
            </a:r>
            <a:r>
              <a:rPr lang="en-US" i="1" dirty="0" smtClean="0"/>
              <a:t>earlier</a:t>
            </a:r>
            <a:r>
              <a:rPr lang="en-US" dirty="0" smtClean="0"/>
              <a:t> must continue</a:t>
            </a:r>
          </a:p>
          <a:p>
            <a:pPr eaLnBrk="1" hangingPunct="1"/>
            <a:r>
              <a:rPr lang="en-US" dirty="0" smtClean="0"/>
              <a:t>No new instructions are fetched during the stall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Structural Hazards (1)</a:t>
            </a:r>
          </a:p>
        </p:txBody>
      </p:sp>
      <p:sp>
        <p:nvSpPr>
          <p:cNvPr id="5123" name="Rectangle 3"/>
          <p:cNvSpPr>
            <a:spLocks noGrp="1" noChangeArrowheads="1"/>
          </p:cNvSpPr>
          <p:nvPr>
            <p:ph type="body" idx="1"/>
          </p:nvPr>
        </p:nvSpPr>
        <p:spPr>
          <a:xfrm>
            <a:off x="152400" y="1447800"/>
            <a:ext cx="8991600" cy="5410200"/>
          </a:xfrm>
        </p:spPr>
        <p:txBody>
          <a:bodyPr>
            <a:normAutofit fontScale="92500"/>
          </a:bodyPr>
          <a:lstStyle/>
          <a:p>
            <a:pPr eaLnBrk="1" hangingPunct="1"/>
            <a:r>
              <a:rPr lang="en-US" sz="2800" dirty="0" smtClean="0"/>
              <a:t>If certain combination of instructions can’t be accommodated because of resource conflicts, the machine is said to have a </a:t>
            </a:r>
            <a:r>
              <a:rPr lang="en-US" sz="2800" i="1" dirty="0" smtClean="0"/>
              <a:t>structural hazard</a:t>
            </a:r>
          </a:p>
          <a:p>
            <a:pPr eaLnBrk="1" hangingPunct="1"/>
            <a:r>
              <a:rPr lang="en-US" sz="2800" dirty="0" smtClean="0"/>
              <a:t>It can be generated by:</a:t>
            </a:r>
          </a:p>
          <a:p>
            <a:pPr lvl="1" eaLnBrk="1" hangingPunct="1"/>
            <a:r>
              <a:rPr lang="en-US" sz="2400" dirty="0" smtClean="0"/>
              <a:t>Some functional unit is not fully pipelined</a:t>
            </a:r>
          </a:p>
          <a:p>
            <a:pPr lvl="1" eaLnBrk="1" hangingPunct="1"/>
            <a:r>
              <a:rPr lang="en-US" sz="2400" dirty="0" smtClean="0"/>
              <a:t>Some resources has not been duplicated enough to allow all the combinations in the pipeline to execute</a:t>
            </a:r>
          </a:p>
          <a:p>
            <a:pPr lvl="1" eaLnBrk="1" hangingPunct="1"/>
            <a:r>
              <a:rPr lang="en-US" sz="2400" dirty="0" smtClean="0"/>
              <a:t>For example: a machine may have only one register file write port, but under certain conditions, the pipeline might want to perform two writes in one clock cycle – this will generate structural hazard</a:t>
            </a:r>
          </a:p>
          <a:p>
            <a:pPr lvl="2" eaLnBrk="1" hangingPunct="1"/>
            <a:r>
              <a:rPr lang="en-US" sz="2000" dirty="0" smtClean="0"/>
              <a:t>When a sequence of instructions encounter this hazard, the pipeline will stall one of the instructions until the required unit is available</a:t>
            </a:r>
          </a:p>
          <a:p>
            <a:pPr lvl="2" eaLnBrk="1" hangingPunct="1"/>
            <a:r>
              <a:rPr lang="en-US" sz="2000" dirty="0" smtClean="0"/>
              <a:t>Such stalls will increase the Clock cycle Per Instruction from its ideal 1 for pipelined machines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Structural Hazards (2)</a:t>
            </a:r>
          </a:p>
        </p:txBody>
      </p:sp>
      <p:sp>
        <p:nvSpPr>
          <p:cNvPr id="6147" name="Rectangle 3"/>
          <p:cNvSpPr>
            <a:spLocks noGrp="1" noChangeArrowheads="1"/>
          </p:cNvSpPr>
          <p:nvPr>
            <p:ph type="body" idx="1"/>
          </p:nvPr>
        </p:nvSpPr>
        <p:spPr>
          <a:xfrm>
            <a:off x="0" y="6172200"/>
            <a:ext cx="9144000" cy="685800"/>
          </a:xfrm>
        </p:spPr>
        <p:txBody>
          <a:bodyPr/>
          <a:lstStyle/>
          <a:p>
            <a:pPr eaLnBrk="1" hangingPunct="1">
              <a:lnSpc>
                <a:spcPct val="80000"/>
              </a:lnSpc>
            </a:pPr>
            <a:r>
              <a:rPr lang="en-US" sz="2400" smtClean="0"/>
              <a:t>Consider a Von Neumann architecture (same memory for instructions and data)</a:t>
            </a:r>
          </a:p>
        </p:txBody>
      </p:sp>
      <p:pic>
        <p:nvPicPr>
          <p:cNvPr id="6148" name="Picture 4"/>
          <p:cNvPicPr>
            <a:picLocks noChangeAspect="1" noChangeArrowheads="1"/>
          </p:cNvPicPr>
          <p:nvPr/>
        </p:nvPicPr>
        <p:blipFill>
          <a:blip r:embed="rId3"/>
          <a:srcRect/>
          <a:stretch>
            <a:fillRect/>
          </a:stretch>
        </p:blipFill>
        <p:spPr bwMode="auto">
          <a:xfrm>
            <a:off x="533400" y="838200"/>
            <a:ext cx="7558088" cy="526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Structural Hazards (3)</a:t>
            </a:r>
          </a:p>
        </p:txBody>
      </p:sp>
      <p:sp>
        <p:nvSpPr>
          <p:cNvPr id="7171" name="Rectangle 3"/>
          <p:cNvSpPr>
            <a:spLocks noGrp="1" noChangeArrowheads="1"/>
          </p:cNvSpPr>
          <p:nvPr>
            <p:ph type="body" idx="1"/>
          </p:nvPr>
        </p:nvSpPr>
        <p:spPr>
          <a:xfrm>
            <a:off x="0" y="6248400"/>
            <a:ext cx="9144000" cy="609600"/>
          </a:xfrm>
        </p:spPr>
        <p:txBody>
          <a:bodyPr/>
          <a:lstStyle/>
          <a:p>
            <a:pPr eaLnBrk="1" hangingPunct="1"/>
            <a:r>
              <a:rPr lang="en-US" smtClean="0"/>
              <a:t>Stall cycle added (commonly called pipeline </a:t>
            </a:r>
            <a:r>
              <a:rPr lang="en-US" i="1" smtClean="0"/>
              <a:t>bubble</a:t>
            </a:r>
            <a:r>
              <a:rPr lang="en-US" smtClean="0"/>
              <a:t>)</a:t>
            </a:r>
          </a:p>
        </p:txBody>
      </p:sp>
      <p:pic>
        <p:nvPicPr>
          <p:cNvPr id="7172" name="Picture 4"/>
          <p:cNvPicPr>
            <a:picLocks noChangeAspect="1" noChangeArrowheads="1"/>
          </p:cNvPicPr>
          <p:nvPr/>
        </p:nvPicPr>
        <p:blipFill>
          <a:blip r:embed="rId3"/>
          <a:srcRect/>
          <a:stretch>
            <a:fillRect/>
          </a:stretch>
        </p:blipFill>
        <p:spPr bwMode="auto">
          <a:xfrm>
            <a:off x="609600" y="838200"/>
            <a:ext cx="7896225" cy="554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Structural Hazards (4)</a:t>
            </a:r>
          </a:p>
        </p:txBody>
      </p:sp>
      <p:sp>
        <p:nvSpPr>
          <p:cNvPr id="8195" name="Rectangle 3"/>
          <p:cNvSpPr>
            <a:spLocks noGrp="1" noChangeArrowheads="1"/>
          </p:cNvSpPr>
          <p:nvPr>
            <p:ph type="body" idx="1"/>
          </p:nvPr>
        </p:nvSpPr>
        <p:spPr>
          <a:xfrm>
            <a:off x="0" y="5943600"/>
            <a:ext cx="9144000" cy="914400"/>
          </a:xfrm>
        </p:spPr>
        <p:txBody>
          <a:bodyPr/>
          <a:lstStyle/>
          <a:p>
            <a:pPr eaLnBrk="1" hangingPunct="1">
              <a:lnSpc>
                <a:spcPct val="90000"/>
              </a:lnSpc>
            </a:pPr>
            <a:r>
              <a:rPr lang="en-US" sz="2800" smtClean="0"/>
              <a:t>Another way to represent the stall – no instruction is initiated in clock cycle 4</a:t>
            </a:r>
          </a:p>
        </p:txBody>
      </p:sp>
      <p:graphicFrame>
        <p:nvGraphicFramePr>
          <p:cNvPr id="131194" name="Group 122"/>
          <p:cNvGraphicFramePr>
            <a:graphicFrameLocks noGrp="1"/>
          </p:cNvGraphicFramePr>
          <p:nvPr/>
        </p:nvGraphicFramePr>
        <p:xfrm>
          <a:off x="228600" y="1447800"/>
          <a:ext cx="8534400" cy="4135120"/>
        </p:xfrm>
        <a:graphic>
          <a:graphicData uri="http://schemas.openxmlformats.org/drawingml/2006/table">
            <a:tbl>
              <a:tblPr/>
              <a:tblGrid>
                <a:gridCol w="1465263"/>
                <a:gridCol w="668337"/>
                <a:gridCol w="685800"/>
                <a:gridCol w="685800"/>
                <a:gridCol w="685800"/>
                <a:gridCol w="685800"/>
                <a:gridCol w="704850"/>
                <a:gridCol w="685800"/>
                <a:gridCol w="742950"/>
                <a:gridCol w="762000"/>
                <a:gridCol w="762000"/>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Instruction Number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0">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Clock number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E"/>
                    </a:p>
                  </a:txBody>
                  <a:tcPr/>
                </a:tc>
                <a:tc hMerge="1">
                  <a:txBody>
                    <a:bodyPr/>
                    <a:lstStyle/>
                    <a:p>
                      <a:endParaRPr lang="en-IE"/>
                    </a:p>
                  </a:txBody>
                  <a:tcPr/>
                </a:tc>
                <a:tc hMerge="1">
                  <a:txBody>
                    <a:bodyPr/>
                    <a:lstStyle/>
                    <a:p>
                      <a:endParaRPr lang="en-IE"/>
                    </a:p>
                  </a:txBody>
                  <a:tcPr/>
                </a:tc>
                <a:tc hMerge="1">
                  <a:txBody>
                    <a:bodyPr/>
                    <a:lstStyle/>
                    <a:p>
                      <a:endParaRPr lang="en-IE"/>
                    </a:p>
                  </a:txBody>
                  <a:tcPr/>
                </a:tc>
                <a:tc hMerge="1">
                  <a:txBody>
                    <a:bodyPr/>
                    <a:lstStyle/>
                    <a:p>
                      <a:endParaRPr lang="en-IE"/>
                    </a:p>
                  </a:txBody>
                  <a:tcPr/>
                </a:tc>
                <a:tc hMerge="1">
                  <a:txBody>
                    <a:bodyPr/>
                    <a:lstStyle/>
                    <a:p>
                      <a:endParaRPr lang="en-IE"/>
                    </a:p>
                  </a:txBody>
                  <a:tcPr/>
                </a:tc>
                <a:tc hMerge="1">
                  <a:txBody>
                    <a:bodyPr/>
                    <a:lstStyle/>
                    <a:p>
                      <a:endParaRPr lang="en-IE"/>
                    </a:p>
                  </a:txBody>
                  <a:tcPr/>
                </a:tc>
                <a:tc hMerge="1">
                  <a:txBody>
                    <a:bodyPr/>
                    <a:lstStyle/>
                    <a:p>
                      <a:endParaRPr lang="en-IE"/>
                    </a:p>
                  </a:txBody>
                  <a:tcPr/>
                </a:tc>
                <a:tc hMerge="1">
                  <a:txBody>
                    <a:bodyPr/>
                    <a:lstStyle/>
                    <a:p>
                      <a:endParaRPr lang="en-IE"/>
                    </a:p>
                  </a:txBody>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load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Instruction i+1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Instruction i+2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Instruction i+3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Instruction i+4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Instruction i+5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 </a:t>
            </a:r>
            <a:r>
              <a:rPr lang="en-US" b="1" dirty="0" smtClean="0"/>
              <a:t>pipelining…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Pipelining increases instruction throughput by performing multiple operations at the same time, but does not reduce instruction latency, which is the time to complete a single instruction from start to finish, as it still must go through all steps. Indeed, it may increase latency due to additional overhead from breaking the computation into separate steps and worse, the pipeline may stall (or even need to be flushed), further increasing the latency. Thus, pipelining increases throughput at the cost of latency, and is frequently used in CPUs but avoided in real-time systems, in which latency is a hard constraint.</a:t>
            </a:r>
          </a:p>
        </p:txBody>
      </p:sp>
    </p:spTree>
    <p:extLst>
      <p:ext uri="{BB962C8B-B14F-4D97-AF65-F5344CB8AC3E}">
        <p14:creationId xmlns:p14="http://schemas.microsoft.com/office/powerpoint/2010/main" val="1682900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Structural Hazards (5)</a:t>
            </a:r>
          </a:p>
        </p:txBody>
      </p:sp>
      <p:sp>
        <p:nvSpPr>
          <p:cNvPr id="9219" name="Rectangle 3"/>
          <p:cNvSpPr>
            <a:spLocks noGrp="1" noChangeArrowheads="1"/>
          </p:cNvSpPr>
          <p:nvPr>
            <p:ph type="body" idx="1"/>
          </p:nvPr>
        </p:nvSpPr>
        <p:spPr/>
        <p:txBody>
          <a:bodyPr>
            <a:normAutofit lnSpcReduction="10000"/>
          </a:bodyPr>
          <a:lstStyle/>
          <a:p>
            <a:pPr eaLnBrk="1" hangingPunct="1"/>
            <a:r>
              <a:rPr lang="en-US" dirty="0" smtClean="0"/>
              <a:t>A machine with structural hazard will have lower </a:t>
            </a:r>
            <a:r>
              <a:rPr lang="en-US" dirty="0" smtClean="0"/>
              <a:t>Cycle per instruction.</a:t>
            </a:r>
            <a:endParaRPr lang="en-US" dirty="0" smtClean="0"/>
          </a:p>
          <a:p>
            <a:pPr eaLnBrk="1" hangingPunct="1"/>
            <a:r>
              <a:rPr lang="en-US" dirty="0" smtClean="0"/>
              <a:t>Why a designer allows structural hazard?</a:t>
            </a:r>
          </a:p>
          <a:p>
            <a:pPr lvl="1" eaLnBrk="1" hangingPunct="1"/>
            <a:r>
              <a:rPr lang="en-US" dirty="0" smtClean="0"/>
              <a:t>To reduce cost</a:t>
            </a:r>
          </a:p>
          <a:p>
            <a:pPr lvl="2" eaLnBrk="1" hangingPunct="1"/>
            <a:r>
              <a:rPr lang="en-US" dirty="0" smtClean="0"/>
              <a:t>Pipelining all the functional units or duplicating them may be too costly</a:t>
            </a:r>
          </a:p>
          <a:p>
            <a:pPr lvl="1" eaLnBrk="1" hangingPunct="1"/>
            <a:r>
              <a:rPr lang="en-US" dirty="0" smtClean="0"/>
              <a:t>To reduce latency</a:t>
            </a:r>
          </a:p>
          <a:p>
            <a:pPr lvl="2" eaLnBrk="1" hangingPunct="1"/>
            <a:r>
              <a:rPr lang="en-US" dirty="0" smtClean="0"/>
              <a:t>Introducing too many pipeline stages may cause latency issues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Data Hazards (1)</a:t>
            </a:r>
          </a:p>
        </p:txBody>
      </p:sp>
      <p:sp>
        <p:nvSpPr>
          <p:cNvPr id="10243"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smtClean="0"/>
              <a:t>Data hazards occur when the pipeline changes the order of read/write accesses to operands so that the order differs from the order seen by sequentially executing instructions on an un-pipelined machine</a:t>
            </a:r>
          </a:p>
          <a:p>
            <a:pPr eaLnBrk="1" hangingPunct="1">
              <a:lnSpc>
                <a:spcPct val="90000"/>
              </a:lnSpc>
            </a:pPr>
            <a:r>
              <a:rPr lang="en-US" smtClean="0"/>
              <a:t>Consider the execution of following instructions, on our pipelined example processor:</a:t>
            </a:r>
          </a:p>
          <a:p>
            <a:pPr lvl="1" eaLnBrk="1" hangingPunct="1">
              <a:lnSpc>
                <a:spcPct val="90000"/>
              </a:lnSpc>
            </a:pPr>
            <a:r>
              <a:rPr lang="en-US" smtClean="0"/>
              <a:t>ADD R1, R2, R3</a:t>
            </a:r>
          </a:p>
          <a:p>
            <a:pPr lvl="1" eaLnBrk="1" hangingPunct="1">
              <a:lnSpc>
                <a:spcPct val="90000"/>
              </a:lnSpc>
            </a:pPr>
            <a:r>
              <a:rPr lang="en-US" smtClean="0"/>
              <a:t>SUB R4, R1, R5</a:t>
            </a:r>
          </a:p>
          <a:p>
            <a:pPr lvl="1" eaLnBrk="1" hangingPunct="1">
              <a:lnSpc>
                <a:spcPct val="90000"/>
              </a:lnSpc>
            </a:pPr>
            <a:r>
              <a:rPr lang="en-US" smtClean="0"/>
              <a:t>AND R6, R1, R7</a:t>
            </a:r>
          </a:p>
          <a:p>
            <a:pPr lvl="1" eaLnBrk="1" hangingPunct="1">
              <a:lnSpc>
                <a:spcPct val="90000"/>
              </a:lnSpc>
            </a:pPr>
            <a:r>
              <a:rPr lang="en-US" smtClean="0"/>
              <a:t>OR R8, R1, R9</a:t>
            </a:r>
          </a:p>
          <a:p>
            <a:pPr lvl="1" eaLnBrk="1" hangingPunct="1">
              <a:lnSpc>
                <a:spcPct val="90000"/>
              </a:lnSpc>
            </a:pPr>
            <a:r>
              <a:rPr lang="en-US" smtClean="0"/>
              <a:t>XOR R10, R1, R11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Data Hazards (2)</a:t>
            </a:r>
          </a:p>
        </p:txBody>
      </p:sp>
      <p:sp>
        <p:nvSpPr>
          <p:cNvPr id="11267" name="Rectangle 3"/>
          <p:cNvSpPr>
            <a:spLocks noGrp="1" noChangeArrowheads="1"/>
          </p:cNvSpPr>
          <p:nvPr>
            <p:ph type="body" idx="1"/>
          </p:nvPr>
        </p:nvSpPr>
        <p:spPr>
          <a:xfrm>
            <a:off x="0" y="6172200"/>
            <a:ext cx="9144000" cy="685800"/>
          </a:xfrm>
        </p:spPr>
        <p:txBody>
          <a:bodyPr/>
          <a:lstStyle/>
          <a:p>
            <a:pPr eaLnBrk="1" hangingPunct="1">
              <a:lnSpc>
                <a:spcPct val="80000"/>
              </a:lnSpc>
            </a:pPr>
            <a:r>
              <a:rPr lang="en-US" sz="2400" smtClean="0"/>
              <a:t>The use of results from ADD instruction causes hazard since the register is not written until after those instructions read it. </a:t>
            </a:r>
          </a:p>
        </p:txBody>
      </p:sp>
      <p:pic>
        <p:nvPicPr>
          <p:cNvPr id="11268" name="Picture 4"/>
          <p:cNvPicPr>
            <a:picLocks noChangeAspect="1" noChangeArrowheads="1"/>
          </p:cNvPicPr>
          <p:nvPr/>
        </p:nvPicPr>
        <p:blipFill>
          <a:blip r:embed="rId3"/>
          <a:srcRect/>
          <a:stretch>
            <a:fillRect/>
          </a:stretch>
        </p:blipFill>
        <p:spPr bwMode="auto">
          <a:xfrm>
            <a:off x="533400" y="838200"/>
            <a:ext cx="7219950" cy="5399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Data Hazards (3)</a:t>
            </a:r>
          </a:p>
        </p:txBody>
      </p:sp>
      <p:sp>
        <p:nvSpPr>
          <p:cNvPr id="12291" name="Rectangle 3"/>
          <p:cNvSpPr>
            <a:spLocks noGrp="1" noChangeArrowheads="1"/>
          </p:cNvSpPr>
          <p:nvPr>
            <p:ph type="body" idx="1"/>
          </p:nvPr>
        </p:nvSpPr>
        <p:spPr>
          <a:xfrm>
            <a:off x="0" y="6096000"/>
            <a:ext cx="9144000" cy="762000"/>
          </a:xfrm>
        </p:spPr>
        <p:txBody>
          <a:bodyPr/>
          <a:lstStyle/>
          <a:p>
            <a:pPr eaLnBrk="1" hangingPunct="1">
              <a:lnSpc>
                <a:spcPct val="90000"/>
              </a:lnSpc>
            </a:pPr>
            <a:r>
              <a:rPr lang="en-US" sz="2400" smtClean="0"/>
              <a:t>Eliminate the stalls for the hazard involving SUB and AND instructions using a technique called </a:t>
            </a:r>
            <a:r>
              <a:rPr lang="en-US" sz="2400" b="1" i="1" smtClean="0"/>
              <a:t>forwarding</a:t>
            </a:r>
          </a:p>
        </p:txBody>
      </p:sp>
      <p:pic>
        <p:nvPicPr>
          <p:cNvPr id="12292" name="Picture 5"/>
          <p:cNvPicPr>
            <a:picLocks noChangeAspect="1" noChangeArrowheads="1"/>
          </p:cNvPicPr>
          <p:nvPr/>
        </p:nvPicPr>
        <p:blipFill>
          <a:blip r:embed="rId3"/>
          <a:srcRect/>
          <a:stretch>
            <a:fillRect/>
          </a:stretch>
        </p:blipFill>
        <p:spPr bwMode="auto">
          <a:xfrm>
            <a:off x="533400" y="685800"/>
            <a:ext cx="7181850" cy="544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Data Hazards (4)</a:t>
            </a:r>
          </a:p>
        </p:txBody>
      </p:sp>
      <p:sp>
        <p:nvSpPr>
          <p:cNvPr id="13315" name="Rectangle 3"/>
          <p:cNvSpPr>
            <a:spLocks noGrp="1" noChangeArrowheads="1"/>
          </p:cNvSpPr>
          <p:nvPr>
            <p:ph type="body" idx="1"/>
          </p:nvPr>
        </p:nvSpPr>
        <p:spPr>
          <a:xfrm>
            <a:off x="0" y="4953000"/>
            <a:ext cx="9144000" cy="1905000"/>
          </a:xfrm>
        </p:spPr>
        <p:txBody>
          <a:bodyPr>
            <a:normAutofit lnSpcReduction="10000"/>
          </a:bodyPr>
          <a:lstStyle/>
          <a:p>
            <a:pPr eaLnBrk="1" hangingPunct="1">
              <a:lnSpc>
                <a:spcPct val="90000"/>
              </a:lnSpc>
            </a:pPr>
            <a:r>
              <a:rPr lang="en-US" sz="2400" smtClean="0"/>
              <a:t>Store requires an operand during MEM and forwarding is shown here. </a:t>
            </a:r>
          </a:p>
          <a:p>
            <a:pPr lvl="1" eaLnBrk="1" hangingPunct="1">
              <a:lnSpc>
                <a:spcPct val="90000"/>
              </a:lnSpc>
            </a:pPr>
            <a:r>
              <a:rPr lang="en-US" sz="2000" smtClean="0"/>
              <a:t>The result of the load is forwarded from the output in MEM/WB to the memory input to be stored</a:t>
            </a:r>
          </a:p>
          <a:p>
            <a:pPr lvl="1" eaLnBrk="1" hangingPunct="1">
              <a:lnSpc>
                <a:spcPct val="90000"/>
              </a:lnSpc>
            </a:pPr>
            <a:r>
              <a:rPr lang="en-US" sz="2000" smtClean="0"/>
              <a:t>In addition the ALUOutput is forwarded to ALU input for address calculation for both Load and Store</a:t>
            </a:r>
          </a:p>
        </p:txBody>
      </p:sp>
      <p:pic>
        <p:nvPicPr>
          <p:cNvPr id="13316" name="Picture 4"/>
          <p:cNvPicPr>
            <a:picLocks noChangeAspect="1" noChangeArrowheads="1"/>
          </p:cNvPicPr>
          <p:nvPr/>
        </p:nvPicPr>
        <p:blipFill>
          <a:blip r:embed="rId2"/>
          <a:srcRect/>
          <a:stretch>
            <a:fillRect/>
          </a:stretch>
        </p:blipFill>
        <p:spPr bwMode="auto">
          <a:xfrm>
            <a:off x="762000" y="914400"/>
            <a:ext cx="7353300" cy="3795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Data Hazards Classification</a:t>
            </a:r>
          </a:p>
        </p:txBody>
      </p:sp>
      <p:sp>
        <p:nvSpPr>
          <p:cNvPr id="14339" name="Rectangle 3"/>
          <p:cNvSpPr>
            <a:spLocks noGrp="1" noChangeArrowheads="1"/>
          </p:cNvSpPr>
          <p:nvPr>
            <p:ph type="body" idx="1"/>
          </p:nvPr>
        </p:nvSpPr>
        <p:spPr>
          <a:xfrm>
            <a:off x="304800" y="1447800"/>
            <a:ext cx="8839200" cy="5410200"/>
          </a:xfrm>
        </p:spPr>
        <p:txBody>
          <a:bodyPr>
            <a:normAutofit fontScale="92500"/>
          </a:bodyPr>
          <a:lstStyle/>
          <a:p>
            <a:pPr eaLnBrk="1" hangingPunct="1">
              <a:lnSpc>
                <a:spcPct val="80000"/>
              </a:lnSpc>
            </a:pPr>
            <a:r>
              <a:rPr lang="en-US" sz="2800" dirty="0" smtClean="0"/>
              <a:t>Depending on the order of read and write access in the instructions, data hazards could be classified as three types.</a:t>
            </a:r>
          </a:p>
          <a:p>
            <a:pPr eaLnBrk="1" hangingPunct="1">
              <a:lnSpc>
                <a:spcPct val="80000"/>
              </a:lnSpc>
            </a:pPr>
            <a:r>
              <a:rPr lang="en-US" sz="2800" dirty="0" smtClean="0"/>
              <a:t>Consider two instructions </a:t>
            </a:r>
            <a:r>
              <a:rPr lang="en-US" sz="2800" dirty="0" err="1" smtClean="0"/>
              <a:t>i</a:t>
            </a:r>
            <a:r>
              <a:rPr lang="en-US" sz="2800" dirty="0" smtClean="0"/>
              <a:t> and j, with </a:t>
            </a:r>
            <a:r>
              <a:rPr lang="en-US" sz="2800" dirty="0" err="1" smtClean="0"/>
              <a:t>i</a:t>
            </a:r>
            <a:r>
              <a:rPr lang="en-US" sz="2800" dirty="0" smtClean="0"/>
              <a:t> occurring before j. Possible data hazards:</a:t>
            </a:r>
          </a:p>
          <a:p>
            <a:pPr lvl="1" eaLnBrk="1" hangingPunct="1">
              <a:lnSpc>
                <a:spcPct val="80000"/>
              </a:lnSpc>
            </a:pPr>
            <a:r>
              <a:rPr lang="en-US" sz="2400" dirty="0" smtClean="0"/>
              <a:t>RAW (Read After Write) </a:t>
            </a:r>
          </a:p>
          <a:p>
            <a:pPr lvl="2" eaLnBrk="1" hangingPunct="1">
              <a:lnSpc>
                <a:spcPct val="80000"/>
              </a:lnSpc>
            </a:pPr>
            <a:r>
              <a:rPr lang="en-US" sz="2000" dirty="0" smtClean="0"/>
              <a:t>j tries to read a source before </a:t>
            </a:r>
            <a:r>
              <a:rPr lang="en-US" sz="2000" dirty="0" err="1" smtClean="0"/>
              <a:t>i</a:t>
            </a:r>
            <a:r>
              <a:rPr lang="en-US" sz="2000" dirty="0" smtClean="0"/>
              <a:t> writes to it , so j incorrectly gets the old value;</a:t>
            </a:r>
          </a:p>
          <a:p>
            <a:pPr lvl="2" eaLnBrk="1" hangingPunct="1">
              <a:lnSpc>
                <a:spcPct val="80000"/>
              </a:lnSpc>
            </a:pPr>
            <a:r>
              <a:rPr lang="en-US" sz="2000" dirty="0" smtClean="0"/>
              <a:t>most common type of hazard, that is what we tried to explain so far.</a:t>
            </a:r>
          </a:p>
          <a:p>
            <a:pPr lvl="1" eaLnBrk="1" hangingPunct="1">
              <a:lnSpc>
                <a:spcPct val="80000"/>
              </a:lnSpc>
            </a:pPr>
            <a:r>
              <a:rPr lang="en-US" sz="2400" dirty="0" smtClean="0"/>
              <a:t>WAW (Write After Write)</a:t>
            </a:r>
          </a:p>
          <a:p>
            <a:pPr lvl="2" eaLnBrk="1" hangingPunct="1">
              <a:lnSpc>
                <a:spcPct val="80000"/>
              </a:lnSpc>
            </a:pPr>
            <a:r>
              <a:rPr lang="en-US" sz="2000" dirty="0" smtClean="0"/>
              <a:t>j tries to write an operand before is written by </a:t>
            </a:r>
            <a:r>
              <a:rPr lang="en-US" sz="2000" dirty="0" err="1" smtClean="0"/>
              <a:t>i</a:t>
            </a:r>
            <a:r>
              <a:rPr lang="en-US" sz="2000" dirty="0" smtClean="0"/>
              <a:t>. The write ends up being performed in wrong order, having </a:t>
            </a:r>
            <a:r>
              <a:rPr lang="en-US" sz="2000" dirty="0" err="1" smtClean="0"/>
              <a:t>i</a:t>
            </a:r>
            <a:r>
              <a:rPr lang="en-US" sz="2000" dirty="0" smtClean="0"/>
              <a:t> overwrite the operand written by j, the destination containing the operand written by </a:t>
            </a:r>
            <a:r>
              <a:rPr lang="en-US" sz="2000" dirty="0" err="1" smtClean="0"/>
              <a:t>i</a:t>
            </a:r>
            <a:r>
              <a:rPr lang="en-US" sz="2000" dirty="0" smtClean="0"/>
              <a:t> rather than the one written by j</a:t>
            </a:r>
          </a:p>
          <a:p>
            <a:pPr lvl="2" eaLnBrk="1" hangingPunct="1">
              <a:lnSpc>
                <a:spcPct val="80000"/>
              </a:lnSpc>
            </a:pPr>
            <a:r>
              <a:rPr lang="en-US" sz="2000" dirty="0" smtClean="0"/>
              <a:t>Present in pipelines that write in more than one pipe stage</a:t>
            </a:r>
          </a:p>
          <a:p>
            <a:pPr lvl="1" eaLnBrk="1" hangingPunct="1">
              <a:lnSpc>
                <a:spcPct val="80000"/>
              </a:lnSpc>
            </a:pPr>
            <a:r>
              <a:rPr lang="en-US" sz="2400" dirty="0" smtClean="0"/>
              <a:t>WAR (Write After Read)</a:t>
            </a:r>
          </a:p>
          <a:p>
            <a:pPr lvl="2" eaLnBrk="1" hangingPunct="1">
              <a:lnSpc>
                <a:spcPct val="80000"/>
              </a:lnSpc>
            </a:pPr>
            <a:r>
              <a:rPr lang="en-US" sz="2000" dirty="0" smtClean="0"/>
              <a:t>j tries to write a destination before it is read by </a:t>
            </a:r>
            <a:r>
              <a:rPr lang="en-US" sz="2000" dirty="0" err="1" smtClean="0"/>
              <a:t>i</a:t>
            </a:r>
            <a:r>
              <a:rPr lang="en-US" sz="2000" dirty="0" smtClean="0"/>
              <a:t>, so the instruction </a:t>
            </a:r>
            <a:r>
              <a:rPr lang="en-US" sz="2000" dirty="0" err="1" smtClean="0"/>
              <a:t>i</a:t>
            </a:r>
            <a:r>
              <a:rPr lang="en-US" sz="2000" dirty="0" smtClean="0"/>
              <a:t> incorrectly gets the new value</a:t>
            </a:r>
          </a:p>
          <a:p>
            <a:pPr lvl="2" eaLnBrk="1" hangingPunct="1">
              <a:lnSpc>
                <a:spcPct val="80000"/>
              </a:lnSpc>
            </a:pPr>
            <a:r>
              <a:rPr lang="en-US" sz="2000" dirty="0" smtClean="0"/>
              <a:t>This doesn’t happen in our example, since all reads are early and writes late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Data Hazards Requiring Stalls (1)</a:t>
            </a:r>
          </a:p>
        </p:txBody>
      </p:sp>
      <p:sp>
        <p:nvSpPr>
          <p:cNvPr id="15363" name="Rectangle 3"/>
          <p:cNvSpPr>
            <a:spLocks noGrp="1" noChangeArrowheads="1"/>
          </p:cNvSpPr>
          <p:nvPr>
            <p:ph type="body" idx="1"/>
          </p:nvPr>
        </p:nvSpPr>
        <p:spPr/>
        <p:txBody>
          <a:bodyPr>
            <a:normAutofit fontScale="92500" lnSpcReduction="20000"/>
          </a:bodyPr>
          <a:lstStyle/>
          <a:p>
            <a:pPr eaLnBrk="1" hangingPunct="1"/>
            <a:r>
              <a:rPr lang="en-US" smtClean="0"/>
              <a:t>Unfortunately not all data hazards can be handled by forwarding. Consider the following sequence:</a:t>
            </a:r>
          </a:p>
          <a:p>
            <a:pPr lvl="1" eaLnBrk="1" hangingPunct="1"/>
            <a:r>
              <a:rPr lang="en-US" smtClean="0"/>
              <a:t>LW R1, 0(R2)</a:t>
            </a:r>
          </a:p>
          <a:p>
            <a:pPr lvl="1" eaLnBrk="1" hangingPunct="1"/>
            <a:r>
              <a:rPr lang="en-US" smtClean="0"/>
              <a:t>SUB R4, R1, R5</a:t>
            </a:r>
          </a:p>
          <a:p>
            <a:pPr lvl="1" eaLnBrk="1" hangingPunct="1"/>
            <a:r>
              <a:rPr lang="en-US" smtClean="0"/>
              <a:t>AND R6, R1, R7</a:t>
            </a:r>
          </a:p>
          <a:p>
            <a:pPr lvl="1" eaLnBrk="1" hangingPunct="1"/>
            <a:r>
              <a:rPr lang="en-US" smtClean="0"/>
              <a:t>OR R8, R1, R9</a:t>
            </a:r>
          </a:p>
          <a:p>
            <a:pPr eaLnBrk="1" hangingPunct="1"/>
            <a:r>
              <a:rPr lang="en-US" smtClean="0"/>
              <a:t>The problem with this sequence is that the Load operation will not have data until the end of MEM stage.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Data Hazards Requiring Stalls (2)</a:t>
            </a:r>
          </a:p>
        </p:txBody>
      </p:sp>
      <p:sp>
        <p:nvSpPr>
          <p:cNvPr id="16387" name="Rectangle 3"/>
          <p:cNvSpPr>
            <a:spLocks noGrp="1" noChangeArrowheads="1"/>
          </p:cNvSpPr>
          <p:nvPr>
            <p:ph type="body" idx="1"/>
          </p:nvPr>
        </p:nvSpPr>
        <p:spPr>
          <a:xfrm>
            <a:off x="0" y="5867400"/>
            <a:ext cx="9144000" cy="990600"/>
          </a:xfrm>
        </p:spPr>
        <p:txBody>
          <a:bodyPr/>
          <a:lstStyle/>
          <a:p>
            <a:pPr eaLnBrk="1" hangingPunct="1">
              <a:lnSpc>
                <a:spcPct val="80000"/>
              </a:lnSpc>
            </a:pPr>
            <a:r>
              <a:rPr lang="en-US" sz="2400" smtClean="0"/>
              <a:t>The load instruction can forward the results to AND and OR instruction, but not to the SUB instruction since that would mean forwarding results in “negative” time</a:t>
            </a:r>
          </a:p>
        </p:txBody>
      </p:sp>
      <p:pic>
        <p:nvPicPr>
          <p:cNvPr id="16388" name="Picture 4"/>
          <p:cNvPicPr>
            <a:picLocks noChangeAspect="1" noChangeArrowheads="1"/>
          </p:cNvPicPr>
          <p:nvPr/>
        </p:nvPicPr>
        <p:blipFill>
          <a:blip r:embed="rId2"/>
          <a:srcRect/>
          <a:stretch>
            <a:fillRect/>
          </a:stretch>
        </p:blipFill>
        <p:spPr bwMode="auto">
          <a:xfrm>
            <a:off x="914400" y="838200"/>
            <a:ext cx="7062788" cy="4773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Data Hazards Requiring Stalls (3)</a:t>
            </a:r>
          </a:p>
        </p:txBody>
      </p:sp>
      <p:sp>
        <p:nvSpPr>
          <p:cNvPr id="17411" name="Rectangle 3"/>
          <p:cNvSpPr>
            <a:spLocks noGrp="1" noChangeArrowheads="1"/>
          </p:cNvSpPr>
          <p:nvPr>
            <p:ph type="body" idx="1"/>
          </p:nvPr>
        </p:nvSpPr>
        <p:spPr>
          <a:xfrm>
            <a:off x="0" y="5486400"/>
            <a:ext cx="9144000" cy="1371600"/>
          </a:xfrm>
        </p:spPr>
        <p:txBody>
          <a:bodyPr/>
          <a:lstStyle/>
          <a:p>
            <a:pPr eaLnBrk="1" hangingPunct="1">
              <a:lnSpc>
                <a:spcPct val="90000"/>
              </a:lnSpc>
            </a:pPr>
            <a:r>
              <a:rPr lang="en-US" sz="2400" smtClean="0"/>
              <a:t>The load interlock causes a stall to be inserted at clock cycle 4, delaying the SUB instruction and those that follow by one cycle. </a:t>
            </a:r>
          </a:p>
          <a:p>
            <a:pPr lvl="1" eaLnBrk="1" hangingPunct="1">
              <a:lnSpc>
                <a:spcPct val="90000"/>
              </a:lnSpc>
            </a:pPr>
            <a:r>
              <a:rPr lang="en-US" sz="2000" smtClean="0"/>
              <a:t>This delay allows the value to be successfully forwarded onto the next clock cycle</a:t>
            </a:r>
          </a:p>
        </p:txBody>
      </p:sp>
      <p:pic>
        <p:nvPicPr>
          <p:cNvPr id="17412" name="Picture 4"/>
          <p:cNvPicPr>
            <a:picLocks noChangeAspect="1" noChangeArrowheads="1"/>
          </p:cNvPicPr>
          <p:nvPr/>
        </p:nvPicPr>
        <p:blipFill>
          <a:blip r:embed="rId2"/>
          <a:srcRect/>
          <a:stretch>
            <a:fillRect/>
          </a:stretch>
        </p:blipFill>
        <p:spPr bwMode="auto">
          <a:xfrm>
            <a:off x="685800" y="914400"/>
            <a:ext cx="7315200" cy="4522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143000"/>
          </a:xfrm>
        </p:spPr>
        <p:txBody>
          <a:bodyPr/>
          <a:lstStyle/>
          <a:p>
            <a:pPr eaLnBrk="1" hangingPunct="1"/>
            <a:r>
              <a:rPr lang="en-US" dirty="0" smtClean="0"/>
              <a:t>Data Hazards Requiring Stalls (4)</a:t>
            </a:r>
          </a:p>
        </p:txBody>
      </p:sp>
      <p:sp>
        <p:nvSpPr>
          <p:cNvPr id="18435" name="Rectangle 3"/>
          <p:cNvSpPr>
            <a:spLocks noGrp="1" noChangeArrowheads="1"/>
          </p:cNvSpPr>
          <p:nvPr>
            <p:ph type="body" idx="1"/>
          </p:nvPr>
        </p:nvSpPr>
        <p:spPr>
          <a:xfrm>
            <a:off x="0" y="3124200"/>
            <a:ext cx="9144000" cy="381000"/>
          </a:xfrm>
        </p:spPr>
        <p:txBody>
          <a:bodyPr/>
          <a:lstStyle/>
          <a:p>
            <a:pPr eaLnBrk="1" hangingPunct="1">
              <a:lnSpc>
                <a:spcPct val="80000"/>
              </a:lnSpc>
            </a:pPr>
            <a:r>
              <a:rPr lang="en-US" sz="2000" smtClean="0"/>
              <a:t>Before stall insertion</a:t>
            </a:r>
          </a:p>
        </p:txBody>
      </p:sp>
      <p:graphicFrame>
        <p:nvGraphicFramePr>
          <p:cNvPr id="147648" name="Group 192"/>
          <p:cNvGraphicFramePr>
            <a:graphicFrameLocks noGrp="1"/>
          </p:cNvGraphicFramePr>
          <p:nvPr/>
        </p:nvGraphicFramePr>
        <p:xfrm>
          <a:off x="152400" y="1016000"/>
          <a:ext cx="8686800" cy="2032000"/>
        </p:xfrm>
        <a:graphic>
          <a:graphicData uri="http://schemas.openxmlformats.org/drawingml/2006/table">
            <a:tbl>
              <a:tblPr/>
              <a:tblGrid>
                <a:gridCol w="1600200"/>
                <a:gridCol w="685800"/>
                <a:gridCol w="685800"/>
                <a:gridCol w="685800"/>
                <a:gridCol w="685800"/>
                <a:gridCol w="685800"/>
                <a:gridCol w="704850"/>
                <a:gridCol w="685800"/>
                <a:gridCol w="742950"/>
                <a:gridCol w="762000"/>
                <a:gridCol w="762000"/>
              </a:tblGrid>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rPr>
                        <a:t>LW R1, 0(R2)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SUB R4, R1, R5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AND R6, R1, R7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rPr>
                        <a:t>OR R8, R1, R9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7649" name="Group 193"/>
          <p:cNvGraphicFramePr>
            <a:graphicFrameLocks noGrp="1"/>
          </p:cNvGraphicFramePr>
          <p:nvPr/>
        </p:nvGraphicFramePr>
        <p:xfrm>
          <a:off x="0" y="4114800"/>
          <a:ext cx="8686800" cy="2032000"/>
        </p:xfrm>
        <a:graphic>
          <a:graphicData uri="http://schemas.openxmlformats.org/drawingml/2006/table">
            <a:tbl>
              <a:tblPr/>
              <a:tblGrid>
                <a:gridCol w="1600200"/>
                <a:gridCol w="685800"/>
                <a:gridCol w="685800"/>
                <a:gridCol w="685800"/>
                <a:gridCol w="685800"/>
                <a:gridCol w="685800"/>
                <a:gridCol w="704850"/>
                <a:gridCol w="685800"/>
                <a:gridCol w="742950"/>
                <a:gridCol w="762000"/>
                <a:gridCol w="762000"/>
              </a:tblGrid>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rPr>
                        <a:t>LW R1, 0(R2)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SUB R4, R1, R5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CC3300"/>
                          </a:solidFill>
                          <a:effectLst/>
                          <a:latin typeface="Times New Roman" pitchFamily="18" charset="0"/>
                        </a:rPr>
                        <a:t>stall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AND R6, R1, R7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CC3300"/>
                          </a:solidFill>
                          <a:effectLst/>
                          <a:latin typeface="Times New Roman" pitchFamily="18" charset="0"/>
                        </a:rPr>
                        <a:t>stall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OR R8, R1, R9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CC3300"/>
                          </a:solidFill>
                          <a:effectLst/>
                          <a:latin typeface="Times New Roman" pitchFamily="18" charset="0"/>
                        </a:rPr>
                        <a:t>stall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560" name="Rectangle 255"/>
          <p:cNvSpPr>
            <a:spLocks noChangeArrowheads="1"/>
          </p:cNvSpPr>
          <p:nvPr/>
        </p:nvSpPr>
        <p:spPr bwMode="auto">
          <a:xfrm>
            <a:off x="0" y="6324600"/>
            <a:ext cx="9144000" cy="381000"/>
          </a:xfrm>
          <a:prstGeom prst="rect">
            <a:avLst/>
          </a:prstGeom>
          <a:noFill/>
          <a:ln w="9525">
            <a:noFill/>
            <a:miter lim="800000"/>
            <a:headEnd/>
            <a:tailEnd/>
          </a:ln>
        </p:spPr>
        <p:txBody>
          <a:bodyPr/>
          <a:lstStyle/>
          <a:p>
            <a:pPr marL="342900" indent="-342900">
              <a:lnSpc>
                <a:spcPct val="80000"/>
              </a:lnSpc>
              <a:spcBef>
                <a:spcPct val="20000"/>
              </a:spcBef>
              <a:buFontTx/>
              <a:buChar char="•"/>
            </a:pPr>
            <a:r>
              <a:rPr lang="en-US" sz="2000"/>
              <a:t>After stall insertion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3075"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3076" name="Rectangle 3"/>
          <p:cNvSpPr>
            <a:spLocks noGrp="1" noChangeArrowheads="1"/>
          </p:cNvSpPr>
          <p:nvPr>
            <p:ph type="title"/>
          </p:nvPr>
        </p:nvSpPr>
        <p:spPr>
          <a:xfrm>
            <a:off x="457200" y="274638"/>
            <a:ext cx="8229600" cy="1143000"/>
          </a:xfrm>
        </p:spPr>
        <p:txBody>
          <a:bodyPr lIns="90360" tIns="44280" rIns="90360" bIns="44280" anchor="b">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Improved Performance</a:t>
            </a:r>
          </a:p>
        </p:txBody>
      </p:sp>
      <p:sp>
        <p:nvSpPr>
          <p:cNvPr id="3077" name="Rectangle 4"/>
          <p:cNvSpPr>
            <a:spLocks noGrp="1" noChangeArrowheads="1"/>
          </p:cNvSpPr>
          <p:nvPr>
            <p:ph type="body" idx="1"/>
          </p:nvPr>
        </p:nvSpPr>
        <p:spPr>
          <a:xfrm>
            <a:off x="457200" y="1600200"/>
            <a:ext cx="8229600" cy="3525838"/>
          </a:xfrm>
        </p:spPr>
        <p:txBody>
          <a:bodyPr lIns="90360" tIns="44280" rIns="90360" bIns="44280">
            <a:spAutoFit/>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But not doubled:</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Fetch usually shorter than execution (cf. reading and storing operands)</a:t>
            </a:r>
          </a:p>
          <a:p>
            <a:pPr lvl="2"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Prefetch more than one instruction?</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Any jump or branch means that prefetched instructions are not the required instructions</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Add more stages to improve performance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8229600" cy="1143000"/>
          </a:xfrm>
        </p:spPr>
        <p:txBody>
          <a:bodyPr>
            <a:normAutofit fontScale="90000"/>
          </a:bodyPr>
          <a:lstStyle/>
          <a:p>
            <a:pPr eaLnBrk="1" hangingPunct="1"/>
            <a:r>
              <a:rPr lang="en-US" dirty="0" smtClean="0"/>
              <a:t>Compiler Scheduling for Data Hazards</a:t>
            </a:r>
          </a:p>
        </p:txBody>
      </p:sp>
      <p:sp>
        <p:nvSpPr>
          <p:cNvPr id="19459" name="Rectangle 3"/>
          <p:cNvSpPr>
            <a:spLocks noGrp="1" noChangeArrowheads="1"/>
          </p:cNvSpPr>
          <p:nvPr>
            <p:ph type="body" idx="1"/>
          </p:nvPr>
        </p:nvSpPr>
        <p:spPr>
          <a:xfrm>
            <a:off x="0" y="1066800"/>
            <a:ext cx="9144000" cy="609600"/>
          </a:xfrm>
        </p:spPr>
        <p:txBody>
          <a:bodyPr/>
          <a:lstStyle/>
          <a:p>
            <a:pPr eaLnBrk="1" hangingPunct="1"/>
            <a:r>
              <a:rPr lang="en-US" smtClean="0"/>
              <a:t>Consider a typical code, such as A = B+C</a:t>
            </a:r>
          </a:p>
        </p:txBody>
      </p:sp>
      <p:graphicFrame>
        <p:nvGraphicFramePr>
          <p:cNvPr id="148550" name="Group 70"/>
          <p:cNvGraphicFramePr>
            <a:graphicFrameLocks noGrp="1"/>
          </p:cNvGraphicFramePr>
          <p:nvPr/>
        </p:nvGraphicFramePr>
        <p:xfrm>
          <a:off x="152400" y="2590800"/>
          <a:ext cx="8686800" cy="2032000"/>
        </p:xfrm>
        <a:graphic>
          <a:graphicData uri="http://schemas.openxmlformats.org/drawingml/2006/table">
            <a:tbl>
              <a:tblPr/>
              <a:tblGrid>
                <a:gridCol w="1600200"/>
                <a:gridCol w="685800"/>
                <a:gridCol w="685800"/>
                <a:gridCol w="685800"/>
                <a:gridCol w="685800"/>
                <a:gridCol w="685800"/>
                <a:gridCol w="704850"/>
                <a:gridCol w="685800"/>
                <a:gridCol w="742950"/>
                <a:gridCol w="762000"/>
                <a:gridCol w="762000"/>
              </a:tblGrid>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LW R1, 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LW R2, C</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ADD R3, R1, R2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CC3300"/>
                          </a:solidFill>
                          <a:effectLst/>
                          <a:latin typeface="Times New Roman" pitchFamily="18" charset="0"/>
                        </a:rPr>
                        <a:t>stall</a:t>
                      </a: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SW A, R3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CC3300"/>
                          </a:solidFill>
                          <a:effectLst/>
                          <a:latin typeface="Times New Roman" pitchFamily="18" charset="0"/>
                        </a:rPr>
                        <a:t>stall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22" name="Rectangle 72"/>
          <p:cNvSpPr>
            <a:spLocks noChangeArrowheads="1"/>
          </p:cNvSpPr>
          <p:nvPr/>
        </p:nvSpPr>
        <p:spPr bwMode="auto">
          <a:xfrm>
            <a:off x="0" y="5029200"/>
            <a:ext cx="9144000" cy="609600"/>
          </a:xfrm>
          <a:prstGeom prst="rect">
            <a:avLst/>
          </a:prstGeom>
          <a:noFill/>
          <a:ln w="9525">
            <a:noFill/>
            <a:miter lim="800000"/>
            <a:headEnd/>
            <a:tailEnd/>
          </a:ln>
        </p:spPr>
        <p:txBody>
          <a:bodyPr/>
          <a:lstStyle/>
          <a:p>
            <a:pPr marL="342900" indent="-342900">
              <a:spcBef>
                <a:spcPct val="20000"/>
              </a:spcBef>
              <a:buFontTx/>
              <a:buChar char="•"/>
            </a:pPr>
            <a:r>
              <a:rPr lang="en-US" sz="2000" dirty="0"/>
              <a:t>The ADD instruction must be stalled to allow the load of C to complete</a:t>
            </a:r>
          </a:p>
          <a:p>
            <a:pPr marL="342900" indent="-342900">
              <a:spcBef>
                <a:spcPct val="20000"/>
              </a:spcBef>
              <a:buFontTx/>
              <a:buChar char="•"/>
            </a:pPr>
            <a:r>
              <a:rPr lang="en-US" sz="2000" dirty="0"/>
              <a:t>The SW needs not be delayed because the forwarding hardware passes the result from MEM/WB directly to the data memory input for storing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dirty="0" smtClean="0"/>
              <a:t>Compiler Scheduling for Data Hazards</a:t>
            </a:r>
          </a:p>
        </p:txBody>
      </p:sp>
      <p:sp>
        <p:nvSpPr>
          <p:cNvPr id="20483" name="Rectangle 3"/>
          <p:cNvSpPr>
            <a:spLocks noGrp="1" noChangeArrowheads="1"/>
          </p:cNvSpPr>
          <p:nvPr>
            <p:ph type="body" idx="1"/>
          </p:nvPr>
        </p:nvSpPr>
        <p:spPr/>
        <p:txBody>
          <a:bodyPr>
            <a:normAutofit lnSpcReduction="10000"/>
          </a:bodyPr>
          <a:lstStyle/>
          <a:p>
            <a:pPr eaLnBrk="1" hangingPunct="1"/>
            <a:r>
              <a:rPr lang="en-US" dirty="0" smtClean="0"/>
              <a:t>Rather than just allow the pipeline to stall, the compiler could try to schedule the pipeline to avoid the stalls, by rearranging the code</a:t>
            </a:r>
          </a:p>
          <a:p>
            <a:pPr lvl="1" eaLnBrk="1" hangingPunct="1"/>
            <a:r>
              <a:rPr lang="en-US" dirty="0" smtClean="0"/>
              <a:t>The compiler could try to avoid the generating the code with a load followed by an immediate use of the load destination register</a:t>
            </a:r>
          </a:p>
          <a:p>
            <a:pPr lvl="1" eaLnBrk="1" hangingPunct="1"/>
            <a:r>
              <a:rPr lang="en-US" dirty="0" smtClean="0"/>
              <a:t>This technique is called </a:t>
            </a:r>
            <a:r>
              <a:rPr lang="en-US" b="1" i="1" dirty="0" smtClean="0"/>
              <a:t>pipeline scheduling</a:t>
            </a:r>
            <a:r>
              <a:rPr lang="en-US" dirty="0" smtClean="0"/>
              <a:t> or </a:t>
            </a:r>
            <a:r>
              <a:rPr lang="en-US" b="1" i="1" dirty="0" smtClean="0"/>
              <a:t>instruction scheduling</a:t>
            </a:r>
            <a:r>
              <a:rPr lang="en-US" dirty="0" smtClean="0"/>
              <a:t> and it is a very used technique in modern compilers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Instruction scheduling example</a:t>
            </a:r>
          </a:p>
        </p:txBody>
      </p:sp>
      <p:sp>
        <p:nvSpPr>
          <p:cNvPr id="21507" name="Rectangle 3"/>
          <p:cNvSpPr>
            <a:spLocks noGrp="1" noChangeArrowheads="1"/>
          </p:cNvSpPr>
          <p:nvPr>
            <p:ph type="body" idx="1"/>
          </p:nvPr>
        </p:nvSpPr>
        <p:spPr/>
        <p:txBody>
          <a:bodyPr>
            <a:normAutofit fontScale="92500" lnSpcReduction="10000"/>
          </a:bodyPr>
          <a:lstStyle/>
          <a:p>
            <a:pPr eaLnBrk="1" hangingPunct="1">
              <a:lnSpc>
                <a:spcPct val="80000"/>
              </a:lnSpc>
            </a:pPr>
            <a:r>
              <a:rPr lang="en-US" sz="2800" smtClean="0"/>
              <a:t>Generate code for our example processor that avoids pipeline stalls from the following sequence:</a:t>
            </a:r>
          </a:p>
          <a:p>
            <a:pPr lvl="1" eaLnBrk="1" hangingPunct="1">
              <a:lnSpc>
                <a:spcPct val="80000"/>
              </a:lnSpc>
            </a:pPr>
            <a:r>
              <a:rPr lang="en-US" sz="2400" smtClean="0"/>
              <a:t>A =  B +C</a:t>
            </a:r>
          </a:p>
          <a:p>
            <a:pPr lvl="1" eaLnBrk="1" hangingPunct="1">
              <a:lnSpc>
                <a:spcPct val="80000"/>
              </a:lnSpc>
            </a:pPr>
            <a:r>
              <a:rPr lang="en-US" sz="2400" smtClean="0"/>
              <a:t>D = E - F </a:t>
            </a:r>
          </a:p>
          <a:p>
            <a:pPr eaLnBrk="1" hangingPunct="1">
              <a:lnSpc>
                <a:spcPct val="80000"/>
              </a:lnSpc>
            </a:pPr>
            <a:r>
              <a:rPr lang="en-US" sz="2800" smtClean="0"/>
              <a:t>Solution</a:t>
            </a:r>
          </a:p>
          <a:p>
            <a:pPr lvl="1" eaLnBrk="1" hangingPunct="1">
              <a:lnSpc>
                <a:spcPct val="80000"/>
              </a:lnSpc>
            </a:pPr>
            <a:r>
              <a:rPr lang="en-US" sz="2400" smtClean="0"/>
              <a:t>LW Rb, B</a:t>
            </a:r>
          </a:p>
          <a:p>
            <a:pPr lvl="1" eaLnBrk="1" hangingPunct="1">
              <a:lnSpc>
                <a:spcPct val="80000"/>
              </a:lnSpc>
            </a:pPr>
            <a:r>
              <a:rPr lang="en-US" sz="2400" smtClean="0"/>
              <a:t>LW Rc, C</a:t>
            </a:r>
          </a:p>
          <a:p>
            <a:pPr lvl="1" eaLnBrk="1" hangingPunct="1">
              <a:lnSpc>
                <a:spcPct val="80000"/>
              </a:lnSpc>
            </a:pPr>
            <a:r>
              <a:rPr lang="en-US" sz="2400" smtClean="0"/>
              <a:t>LW Re, E ; swap instructions to avoid stall</a:t>
            </a:r>
          </a:p>
          <a:p>
            <a:pPr lvl="1" eaLnBrk="1" hangingPunct="1">
              <a:lnSpc>
                <a:spcPct val="80000"/>
              </a:lnSpc>
            </a:pPr>
            <a:r>
              <a:rPr lang="en-US" sz="2400" smtClean="0"/>
              <a:t>ADD Ra, Rb, Rc</a:t>
            </a:r>
          </a:p>
          <a:p>
            <a:pPr lvl="1" eaLnBrk="1" hangingPunct="1">
              <a:lnSpc>
                <a:spcPct val="80000"/>
              </a:lnSpc>
            </a:pPr>
            <a:r>
              <a:rPr lang="en-US" sz="2400" smtClean="0"/>
              <a:t>LW Rf, f</a:t>
            </a:r>
          </a:p>
          <a:p>
            <a:pPr lvl="1" eaLnBrk="1" hangingPunct="1">
              <a:lnSpc>
                <a:spcPct val="80000"/>
              </a:lnSpc>
            </a:pPr>
            <a:r>
              <a:rPr lang="en-US" sz="2400" smtClean="0"/>
              <a:t>SW a, Ra ; swap instruction to avoid stall</a:t>
            </a:r>
          </a:p>
          <a:p>
            <a:pPr lvl="1" eaLnBrk="1" hangingPunct="1">
              <a:lnSpc>
                <a:spcPct val="80000"/>
              </a:lnSpc>
            </a:pPr>
            <a:r>
              <a:rPr lang="en-US" sz="2400" smtClean="0"/>
              <a:t>SUB Rd, Re, Rf</a:t>
            </a:r>
          </a:p>
          <a:p>
            <a:pPr lvl="1" eaLnBrk="1" hangingPunct="1">
              <a:lnSpc>
                <a:spcPct val="80000"/>
              </a:lnSpc>
            </a:pPr>
            <a:r>
              <a:rPr lang="en-US" sz="2400" smtClean="0"/>
              <a:t>SW d, Rd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Control Hazards (1)</a:t>
            </a:r>
          </a:p>
        </p:txBody>
      </p:sp>
      <p:sp>
        <p:nvSpPr>
          <p:cNvPr id="22531" name="Rectangle 3"/>
          <p:cNvSpPr>
            <a:spLocks noGrp="1" noChangeArrowheads="1"/>
          </p:cNvSpPr>
          <p:nvPr>
            <p:ph type="body" idx="1"/>
          </p:nvPr>
        </p:nvSpPr>
        <p:spPr/>
        <p:txBody>
          <a:bodyPr>
            <a:normAutofit fontScale="85000" lnSpcReduction="10000"/>
          </a:bodyPr>
          <a:lstStyle/>
          <a:p>
            <a:pPr eaLnBrk="1" hangingPunct="1"/>
            <a:r>
              <a:rPr lang="en-US" sz="2800" smtClean="0"/>
              <a:t>Can cause a greater performance loss than the data hazards</a:t>
            </a:r>
          </a:p>
          <a:p>
            <a:pPr eaLnBrk="1" hangingPunct="1"/>
            <a:r>
              <a:rPr lang="en-US" sz="2800" smtClean="0"/>
              <a:t>When a branch is executed it may or it may not change the PC (to other value than its value + 4)</a:t>
            </a:r>
          </a:p>
          <a:p>
            <a:pPr lvl="1" eaLnBrk="1" hangingPunct="1"/>
            <a:r>
              <a:rPr lang="en-US" sz="2400" smtClean="0"/>
              <a:t>If a branch is changing the PC to its target address, than it is a </a:t>
            </a:r>
            <a:r>
              <a:rPr lang="en-US" sz="2400" b="1" i="1" smtClean="0"/>
              <a:t>taken</a:t>
            </a:r>
            <a:r>
              <a:rPr lang="en-US" sz="2400" smtClean="0"/>
              <a:t> branch </a:t>
            </a:r>
          </a:p>
          <a:p>
            <a:pPr lvl="1" eaLnBrk="1" hangingPunct="1"/>
            <a:r>
              <a:rPr lang="en-US" sz="2400" smtClean="0"/>
              <a:t>If a branch doesn’t change the PC to its target address, than it is a </a:t>
            </a:r>
            <a:r>
              <a:rPr lang="en-US" sz="2400" b="1" i="1" smtClean="0"/>
              <a:t>not taken</a:t>
            </a:r>
            <a:r>
              <a:rPr lang="en-US" sz="2400" smtClean="0"/>
              <a:t> branch</a:t>
            </a:r>
          </a:p>
          <a:p>
            <a:pPr eaLnBrk="1" hangingPunct="1"/>
            <a:r>
              <a:rPr lang="en-US" sz="2800" smtClean="0"/>
              <a:t>If instruction i is a taken branch, than the value of PC will not change until the end MEM stage of the instruction execution in the pipeline</a:t>
            </a:r>
          </a:p>
          <a:p>
            <a:pPr lvl="1" eaLnBrk="1" hangingPunct="1"/>
            <a:r>
              <a:rPr lang="en-US" sz="2400" smtClean="0"/>
              <a:t>A simple method to deal with branches is to stall the pipe as soon as we detect a branch until we know the result of the branch</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Control Hazards (2)</a:t>
            </a:r>
          </a:p>
        </p:txBody>
      </p:sp>
      <p:sp>
        <p:nvSpPr>
          <p:cNvPr id="23555" name="Rectangle 3"/>
          <p:cNvSpPr>
            <a:spLocks noGrp="1" noChangeArrowheads="1"/>
          </p:cNvSpPr>
          <p:nvPr>
            <p:ph type="body" idx="1"/>
          </p:nvPr>
        </p:nvSpPr>
        <p:spPr>
          <a:xfrm>
            <a:off x="0" y="4114800"/>
            <a:ext cx="9144000" cy="2286000"/>
          </a:xfrm>
        </p:spPr>
        <p:txBody>
          <a:bodyPr/>
          <a:lstStyle/>
          <a:p>
            <a:pPr eaLnBrk="1" hangingPunct="1"/>
            <a:r>
              <a:rPr lang="en-US" sz="2800" smtClean="0"/>
              <a:t>A branch causes three cycle stall in our example processor pipeline</a:t>
            </a:r>
          </a:p>
          <a:p>
            <a:pPr lvl="1" eaLnBrk="1" hangingPunct="1"/>
            <a:r>
              <a:rPr lang="en-US" sz="2400" smtClean="0"/>
              <a:t>One cycle is a repeated IF – necessary if the branch would be taken. If the branch is not taken, this IF is redundant</a:t>
            </a:r>
          </a:p>
          <a:p>
            <a:pPr lvl="1" eaLnBrk="1" hangingPunct="1"/>
            <a:r>
              <a:rPr lang="en-US" sz="2400" smtClean="0"/>
              <a:t>Two idle cycles </a:t>
            </a:r>
          </a:p>
        </p:txBody>
      </p:sp>
      <p:graphicFrame>
        <p:nvGraphicFramePr>
          <p:cNvPr id="151619" name="Group 67"/>
          <p:cNvGraphicFramePr>
            <a:graphicFrameLocks noGrp="1"/>
          </p:cNvGraphicFramePr>
          <p:nvPr/>
        </p:nvGraphicFramePr>
        <p:xfrm>
          <a:off x="0" y="1752600"/>
          <a:ext cx="8915400" cy="2032000"/>
        </p:xfrm>
        <a:graphic>
          <a:graphicData uri="http://schemas.openxmlformats.org/drawingml/2006/table">
            <a:tbl>
              <a:tblPr/>
              <a:tblGrid>
                <a:gridCol w="1643063"/>
                <a:gridCol w="703262"/>
                <a:gridCol w="703263"/>
                <a:gridCol w="704850"/>
                <a:gridCol w="703262"/>
                <a:gridCol w="703263"/>
                <a:gridCol w="723900"/>
                <a:gridCol w="703262"/>
                <a:gridCol w="763588"/>
                <a:gridCol w="781050"/>
                <a:gridCol w="782637"/>
              </a:tblGrid>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Branch Instruction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Branch Successor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CC3300"/>
                          </a:solidFill>
                          <a:effectLst/>
                          <a:latin typeface="Times New Roman" pitchFamily="18" charset="0"/>
                        </a:rPr>
                        <a:t>stall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CC3300"/>
                          </a:solidFill>
                          <a:effectLst/>
                          <a:latin typeface="Times New Roman" pitchFamily="18" charset="0"/>
                        </a:rPr>
                        <a:t>stall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Branch Successor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rPr>
                        <a:t>Branch Successor +2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CC33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MEM</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1143000"/>
          </a:xfrm>
        </p:spPr>
        <p:txBody>
          <a:bodyPr/>
          <a:lstStyle/>
          <a:p>
            <a:pPr eaLnBrk="1" hangingPunct="1"/>
            <a:r>
              <a:rPr lang="en-US" dirty="0" smtClean="0"/>
              <a:t>Control Hazards (3)</a:t>
            </a:r>
          </a:p>
        </p:txBody>
      </p:sp>
      <p:sp>
        <p:nvSpPr>
          <p:cNvPr id="24579" name="Rectangle 3"/>
          <p:cNvSpPr>
            <a:spLocks noGrp="1" noChangeArrowheads="1"/>
          </p:cNvSpPr>
          <p:nvPr>
            <p:ph type="body" idx="1"/>
          </p:nvPr>
        </p:nvSpPr>
        <p:spPr>
          <a:xfrm>
            <a:off x="0" y="1066800"/>
            <a:ext cx="9144000" cy="5791200"/>
          </a:xfrm>
        </p:spPr>
        <p:txBody>
          <a:bodyPr/>
          <a:lstStyle/>
          <a:p>
            <a:pPr eaLnBrk="1" hangingPunct="1">
              <a:lnSpc>
                <a:spcPct val="90000"/>
              </a:lnSpc>
            </a:pPr>
            <a:r>
              <a:rPr lang="en-US" dirty="0" smtClean="0"/>
              <a:t>The three clock cycles lost for every branch is a significant loss</a:t>
            </a:r>
          </a:p>
          <a:p>
            <a:pPr lvl="1" eaLnBrk="1" hangingPunct="1">
              <a:lnSpc>
                <a:spcPct val="90000"/>
              </a:lnSpc>
            </a:pPr>
            <a:r>
              <a:rPr lang="en-US" dirty="0" smtClean="0"/>
              <a:t>With a 30% branch frequency, the machine with branch stalls achieves only about half of the speedup from pipelining</a:t>
            </a:r>
          </a:p>
          <a:p>
            <a:pPr lvl="1" eaLnBrk="1" hangingPunct="1">
              <a:lnSpc>
                <a:spcPct val="90000"/>
              </a:lnSpc>
            </a:pPr>
            <a:r>
              <a:rPr lang="en-US" b="1" i="1" dirty="0" smtClean="0"/>
              <a:t>Reducing the branch penalty becomes critical</a:t>
            </a:r>
          </a:p>
          <a:p>
            <a:pPr eaLnBrk="1" hangingPunct="1">
              <a:lnSpc>
                <a:spcPct val="90000"/>
              </a:lnSpc>
            </a:pPr>
            <a:r>
              <a:rPr lang="en-US" dirty="0" smtClean="0"/>
              <a:t>The number of clock cycles in a branch stall can be reduced by two steps:</a:t>
            </a:r>
          </a:p>
          <a:p>
            <a:pPr lvl="1" eaLnBrk="1" hangingPunct="1">
              <a:lnSpc>
                <a:spcPct val="90000"/>
              </a:lnSpc>
            </a:pPr>
            <a:r>
              <a:rPr lang="en-US" dirty="0" smtClean="0"/>
              <a:t>Find out if the branch is taken or not in early stage in the pipeline</a:t>
            </a:r>
          </a:p>
          <a:p>
            <a:pPr lvl="1" eaLnBrk="1" hangingPunct="1">
              <a:lnSpc>
                <a:spcPct val="90000"/>
              </a:lnSpc>
            </a:pPr>
            <a:r>
              <a:rPr lang="en-US" dirty="0" smtClean="0"/>
              <a:t>Compute the taken PC (address of the branch target) earlier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Control Hazards (4)</a:t>
            </a:r>
          </a:p>
        </p:txBody>
      </p:sp>
      <p:pic>
        <p:nvPicPr>
          <p:cNvPr id="25603" name="Picture 5" descr="Picture1"/>
          <p:cNvPicPr>
            <a:picLocks noChangeAspect="1" noChangeArrowheads="1"/>
          </p:cNvPicPr>
          <p:nvPr/>
        </p:nvPicPr>
        <p:blipFill>
          <a:blip r:embed="rId3"/>
          <a:srcRect/>
          <a:stretch>
            <a:fillRect/>
          </a:stretch>
        </p:blipFill>
        <p:spPr bwMode="auto">
          <a:xfrm>
            <a:off x="228600" y="838200"/>
            <a:ext cx="8458200" cy="3886200"/>
          </a:xfrm>
          <a:prstGeom prst="rect">
            <a:avLst/>
          </a:prstGeom>
          <a:noFill/>
          <a:ln w="9525">
            <a:noFill/>
            <a:miter lim="800000"/>
            <a:headEnd/>
            <a:tailEnd/>
          </a:ln>
        </p:spPr>
      </p:pic>
      <p:sp>
        <p:nvSpPr>
          <p:cNvPr id="7" name="Line Callout 2 6"/>
          <p:cNvSpPr/>
          <p:nvPr/>
        </p:nvSpPr>
        <p:spPr>
          <a:xfrm>
            <a:off x="0" y="4953000"/>
            <a:ext cx="9144000" cy="1905000"/>
          </a:xfrm>
          <a:prstGeom prst="borderCallout2">
            <a:avLst>
              <a:gd name="adj1" fmla="val 123"/>
              <a:gd name="adj2" fmla="val 16988"/>
              <a:gd name="adj3" fmla="val -34265"/>
              <a:gd name="adj4" fmla="val 3405"/>
              <a:gd name="adj5" fmla="val -160491"/>
              <a:gd name="adj6" fmla="val 41765"/>
            </a:avLst>
          </a:prstGeom>
        </p:spPr>
        <p:style>
          <a:lnRef idx="2">
            <a:schemeClr val="accent1">
              <a:shade val="50000"/>
            </a:schemeClr>
          </a:lnRef>
          <a:fillRef idx="1">
            <a:schemeClr val="accent1"/>
          </a:fillRef>
          <a:effectRef idx="0">
            <a:schemeClr val="accent1"/>
          </a:effectRef>
          <a:fontRef idx="minor">
            <a:schemeClr val="lt1"/>
          </a:fontRef>
        </p:style>
        <p:txBody>
          <a:bodyPr>
            <a:normAutofit fontScale="62500" lnSpcReduction="20000"/>
          </a:bodyPr>
          <a:lstStyle/>
          <a:p>
            <a:pPr>
              <a:defRPr/>
            </a:pPr>
            <a:r>
              <a:rPr lang="en-US" sz="2800" dirty="0"/>
              <a:t>Reducing the stall from branch hazards by moving the zero test and branch calculation into ID phase of pipeline. It uses a separate adder to compute the branch target address during ID. Because the branch target addition happens during ID, it will happen for all instructions. The branch condition (</a:t>
            </a:r>
            <a:r>
              <a:rPr lang="en-US" sz="2800" dirty="0" err="1"/>
              <a:t>Regs</a:t>
            </a:r>
            <a:r>
              <a:rPr lang="en-US" sz="2800" dirty="0"/>
              <a:t>[IF/ID.IR6…10] op 0) will also be done for all instructions. The selection of the sequential PC or the branch target PC will still occur during IF, but now it uses values from ID phase, rather than from EX/MEM register. In this case, the branch instruction is done by the end of ID phase, so EX, MEM and WB stages are not used for branch instructions anymore.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7200" y="93663"/>
            <a:ext cx="8229600" cy="71120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smtClean="0"/>
              <a:t>Two Stage Instruction Pipeline</a:t>
            </a:r>
          </a:p>
        </p:txBody>
      </p:sp>
      <p:pic>
        <p:nvPicPr>
          <p:cNvPr id="4099" name="Picture 2"/>
          <p:cNvPicPr>
            <a:picLocks noChangeAspect="1" noChangeArrowheads="1"/>
          </p:cNvPicPr>
          <p:nvPr/>
        </p:nvPicPr>
        <p:blipFill>
          <a:blip r:embed="rId3"/>
          <a:srcRect l="2165" t="26120" r="18510" b="32632"/>
          <a:stretch>
            <a:fillRect/>
          </a:stretch>
        </p:blipFill>
        <p:spPr bwMode="auto">
          <a:xfrm>
            <a:off x="0" y="727075"/>
            <a:ext cx="9144000" cy="61595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5123"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5124" name="Rectangle 3"/>
          <p:cNvSpPr>
            <a:spLocks noGrp="1" noChangeArrowheads="1"/>
          </p:cNvSpPr>
          <p:nvPr>
            <p:ph type="title"/>
          </p:nvPr>
        </p:nvSpPr>
        <p:spPr>
          <a:xfrm>
            <a:off x="457200" y="658813"/>
            <a:ext cx="8229600" cy="758825"/>
          </a:xfrm>
        </p:spPr>
        <p:txBody>
          <a:bodyPr lIns="90360" tIns="44280" rIns="90360" bIns="44280" anchor="b">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Pipelining (six stages)</a:t>
            </a:r>
          </a:p>
        </p:txBody>
      </p:sp>
      <p:sp>
        <p:nvSpPr>
          <p:cNvPr id="5125" name="Rectangle 4"/>
          <p:cNvSpPr>
            <a:spLocks noGrp="1" noChangeArrowheads="1"/>
          </p:cNvSpPr>
          <p:nvPr>
            <p:ph type="body" idx="1"/>
          </p:nvPr>
        </p:nvSpPr>
        <p:spPr>
          <a:xfrm>
            <a:off x="395288" y="1484313"/>
            <a:ext cx="8229600" cy="4746625"/>
          </a:xfrm>
        </p:spPr>
        <p:txBody>
          <a:bodyPr lIns="90360" tIns="44280" rIns="90360" bIns="44280">
            <a:spAutoFit/>
          </a:bodyPr>
          <a:lstStyle/>
          <a:p>
            <a:pPr marL="609600" indent="-609600" eaLnBrk="1" hangingPunct="1">
              <a:lnSpc>
                <a:spcPct val="100000"/>
              </a:lnSpc>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Fetch instruction</a:t>
            </a:r>
          </a:p>
          <a:p>
            <a:pPr marL="609600" indent="-609600" eaLnBrk="1" hangingPunct="1">
              <a:lnSpc>
                <a:spcPct val="100000"/>
              </a:lnSpc>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Decode instruction</a:t>
            </a:r>
          </a:p>
          <a:p>
            <a:pPr marL="609600" indent="-609600" eaLnBrk="1" hangingPunct="1">
              <a:lnSpc>
                <a:spcPct val="100000"/>
              </a:lnSpc>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Calculate operands (i.e., EAs)</a:t>
            </a:r>
          </a:p>
          <a:p>
            <a:pPr marL="609600" indent="-609600" eaLnBrk="1" hangingPunct="1">
              <a:lnSpc>
                <a:spcPct val="100000"/>
              </a:lnSpc>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Fetch operands</a:t>
            </a:r>
          </a:p>
          <a:p>
            <a:pPr marL="609600" indent="-609600" eaLnBrk="1" hangingPunct="1">
              <a:lnSpc>
                <a:spcPct val="100000"/>
              </a:lnSpc>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Execute instructions</a:t>
            </a:r>
          </a:p>
          <a:p>
            <a:pPr marL="609600" indent="-609600" eaLnBrk="1" hangingPunct="1">
              <a:lnSpc>
                <a:spcPct val="100000"/>
              </a:lnSpc>
              <a:buFont typeface="Arial" charset="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Write result</a:t>
            </a:r>
          </a:p>
          <a:p>
            <a:pPr marL="609600" indent="-609600" eaLnBrk="1" hangingPunct="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marL="609600" indent="-609600"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Overlap these operations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6147"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6148" name="Rectangle 3"/>
          <p:cNvSpPr>
            <a:spLocks noGrp="1" noChangeArrowheads="1"/>
          </p:cNvSpPr>
          <p:nvPr>
            <p:ph type="title"/>
          </p:nvPr>
        </p:nvSpPr>
        <p:spPr>
          <a:xfrm>
            <a:off x="681037" y="-304800"/>
            <a:ext cx="8229600" cy="156966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t/>
            </a:r>
            <a:br>
              <a:rPr lang="en-GB" sz="3200" dirty="0" smtClean="0"/>
            </a:br>
            <a:r>
              <a:rPr lang="en-GB" sz="3200" dirty="0" smtClean="0"/>
              <a:t>Timing </a:t>
            </a:r>
            <a:r>
              <a:rPr lang="en-GB" sz="3200" dirty="0" smtClean="0"/>
              <a:t>Diagram for Instruction Pipeline Operation (assuming independence)</a:t>
            </a:r>
          </a:p>
        </p:txBody>
      </p:sp>
      <p:pic>
        <p:nvPicPr>
          <p:cNvPr id="6149" name="Picture 4"/>
          <p:cNvPicPr>
            <a:picLocks noChangeAspect="1" noChangeArrowheads="1"/>
          </p:cNvPicPr>
          <p:nvPr/>
        </p:nvPicPr>
        <p:blipFill>
          <a:blip r:embed="rId3"/>
          <a:srcRect b="15909"/>
          <a:stretch>
            <a:fillRect/>
          </a:stretch>
        </p:blipFill>
        <p:spPr bwMode="auto">
          <a:xfrm>
            <a:off x="95250" y="1109663"/>
            <a:ext cx="8724900" cy="5727700"/>
          </a:xfrm>
          <a:prstGeom prst="rect">
            <a:avLst/>
          </a:prstGeom>
          <a:noFill/>
          <a:ln w="9525">
            <a:noFill/>
            <a:round/>
            <a:headEnd/>
            <a:tailEnd/>
          </a:ln>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31800" y="6229350"/>
            <a:ext cx="1905000" cy="457200"/>
          </a:xfrm>
          <a:prstGeom prst="rect">
            <a:avLst/>
          </a:prstGeom>
          <a:noFill/>
          <a:ln w="9525">
            <a:noFill/>
            <a:round/>
            <a:headEnd/>
            <a:tailEnd/>
          </a:ln>
        </p:spPr>
        <p:txBody>
          <a:bodyPr wrap="none" anchor="ctr"/>
          <a:lstStyle/>
          <a:p>
            <a:endParaRPr lang="en-US"/>
          </a:p>
        </p:txBody>
      </p:sp>
      <p:sp>
        <p:nvSpPr>
          <p:cNvPr id="7171" name="Rectangle 2"/>
          <p:cNvSpPr>
            <a:spLocks noChangeArrowheads="1"/>
          </p:cNvSpPr>
          <p:nvPr/>
        </p:nvSpPr>
        <p:spPr bwMode="auto">
          <a:xfrm>
            <a:off x="3124200" y="6229350"/>
            <a:ext cx="2895600" cy="457200"/>
          </a:xfrm>
          <a:prstGeom prst="rect">
            <a:avLst/>
          </a:prstGeom>
          <a:noFill/>
          <a:ln w="9525">
            <a:noFill/>
            <a:round/>
            <a:headEnd/>
            <a:tailEnd/>
          </a:ln>
        </p:spPr>
        <p:txBody>
          <a:bodyPr wrap="none" anchor="ctr"/>
          <a:lstStyle/>
          <a:p>
            <a:endParaRPr lang="en-US"/>
          </a:p>
        </p:txBody>
      </p:sp>
      <p:sp>
        <p:nvSpPr>
          <p:cNvPr id="7172" name="Rectangle 3"/>
          <p:cNvSpPr>
            <a:spLocks noGrp="1" noChangeArrowheads="1"/>
          </p:cNvSpPr>
          <p:nvPr>
            <p:ph type="title"/>
          </p:nvPr>
        </p:nvSpPr>
        <p:spPr>
          <a:xfrm>
            <a:off x="457200" y="304800"/>
            <a:ext cx="8229600" cy="1074738"/>
          </a:xfrm>
        </p:spPr>
        <p:txBody>
          <a:bodyPr lIns="90360" tIns="44280" rIns="90360" bIns="44280" anchor="b">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smtClean="0"/>
              <a:t>The Effect of a Conditional Branch/Interrupt on Instruction Pipeline Operation</a:t>
            </a:r>
          </a:p>
        </p:txBody>
      </p:sp>
      <p:pic>
        <p:nvPicPr>
          <p:cNvPr id="7173" name="Picture 4"/>
          <p:cNvPicPr>
            <a:picLocks noChangeAspect="1" noChangeArrowheads="1"/>
          </p:cNvPicPr>
          <p:nvPr/>
        </p:nvPicPr>
        <p:blipFill>
          <a:blip r:embed="rId3"/>
          <a:srcRect b="13087"/>
          <a:stretch>
            <a:fillRect/>
          </a:stretch>
        </p:blipFill>
        <p:spPr bwMode="auto">
          <a:xfrm>
            <a:off x="47625" y="1209675"/>
            <a:ext cx="9036050" cy="5532438"/>
          </a:xfrm>
          <a:prstGeom prst="rect">
            <a:avLst/>
          </a:prstGeom>
          <a:noFill/>
          <a:ln w="9525">
            <a:noFill/>
            <a:round/>
            <a:headEnd/>
            <a:tailEnd/>
          </a:ln>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57200" y="393700"/>
            <a:ext cx="3035300" cy="2125663"/>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Six Stage </a:t>
            </a:r>
            <a:br>
              <a:rPr lang="en-GB" smtClean="0"/>
            </a:br>
            <a:r>
              <a:rPr lang="en-GB" smtClean="0"/>
              <a:t>Instruction Pipeline</a:t>
            </a:r>
          </a:p>
        </p:txBody>
      </p:sp>
      <p:pic>
        <p:nvPicPr>
          <p:cNvPr id="8195" name="Picture 2"/>
          <p:cNvPicPr>
            <a:picLocks noChangeAspect="1" noChangeArrowheads="1"/>
          </p:cNvPicPr>
          <p:nvPr/>
        </p:nvPicPr>
        <p:blipFill>
          <a:blip r:embed="rId3"/>
          <a:srcRect l="11490" t="3322" r="7817" b="7664"/>
          <a:stretch>
            <a:fillRect/>
          </a:stretch>
        </p:blipFill>
        <p:spPr bwMode="auto">
          <a:xfrm>
            <a:off x="3492500" y="0"/>
            <a:ext cx="5651500" cy="68580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170</TotalTime>
  <Words>3120</Words>
  <Application>Microsoft Office PowerPoint</Application>
  <PresentationFormat>On-screen Show (4:3)</PresentationFormat>
  <Paragraphs>398</Paragraphs>
  <Slides>46</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Times New Roman</vt:lpstr>
      <vt:lpstr>HNDIT</vt:lpstr>
      <vt:lpstr>HNDIT24012 Computer Architecture</vt:lpstr>
      <vt:lpstr>Instruction pipelining</vt:lpstr>
      <vt:lpstr>Instruction pipelining…</vt:lpstr>
      <vt:lpstr>Improved Performance</vt:lpstr>
      <vt:lpstr>Two Stage Instruction Pipeline</vt:lpstr>
      <vt:lpstr>Pipelining (six stages)</vt:lpstr>
      <vt:lpstr> Timing Diagram for Instruction Pipeline Operation (assuming independence)</vt:lpstr>
      <vt:lpstr>The Effect of a Conditional Branch/Interrupt on Instruction Pipeline Operation</vt:lpstr>
      <vt:lpstr>Six Stage  Instruction Pipeline</vt:lpstr>
      <vt:lpstr>Speedup Factors with Instruction Pipelining: nk/(n+k-1) (ideally)</vt:lpstr>
      <vt:lpstr>Dealing with Branches</vt:lpstr>
      <vt:lpstr>Prefetch Branch Target</vt:lpstr>
      <vt:lpstr>Loop Buffer</vt:lpstr>
      <vt:lpstr>Branch Prediction (1)</vt:lpstr>
      <vt:lpstr>Branch Prediction (2)</vt:lpstr>
      <vt:lpstr>Branch Prediction State Diagram (two bits)</vt:lpstr>
      <vt:lpstr>Branch Prediction Flowchart</vt:lpstr>
      <vt:lpstr>Intel 80486 Pipelining</vt:lpstr>
      <vt:lpstr>Pentium 4 Registers</vt:lpstr>
      <vt:lpstr>EFLAGS Register</vt:lpstr>
      <vt:lpstr>Control Registers</vt:lpstr>
      <vt:lpstr>Pentium Interrupt Processing</vt:lpstr>
      <vt:lpstr>Introduction to pipeline hazard </vt:lpstr>
      <vt:lpstr>Pipeline Hazards (1)</vt:lpstr>
      <vt:lpstr>Pipeline Hazards (2)</vt:lpstr>
      <vt:lpstr>Structural Hazards (1)</vt:lpstr>
      <vt:lpstr>Structural Hazards (2)</vt:lpstr>
      <vt:lpstr>Structural Hazards (3)</vt:lpstr>
      <vt:lpstr>Structural Hazards (4)</vt:lpstr>
      <vt:lpstr>Structural Hazards (5)</vt:lpstr>
      <vt:lpstr>Data Hazards (1)</vt:lpstr>
      <vt:lpstr>Data Hazards (2)</vt:lpstr>
      <vt:lpstr>Data Hazards (3)</vt:lpstr>
      <vt:lpstr>Data Hazards (4)</vt:lpstr>
      <vt:lpstr>Data Hazards Classification</vt:lpstr>
      <vt:lpstr>Data Hazards Requiring Stalls (1)</vt:lpstr>
      <vt:lpstr>Data Hazards Requiring Stalls (2)</vt:lpstr>
      <vt:lpstr>Data Hazards Requiring Stalls (3)</vt:lpstr>
      <vt:lpstr>Data Hazards Requiring Stalls (4)</vt:lpstr>
      <vt:lpstr>Compiler Scheduling for Data Hazards</vt:lpstr>
      <vt:lpstr>Compiler Scheduling for Data Hazards</vt:lpstr>
      <vt:lpstr>Instruction scheduling example</vt:lpstr>
      <vt:lpstr>Control Hazards (1)</vt:lpstr>
      <vt:lpstr>Control Hazards (2)</vt:lpstr>
      <vt:lpstr>Control Hazards (3)</vt:lpstr>
      <vt:lpstr>Control Hazards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2002 – Graphics &amp; Multimedia</dc:title>
  <dc:creator>Dell PC</dc:creator>
  <cp:lastModifiedBy>SRI SETHUPARAN</cp:lastModifiedBy>
  <cp:revision>19</cp:revision>
  <dcterms:created xsi:type="dcterms:W3CDTF">2013-10-16T01:16:09Z</dcterms:created>
  <dcterms:modified xsi:type="dcterms:W3CDTF">2016-12-17T06:27:11Z</dcterms:modified>
</cp:coreProperties>
</file>