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62" r:id="rId3"/>
    <p:sldId id="260" r:id="rId4"/>
    <p:sldId id="263" r:id="rId5"/>
    <p:sldId id="265" r:id="rId6"/>
    <p:sldId id="274" r:id="rId7"/>
    <p:sldId id="269" r:id="rId8"/>
    <p:sldId id="266" r:id="rId9"/>
    <p:sldId id="264" r:id="rId10"/>
    <p:sldId id="267" r:id="rId11"/>
    <p:sldId id="268" r:id="rId12"/>
    <p:sldId id="261" r:id="rId13"/>
    <p:sldId id="273" r:id="rId14"/>
    <p:sldId id="270" r:id="rId15"/>
    <p:sldId id="271" r:id="rId16"/>
    <p:sldId id="275" r:id="rId17"/>
    <p:sldId id="257" r:id="rId1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5" autoAdjust="0"/>
    <p:restoredTop sz="94634"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grpSp>
      </p:grpSp>
      <p:sp>
        <p:nvSpPr>
          <p:cNvPr id="74771"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74772"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9" name="Rectangle 17"/>
          <p:cNvSpPr>
            <a:spLocks noGrp="1" noChangeArrowheads="1"/>
          </p:cNvSpPr>
          <p:nvPr>
            <p:ph type="ftr" sz="quarter" idx="11"/>
          </p:nvPr>
        </p:nvSpPr>
        <p:spPr/>
        <p:txBody>
          <a:bodyPr/>
          <a:lstStyle>
            <a:lvl1pPr>
              <a:defRPr/>
            </a:lvl1pPr>
          </a:lstStyle>
          <a:p>
            <a:pPr>
              <a:defRPr/>
            </a:pPr>
            <a:endParaRPr lang="en-US"/>
          </a:p>
        </p:txBody>
      </p:sp>
      <p:sp>
        <p:nvSpPr>
          <p:cNvPr id="20" name="Rectangle 18"/>
          <p:cNvSpPr>
            <a:spLocks noGrp="1" noChangeArrowheads="1"/>
          </p:cNvSpPr>
          <p:nvPr>
            <p:ph type="sldNum" sz="quarter" idx="12"/>
          </p:nvPr>
        </p:nvSpPr>
        <p:spPr/>
        <p:txBody>
          <a:bodyPr/>
          <a:lstStyle>
            <a:lvl1pPr>
              <a:defRPr smtClean="0"/>
            </a:lvl1pPr>
          </a:lstStyle>
          <a:p>
            <a:pPr>
              <a:defRPr/>
            </a:pPr>
            <a:fld id="{476D533F-FF23-458D-A6D6-0A183133ECE3}" type="slidenum">
              <a:rPr lang="en-US" altLang="en-US"/>
              <a:pPr>
                <a:defRPr/>
              </a:pPr>
              <a:t>‹#›</a:t>
            </a:fld>
            <a:endParaRPr lang="en-US" altLang="en-US"/>
          </a:p>
        </p:txBody>
      </p:sp>
    </p:spTree>
    <p:extLst>
      <p:ext uri="{BB962C8B-B14F-4D97-AF65-F5344CB8AC3E}">
        <p14:creationId xmlns:p14="http://schemas.microsoft.com/office/powerpoint/2010/main" val="1745407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312BB8CF-955D-440D-B160-F73A4CE69462}" type="slidenum">
              <a:rPr lang="en-US" altLang="en-US"/>
              <a:pPr>
                <a:defRPr/>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31436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F066F15D-D334-401C-8850-C00C0E0354ED}" type="slidenum">
              <a:rPr lang="en-US" altLang="en-US"/>
              <a:pPr>
                <a:defRPr/>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97078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C14F8D43-F889-4ABF-99C3-B84D9BF04E34}" type="slidenum">
              <a:rPr lang="en-US" altLang="en-US"/>
              <a:pPr>
                <a:defRPr/>
              </a:pPr>
              <a:t>‹#›</a:t>
            </a:fld>
            <a:endParaRPr lang="en-US"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55415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2200DA9E-EF55-408C-ACE8-926925424C26}" type="slidenum">
              <a:rPr lang="en-US" altLang="en-US"/>
              <a:pPr>
                <a:defRPr/>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184500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49ADC5E1-4CC5-4D39-A258-A6A0FEAD5C10}" type="slidenum">
              <a:rPr lang="en-US" altLang="en-US"/>
              <a:pPr>
                <a:defRPr/>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72282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8F9F6C0D-EBB0-4710-8A0A-0BDFEF3D17F2}" type="slidenum">
              <a:rPr lang="en-US" altLang="en-US"/>
              <a:pPr>
                <a:defRPr/>
              </a:pPr>
              <a:t>‹#›</a:t>
            </a:fld>
            <a:endParaRPr lang="en-US"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85808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0F07EE08-F5AA-4C1E-9C07-D4B4942B7C27}" type="slidenum">
              <a:rPr lang="en-US" altLang="en-US"/>
              <a:pPr>
                <a:defRPr/>
              </a:pPr>
              <a:t>‹#›</a:t>
            </a:fld>
            <a:endParaRPr lang="en-US" alt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22278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D1088DB2-4972-458E-B939-4D73243CAF47}" type="slidenum">
              <a:rPr lang="en-US" altLang="en-US"/>
              <a:pPr>
                <a:defRPr/>
              </a:pPr>
              <a:t>‹#›</a:t>
            </a:fld>
            <a:endParaRPr lang="en-US" alt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63183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23FA3770-0522-4634-B591-4DF69B46E6DF}" type="slidenum">
              <a:rPr lang="en-US" altLang="en-US"/>
              <a:pPr>
                <a:defRPr/>
              </a:pPr>
              <a:t>‹#›</a:t>
            </a:fld>
            <a:endParaRPr lang="en-US" alt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194722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A92D6722-4C11-485A-A306-E17A27407C5D}" type="slidenum">
              <a:rPr lang="en-US" altLang="en-US"/>
              <a:pPr>
                <a:defRPr/>
              </a:pPr>
              <a:t>‹#›</a:t>
            </a:fld>
            <a:endParaRPr lang="en-US"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374519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08FDA15C-15F8-4DE8-A1B3-C2F5F88F1B87}" type="slidenum">
              <a:rPr lang="en-US" altLang="en-US"/>
              <a:pPr>
                <a:defRPr/>
              </a:pPr>
              <a:t>‹#›</a:t>
            </a:fld>
            <a:endParaRPr lang="en-US"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18068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p>
        </p:txBody>
      </p:sp>
      <p:sp>
        <p:nvSpPr>
          <p:cNvPr id="73731"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Black" panose="020B0A04020102020204" pitchFamily="34" charset="0"/>
              </a:defRPr>
            </a:lvl1pPr>
          </a:lstStyle>
          <a:p>
            <a:pPr>
              <a:defRPr/>
            </a:pPr>
            <a:fld id="{D6FF7DE1-58C5-4A32-B5CF-073E88511FC0}" type="slidenum">
              <a:rPr lang="en-US" altLang="en-US"/>
              <a:pPr>
                <a:defRPr/>
              </a:pPr>
              <a:t>‹#›</a:t>
            </a:fld>
            <a:endParaRPr lang="en-US" alt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3744"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750"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www.heyrick.co.uk/assembler/riscvcisc.html" TargetMode="External"/><Relationship Id="rId3" Type="http://schemas.openxmlformats.org/officeDocument/2006/relationships/hyperlink" Target="http://www.visionengineer.com/comp/why_cisc.shtml" TargetMode="External"/><Relationship Id="rId7" Type="http://schemas.openxmlformats.org/officeDocument/2006/relationships/hyperlink" Target="http://www.sunderland.ac.uk/~ts0jti/comparch/ciscrisc.htm" TargetMode="External"/><Relationship Id="rId2" Type="http://schemas.openxmlformats.org/officeDocument/2006/relationships/hyperlink" Target="http://cse.stanford.edu/class/sophomore-college/projects-00/risc/" TargetMode="External"/><Relationship Id="rId1" Type="http://schemas.openxmlformats.org/officeDocument/2006/relationships/slideLayout" Target="../slideLayouts/slideLayout2.xml"/><Relationship Id="rId6" Type="http://schemas.openxmlformats.org/officeDocument/2006/relationships/hyperlink" Target="http://encyclopedia.laborlawtalk.com/PowerPC" TargetMode="External"/><Relationship Id="rId5" Type="http://schemas.openxmlformats.org/officeDocument/2006/relationships/hyperlink" Target="http://www.embedded.com/story/OEG20030205S0025" TargetMode="External"/><Relationship Id="rId4" Type="http://schemas.openxmlformats.org/officeDocument/2006/relationships/hyperlink" Target="http://www.visionengineer.com/comp/why_risc.shtml" TargetMode="External"/><Relationship Id="rId9" Type="http://schemas.openxmlformats.org/officeDocument/2006/relationships/hyperlink" Target="http://www.aallison.com/history.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en-US" smtClean="0"/>
              <a:t>RISC and CISC</a:t>
            </a:r>
          </a:p>
        </p:txBody>
      </p:sp>
      <p:sp>
        <p:nvSpPr>
          <p:cNvPr id="3075" name="Rectangle 2"/>
          <p:cNvSpPr>
            <a:spLocks noChangeArrowheads="1"/>
          </p:cNvSpPr>
          <p:nvPr/>
        </p:nvSpPr>
        <p:spPr bwMode="auto">
          <a:xfrm>
            <a:off x="2411413" y="4797425"/>
            <a:ext cx="457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solidFill>
                  <a:srgbClr val="FF0000"/>
                </a:solidFill>
              </a:rPr>
              <a:t>HNDIT24012</a:t>
            </a:r>
            <a:br>
              <a:rPr lang="en-US" altLang="en-US">
                <a:solidFill>
                  <a:srgbClr val="FF0000"/>
                </a:solidFill>
              </a:rPr>
            </a:br>
            <a:r>
              <a:rPr lang="en-US" altLang="en-US"/>
              <a:t>Computer Architecture</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mtClean="0"/>
              <a:t>RISC Attributes</a:t>
            </a:r>
          </a:p>
        </p:txBody>
      </p:sp>
      <p:sp>
        <p:nvSpPr>
          <p:cNvPr id="91139"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z="1800" smtClean="0"/>
              <a:t>The main characteristics of CISC microprocessors are:</a:t>
            </a:r>
          </a:p>
          <a:p>
            <a:pPr eaLnBrk="1" hangingPunct="1">
              <a:lnSpc>
                <a:spcPct val="80000"/>
              </a:lnSpc>
            </a:pPr>
            <a:r>
              <a:rPr lang="en-US" altLang="en-US" sz="1800" smtClean="0"/>
              <a:t>Extensive instructions. </a:t>
            </a:r>
          </a:p>
          <a:p>
            <a:pPr eaLnBrk="1" hangingPunct="1">
              <a:lnSpc>
                <a:spcPct val="80000"/>
              </a:lnSpc>
            </a:pPr>
            <a:r>
              <a:rPr lang="en-US" altLang="en-US" sz="1800" smtClean="0"/>
              <a:t>Complex and efficient machine instructions. </a:t>
            </a:r>
          </a:p>
          <a:p>
            <a:pPr eaLnBrk="1" hangingPunct="1">
              <a:lnSpc>
                <a:spcPct val="80000"/>
              </a:lnSpc>
            </a:pPr>
            <a:r>
              <a:rPr lang="en-US" altLang="en-US" sz="1800" smtClean="0"/>
              <a:t>Microencoding of the machine instructions. </a:t>
            </a:r>
          </a:p>
          <a:p>
            <a:pPr eaLnBrk="1" hangingPunct="1">
              <a:lnSpc>
                <a:spcPct val="80000"/>
              </a:lnSpc>
            </a:pPr>
            <a:r>
              <a:rPr lang="en-US" altLang="en-US" sz="1800" smtClean="0"/>
              <a:t>Extensive addressing capabilities for memory operations. </a:t>
            </a:r>
          </a:p>
          <a:p>
            <a:pPr eaLnBrk="1" hangingPunct="1">
              <a:lnSpc>
                <a:spcPct val="80000"/>
              </a:lnSpc>
            </a:pPr>
            <a:r>
              <a:rPr lang="en-US" altLang="en-US" sz="1800" smtClean="0"/>
              <a:t>Relatively few registers.</a:t>
            </a:r>
          </a:p>
          <a:p>
            <a:pPr eaLnBrk="1" hangingPunct="1">
              <a:lnSpc>
                <a:spcPct val="80000"/>
              </a:lnSpc>
              <a:buFont typeface="Wingdings" panose="05000000000000000000" pitchFamily="2" charset="2"/>
              <a:buNone/>
            </a:pPr>
            <a:r>
              <a:rPr lang="en-US" altLang="en-US" sz="1800" smtClean="0"/>
              <a:t>In comparison, RISC processors are more or less the opposite of the above:</a:t>
            </a:r>
          </a:p>
          <a:p>
            <a:pPr eaLnBrk="1" hangingPunct="1">
              <a:lnSpc>
                <a:spcPct val="80000"/>
              </a:lnSpc>
            </a:pPr>
            <a:r>
              <a:rPr lang="en-US" altLang="en-US" sz="1800" smtClean="0"/>
              <a:t>Reduced instruction set. </a:t>
            </a:r>
          </a:p>
          <a:p>
            <a:pPr eaLnBrk="1" hangingPunct="1">
              <a:lnSpc>
                <a:spcPct val="80000"/>
              </a:lnSpc>
            </a:pPr>
            <a:r>
              <a:rPr lang="en-US" altLang="en-US" sz="1800" smtClean="0"/>
              <a:t>Less complex, simple instructions. </a:t>
            </a:r>
          </a:p>
          <a:p>
            <a:pPr eaLnBrk="1" hangingPunct="1">
              <a:lnSpc>
                <a:spcPct val="80000"/>
              </a:lnSpc>
            </a:pPr>
            <a:r>
              <a:rPr lang="en-US" altLang="en-US" sz="1800" smtClean="0"/>
              <a:t>Hardwired control unit and machine instructions. </a:t>
            </a:r>
          </a:p>
          <a:p>
            <a:pPr eaLnBrk="1" hangingPunct="1">
              <a:lnSpc>
                <a:spcPct val="80000"/>
              </a:lnSpc>
            </a:pPr>
            <a:r>
              <a:rPr lang="en-US" altLang="en-US" sz="1800" smtClean="0"/>
              <a:t>Few addressing schemes for memory operands with only two basic instructions, LOAD and </a:t>
            </a:r>
          </a:p>
          <a:p>
            <a:pPr eaLnBrk="1" hangingPunct="1">
              <a:lnSpc>
                <a:spcPct val="80000"/>
              </a:lnSpc>
            </a:pPr>
            <a:r>
              <a:rPr lang="en-US" altLang="en-US" sz="1800" smtClean="0"/>
              <a:t>STORE </a:t>
            </a:r>
          </a:p>
          <a:p>
            <a:pPr eaLnBrk="1" hangingPunct="1">
              <a:lnSpc>
                <a:spcPct val="80000"/>
              </a:lnSpc>
            </a:pPr>
            <a:r>
              <a:rPr lang="en-US" altLang="en-US" sz="1800" smtClean="0"/>
              <a:t>Many symmetric registers which are organised into a register file.</a:t>
            </a:r>
          </a:p>
          <a:p>
            <a:pPr eaLnBrk="1" hangingPunct="1">
              <a:lnSpc>
                <a:spcPct val="80000"/>
              </a:lnSpc>
            </a:pPr>
            <a:endParaRPr lang="en-US" altLang="en-US" sz="18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1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1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11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11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113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113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113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1139">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1139">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1139">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1139">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113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smtClean="0"/>
              <a:t>Pipelining</a:t>
            </a:r>
          </a:p>
        </p:txBody>
      </p:sp>
      <p:pic>
        <p:nvPicPr>
          <p:cNvPr id="13315" name="Picture 5" descr="pipelined laundry"/>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4500563" y="4365625"/>
            <a:ext cx="4038600" cy="2136775"/>
          </a:xfrm>
          <a:noFill/>
        </p:spPr>
      </p:pic>
      <p:pic>
        <p:nvPicPr>
          <p:cNvPr id="13316" name="Picture 8" descr="non-pipelined laundry"/>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323850" y="4365625"/>
            <a:ext cx="4038600" cy="2127250"/>
          </a:xfrm>
          <a:noFill/>
        </p:spPr>
      </p:pic>
      <p:sp>
        <p:nvSpPr>
          <p:cNvPr id="13317" name="Rectangle 11"/>
          <p:cNvSpPr>
            <a:spLocks noChangeArrowheads="1"/>
          </p:cNvSpPr>
          <p:nvPr/>
        </p:nvSpPr>
        <p:spPr bwMode="auto">
          <a:xfrm>
            <a:off x="539750" y="1484313"/>
            <a:ext cx="6913563" cy="311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RISC Pipelines</a:t>
            </a:r>
            <a:r>
              <a:rPr lang="en-US" altLang="en-US" sz="1800"/>
              <a:t/>
            </a:r>
            <a:br>
              <a:rPr lang="en-US" altLang="en-US" sz="1800"/>
            </a:br>
            <a:r>
              <a:rPr lang="en-US" altLang="en-US" sz="1800"/>
              <a:t>A RISC processor pipeline operates in much the same way, although the stages in the pipeline are different. While different processors have different numbers of steps, they are basically variations of these five, used in the MIPS R3000 processor: </a:t>
            </a:r>
          </a:p>
          <a:p>
            <a:pPr>
              <a:spcBef>
                <a:spcPct val="0"/>
              </a:spcBef>
              <a:buClrTx/>
              <a:buSzTx/>
              <a:buFontTx/>
              <a:buNone/>
            </a:pPr>
            <a:r>
              <a:rPr lang="en-US" altLang="en-US" sz="1800"/>
              <a:t>- fetch instructions from memory </a:t>
            </a:r>
          </a:p>
          <a:p>
            <a:pPr>
              <a:spcBef>
                <a:spcPct val="0"/>
              </a:spcBef>
              <a:buClrTx/>
              <a:buSzTx/>
              <a:buFontTx/>
              <a:buNone/>
            </a:pPr>
            <a:r>
              <a:rPr lang="en-US" altLang="en-US" sz="1800"/>
              <a:t>- read registers and decode the instruction </a:t>
            </a:r>
          </a:p>
          <a:p>
            <a:pPr>
              <a:spcBef>
                <a:spcPct val="0"/>
              </a:spcBef>
              <a:buClrTx/>
              <a:buSzTx/>
              <a:buFontTx/>
              <a:buNone/>
            </a:pPr>
            <a:r>
              <a:rPr lang="en-US" altLang="en-US" sz="1800"/>
              <a:t>- execute the instruction or calculate an address </a:t>
            </a:r>
          </a:p>
          <a:p>
            <a:pPr>
              <a:spcBef>
                <a:spcPct val="0"/>
              </a:spcBef>
              <a:buClrTx/>
              <a:buSzTx/>
              <a:buFontTx/>
              <a:buNone/>
            </a:pPr>
            <a:r>
              <a:rPr lang="en-US" altLang="en-US" sz="1800"/>
              <a:t>- access an operand in data memory </a:t>
            </a:r>
          </a:p>
          <a:p>
            <a:pPr>
              <a:spcBef>
                <a:spcPct val="0"/>
              </a:spcBef>
              <a:buClrTx/>
              <a:buSzTx/>
              <a:buFontTx/>
              <a:buNone/>
            </a:pPr>
            <a:r>
              <a:rPr lang="en-US" altLang="en-US" sz="1800"/>
              <a:t>- write the result into a register </a:t>
            </a:r>
          </a:p>
          <a:p>
            <a:pPr>
              <a:spcBef>
                <a:spcPct val="0"/>
              </a:spcBef>
              <a:buClrTx/>
              <a:buSzTx/>
              <a:buFontTx/>
              <a:buNone/>
            </a:pPr>
            <a:endParaRPr lang="en-US" altLang="en-US" sz="18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mtClean="0"/>
              <a:t>RISC Disadvantages</a:t>
            </a:r>
          </a:p>
        </p:txBody>
      </p:sp>
      <p:sp>
        <p:nvSpPr>
          <p:cNvPr id="84995" name="Rectangle 3"/>
          <p:cNvSpPr>
            <a:spLocks noGrp="1" noChangeArrowheads="1"/>
          </p:cNvSpPr>
          <p:nvPr>
            <p:ph type="body" idx="1"/>
          </p:nvPr>
        </p:nvSpPr>
        <p:spPr/>
        <p:txBody>
          <a:bodyPr/>
          <a:lstStyle/>
          <a:p>
            <a:pPr eaLnBrk="1" hangingPunct="1">
              <a:lnSpc>
                <a:spcPct val="80000"/>
              </a:lnSpc>
            </a:pPr>
            <a:r>
              <a:rPr lang="en-US" altLang="en-US" sz="2000" smtClean="0"/>
              <a:t>There is still considerable controversy among experts about the ultimate value of RISC architectures. Its proponents argue that RISC machines are both cheaper and faster, and are therefore the machines of the future.</a:t>
            </a:r>
          </a:p>
          <a:p>
            <a:pPr eaLnBrk="1" hangingPunct="1">
              <a:lnSpc>
                <a:spcPct val="80000"/>
              </a:lnSpc>
            </a:pPr>
            <a:r>
              <a:rPr lang="en-US" altLang="en-US" sz="2000" smtClean="0"/>
              <a:t>However, by making the hardware simpler, RISC architectures put a greater burden on the software. Is this worth the trouble because conventional microprocessors are becoming increasingly fast and cheap anyway?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9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mtClean="0"/>
              <a:t>CISC versus RISC</a:t>
            </a:r>
          </a:p>
        </p:txBody>
      </p:sp>
      <p:graphicFrame>
        <p:nvGraphicFramePr>
          <p:cNvPr id="99331" name="Group 3"/>
          <p:cNvGraphicFramePr>
            <a:graphicFrameLocks noGrp="1"/>
          </p:cNvGraphicFramePr>
          <p:nvPr>
            <p:ph sz="half" idx="2"/>
          </p:nvPr>
        </p:nvGraphicFramePr>
        <p:xfrm>
          <a:off x="395288" y="1981200"/>
          <a:ext cx="8291512" cy="3913188"/>
        </p:xfrm>
        <a:graphic>
          <a:graphicData uri="http://schemas.openxmlformats.org/drawingml/2006/table">
            <a:tbl>
              <a:tblPr/>
              <a:tblGrid>
                <a:gridCol w="4067175"/>
                <a:gridCol w="4224337"/>
              </a:tblGrid>
              <a:tr h="4762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0000"/>
                          </a:solidFill>
                          <a:effectLst/>
                          <a:latin typeface="Verdana" pitchFamily="34" charset="0"/>
                        </a:rPr>
                        <a:t>CISC</a:t>
                      </a:r>
                      <a:r>
                        <a:rPr kumimoji="0" lang="en-US" sz="1800" b="0" i="0" u="none" strike="noStrike" cap="none" normalizeH="0" baseline="0" smtClean="0">
                          <a:ln>
                            <a:noFill/>
                          </a:ln>
                          <a:solidFill>
                            <a:schemeClr val="tx1"/>
                          </a:solidFill>
                          <a:effectLst/>
                          <a:latin typeface="Arial" charset="0"/>
                        </a:rPr>
                        <a:t> </a:t>
                      </a:r>
                    </a:p>
                  </a:txBody>
                  <a:tcPr anchor="ctr" horzOverflow="overflow">
                    <a:lnL cap="flat">
                      <a:noFill/>
                    </a:lnL>
                    <a:lnR>
                      <a:noFill/>
                    </a:lnR>
                    <a:lnT cap="fla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FF"/>
                          </a:solidFill>
                          <a:effectLst/>
                          <a:latin typeface="Verdana" pitchFamily="34" charset="0"/>
                        </a:rPr>
                        <a:t>RISC</a:t>
                      </a:r>
                      <a:r>
                        <a:rPr kumimoji="0" lang="en-US" sz="1800" b="0" i="0" u="none" strike="noStrike" cap="none" normalizeH="0" baseline="0" smtClean="0">
                          <a:ln>
                            <a:noFill/>
                          </a:ln>
                          <a:solidFill>
                            <a:schemeClr val="tx1"/>
                          </a:solidFill>
                          <a:effectLst/>
                          <a:latin typeface="Arial" charset="0"/>
                        </a:rPr>
                        <a:t> </a:t>
                      </a:r>
                    </a:p>
                  </a:txBody>
                  <a:tcPr anchor="ctr" horzOverflow="overflow">
                    <a:lnL>
                      <a:noFill/>
                    </a:lnL>
                    <a:lnR cap="flat">
                      <a:noFill/>
                    </a:lnR>
                    <a:lnT cap="flat">
                      <a:noFill/>
                    </a:lnT>
                    <a:lnB>
                      <a:noFill/>
                    </a:lnB>
                    <a:lnTlToBr>
                      <a:noFill/>
                    </a:lnTlToBr>
                    <a:lnBlToTr>
                      <a:noFill/>
                    </a:lnBlToTr>
                    <a:noFill/>
                  </a:tcPr>
                </a:tc>
              </a:tr>
              <a:tr h="4778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0000"/>
                          </a:solidFill>
                          <a:effectLst/>
                          <a:latin typeface="Verdana" pitchFamily="34" charset="0"/>
                        </a:rPr>
                        <a:t>Emphasis on hardware</a:t>
                      </a:r>
                      <a:r>
                        <a:rPr kumimoji="0" lang="en-US" sz="1800" b="0" i="0" u="none" strike="noStrike" cap="none" normalizeH="0" baseline="0" smtClean="0">
                          <a:ln>
                            <a:noFill/>
                          </a:ln>
                          <a:solidFill>
                            <a:schemeClr val="tx1"/>
                          </a:solidFill>
                          <a:effectLst/>
                          <a:latin typeface="Arial" charset="0"/>
                        </a:rPr>
                        <a:t> </a:t>
                      </a:r>
                    </a:p>
                  </a:txBody>
                  <a:tcPr anchor="ct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FF"/>
                          </a:solidFill>
                          <a:effectLst/>
                          <a:latin typeface="Verdana" pitchFamily="34" charset="0"/>
                        </a:rPr>
                        <a:t>Emphasis on software</a:t>
                      </a:r>
                      <a:r>
                        <a:rPr kumimoji="0" lang="en-US" sz="1800" b="0" i="0" u="none" strike="noStrike" cap="none" normalizeH="0" baseline="0" smtClean="0">
                          <a:ln>
                            <a:noFill/>
                          </a:ln>
                          <a:solidFill>
                            <a:schemeClr val="tx1"/>
                          </a:solidFill>
                          <a:effectLst/>
                          <a:latin typeface="Arial" charset="0"/>
                        </a:rPr>
                        <a:t> </a:t>
                      </a:r>
                    </a:p>
                  </a:txBody>
                  <a:tcPr anchor="ctr" horzOverflow="overflow">
                    <a:lnL>
                      <a:noFill/>
                    </a:lnL>
                    <a:lnR cap="flat">
                      <a:noFill/>
                    </a:lnR>
                    <a:lnT>
                      <a:noFill/>
                    </a:lnT>
                    <a:lnB>
                      <a:noFill/>
                    </a:lnB>
                    <a:lnTlToBr>
                      <a:noFill/>
                    </a:lnTlToBr>
                    <a:lnBlToTr>
                      <a:noFill/>
                    </a:lnBlToTr>
                    <a:noFill/>
                  </a:tcPr>
                </a:tc>
              </a:tr>
              <a:tr h="6810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0000"/>
                          </a:solidFill>
                          <a:effectLst/>
                          <a:latin typeface="Verdana" pitchFamily="34" charset="0"/>
                        </a:rPr>
                        <a:t>Includes multi-clock</a:t>
                      </a:r>
                      <a:br>
                        <a:rPr kumimoji="0" lang="en-US" sz="1800" b="0" i="0" u="none" strike="noStrike" cap="none" normalizeH="0" baseline="0" smtClean="0">
                          <a:ln>
                            <a:noFill/>
                          </a:ln>
                          <a:solidFill>
                            <a:srgbClr val="FF0000"/>
                          </a:solidFill>
                          <a:effectLst/>
                          <a:latin typeface="Verdana" pitchFamily="34" charset="0"/>
                        </a:rPr>
                      </a:br>
                      <a:r>
                        <a:rPr kumimoji="0" lang="en-US" sz="1800" b="0" i="0" u="none" strike="noStrike" cap="none" normalizeH="0" baseline="0" smtClean="0">
                          <a:ln>
                            <a:noFill/>
                          </a:ln>
                          <a:solidFill>
                            <a:srgbClr val="FF0000"/>
                          </a:solidFill>
                          <a:effectLst/>
                          <a:latin typeface="Verdana" pitchFamily="34" charset="0"/>
                        </a:rPr>
                        <a:t>complex instructions</a:t>
                      </a:r>
                      <a:r>
                        <a:rPr kumimoji="0" lang="en-US" sz="1800" b="0" i="0" u="none" strike="noStrike" cap="none" normalizeH="0" baseline="0" smtClean="0">
                          <a:ln>
                            <a:noFill/>
                          </a:ln>
                          <a:solidFill>
                            <a:schemeClr val="tx1"/>
                          </a:solidFill>
                          <a:effectLst/>
                          <a:latin typeface="Arial" charset="0"/>
                        </a:rPr>
                        <a:t> </a:t>
                      </a:r>
                    </a:p>
                  </a:txBody>
                  <a:tcPr anchor="ct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FF"/>
                          </a:solidFill>
                          <a:effectLst/>
                          <a:latin typeface="Verdana" pitchFamily="34" charset="0"/>
                        </a:rPr>
                        <a:t>Single-clock,</a:t>
                      </a:r>
                      <a:br>
                        <a:rPr kumimoji="0" lang="en-US" sz="1800" b="0" i="0" u="none" strike="noStrike" cap="none" normalizeH="0" baseline="0" smtClean="0">
                          <a:ln>
                            <a:noFill/>
                          </a:ln>
                          <a:solidFill>
                            <a:srgbClr val="0000FF"/>
                          </a:solidFill>
                          <a:effectLst/>
                          <a:latin typeface="Verdana" pitchFamily="34" charset="0"/>
                        </a:rPr>
                      </a:br>
                      <a:r>
                        <a:rPr kumimoji="0" lang="en-US" sz="1800" b="0" i="0" u="none" strike="noStrike" cap="none" normalizeH="0" baseline="0" smtClean="0">
                          <a:ln>
                            <a:noFill/>
                          </a:ln>
                          <a:solidFill>
                            <a:srgbClr val="0000FF"/>
                          </a:solidFill>
                          <a:effectLst/>
                          <a:latin typeface="Verdana" pitchFamily="34" charset="0"/>
                        </a:rPr>
                        <a:t>reduced instruction only</a:t>
                      </a:r>
                      <a:r>
                        <a:rPr kumimoji="0" lang="en-US" sz="1800" b="0" i="0" u="none" strike="noStrike" cap="none" normalizeH="0" baseline="0" smtClean="0">
                          <a:ln>
                            <a:noFill/>
                          </a:ln>
                          <a:solidFill>
                            <a:schemeClr val="tx1"/>
                          </a:solidFill>
                          <a:effectLst/>
                          <a:latin typeface="Arial" charset="0"/>
                        </a:rPr>
                        <a:t> </a:t>
                      </a:r>
                    </a:p>
                  </a:txBody>
                  <a:tcPr anchor="ctr" horzOverflow="overflow">
                    <a:lnL>
                      <a:noFill/>
                    </a:lnL>
                    <a:lnR cap="flat">
                      <a:noFill/>
                    </a:lnR>
                    <a:lnT>
                      <a:noFill/>
                    </a:lnT>
                    <a:lnB>
                      <a:noFill/>
                    </a:lnB>
                    <a:lnTlToBr>
                      <a:noFill/>
                    </a:lnTlToBr>
                    <a:lnBlToTr>
                      <a:noFill/>
                    </a:lnBlToTr>
                    <a:noFill/>
                  </a:tcPr>
                </a:tc>
              </a:tr>
              <a:tr h="9144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0000"/>
                          </a:solidFill>
                          <a:effectLst/>
                          <a:latin typeface="Verdana" pitchFamily="34" charset="0"/>
                        </a:rPr>
                        <a:t>Memory-to-memory:</a:t>
                      </a:r>
                      <a:br>
                        <a:rPr kumimoji="0" lang="en-US" sz="1800" b="0" i="0" u="none" strike="noStrike" cap="none" normalizeH="0" baseline="0" smtClean="0">
                          <a:ln>
                            <a:noFill/>
                          </a:ln>
                          <a:solidFill>
                            <a:srgbClr val="FF0000"/>
                          </a:solidFill>
                          <a:effectLst/>
                          <a:latin typeface="Verdana" pitchFamily="34" charset="0"/>
                        </a:rPr>
                      </a:br>
                      <a:r>
                        <a:rPr kumimoji="0" lang="en-US" sz="1800" b="0" i="0" u="none" strike="noStrike" cap="none" normalizeH="0" baseline="0" smtClean="0">
                          <a:ln>
                            <a:noFill/>
                          </a:ln>
                          <a:solidFill>
                            <a:srgbClr val="FF0000"/>
                          </a:solidFill>
                          <a:effectLst/>
                          <a:latin typeface="Verdana" pitchFamily="34" charset="0"/>
                        </a:rPr>
                        <a:t>"LOAD" and "STORE"</a:t>
                      </a:r>
                      <a:br>
                        <a:rPr kumimoji="0" lang="en-US" sz="1800" b="0" i="0" u="none" strike="noStrike" cap="none" normalizeH="0" baseline="0" smtClean="0">
                          <a:ln>
                            <a:noFill/>
                          </a:ln>
                          <a:solidFill>
                            <a:srgbClr val="FF0000"/>
                          </a:solidFill>
                          <a:effectLst/>
                          <a:latin typeface="Verdana" pitchFamily="34" charset="0"/>
                        </a:rPr>
                      </a:br>
                      <a:r>
                        <a:rPr kumimoji="0" lang="en-US" sz="1800" b="0" i="0" u="none" strike="noStrike" cap="none" normalizeH="0" baseline="0" smtClean="0">
                          <a:ln>
                            <a:noFill/>
                          </a:ln>
                          <a:solidFill>
                            <a:srgbClr val="FF0000"/>
                          </a:solidFill>
                          <a:effectLst/>
                          <a:latin typeface="Verdana" pitchFamily="34" charset="0"/>
                        </a:rPr>
                        <a:t>incorporated in instructions</a:t>
                      </a:r>
                      <a:r>
                        <a:rPr kumimoji="0" lang="en-US" sz="1800" b="0" i="0" u="none" strike="noStrike" cap="none" normalizeH="0" baseline="0" smtClean="0">
                          <a:ln>
                            <a:noFill/>
                          </a:ln>
                          <a:solidFill>
                            <a:schemeClr val="tx1"/>
                          </a:solidFill>
                          <a:effectLst/>
                          <a:latin typeface="Arial" charset="0"/>
                        </a:rPr>
                        <a:t> </a:t>
                      </a:r>
                    </a:p>
                  </a:txBody>
                  <a:tcPr anchor="ct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FF"/>
                          </a:solidFill>
                          <a:effectLst/>
                          <a:latin typeface="Verdana" pitchFamily="34" charset="0"/>
                        </a:rPr>
                        <a:t>Register to register:</a:t>
                      </a:r>
                      <a:br>
                        <a:rPr kumimoji="0" lang="en-US" sz="1800" b="0" i="0" u="none" strike="noStrike" cap="none" normalizeH="0" baseline="0" smtClean="0">
                          <a:ln>
                            <a:noFill/>
                          </a:ln>
                          <a:solidFill>
                            <a:srgbClr val="0000FF"/>
                          </a:solidFill>
                          <a:effectLst/>
                          <a:latin typeface="Verdana" pitchFamily="34" charset="0"/>
                        </a:rPr>
                      </a:br>
                      <a:r>
                        <a:rPr kumimoji="0" lang="en-US" sz="1800" b="0" i="0" u="none" strike="noStrike" cap="none" normalizeH="0" baseline="0" smtClean="0">
                          <a:ln>
                            <a:noFill/>
                          </a:ln>
                          <a:solidFill>
                            <a:srgbClr val="0000FF"/>
                          </a:solidFill>
                          <a:effectLst/>
                          <a:latin typeface="Verdana" pitchFamily="34" charset="0"/>
                        </a:rPr>
                        <a:t>"LOAD" and "STORE"</a:t>
                      </a:r>
                      <a:br>
                        <a:rPr kumimoji="0" lang="en-US" sz="1800" b="0" i="0" u="none" strike="noStrike" cap="none" normalizeH="0" baseline="0" smtClean="0">
                          <a:ln>
                            <a:noFill/>
                          </a:ln>
                          <a:solidFill>
                            <a:srgbClr val="0000FF"/>
                          </a:solidFill>
                          <a:effectLst/>
                          <a:latin typeface="Verdana" pitchFamily="34" charset="0"/>
                        </a:rPr>
                      </a:br>
                      <a:r>
                        <a:rPr kumimoji="0" lang="en-US" sz="1800" b="0" i="0" u="none" strike="noStrike" cap="none" normalizeH="0" baseline="0" smtClean="0">
                          <a:ln>
                            <a:noFill/>
                          </a:ln>
                          <a:solidFill>
                            <a:srgbClr val="0000FF"/>
                          </a:solidFill>
                          <a:effectLst/>
                          <a:latin typeface="Verdana" pitchFamily="34" charset="0"/>
                        </a:rPr>
                        <a:t>are independent instructions</a:t>
                      </a:r>
                      <a:r>
                        <a:rPr kumimoji="0" lang="en-US" sz="1800" b="0" i="0" u="none" strike="noStrike" cap="none" normalizeH="0" baseline="0" smtClean="0">
                          <a:ln>
                            <a:noFill/>
                          </a:ln>
                          <a:solidFill>
                            <a:schemeClr val="tx1"/>
                          </a:solidFill>
                          <a:effectLst/>
                          <a:latin typeface="Arial" charset="0"/>
                        </a:rPr>
                        <a:t> </a:t>
                      </a:r>
                    </a:p>
                  </a:txBody>
                  <a:tcPr anchor="ctr" horzOverflow="overflow">
                    <a:lnL>
                      <a:noFill/>
                    </a:lnL>
                    <a:lnR cap="flat">
                      <a:noFill/>
                    </a:lnR>
                    <a:lnT>
                      <a:noFill/>
                    </a:lnT>
                    <a:lnB>
                      <a:noFill/>
                    </a:lnB>
                    <a:lnTlToBr>
                      <a:noFill/>
                    </a:lnTlToBr>
                    <a:lnBlToTr>
                      <a:noFill/>
                    </a:lnBlToTr>
                    <a:noFill/>
                  </a:tcPr>
                </a:tc>
              </a:tr>
              <a:tr h="6810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0000"/>
                          </a:solidFill>
                          <a:effectLst/>
                          <a:latin typeface="Verdana" pitchFamily="34" charset="0"/>
                        </a:rPr>
                        <a:t>Small code sizes,</a:t>
                      </a:r>
                      <a:br>
                        <a:rPr kumimoji="0" lang="en-US" sz="1800" b="0" i="0" u="none" strike="noStrike" cap="none" normalizeH="0" baseline="0" smtClean="0">
                          <a:ln>
                            <a:noFill/>
                          </a:ln>
                          <a:solidFill>
                            <a:srgbClr val="FF0000"/>
                          </a:solidFill>
                          <a:effectLst/>
                          <a:latin typeface="Verdana" pitchFamily="34" charset="0"/>
                        </a:rPr>
                      </a:br>
                      <a:r>
                        <a:rPr kumimoji="0" lang="en-US" sz="1800" b="0" i="0" u="none" strike="noStrike" cap="none" normalizeH="0" baseline="0" smtClean="0">
                          <a:ln>
                            <a:noFill/>
                          </a:ln>
                          <a:solidFill>
                            <a:srgbClr val="FF0000"/>
                          </a:solidFill>
                          <a:effectLst/>
                          <a:latin typeface="Verdana" pitchFamily="34" charset="0"/>
                        </a:rPr>
                        <a:t>high cycles per second</a:t>
                      </a:r>
                      <a:r>
                        <a:rPr kumimoji="0" lang="en-US" sz="1800" b="0" i="0" u="none" strike="noStrike" cap="none" normalizeH="0" baseline="0" smtClean="0">
                          <a:ln>
                            <a:noFill/>
                          </a:ln>
                          <a:solidFill>
                            <a:schemeClr val="tx1"/>
                          </a:solidFill>
                          <a:effectLst/>
                          <a:latin typeface="Arial" charset="0"/>
                        </a:rPr>
                        <a:t> </a:t>
                      </a:r>
                    </a:p>
                  </a:txBody>
                  <a:tcPr anchor="ct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FF"/>
                          </a:solidFill>
                          <a:effectLst/>
                          <a:latin typeface="Verdana" pitchFamily="34" charset="0"/>
                        </a:rPr>
                        <a:t>Low cycles per second,</a:t>
                      </a:r>
                      <a:br>
                        <a:rPr kumimoji="0" lang="en-US" sz="1800" b="0" i="0" u="none" strike="noStrike" cap="none" normalizeH="0" baseline="0" smtClean="0">
                          <a:ln>
                            <a:noFill/>
                          </a:ln>
                          <a:solidFill>
                            <a:srgbClr val="0000FF"/>
                          </a:solidFill>
                          <a:effectLst/>
                          <a:latin typeface="Verdana" pitchFamily="34" charset="0"/>
                        </a:rPr>
                      </a:br>
                      <a:r>
                        <a:rPr kumimoji="0" lang="en-US" sz="1800" b="0" i="0" u="none" strike="noStrike" cap="none" normalizeH="0" baseline="0" smtClean="0">
                          <a:ln>
                            <a:noFill/>
                          </a:ln>
                          <a:solidFill>
                            <a:srgbClr val="0000FF"/>
                          </a:solidFill>
                          <a:effectLst/>
                          <a:latin typeface="Verdana" pitchFamily="34" charset="0"/>
                        </a:rPr>
                        <a:t>large code sizes</a:t>
                      </a:r>
                      <a:r>
                        <a:rPr kumimoji="0" lang="en-US" sz="1800" b="0" i="0" u="none" strike="noStrike" cap="none" normalizeH="0" baseline="0" smtClean="0">
                          <a:ln>
                            <a:noFill/>
                          </a:ln>
                          <a:solidFill>
                            <a:schemeClr val="tx1"/>
                          </a:solidFill>
                          <a:effectLst/>
                          <a:latin typeface="Arial" charset="0"/>
                        </a:rPr>
                        <a:t> </a:t>
                      </a:r>
                    </a:p>
                  </a:txBody>
                  <a:tcPr anchor="ctr" horzOverflow="overflow">
                    <a:lnL>
                      <a:noFill/>
                    </a:lnL>
                    <a:lnR cap="flat">
                      <a:noFill/>
                    </a:lnR>
                    <a:lnT>
                      <a:noFill/>
                    </a:lnT>
                    <a:lnB>
                      <a:noFill/>
                    </a:lnB>
                    <a:lnTlToBr>
                      <a:noFill/>
                    </a:lnTlToBr>
                    <a:lnBlToTr>
                      <a:noFill/>
                    </a:lnBlToTr>
                    <a:noFill/>
                  </a:tcPr>
                </a:tc>
              </a:tr>
              <a:tr h="6826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0000"/>
                          </a:solidFill>
                          <a:effectLst/>
                          <a:latin typeface="Verdana" pitchFamily="34" charset="0"/>
                        </a:rPr>
                        <a:t>Transistors used for storing</a:t>
                      </a:r>
                      <a:br>
                        <a:rPr kumimoji="0" lang="en-US" sz="1800" b="0" i="0" u="none" strike="noStrike" cap="none" normalizeH="0" baseline="0" smtClean="0">
                          <a:ln>
                            <a:noFill/>
                          </a:ln>
                          <a:solidFill>
                            <a:srgbClr val="FF0000"/>
                          </a:solidFill>
                          <a:effectLst/>
                          <a:latin typeface="Verdana" pitchFamily="34" charset="0"/>
                        </a:rPr>
                      </a:br>
                      <a:r>
                        <a:rPr kumimoji="0" lang="en-US" sz="1800" b="0" i="0" u="none" strike="noStrike" cap="none" normalizeH="0" baseline="0" smtClean="0">
                          <a:ln>
                            <a:noFill/>
                          </a:ln>
                          <a:solidFill>
                            <a:srgbClr val="FF0000"/>
                          </a:solidFill>
                          <a:effectLst/>
                          <a:latin typeface="Verdana" pitchFamily="34" charset="0"/>
                        </a:rPr>
                        <a:t>complex instructions</a:t>
                      </a:r>
                      <a:r>
                        <a:rPr kumimoji="0" lang="en-US" sz="1800" b="0" i="0" u="none" strike="noStrike" cap="none" normalizeH="0" baseline="0" smtClean="0">
                          <a:ln>
                            <a:noFill/>
                          </a:ln>
                          <a:solidFill>
                            <a:schemeClr val="tx1"/>
                          </a:solidFill>
                          <a:effectLst/>
                          <a:latin typeface="Arial" charset="0"/>
                        </a:rPr>
                        <a:t> </a:t>
                      </a:r>
                    </a:p>
                  </a:txBody>
                  <a:tcPr anchor="ctr" horzOverflow="overflow">
                    <a:lnL cap="flat">
                      <a:noFill/>
                    </a:lnL>
                    <a:lnR>
                      <a:noFill/>
                    </a:lnR>
                    <a:lnT>
                      <a:noFill/>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FF"/>
                          </a:solidFill>
                          <a:effectLst/>
                          <a:latin typeface="Verdana" pitchFamily="34" charset="0"/>
                        </a:rPr>
                        <a:t>Spends more transistors</a:t>
                      </a:r>
                      <a:br>
                        <a:rPr kumimoji="0" lang="en-US" sz="1800" b="0" i="0" u="none" strike="noStrike" cap="none" normalizeH="0" baseline="0" smtClean="0">
                          <a:ln>
                            <a:noFill/>
                          </a:ln>
                          <a:solidFill>
                            <a:srgbClr val="0000FF"/>
                          </a:solidFill>
                          <a:effectLst/>
                          <a:latin typeface="Verdana" pitchFamily="34" charset="0"/>
                        </a:rPr>
                      </a:br>
                      <a:r>
                        <a:rPr kumimoji="0" lang="en-US" sz="1800" b="0" i="0" u="none" strike="noStrike" cap="none" normalizeH="0" baseline="0" smtClean="0">
                          <a:ln>
                            <a:noFill/>
                          </a:ln>
                          <a:solidFill>
                            <a:srgbClr val="0000FF"/>
                          </a:solidFill>
                          <a:effectLst/>
                          <a:latin typeface="Verdana" pitchFamily="34" charset="0"/>
                        </a:rPr>
                        <a:t>on memory registers</a:t>
                      </a:r>
                      <a:endParaRPr kumimoji="0" lang="en-US" sz="1800" b="0" i="0" u="none" strike="noStrike" cap="none" normalizeH="0" baseline="0" smtClean="0">
                        <a:ln>
                          <a:noFill/>
                        </a:ln>
                        <a:solidFill>
                          <a:schemeClr val="tx1"/>
                        </a:solidFill>
                        <a:effectLst/>
                        <a:latin typeface="Arial"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mtClean="0"/>
              <a:t>Summation</a:t>
            </a:r>
          </a:p>
        </p:txBody>
      </p:sp>
      <p:sp>
        <p:nvSpPr>
          <p:cNvPr id="96259" name="Rectangle 3"/>
          <p:cNvSpPr>
            <a:spLocks noGrp="1" noChangeArrowheads="1"/>
          </p:cNvSpPr>
          <p:nvPr>
            <p:ph type="body" idx="1"/>
          </p:nvPr>
        </p:nvSpPr>
        <p:spPr/>
        <p:txBody>
          <a:bodyPr/>
          <a:lstStyle/>
          <a:p>
            <a:pPr eaLnBrk="1" hangingPunct="1">
              <a:lnSpc>
                <a:spcPct val="80000"/>
              </a:lnSpc>
            </a:pPr>
            <a:r>
              <a:rPr lang="en-US" altLang="en-US" sz="1800" smtClean="0"/>
              <a:t>As memory speed increased, and high-level languages displaced assembly language, the major reasons for CISC began to disappear, and computer designers began to look at ways computer performance could be optimized beyond just making faster hardware.</a:t>
            </a:r>
          </a:p>
          <a:p>
            <a:pPr eaLnBrk="1" hangingPunct="1">
              <a:lnSpc>
                <a:spcPct val="80000"/>
              </a:lnSpc>
            </a:pPr>
            <a:r>
              <a:rPr lang="en-US" altLang="en-US" sz="1800" smtClean="0"/>
              <a:t>One of their key realizations was that a sequence of simple instructions produces the same results as a sequence of complex instructions, but can be implemented with a simpler (and faster) hardware design. (Assuming that memory can keep up.) RISC (Reduced Instruction Set Computers) processors were the result.</a:t>
            </a:r>
          </a:p>
          <a:p>
            <a:pPr eaLnBrk="1" hangingPunct="1">
              <a:lnSpc>
                <a:spcPct val="80000"/>
              </a:lnSpc>
            </a:pPr>
            <a:r>
              <a:rPr lang="en-US" altLang="en-US" sz="1800" smtClean="0"/>
              <a:t>CISC and RISC implementations are becoming more and more alike. Many of today’s RISC chips support as many instructions as yesterday's CISC chips. And today's CISC chips use many techniques formerly associated with RISC chips.</a:t>
            </a:r>
          </a:p>
          <a:p>
            <a:pPr eaLnBrk="1" hangingPunct="1">
              <a:lnSpc>
                <a:spcPct val="80000"/>
              </a:lnSpc>
            </a:pPr>
            <a:r>
              <a:rPr lang="en-US" altLang="en-US" sz="1800" smtClean="0"/>
              <a:t>To some extent, the argument is becoming moot because CISC and RISC implementations are becoming more and more alike. Many of today's RISC chips support as many instructions as yesterday's CISC chips. And today's CISC chips use many techniques formerly associated with RISC chips.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62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62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2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mtClean="0"/>
              <a:t>Modern Day Advancement</a:t>
            </a:r>
          </a:p>
        </p:txBody>
      </p:sp>
      <p:sp>
        <p:nvSpPr>
          <p:cNvPr id="17411" name="Rectangle 3"/>
          <p:cNvSpPr>
            <a:spLocks noGrp="1" noChangeArrowheads="1"/>
          </p:cNvSpPr>
          <p:nvPr>
            <p:ph type="body" idx="1"/>
          </p:nvPr>
        </p:nvSpPr>
        <p:spPr/>
        <p:txBody>
          <a:bodyPr/>
          <a:lstStyle/>
          <a:p>
            <a:pPr eaLnBrk="1" hangingPunct="1">
              <a:lnSpc>
                <a:spcPct val="80000"/>
              </a:lnSpc>
            </a:pPr>
            <a:r>
              <a:rPr lang="en-US" altLang="en-US" sz="2000" b="1" smtClean="0"/>
              <a:t>CISC and RISC Convergence</a:t>
            </a:r>
            <a:r>
              <a:rPr lang="en-US" altLang="en-US" sz="2000" smtClean="0"/>
              <a:t/>
            </a:r>
            <a:br>
              <a:rPr lang="en-US" altLang="en-US" sz="2000" smtClean="0"/>
            </a:br>
            <a:r>
              <a:rPr lang="en-US" altLang="en-US" sz="2000" smtClean="0"/>
              <a:t>State of the art processor technology has changed significantly since RISC chips were first introduced in the early '80s. Because a number of advancements are used by both RISC </a:t>
            </a:r>
            <a:r>
              <a:rPr lang="en-US" altLang="en-US" sz="2000" i="1" smtClean="0"/>
              <a:t>and</a:t>
            </a:r>
            <a:r>
              <a:rPr lang="en-US" altLang="en-US" sz="2000" smtClean="0"/>
              <a:t> CISC processors, the lines between the two architectures have begun to blur. In fact, the two architectures almost seem to have adopted the strategies of the other. Because processor speeds have increased, CISC chips are now able to execute more than one instruction within a single clock. This also allows CISC chips to make use of pipelining. With other technological improvements, it is now possible to fit many more transistors on a single chip.</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468313" y="1052513"/>
            <a:ext cx="8229600" cy="3886200"/>
          </a:xfrm>
        </p:spPr>
        <p:txBody>
          <a:bodyPr/>
          <a:lstStyle/>
          <a:p>
            <a:pPr eaLnBrk="1" hangingPunct="1">
              <a:lnSpc>
                <a:spcPct val="80000"/>
              </a:lnSpc>
            </a:pPr>
            <a:r>
              <a:rPr lang="en-US" altLang="en-US" sz="2000" smtClean="0"/>
              <a:t>This gives RISC processors enough space to incorporate more complicated, CISC-like commands. RISC chips also make use of more complicated hardware, making use of extra function units for superscalar execution. All of these factors have led some groups to argue that we are now in a "post-RISC" era, in which the two styles have become so similar that distinguishing between them is no longer relevant. However, it should be noted that RISC chips still retain some important traits. RISC chips stricly utilize uniform, single-cycle instructions. They also retain the register-to-register, load/store architecture. And despite their extended instruction sets, RISC chips still have a large number of general purpose registers. </a:t>
            </a:r>
          </a:p>
          <a:p>
            <a:pPr eaLnBrk="1" hangingPunct="1">
              <a:lnSpc>
                <a:spcPct val="80000"/>
              </a:lnSpc>
            </a:pPr>
            <a:endParaRPr lang="en-US" altLang="en-US" sz="20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References</a:t>
            </a:r>
          </a:p>
        </p:txBody>
      </p:sp>
      <p:sp>
        <p:nvSpPr>
          <p:cNvPr id="19459" name="Rectangle 3"/>
          <p:cNvSpPr>
            <a:spLocks noGrp="1" noChangeArrowheads="1"/>
          </p:cNvSpPr>
          <p:nvPr>
            <p:ph type="body" idx="1"/>
          </p:nvPr>
        </p:nvSpPr>
        <p:spPr/>
        <p:txBody>
          <a:bodyPr/>
          <a:lstStyle/>
          <a:p>
            <a:pPr eaLnBrk="1" hangingPunct="1"/>
            <a:r>
              <a:rPr lang="en-US" altLang="en-US" sz="1800" smtClean="0">
                <a:hlinkClick r:id="rId2"/>
              </a:rPr>
              <a:t>http://cse.stanford.edu/class/sophomore-college/projects-00/risc/</a:t>
            </a:r>
            <a:endParaRPr lang="en-US" altLang="en-US" sz="1800" smtClean="0"/>
          </a:p>
          <a:p>
            <a:pPr eaLnBrk="1" hangingPunct="1"/>
            <a:r>
              <a:rPr lang="en-US" altLang="en-US" sz="1800" smtClean="0">
                <a:hlinkClick r:id="rId3"/>
              </a:rPr>
              <a:t>http://www.visionengineer.com/comp/why_cisc.shtml</a:t>
            </a:r>
            <a:endParaRPr lang="en-US" altLang="en-US" sz="1800" smtClean="0"/>
          </a:p>
          <a:p>
            <a:pPr eaLnBrk="1" hangingPunct="1"/>
            <a:r>
              <a:rPr lang="en-US" altLang="en-US" sz="1800" smtClean="0">
                <a:hlinkClick r:id="rId4"/>
              </a:rPr>
              <a:t>http://www.visionengineer.com/comp/why_risc.shtml</a:t>
            </a:r>
            <a:endParaRPr lang="en-US" altLang="en-US" sz="1800" smtClean="0"/>
          </a:p>
          <a:p>
            <a:pPr eaLnBrk="1" hangingPunct="1"/>
            <a:r>
              <a:rPr lang="en-US" altLang="en-US" sz="1800" smtClean="0">
                <a:hlinkClick r:id="rId5"/>
              </a:rPr>
              <a:t>http://www.embedded.com/story/OEG20030205S0025</a:t>
            </a:r>
            <a:endParaRPr lang="en-US" altLang="en-US" sz="1800" smtClean="0"/>
          </a:p>
          <a:p>
            <a:pPr eaLnBrk="1" hangingPunct="1"/>
            <a:r>
              <a:rPr lang="en-US" altLang="en-US" sz="1800" smtClean="0">
                <a:hlinkClick r:id="rId6"/>
              </a:rPr>
              <a:t>http://encyclopedia.laborlawtalk.com/PowerPC</a:t>
            </a:r>
            <a:endParaRPr lang="en-US" altLang="en-US" sz="1800" smtClean="0"/>
          </a:p>
          <a:p>
            <a:pPr eaLnBrk="1" hangingPunct="1"/>
            <a:r>
              <a:rPr lang="en-US" altLang="en-US" sz="1800" smtClean="0">
                <a:hlinkClick r:id="rId7"/>
              </a:rPr>
              <a:t>http://www.sunderland.ac.uk/~ts0jti/comparch/ciscrisc.htm</a:t>
            </a:r>
            <a:endParaRPr lang="en-US" altLang="en-US" sz="1800" smtClean="0"/>
          </a:p>
          <a:p>
            <a:pPr eaLnBrk="1" hangingPunct="1"/>
            <a:r>
              <a:rPr lang="en-US" altLang="en-US" sz="1800" smtClean="0">
                <a:hlinkClick r:id="rId8"/>
              </a:rPr>
              <a:t>http://www.heyrick.co.uk/assembler/riscvcisc.html</a:t>
            </a:r>
            <a:endParaRPr lang="en-US" altLang="en-US" sz="1800" smtClean="0"/>
          </a:p>
          <a:p>
            <a:pPr eaLnBrk="1" hangingPunct="1"/>
            <a:r>
              <a:rPr lang="en-US" altLang="en-US" sz="1800" smtClean="0">
                <a:hlinkClick r:id="rId9"/>
              </a:rPr>
              <a:t>http://www.aallison.com/history.htm</a:t>
            </a:r>
            <a:endParaRPr lang="en-US" altLang="en-US" sz="1800" smtClean="0"/>
          </a:p>
          <a:p>
            <a:pPr eaLnBrk="1" hangingPunct="1">
              <a:buFont typeface="Wingdings" panose="05000000000000000000" pitchFamily="2" charset="2"/>
              <a:buNone/>
            </a:pPr>
            <a:endParaRPr lang="en-US" altLang="en-US" sz="18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smtClean="0"/>
              <a:t>Overview</a:t>
            </a:r>
          </a:p>
        </p:txBody>
      </p:sp>
      <p:sp>
        <p:nvSpPr>
          <p:cNvPr id="4099" name="Rectangle 3"/>
          <p:cNvSpPr>
            <a:spLocks noGrp="1" noChangeArrowheads="1"/>
          </p:cNvSpPr>
          <p:nvPr>
            <p:ph type="body" idx="1"/>
          </p:nvPr>
        </p:nvSpPr>
        <p:spPr/>
        <p:txBody>
          <a:bodyPr/>
          <a:lstStyle/>
          <a:p>
            <a:pPr eaLnBrk="1" hangingPunct="1"/>
            <a:r>
              <a:rPr lang="en-US" altLang="en-US" smtClean="0"/>
              <a:t>History of CISC and RISC</a:t>
            </a:r>
          </a:p>
          <a:p>
            <a:pPr eaLnBrk="1" hangingPunct="1"/>
            <a:r>
              <a:rPr lang="en-US" altLang="en-US" smtClean="0"/>
              <a:t>CISC and RISC</a:t>
            </a:r>
          </a:p>
          <a:p>
            <a:pPr lvl="1" eaLnBrk="1" hangingPunct="1"/>
            <a:r>
              <a:rPr lang="en-US" altLang="en-US" smtClean="0"/>
              <a:t>Philosophy</a:t>
            </a:r>
          </a:p>
          <a:p>
            <a:pPr lvl="1" eaLnBrk="1" hangingPunct="1"/>
            <a:r>
              <a:rPr lang="en-US" altLang="en-US" smtClean="0"/>
              <a:t>Attributes and disadvantages</a:t>
            </a:r>
          </a:p>
          <a:p>
            <a:pPr eaLnBrk="1" hangingPunct="1"/>
            <a:r>
              <a:rPr lang="en-US" altLang="en-US" smtClean="0"/>
              <a:t>Summation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smtClean="0"/>
              <a:t>History of RISC/CISC</a:t>
            </a:r>
          </a:p>
        </p:txBody>
      </p:sp>
      <p:sp>
        <p:nvSpPr>
          <p:cNvPr id="83971" name="Rectangle 3"/>
          <p:cNvSpPr>
            <a:spLocks noGrp="1" noChangeArrowheads="1"/>
          </p:cNvSpPr>
          <p:nvPr>
            <p:ph type="body" idx="1"/>
          </p:nvPr>
        </p:nvSpPr>
        <p:spPr/>
        <p:txBody>
          <a:bodyPr/>
          <a:lstStyle/>
          <a:p>
            <a:pPr eaLnBrk="1" hangingPunct="1">
              <a:lnSpc>
                <a:spcPct val="80000"/>
              </a:lnSpc>
            </a:pPr>
            <a:r>
              <a:rPr lang="en-US" altLang="en-US" sz="1800" smtClean="0"/>
              <a:t>1950s IBM instituted a research program</a:t>
            </a:r>
          </a:p>
          <a:p>
            <a:pPr eaLnBrk="1" hangingPunct="1">
              <a:lnSpc>
                <a:spcPct val="80000"/>
              </a:lnSpc>
            </a:pPr>
            <a:r>
              <a:rPr lang="en-US" altLang="en-US" sz="1800" smtClean="0"/>
              <a:t>1964 Release of System/360</a:t>
            </a:r>
          </a:p>
          <a:p>
            <a:pPr eaLnBrk="1" hangingPunct="1">
              <a:lnSpc>
                <a:spcPct val="80000"/>
              </a:lnSpc>
            </a:pPr>
            <a:r>
              <a:rPr lang="en-US" altLang="en-US" sz="1800" smtClean="0"/>
              <a:t>Mid-1970s improved measurement tools demonstrated on CISC</a:t>
            </a:r>
          </a:p>
          <a:p>
            <a:pPr eaLnBrk="1" hangingPunct="1">
              <a:lnSpc>
                <a:spcPct val="80000"/>
              </a:lnSpc>
            </a:pPr>
            <a:r>
              <a:rPr lang="en-US" altLang="en-US" sz="1800" smtClean="0"/>
              <a:t>1975 801 project initiated at IBM’s Watson Research Center</a:t>
            </a:r>
          </a:p>
          <a:p>
            <a:pPr eaLnBrk="1" hangingPunct="1">
              <a:lnSpc>
                <a:spcPct val="80000"/>
              </a:lnSpc>
            </a:pPr>
            <a:r>
              <a:rPr lang="en-US" altLang="en-US" sz="1800" smtClean="0"/>
              <a:t>1979 32-bit RISC microprocessor (801) developed led by Joel Birnbaum</a:t>
            </a:r>
          </a:p>
          <a:p>
            <a:pPr eaLnBrk="1" hangingPunct="1">
              <a:lnSpc>
                <a:spcPct val="80000"/>
              </a:lnSpc>
            </a:pPr>
            <a:r>
              <a:rPr lang="en-US" altLang="en-US" sz="1800" smtClean="0"/>
              <a:t>1984 MIPS developed at Stanford, as well as projects done at Berkeley</a:t>
            </a:r>
          </a:p>
          <a:p>
            <a:pPr eaLnBrk="1" hangingPunct="1">
              <a:lnSpc>
                <a:spcPct val="80000"/>
              </a:lnSpc>
            </a:pPr>
            <a:r>
              <a:rPr lang="en-US" altLang="en-US" sz="1800" smtClean="0"/>
              <a:t>1988 RISC processors had taken over high-end of the workstation market</a:t>
            </a:r>
          </a:p>
          <a:p>
            <a:pPr eaLnBrk="1" hangingPunct="1">
              <a:lnSpc>
                <a:spcPct val="80000"/>
              </a:lnSpc>
            </a:pPr>
            <a:r>
              <a:rPr lang="en-US" altLang="en-US" sz="1800" smtClean="0"/>
              <a:t>Early 1990s IBM’s POWER (</a:t>
            </a:r>
            <a:r>
              <a:rPr lang="en-US" altLang="en-US" sz="1800" b="1" i="1" smtClean="0"/>
              <a:t>P</a:t>
            </a:r>
            <a:r>
              <a:rPr lang="en-US" altLang="en-US" sz="1800" i="1" smtClean="0"/>
              <a:t>erformance </a:t>
            </a:r>
            <a:r>
              <a:rPr lang="en-US" altLang="en-US" sz="1800" b="1" i="1" smtClean="0"/>
              <a:t>O</a:t>
            </a:r>
            <a:r>
              <a:rPr lang="en-US" altLang="en-US" sz="1800" i="1" smtClean="0"/>
              <a:t>ptimization </a:t>
            </a:r>
            <a:r>
              <a:rPr lang="en-US" altLang="en-US" sz="1800" b="1" i="1" smtClean="0"/>
              <a:t>W</a:t>
            </a:r>
            <a:r>
              <a:rPr lang="en-US" altLang="en-US" sz="1800" i="1" smtClean="0"/>
              <a:t>ith </a:t>
            </a:r>
            <a:r>
              <a:rPr lang="en-US" altLang="en-US" sz="1800" b="1" i="1" smtClean="0"/>
              <a:t>E</a:t>
            </a:r>
            <a:r>
              <a:rPr lang="en-US" altLang="en-US" sz="1800" i="1" smtClean="0"/>
              <a:t>nhanced </a:t>
            </a:r>
            <a:r>
              <a:rPr lang="en-US" altLang="en-US" sz="1800" b="1" i="1" smtClean="0"/>
              <a:t>R</a:t>
            </a:r>
            <a:r>
              <a:rPr lang="en-US" altLang="en-US" sz="1800" i="1" smtClean="0"/>
              <a:t>ISC</a:t>
            </a:r>
            <a:r>
              <a:rPr lang="en-US" altLang="en-US" sz="1800" smtClean="0"/>
              <a:t>) architecture introduced w/ the RISC System/6k</a:t>
            </a:r>
          </a:p>
          <a:p>
            <a:pPr lvl="1" eaLnBrk="1" hangingPunct="1">
              <a:lnSpc>
                <a:spcPct val="80000"/>
              </a:lnSpc>
            </a:pPr>
            <a:r>
              <a:rPr lang="en-US" altLang="en-US" sz="1800" smtClean="0"/>
              <a:t>AIM (Apple, IBM, Motorola) alliance formed, resulting in PowerPC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9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39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397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397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397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3971">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39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mtClean="0"/>
              <a:t>What is CISC?</a:t>
            </a:r>
          </a:p>
        </p:txBody>
      </p:sp>
      <p:sp>
        <p:nvSpPr>
          <p:cNvPr id="87043" name="Rectangle 3"/>
          <p:cNvSpPr>
            <a:spLocks noGrp="1" noChangeArrowheads="1"/>
          </p:cNvSpPr>
          <p:nvPr>
            <p:ph type="body" idx="1"/>
          </p:nvPr>
        </p:nvSpPr>
        <p:spPr/>
        <p:txBody>
          <a:bodyPr/>
          <a:lstStyle/>
          <a:p>
            <a:pPr eaLnBrk="1" hangingPunct="1">
              <a:lnSpc>
                <a:spcPct val="90000"/>
              </a:lnSpc>
            </a:pPr>
            <a:r>
              <a:rPr lang="en-US" altLang="en-US" sz="1800" smtClean="0"/>
              <a:t>CISC is an acronym for Complex Instruction Set Computer and are chips that are easy to program and which make efficient use of memory. Since the earliest machines were programmed in assembly language and memory was slow and expensive, the CISC philosophy made sense, and was commonly implemented in such large computers as the PDP-11 and the DECsystem 10 and 20 machines. </a:t>
            </a:r>
          </a:p>
          <a:p>
            <a:pPr eaLnBrk="1" hangingPunct="1">
              <a:lnSpc>
                <a:spcPct val="90000"/>
              </a:lnSpc>
            </a:pPr>
            <a:r>
              <a:rPr lang="en-US" altLang="en-US" sz="1800" smtClean="0"/>
              <a:t>Most common microprocessor designs such as the Intel 80x86 and Motorola 68K series followed the CISC philosophy.</a:t>
            </a:r>
          </a:p>
          <a:p>
            <a:pPr eaLnBrk="1" hangingPunct="1">
              <a:lnSpc>
                <a:spcPct val="90000"/>
              </a:lnSpc>
            </a:pPr>
            <a:r>
              <a:rPr lang="en-US" altLang="en-US" sz="1800" smtClean="0"/>
              <a:t>But recent changes in software and hardware technology have forced a re-examination of CISC and many modern CISC processors are hybrids, implementing many RISC principles.</a:t>
            </a:r>
          </a:p>
          <a:p>
            <a:pPr eaLnBrk="1" hangingPunct="1">
              <a:lnSpc>
                <a:spcPct val="90000"/>
              </a:lnSpc>
            </a:pPr>
            <a:r>
              <a:rPr lang="en-US" altLang="zh-CN" sz="1800" smtClean="0">
                <a:ea typeface="宋体" panose="02010600030101010101" pitchFamily="2" charset="-122"/>
              </a:rPr>
              <a:t>CISC was developed to make compiler development simpler. It shifts most of the burden of generating machine instructions to the processor. For example, instead of having to make a compiler write long machine instructions to calculate a square-root, a CISC processor would have a built-in ability to do this. </a:t>
            </a:r>
            <a:endParaRPr lang="en-US" altLang="en-US" sz="18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0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70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70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smtClean="0"/>
              <a:t>CISC Attributes</a:t>
            </a:r>
          </a:p>
        </p:txBody>
      </p:sp>
      <p:sp>
        <p:nvSpPr>
          <p:cNvPr id="89091"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z="1800" smtClean="0"/>
              <a:t>The design constraints that led to the development of CISC (small amounts of slow memory and fact that most early machines were programmed in assembly language) give CISC instructions sets some common characteristics:</a:t>
            </a:r>
          </a:p>
          <a:p>
            <a:pPr eaLnBrk="1" hangingPunct="1">
              <a:lnSpc>
                <a:spcPct val="80000"/>
              </a:lnSpc>
            </a:pPr>
            <a:r>
              <a:rPr lang="en-US" altLang="en-US" sz="1800" smtClean="0"/>
              <a:t>A 2-operand format, where instructions have a source and a destination. Register to register, register to memory, and memory to register commands. Multiple addressing modes for memory, including specialized modes for indexing through arrays </a:t>
            </a:r>
          </a:p>
          <a:p>
            <a:pPr eaLnBrk="1" hangingPunct="1">
              <a:lnSpc>
                <a:spcPct val="80000"/>
              </a:lnSpc>
            </a:pPr>
            <a:r>
              <a:rPr lang="en-US" altLang="en-US" sz="1800" smtClean="0"/>
              <a:t>Variable length instructions where the length often varies according to the addressing mode </a:t>
            </a:r>
          </a:p>
          <a:p>
            <a:pPr eaLnBrk="1" hangingPunct="1">
              <a:lnSpc>
                <a:spcPct val="80000"/>
              </a:lnSpc>
            </a:pPr>
            <a:r>
              <a:rPr lang="en-US" altLang="en-US" sz="1800" smtClean="0"/>
              <a:t>Instructions which require multiple clock cycles to execute.</a:t>
            </a:r>
            <a:r>
              <a:rPr lang="en-US" altLang="en-US" sz="1400" smtClean="0"/>
              <a:t> </a:t>
            </a:r>
          </a:p>
          <a:p>
            <a:pPr eaLnBrk="1" hangingPunct="1">
              <a:lnSpc>
                <a:spcPct val="80000"/>
              </a:lnSpc>
              <a:buFont typeface="Wingdings" panose="05000000000000000000" pitchFamily="2" charset="2"/>
              <a:buNone/>
            </a:pPr>
            <a:endParaRPr lang="en-US" altLang="en-US" sz="2000" smtClean="0"/>
          </a:p>
          <a:p>
            <a:pPr eaLnBrk="1" hangingPunct="1">
              <a:lnSpc>
                <a:spcPct val="80000"/>
              </a:lnSpc>
              <a:buFont typeface="Wingdings" panose="05000000000000000000" pitchFamily="2" charset="2"/>
              <a:buNone/>
            </a:pPr>
            <a:r>
              <a:rPr lang="en-US" altLang="en-US" sz="1800" smtClean="0"/>
              <a:t>E.g. Pentium is considered a modern CISC processor</a:t>
            </a:r>
          </a:p>
          <a:p>
            <a:pPr eaLnBrk="1" hangingPunct="1">
              <a:lnSpc>
                <a:spcPct val="80000"/>
              </a:lnSpc>
              <a:buFont typeface="Wingdings" panose="05000000000000000000" pitchFamily="2" charset="2"/>
              <a:buNone/>
            </a:pPr>
            <a:endParaRPr lang="en-US" altLang="en-US" sz="14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0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90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90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90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5" name="Rectangle 3"/>
          <p:cNvSpPr>
            <a:spLocks noGrp="1" noChangeArrowheads="1"/>
          </p:cNvSpPr>
          <p:nvPr>
            <p:ph type="body" idx="1"/>
          </p:nvPr>
        </p:nvSpPr>
        <p:spPr>
          <a:xfrm>
            <a:off x="457200" y="836613"/>
            <a:ext cx="8229600" cy="5030787"/>
          </a:xfrm>
        </p:spPr>
        <p:txBody>
          <a:bodyPr/>
          <a:lstStyle/>
          <a:p>
            <a:pPr eaLnBrk="1" hangingPunct="1">
              <a:lnSpc>
                <a:spcPct val="80000"/>
              </a:lnSpc>
              <a:buFont typeface="Wingdings" panose="05000000000000000000" pitchFamily="2" charset="2"/>
              <a:buNone/>
            </a:pPr>
            <a:r>
              <a:rPr lang="en-US" altLang="en-US" sz="2000" smtClean="0"/>
              <a:t>Most CISC hardware architectures have several characteristics in common: </a:t>
            </a:r>
          </a:p>
          <a:p>
            <a:pPr eaLnBrk="1" hangingPunct="1">
              <a:lnSpc>
                <a:spcPct val="80000"/>
              </a:lnSpc>
            </a:pPr>
            <a:r>
              <a:rPr lang="en-US" altLang="en-US" sz="2000" smtClean="0"/>
              <a:t>Complex instruction-decoding logic, driven by the need for a single instruction to support multiple addressing modes. </a:t>
            </a:r>
          </a:p>
          <a:p>
            <a:pPr eaLnBrk="1" hangingPunct="1">
              <a:lnSpc>
                <a:spcPct val="80000"/>
              </a:lnSpc>
            </a:pPr>
            <a:r>
              <a:rPr lang="en-US" altLang="en-US" sz="2000" smtClean="0"/>
              <a:t>A small number of general purpose registers. This is the direct result of having instructions which can operate directly on memory and the limited amount of chip space not dedicated to instruction decoding, execution, and microcode storage. </a:t>
            </a:r>
          </a:p>
          <a:p>
            <a:pPr eaLnBrk="1" hangingPunct="1">
              <a:lnSpc>
                <a:spcPct val="80000"/>
              </a:lnSpc>
            </a:pPr>
            <a:r>
              <a:rPr lang="en-US" altLang="en-US" sz="2000" smtClean="0"/>
              <a:t>Several special purpose registers. Many CTSC designs set aside special registers for the stack pointer, interrupt handling, and so on. This can simplify the hardware design somewhat, at the expense of making the instruction set more complex. </a:t>
            </a:r>
          </a:p>
          <a:p>
            <a:pPr eaLnBrk="1" hangingPunct="1">
              <a:lnSpc>
                <a:spcPct val="80000"/>
              </a:lnSpc>
            </a:pPr>
            <a:r>
              <a:rPr lang="en-US" altLang="en-US" sz="2000" smtClean="0"/>
              <a:t>A 'Condition code" register which is set as a side-effect of most instructions. This register reflects whether the result of the last operation is less than, equal to, or greater than zero and records if certain error conditions occur.</a:t>
            </a:r>
          </a:p>
          <a:p>
            <a:pPr eaLnBrk="1" hangingPunct="1">
              <a:lnSpc>
                <a:spcPct val="80000"/>
              </a:lnSpc>
            </a:pPr>
            <a:endParaRPr lang="en-US" altLang="en-US" sz="2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03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03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5" name="Rectangle 3"/>
          <p:cNvSpPr>
            <a:spLocks noGrp="1" noChangeArrowheads="1"/>
          </p:cNvSpPr>
          <p:nvPr>
            <p:ph type="body" idx="1"/>
          </p:nvPr>
        </p:nvSpPr>
        <p:spPr>
          <a:xfrm>
            <a:off x="457200" y="908050"/>
            <a:ext cx="8229600" cy="4959350"/>
          </a:xfrm>
        </p:spPr>
        <p:txBody>
          <a:bodyPr/>
          <a:lstStyle/>
          <a:p>
            <a:pPr eaLnBrk="1" hangingPunct="1">
              <a:lnSpc>
                <a:spcPct val="80000"/>
              </a:lnSpc>
              <a:buFont typeface="Wingdings" panose="05000000000000000000" pitchFamily="2" charset="2"/>
              <a:buNone/>
            </a:pPr>
            <a:r>
              <a:rPr lang="en-US" altLang="en-US" sz="2000" smtClean="0"/>
              <a:t>At the time of their initial development, CISC machines used available technologies to optimize computer performance.</a:t>
            </a:r>
          </a:p>
          <a:p>
            <a:pPr eaLnBrk="1" hangingPunct="1">
              <a:lnSpc>
                <a:spcPct val="80000"/>
              </a:lnSpc>
            </a:pPr>
            <a:r>
              <a:rPr lang="en-US" altLang="en-US" sz="2000" smtClean="0"/>
              <a:t>Microprogramniing is as easy as assembly language to implement, and much less expensive than hardwiring a control unit. </a:t>
            </a:r>
          </a:p>
          <a:p>
            <a:pPr eaLnBrk="1" hangingPunct="1">
              <a:lnSpc>
                <a:spcPct val="80000"/>
              </a:lnSpc>
            </a:pPr>
            <a:r>
              <a:rPr lang="en-US" altLang="en-US" sz="2000" smtClean="0"/>
              <a:t>The ease of microcoding new instructions allowed designers to make CISC machines upwardly compatible: a new computer could run the same programs as earlier computers because the new computer would contain a superset of the instructions of the earlier computers. </a:t>
            </a:r>
          </a:p>
          <a:p>
            <a:pPr eaLnBrk="1" hangingPunct="1">
              <a:lnSpc>
                <a:spcPct val="80000"/>
              </a:lnSpc>
            </a:pPr>
            <a:r>
              <a:rPr lang="en-US" altLang="en-US" sz="2000" smtClean="0"/>
              <a:t>As each instruction became more capable, fewer instructions could be used to implement a given task. This made more efficient use of the relatively slow main memory. </a:t>
            </a:r>
          </a:p>
          <a:p>
            <a:pPr eaLnBrk="1" hangingPunct="1">
              <a:lnSpc>
                <a:spcPct val="80000"/>
              </a:lnSpc>
            </a:pPr>
            <a:r>
              <a:rPr lang="en-US" altLang="en-US" sz="2000" smtClean="0"/>
              <a:t>Because microprogram instruction sets can be written to match the constructs of high-level languages, the compiler does not have to be as complicated.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2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2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523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52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mtClean="0"/>
              <a:t>CISC Disadvantages</a:t>
            </a:r>
          </a:p>
        </p:txBody>
      </p:sp>
      <p:sp>
        <p:nvSpPr>
          <p:cNvPr id="10243"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z="1800" smtClean="0"/>
              <a:t>Designers soon realised that the CISC philosophy had its own problems, including:</a:t>
            </a:r>
          </a:p>
          <a:p>
            <a:pPr eaLnBrk="1" hangingPunct="1">
              <a:lnSpc>
                <a:spcPct val="80000"/>
              </a:lnSpc>
            </a:pPr>
            <a:r>
              <a:rPr lang="en-US" altLang="en-US" sz="1800" smtClean="0"/>
              <a:t>Earlier generations of a processor family generally were contained as a subset in every new version - so instruction set &amp; chip hardware become more complex with each generation of computers. </a:t>
            </a:r>
          </a:p>
          <a:p>
            <a:pPr eaLnBrk="1" hangingPunct="1">
              <a:lnSpc>
                <a:spcPct val="80000"/>
              </a:lnSpc>
            </a:pPr>
            <a:r>
              <a:rPr lang="en-US" altLang="en-US" sz="1800" smtClean="0"/>
              <a:t>So that as many instructions as possible could be stored in memory with the least possible wasted space, individual instructions could be of almost any length - this means that different instructions will take different amounts of clock time to execute, slowing down the overall performance of the machine. </a:t>
            </a:r>
          </a:p>
          <a:p>
            <a:pPr eaLnBrk="1" hangingPunct="1">
              <a:lnSpc>
                <a:spcPct val="80000"/>
              </a:lnSpc>
            </a:pPr>
            <a:r>
              <a:rPr lang="en-US" altLang="en-US" sz="1800" smtClean="0"/>
              <a:t>Many specialized instructions aren't used frequently enough to justify their existence -approximately 20% of the available instructions are used in a typical program. </a:t>
            </a:r>
          </a:p>
          <a:p>
            <a:pPr eaLnBrk="1" hangingPunct="1">
              <a:lnSpc>
                <a:spcPct val="80000"/>
              </a:lnSpc>
            </a:pPr>
            <a:r>
              <a:rPr lang="en-US" altLang="en-US" sz="1800" smtClean="0"/>
              <a:t>CISC instructions typically set the condition codes as a side effect of the instruction. Not only does setting the condition codes take time, but programmers have to remember to examine the condition code bits before a subsequent instruction changes them.</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mtClean="0"/>
              <a:t>What is RISC?</a:t>
            </a:r>
          </a:p>
        </p:txBody>
      </p:sp>
      <p:sp>
        <p:nvSpPr>
          <p:cNvPr id="88067" name="Rectangle 3"/>
          <p:cNvSpPr>
            <a:spLocks noGrp="1" noChangeArrowheads="1"/>
          </p:cNvSpPr>
          <p:nvPr>
            <p:ph type="body" idx="1"/>
          </p:nvPr>
        </p:nvSpPr>
        <p:spPr/>
        <p:txBody>
          <a:bodyPr/>
          <a:lstStyle/>
          <a:p>
            <a:pPr eaLnBrk="1" hangingPunct="1">
              <a:lnSpc>
                <a:spcPct val="80000"/>
              </a:lnSpc>
            </a:pPr>
            <a:r>
              <a:rPr lang="en-US" altLang="en-US" sz="1800" b="1" smtClean="0"/>
              <a:t>RISC?</a:t>
            </a:r>
            <a:r>
              <a:rPr lang="en-US" altLang="en-US" sz="1800" smtClean="0"/>
              <a:t/>
            </a:r>
            <a:br>
              <a:rPr lang="en-US" altLang="en-US" sz="1800" smtClean="0"/>
            </a:br>
            <a:r>
              <a:rPr lang="en-US" altLang="en-US" sz="1800" smtClean="0"/>
              <a:t>RISC, or </a:t>
            </a:r>
            <a:r>
              <a:rPr lang="en-US" altLang="en-US" sz="1800" i="1" smtClean="0"/>
              <a:t>Reduced Instruction Set Computer</a:t>
            </a:r>
            <a:r>
              <a:rPr lang="en-US" altLang="en-US" sz="1800" smtClean="0"/>
              <a:t>. is a type of microprocessor architecture that utilizes a small, highly-optimized set of instructions, rather than a more specialized set of instructions often found in other types of architectures.</a:t>
            </a:r>
          </a:p>
          <a:p>
            <a:pPr eaLnBrk="1" hangingPunct="1">
              <a:lnSpc>
                <a:spcPct val="80000"/>
              </a:lnSpc>
            </a:pPr>
            <a:r>
              <a:rPr lang="en-US" altLang="en-US" sz="1800" b="1" smtClean="0"/>
              <a:t>History</a:t>
            </a:r>
            <a:r>
              <a:rPr lang="en-US" altLang="en-US" sz="1800" smtClean="0"/>
              <a:t/>
            </a:r>
            <a:br>
              <a:rPr lang="en-US" altLang="en-US" sz="1800" smtClean="0"/>
            </a:br>
            <a:r>
              <a:rPr lang="en-US" altLang="en-US" sz="1800" smtClean="0"/>
              <a:t>The first RISC projects came from IBM, Stanford, and UC-Berkeley in the late 70s and early 80s. The IBM 801, Stanford MIPS, and Berkeley RISC 1 and 2 were all designed with a similar philosophy which has become known as RISC. Certain design features have been characteristic of most RISC processors: </a:t>
            </a:r>
          </a:p>
          <a:p>
            <a:pPr lvl="1" eaLnBrk="1" hangingPunct="1">
              <a:lnSpc>
                <a:spcPct val="80000"/>
              </a:lnSpc>
            </a:pPr>
            <a:r>
              <a:rPr lang="en-US" altLang="en-US" sz="1600" i="1" smtClean="0"/>
              <a:t>one cycle execution time</a:t>
            </a:r>
            <a:r>
              <a:rPr lang="en-US" altLang="en-US" sz="1600" smtClean="0"/>
              <a:t>: RISC processors have a CPI (clock per instruction) of one cycle. This is due to the optimization of each instruction on the CPU and a technique called PIPELINING </a:t>
            </a:r>
          </a:p>
          <a:p>
            <a:pPr lvl="1" eaLnBrk="1" hangingPunct="1">
              <a:lnSpc>
                <a:spcPct val="80000"/>
              </a:lnSpc>
            </a:pPr>
            <a:r>
              <a:rPr lang="en-US" altLang="en-US" sz="1600" i="1" smtClean="0"/>
              <a:t>pipelining</a:t>
            </a:r>
            <a:r>
              <a:rPr lang="en-US" altLang="en-US" sz="1600" smtClean="0"/>
              <a:t>: a techique that allows for simultaneous execution of parts, or stages, of instructions to more efficiently process instructions; </a:t>
            </a:r>
          </a:p>
          <a:p>
            <a:pPr lvl="1" eaLnBrk="1" hangingPunct="1">
              <a:lnSpc>
                <a:spcPct val="80000"/>
              </a:lnSpc>
            </a:pPr>
            <a:r>
              <a:rPr lang="en-US" altLang="en-US" sz="1600" i="1" smtClean="0"/>
              <a:t>large number of registers</a:t>
            </a:r>
            <a:r>
              <a:rPr lang="en-US" altLang="en-US" sz="1600" smtClean="0"/>
              <a:t>: the RISC design philosophy generally incorporates a larger number of registers to prevent in large amounts of interactions with memory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06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0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806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80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Pixel</Template>
  <TotalTime>1211</TotalTime>
  <Words>1409</Words>
  <Application>Microsoft Office PowerPoint</Application>
  <PresentationFormat>On-screen Show (4:3)</PresentationFormat>
  <Paragraphs>106</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Wingdings</vt:lpstr>
      <vt:lpstr>Calibri</vt:lpstr>
      <vt:lpstr>Arial Black</vt:lpstr>
      <vt:lpstr>Times New Roman</vt:lpstr>
      <vt:lpstr>宋体</vt:lpstr>
      <vt:lpstr>Verdana</vt:lpstr>
      <vt:lpstr>Pixel</vt:lpstr>
      <vt:lpstr>RISC and CISC</vt:lpstr>
      <vt:lpstr>Overview</vt:lpstr>
      <vt:lpstr>History of RISC/CISC</vt:lpstr>
      <vt:lpstr>What is CISC?</vt:lpstr>
      <vt:lpstr>CISC Attributes</vt:lpstr>
      <vt:lpstr>PowerPoint Presentation</vt:lpstr>
      <vt:lpstr>PowerPoint Presentation</vt:lpstr>
      <vt:lpstr>CISC Disadvantages</vt:lpstr>
      <vt:lpstr>What is RISC?</vt:lpstr>
      <vt:lpstr>RISC Attributes</vt:lpstr>
      <vt:lpstr>Pipelining</vt:lpstr>
      <vt:lpstr>RISC Disadvantages</vt:lpstr>
      <vt:lpstr>CISC versus RISC</vt:lpstr>
      <vt:lpstr>Summation</vt:lpstr>
      <vt:lpstr>Modern Day Advancement</vt:lpstr>
      <vt:lpstr>PowerPoint Presentation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RISC and CISC</dc:title>
  <dc:creator>Eugene Clewlow</dc:creator>
  <cp:lastModifiedBy>Kentheeswaran Kohilan</cp:lastModifiedBy>
  <cp:revision>38</cp:revision>
  <dcterms:created xsi:type="dcterms:W3CDTF">2005-04-10T23:18:10Z</dcterms:created>
  <dcterms:modified xsi:type="dcterms:W3CDTF">2015-10-02T11:18:00Z</dcterms:modified>
</cp:coreProperties>
</file>