
<file path=[Content_Types].xml><?xml version="1.0" encoding="utf-8"?>
<Types xmlns="http://schemas.openxmlformats.org/package/2006/content-types">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45"/>
  </p:notesMasterIdLst>
  <p:handoutMasterIdLst>
    <p:handoutMasterId r:id="rId46"/>
  </p:handoutMasterIdLst>
  <p:sldIdLst>
    <p:sldId id="319" r:id="rId2"/>
    <p:sldId id="298" r:id="rId3"/>
    <p:sldId id="299" r:id="rId4"/>
    <p:sldId id="257" r:id="rId5"/>
    <p:sldId id="258" r:id="rId6"/>
    <p:sldId id="259" r:id="rId7"/>
    <p:sldId id="260" r:id="rId8"/>
    <p:sldId id="300" r:id="rId9"/>
    <p:sldId id="301" r:id="rId10"/>
    <p:sldId id="261" r:id="rId11"/>
    <p:sldId id="262" r:id="rId12"/>
    <p:sldId id="263" r:id="rId13"/>
    <p:sldId id="264" r:id="rId14"/>
    <p:sldId id="284" r:id="rId15"/>
    <p:sldId id="285" r:id="rId16"/>
    <p:sldId id="286" r:id="rId17"/>
    <p:sldId id="287" r:id="rId18"/>
    <p:sldId id="288" r:id="rId19"/>
    <p:sldId id="302" r:id="rId20"/>
    <p:sldId id="303" r:id="rId21"/>
    <p:sldId id="289" r:id="rId22"/>
    <p:sldId id="290" r:id="rId23"/>
    <p:sldId id="304" r:id="rId24"/>
    <p:sldId id="305" r:id="rId25"/>
    <p:sldId id="306" r:id="rId26"/>
    <p:sldId id="291" r:id="rId27"/>
    <p:sldId id="292" r:id="rId28"/>
    <p:sldId id="293" r:id="rId29"/>
    <p:sldId id="294" r:id="rId30"/>
    <p:sldId id="307" r:id="rId31"/>
    <p:sldId id="308" r:id="rId32"/>
    <p:sldId id="295" r:id="rId33"/>
    <p:sldId id="309" r:id="rId34"/>
    <p:sldId id="310" r:id="rId35"/>
    <p:sldId id="311" r:id="rId36"/>
    <p:sldId id="312" r:id="rId37"/>
    <p:sldId id="313" r:id="rId38"/>
    <p:sldId id="296" r:id="rId39"/>
    <p:sldId id="314" r:id="rId40"/>
    <p:sldId id="297" r:id="rId41"/>
    <p:sldId id="315" r:id="rId42"/>
    <p:sldId id="316" r:id="rId43"/>
    <p:sldId id="318" r:id="rId44"/>
  </p:sldIdLst>
  <p:sldSz cx="9144000" cy="6858000" type="letter"/>
  <p:notesSz cx="6985000" cy="92837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Helvetica" panose="020B0604020202020204" pitchFamily="34" charset="0"/>
        <a:ea typeface="+mn-ea"/>
        <a:cs typeface="+mn-cs"/>
      </a:defRPr>
    </a:lvl5pPr>
    <a:lvl6pPr marL="2286000" algn="l" defTabSz="914400" rtl="0" eaLnBrk="1" latinLnBrk="0" hangingPunct="1">
      <a:defRPr b="1" kern="1200">
        <a:solidFill>
          <a:schemeClr val="tx1"/>
        </a:solidFill>
        <a:latin typeface="Helvetica" panose="020B0604020202020204" pitchFamily="34" charset="0"/>
        <a:ea typeface="+mn-ea"/>
        <a:cs typeface="+mn-cs"/>
      </a:defRPr>
    </a:lvl6pPr>
    <a:lvl7pPr marL="2743200" algn="l" defTabSz="914400" rtl="0" eaLnBrk="1" latinLnBrk="0" hangingPunct="1">
      <a:defRPr b="1" kern="1200">
        <a:solidFill>
          <a:schemeClr val="tx1"/>
        </a:solidFill>
        <a:latin typeface="Helvetica" panose="020B0604020202020204" pitchFamily="34" charset="0"/>
        <a:ea typeface="+mn-ea"/>
        <a:cs typeface="+mn-cs"/>
      </a:defRPr>
    </a:lvl7pPr>
    <a:lvl8pPr marL="3200400" algn="l" defTabSz="914400" rtl="0" eaLnBrk="1" latinLnBrk="0" hangingPunct="1">
      <a:defRPr b="1" kern="1200">
        <a:solidFill>
          <a:schemeClr val="tx1"/>
        </a:solidFill>
        <a:latin typeface="Helvetica" panose="020B0604020202020204" pitchFamily="34" charset="0"/>
        <a:ea typeface="+mn-ea"/>
        <a:cs typeface="+mn-cs"/>
      </a:defRPr>
    </a:lvl8pPr>
    <a:lvl9pPr marL="3657600" algn="l" defTabSz="914400" rtl="0" eaLnBrk="1" latinLnBrk="0" hangingPunct="1">
      <a:defRPr b="1"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4230">
          <p15:clr>
            <a:srgbClr val="A4A3A4"/>
          </p15:clr>
        </p15:guide>
        <p15:guide id="2" pos="47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FF0000"/>
    <a:srgbClr val="33CCFF"/>
    <a:srgbClr val="66CCFF"/>
    <a:srgbClr val="FF66CC"/>
    <a:srgbClr val="DDDDDD"/>
    <a:srgbClr val="000004"/>
    <a:srgbClr val="0004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50" autoAdjust="0"/>
    <p:restoredTop sz="88869" autoAdjust="0"/>
  </p:normalViewPr>
  <p:slideViewPr>
    <p:cSldViewPr snapToGrid="0" snapToObjects="1">
      <p:cViewPr varScale="1">
        <p:scale>
          <a:sx n="62" d="100"/>
          <a:sy n="62" d="100"/>
        </p:scale>
        <p:origin x="906" y="78"/>
      </p:cViewPr>
      <p:guideLst>
        <p:guide orient="horz" pos="4230"/>
        <p:guide pos="4755"/>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30.xml"/><Relationship Id="rId3" Type="http://schemas.openxmlformats.org/officeDocument/2006/relationships/slide" Target="slides/slide6.xml"/><Relationship Id="rId7" Type="http://schemas.openxmlformats.org/officeDocument/2006/relationships/slide" Target="slides/slide29.xml"/><Relationship Id="rId2" Type="http://schemas.openxmlformats.org/officeDocument/2006/relationships/slide" Target="slides/slide5.xml"/><Relationship Id="rId1" Type="http://schemas.openxmlformats.org/officeDocument/2006/relationships/slide" Target="slides/slide3.xml"/><Relationship Id="rId6" Type="http://schemas.openxmlformats.org/officeDocument/2006/relationships/slide" Target="slides/slide28.xml"/><Relationship Id="rId11" Type="http://schemas.openxmlformats.org/officeDocument/2006/relationships/slide" Target="slides/slide40.xml"/><Relationship Id="rId5" Type="http://schemas.openxmlformats.org/officeDocument/2006/relationships/slide" Target="slides/slide26.xml"/><Relationship Id="rId10" Type="http://schemas.openxmlformats.org/officeDocument/2006/relationships/slide" Target="slides/slide38.xml"/><Relationship Id="rId4" Type="http://schemas.openxmlformats.org/officeDocument/2006/relationships/slide" Target="slides/slide7.xml"/><Relationship Id="rId9"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106738" y="8842375"/>
            <a:ext cx="773112" cy="258763"/>
          </a:xfrm>
          <a:prstGeom prst="rect">
            <a:avLst/>
          </a:prstGeom>
          <a:noFill/>
          <a:ln w="12700">
            <a:noFill/>
            <a:miter lim="800000"/>
            <a:headEnd/>
            <a:tailEnd/>
          </a:ln>
          <a:effectLst/>
        </p:spPr>
        <p:txBody>
          <a:bodyPr wrap="none" lIns="87312" tIns="44450" rIns="87312" bIns="44450">
            <a:spAutoFit/>
          </a:bodyPr>
          <a:lstStyle>
            <a:lvl1pPr defTabSz="868363">
              <a:defRPr b="1">
                <a:solidFill>
                  <a:schemeClr val="tx1"/>
                </a:solidFill>
                <a:latin typeface="Helvetica" panose="020B0604020202020204" pitchFamily="34" charset="0"/>
              </a:defRPr>
            </a:lvl1pPr>
            <a:lvl2pPr marL="742950" indent="-285750" defTabSz="868363">
              <a:defRPr b="1">
                <a:solidFill>
                  <a:schemeClr val="tx1"/>
                </a:solidFill>
                <a:latin typeface="Helvetica" panose="020B0604020202020204" pitchFamily="34" charset="0"/>
              </a:defRPr>
            </a:lvl2pPr>
            <a:lvl3pPr marL="1143000" indent="-228600" defTabSz="868363">
              <a:defRPr b="1">
                <a:solidFill>
                  <a:schemeClr val="tx1"/>
                </a:solidFill>
                <a:latin typeface="Helvetica" panose="020B0604020202020204" pitchFamily="34" charset="0"/>
              </a:defRPr>
            </a:lvl3pPr>
            <a:lvl4pPr marL="1600200" indent="-228600" defTabSz="868363">
              <a:defRPr b="1">
                <a:solidFill>
                  <a:schemeClr val="tx1"/>
                </a:solidFill>
                <a:latin typeface="Helvetica" panose="020B0604020202020204" pitchFamily="34" charset="0"/>
              </a:defRPr>
            </a:lvl4pPr>
            <a:lvl5pPr marL="2057400" indent="-228600" defTabSz="868363">
              <a:defRPr b="1">
                <a:solidFill>
                  <a:schemeClr val="tx1"/>
                </a:solidFill>
                <a:latin typeface="Helvetica" panose="020B0604020202020204" pitchFamily="34" charset="0"/>
              </a:defRPr>
            </a:lvl5pPr>
            <a:lvl6pPr marL="2514600" indent="-228600" algn="ctr" defTabSz="868363"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defTabSz="868363"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defTabSz="868363"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defTabSz="868363"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ctr">
              <a:lnSpc>
                <a:spcPct val="90000"/>
              </a:lnSpc>
              <a:defRPr/>
            </a:pPr>
            <a:r>
              <a:rPr lang="en-US" altLang="en-US" sz="1200" b="0" smtClean="0"/>
              <a:t>Page </a:t>
            </a:r>
            <a:fld id="{BE5D671E-2425-4652-BFC4-83A0BA3E9017}" type="slidenum">
              <a:rPr lang="en-US" altLang="en-US" sz="1200" b="0" smtClean="0"/>
              <a:pPr algn="ctr">
                <a:lnSpc>
                  <a:spcPct val="90000"/>
                </a:lnSpc>
                <a:defRPr/>
              </a:pPr>
              <a:t>‹#›</a:t>
            </a:fld>
            <a:endParaRPr lang="en-US" altLang="en-US" sz="1200" b="0" smtClean="0"/>
          </a:p>
        </p:txBody>
      </p:sp>
    </p:spTree>
    <p:extLst>
      <p:ext uri="{BB962C8B-B14F-4D97-AF65-F5344CB8AC3E}">
        <p14:creationId xmlns:p14="http://schemas.microsoft.com/office/powerpoint/2010/main" val="924873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1863" y="4410075"/>
            <a:ext cx="5121275" cy="4176713"/>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1" name="Rectangle 3"/>
          <p:cNvSpPr>
            <a:spLocks noChangeArrowheads="1"/>
          </p:cNvSpPr>
          <p:nvPr/>
        </p:nvSpPr>
        <p:spPr bwMode="auto">
          <a:xfrm>
            <a:off x="3084513" y="8842375"/>
            <a:ext cx="815975" cy="261938"/>
          </a:xfrm>
          <a:prstGeom prst="rect">
            <a:avLst/>
          </a:prstGeom>
          <a:noFill/>
          <a:ln w="12700">
            <a:noFill/>
            <a:miter lim="800000"/>
            <a:headEnd/>
            <a:tailEnd/>
          </a:ln>
          <a:effectLst/>
        </p:spPr>
        <p:txBody>
          <a:bodyPr wrap="none" lIns="87312" tIns="44450" rIns="87312" bIns="44450">
            <a:spAutoFit/>
          </a:bodyPr>
          <a:lstStyle>
            <a:lvl1pPr defTabSz="868363">
              <a:defRPr b="1">
                <a:solidFill>
                  <a:schemeClr val="tx1"/>
                </a:solidFill>
                <a:latin typeface="Helvetica" panose="020B0604020202020204" pitchFamily="34" charset="0"/>
              </a:defRPr>
            </a:lvl1pPr>
            <a:lvl2pPr marL="742950" indent="-285750" defTabSz="868363">
              <a:defRPr b="1">
                <a:solidFill>
                  <a:schemeClr val="tx1"/>
                </a:solidFill>
                <a:latin typeface="Helvetica" panose="020B0604020202020204" pitchFamily="34" charset="0"/>
              </a:defRPr>
            </a:lvl2pPr>
            <a:lvl3pPr marL="1143000" indent="-228600" defTabSz="868363">
              <a:defRPr b="1">
                <a:solidFill>
                  <a:schemeClr val="tx1"/>
                </a:solidFill>
                <a:latin typeface="Helvetica" panose="020B0604020202020204" pitchFamily="34" charset="0"/>
              </a:defRPr>
            </a:lvl3pPr>
            <a:lvl4pPr marL="1600200" indent="-228600" defTabSz="868363">
              <a:defRPr b="1">
                <a:solidFill>
                  <a:schemeClr val="tx1"/>
                </a:solidFill>
                <a:latin typeface="Helvetica" panose="020B0604020202020204" pitchFamily="34" charset="0"/>
              </a:defRPr>
            </a:lvl4pPr>
            <a:lvl5pPr marL="2057400" indent="-228600" defTabSz="868363">
              <a:defRPr b="1">
                <a:solidFill>
                  <a:schemeClr val="tx1"/>
                </a:solidFill>
                <a:latin typeface="Helvetica" panose="020B0604020202020204" pitchFamily="34" charset="0"/>
              </a:defRPr>
            </a:lvl5pPr>
            <a:lvl6pPr marL="2514600" indent="-228600" algn="ctr" defTabSz="868363"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defTabSz="868363"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defTabSz="868363"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defTabSz="868363"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ctr">
              <a:lnSpc>
                <a:spcPct val="90000"/>
              </a:lnSpc>
              <a:defRPr/>
            </a:pPr>
            <a:r>
              <a:rPr lang="en-US" altLang="en-US" sz="1200" b="0" smtClean="0">
                <a:latin typeface="Century Gothic" panose="020B0502020202020204" pitchFamily="34" charset="0"/>
              </a:rPr>
              <a:t>Page </a:t>
            </a:r>
            <a:fld id="{83ECC8B7-A5F2-47FB-AB3F-B6B2E0380E3A}" type="slidenum">
              <a:rPr lang="en-US" altLang="en-US" sz="1200" b="0" smtClean="0">
                <a:latin typeface="Century Gothic" panose="020B0502020202020204" pitchFamily="34" charset="0"/>
              </a:rPr>
              <a:pPr algn="ctr">
                <a:lnSpc>
                  <a:spcPct val="90000"/>
                </a:lnSpc>
                <a:defRPr/>
              </a:pPr>
              <a:t>‹#›</a:t>
            </a:fld>
            <a:endParaRPr lang="en-US" altLang="en-US" sz="1200" b="0" smtClean="0">
              <a:latin typeface="Century Gothic" panose="020B0502020202020204" pitchFamily="34" charset="0"/>
            </a:endParaRPr>
          </a:p>
        </p:txBody>
      </p:sp>
      <p:sp>
        <p:nvSpPr>
          <p:cNvPr id="3076" name="Rectangle 4"/>
          <p:cNvSpPr>
            <a:spLocks noGrp="1" noRot="1" noChangeAspect="1" noChangeArrowheads="1" noTextEdit="1"/>
          </p:cNvSpPr>
          <p:nvPr>
            <p:ph type="sldImg" idx="2"/>
          </p:nvPr>
        </p:nvSpPr>
        <p:spPr bwMode="auto">
          <a:xfrm>
            <a:off x="1181100" y="703263"/>
            <a:ext cx="4622800" cy="3467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52516045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entury Gothic"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4386"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44387" name="Rectangle 3"/>
          <p:cNvSpPr>
            <a:spLocks noGrp="1" noChangeArrowheads="1"/>
          </p:cNvSpPr>
          <p:nvPr>
            <p:ph type="ctrTitle" sz="quarter"/>
          </p:nvPr>
        </p:nvSpPr>
        <p:spPr>
          <a:xfrm>
            <a:off x="685800" y="365125"/>
            <a:ext cx="7772400" cy="1143000"/>
          </a:xfrm>
          <a:effectLst>
            <a:outerShdw dist="71842" dir="2700000" algn="ctr" rotWithShape="0">
              <a:schemeClr val="bg2"/>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097064068"/>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514442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9341734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650083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0646925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081272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6547005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6072364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843417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1534714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5824476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7" name="Rectangle 3"/>
          <p:cNvSpPr>
            <a:spLocks noGrp="1" noChangeArrowheads="1"/>
          </p:cNvSpPr>
          <p:nvPr>
            <p:ph type="title"/>
          </p:nvPr>
        </p:nvSpPr>
        <p:spPr bwMode="auto">
          <a:xfrm>
            <a:off x="404813" y="247650"/>
            <a:ext cx="8716962" cy="781050"/>
          </a:xfrm>
          <a:prstGeom prst="rect">
            <a:avLst/>
          </a:prstGeom>
          <a:noFill/>
          <a:ln>
            <a:noFill/>
          </a:ln>
          <a:effectLst>
            <a:outerShdw dist="53882" dir="2700000" algn="ctr" rotWithShape="0">
              <a:srgbClr val="969696"/>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43364" name="Text Box 4"/>
          <p:cNvSpPr txBox="1">
            <a:spLocks noChangeArrowheads="1"/>
          </p:cNvSpPr>
          <p:nvPr/>
        </p:nvSpPr>
        <p:spPr bwMode="auto">
          <a:xfrm>
            <a:off x="219075" y="6400800"/>
            <a:ext cx="604838" cy="285750"/>
          </a:xfrm>
          <a:prstGeom prst="rect">
            <a:avLst/>
          </a:prstGeom>
          <a:noFill/>
          <a:ln w="19050">
            <a:noFill/>
            <a:miter lim="800000"/>
            <a:headEnd/>
            <a:tailEnd type="none" w="sm" len="sm"/>
          </a:ln>
          <a:effectLst/>
        </p:spPr>
        <p:txBody>
          <a:bodyPr wrap="none" lIns="45715" tIns="45715" rIns="45715" bIns="45715" anchor="ctr">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ctr">
              <a:lnSpc>
                <a:spcPct val="90000"/>
              </a:lnSpc>
              <a:defRPr/>
            </a:pPr>
            <a:r>
              <a:rPr lang="en-US" altLang="en-US" sz="1400" b="0" smtClean="0">
                <a:solidFill>
                  <a:schemeClr val="hlink"/>
                </a:solidFill>
              </a:rPr>
              <a:t>– </a:t>
            </a:r>
            <a:fld id="{5E80E709-0234-49CC-AC22-0BAA78169DAD}" type="slidenum">
              <a:rPr lang="en-US" altLang="en-US" sz="1400" b="0" smtClean="0">
                <a:solidFill>
                  <a:schemeClr val="hlink"/>
                </a:solidFill>
              </a:rPr>
              <a:pPr algn="ctr">
                <a:lnSpc>
                  <a:spcPct val="90000"/>
                </a:lnSpc>
                <a:defRPr/>
              </a:pPr>
              <a:t>‹#›</a:t>
            </a:fld>
            <a:r>
              <a:rPr lang="en-US" altLang="en-US" sz="1400" b="0" smtClean="0">
                <a:solidFill>
                  <a:schemeClr val="hlink"/>
                </a:solidFill>
              </a:rPr>
              <a:t> –</a:t>
            </a:r>
            <a:endParaRPr lang="en-US" altLang="en-US" sz="1400" b="0" smtClean="0"/>
          </a:p>
        </p:txBody>
      </p:sp>
      <p:sp>
        <p:nvSpPr>
          <p:cNvPr id="1029" name="Rectangle 5"/>
          <p:cNvSpPr>
            <a:spLocks noChangeArrowheads="1"/>
          </p:cNvSpPr>
          <p:nvPr/>
        </p:nvSpPr>
        <p:spPr bwMode="auto">
          <a:xfrm>
            <a:off x="7562850" y="6391275"/>
            <a:ext cx="10858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45715" tIns="45715" rIns="45715" bIns="45715"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r>
              <a:rPr lang="en-US" altLang="en-US" sz="1400" b="0">
                <a:solidFill>
                  <a:schemeClr val="hlink"/>
                </a:solidFill>
              </a:rPr>
              <a:t>15-213, F’02</a:t>
            </a:r>
          </a:p>
        </p:txBody>
      </p:sp>
    </p:spTree>
  </p:cSld>
  <p:clrMap bg1="lt1" tx1="dk1" bg2="lt2" tx2="dk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spd="med"/>
  <p:txStyles>
    <p:titleStyle>
      <a:lvl1pPr algn="l" rtl="0" eaLnBrk="0" fontAlgn="base" hangingPunct="0">
        <a:lnSpc>
          <a:spcPct val="87000"/>
        </a:lnSpc>
        <a:spcBef>
          <a:spcPct val="0"/>
        </a:spcBef>
        <a:spcAft>
          <a:spcPct val="0"/>
        </a:spcAft>
        <a:defRPr sz="3800" b="1">
          <a:solidFill>
            <a:schemeClr val="hlink"/>
          </a:solidFill>
          <a:latin typeface="+mj-lt"/>
          <a:ea typeface="+mj-ea"/>
          <a:cs typeface="+mj-cs"/>
        </a:defRPr>
      </a:lvl1pPr>
      <a:lvl2pPr algn="l" rtl="0" eaLnBrk="0" fontAlgn="base" hangingPunct="0">
        <a:lnSpc>
          <a:spcPct val="87000"/>
        </a:lnSpc>
        <a:spcBef>
          <a:spcPct val="0"/>
        </a:spcBef>
        <a:spcAft>
          <a:spcPct val="0"/>
        </a:spcAft>
        <a:defRPr sz="3800" b="1">
          <a:solidFill>
            <a:schemeClr val="hlink"/>
          </a:solidFill>
          <a:latin typeface="Helvetica" pitchFamily="34" charset="0"/>
        </a:defRPr>
      </a:lvl2pPr>
      <a:lvl3pPr algn="l" rtl="0" eaLnBrk="0" fontAlgn="base" hangingPunct="0">
        <a:lnSpc>
          <a:spcPct val="87000"/>
        </a:lnSpc>
        <a:spcBef>
          <a:spcPct val="0"/>
        </a:spcBef>
        <a:spcAft>
          <a:spcPct val="0"/>
        </a:spcAft>
        <a:defRPr sz="3800" b="1">
          <a:solidFill>
            <a:schemeClr val="hlink"/>
          </a:solidFill>
          <a:latin typeface="Helvetica" pitchFamily="34" charset="0"/>
        </a:defRPr>
      </a:lvl3pPr>
      <a:lvl4pPr algn="l" rtl="0" eaLnBrk="0" fontAlgn="base" hangingPunct="0">
        <a:lnSpc>
          <a:spcPct val="87000"/>
        </a:lnSpc>
        <a:spcBef>
          <a:spcPct val="0"/>
        </a:spcBef>
        <a:spcAft>
          <a:spcPct val="0"/>
        </a:spcAft>
        <a:defRPr sz="3800" b="1">
          <a:solidFill>
            <a:schemeClr val="hlink"/>
          </a:solidFill>
          <a:latin typeface="Helvetica" pitchFamily="34" charset="0"/>
        </a:defRPr>
      </a:lvl4pPr>
      <a:lvl5pPr algn="l" rtl="0" eaLnBrk="0" fontAlgn="base" hangingPunct="0">
        <a:lnSpc>
          <a:spcPct val="87000"/>
        </a:lnSpc>
        <a:spcBef>
          <a:spcPct val="0"/>
        </a:spcBef>
        <a:spcAft>
          <a:spcPct val="0"/>
        </a:spcAft>
        <a:defRPr sz="3800" b="1">
          <a:solidFill>
            <a:schemeClr val="hlink"/>
          </a:solidFill>
          <a:latin typeface="Helvetica" pitchFamily="34" charset="0"/>
        </a:defRPr>
      </a:lvl5pPr>
      <a:lvl6pPr marL="457200" algn="l" rtl="0" fontAlgn="base">
        <a:lnSpc>
          <a:spcPct val="87000"/>
        </a:lnSpc>
        <a:spcBef>
          <a:spcPct val="0"/>
        </a:spcBef>
        <a:spcAft>
          <a:spcPct val="0"/>
        </a:spcAft>
        <a:defRPr sz="3800" b="1">
          <a:solidFill>
            <a:schemeClr val="hlink"/>
          </a:solidFill>
          <a:latin typeface="Helvetica" pitchFamily="34" charset="0"/>
        </a:defRPr>
      </a:lvl6pPr>
      <a:lvl7pPr marL="914400" algn="l" rtl="0" fontAlgn="base">
        <a:lnSpc>
          <a:spcPct val="87000"/>
        </a:lnSpc>
        <a:spcBef>
          <a:spcPct val="0"/>
        </a:spcBef>
        <a:spcAft>
          <a:spcPct val="0"/>
        </a:spcAft>
        <a:defRPr sz="3800" b="1">
          <a:solidFill>
            <a:schemeClr val="hlink"/>
          </a:solidFill>
          <a:latin typeface="Helvetica" pitchFamily="34" charset="0"/>
        </a:defRPr>
      </a:lvl7pPr>
      <a:lvl8pPr marL="1371600" algn="l" rtl="0" fontAlgn="base">
        <a:lnSpc>
          <a:spcPct val="87000"/>
        </a:lnSpc>
        <a:spcBef>
          <a:spcPct val="0"/>
        </a:spcBef>
        <a:spcAft>
          <a:spcPct val="0"/>
        </a:spcAft>
        <a:defRPr sz="3800" b="1">
          <a:solidFill>
            <a:schemeClr val="hlink"/>
          </a:solidFill>
          <a:latin typeface="Helvetica" pitchFamily="34" charset="0"/>
        </a:defRPr>
      </a:lvl8pPr>
      <a:lvl9pPr marL="1828800" algn="l" rtl="0" fontAlgn="base">
        <a:lnSpc>
          <a:spcPct val="87000"/>
        </a:lnSpc>
        <a:spcBef>
          <a:spcPct val="0"/>
        </a:spcBef>
        <a:spcAft>
          <a:spcPct val="0"/>
        </a:spcAft>
        <a:defRPr sz="3800" b="1">
          <a:solidFill>
            <a:schemeClr val="hlink"/>
          </a:solidFill>
          <a:latin typeface="Helvetica" pitchFamily="34"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panose="05000000000000000000" pitchFamily="2" charset="2"/>
        <a:buChar char="•"/>
        <a:defRPr sz="2400" b="1">
          <a:solidFill>
            <a:schemeClr val="tx2"/>
          </a:solidFill>
          <a:effectLst>
            <a:outerShdw blurRad="38100" dist="38100" dir="2700000" algn="tl">
              <a:srgbClr val="C0C0C0"/>
            </a:outerShdw>
          </a:effectLst>
          <a:latin typeface="+mn-lt"/>
          <a:ea typeface="+mn-ea"/>
          <a:cs typeface="+mn-cs"/>
        </a:defRPr>
      </a:lvl1pPr>
      <a:lvl2pPr marL="744538" indent="-246063" algn="l" rtl="0" eaLnBrk="0" fontAlgn="base" hangingPunct="0">
        <a:spcBef>
          <a:spcPct val="25000"/>
        </a:spcBef>
        <a:spcAft>
          <a:spcPct val="0"/>
        </a:spcAft>
        <a:buClr>
          <a:schemeClr val="hlink"/>
        </a:buClr>
        <a:buSzPct val="75000"/>
        <a:buFont typeface="Wingdings" panose="05000000000000000000" pitchFamily="2" charset="2"/>
        <a:buChar char="n"/>
        <a:defRPr sz="2000" b="1">
          <a:solidFill>
            <a:schemeClr val="tx1"/>
          </a:solidFill>
          <a:latin typeface="+mn-lt"/>
        </a:defRPr>
      </a:lvl2pPr>
      <a:lvl3pPr marL="1146175" indent="-238125" algn="l" rtl="0" eaLnBrk="0" fontAlgn="base" hangingPunct="0">
        <a:lnSpc>
          <a:spcPct val="107000"/>
        </a:lnSpc>
        <a:spcBef>
          <a:spcPct val="10000"/>
        </a:spcBef>
        <a:spcAft>
          <a:spcPct val="0"/>
        </a:spcAft>
        <a:buClr>
          <a:srgbClr val="005400"/>
        </a:buClr>
        <a:buSzPct val="90000"/>
        <a:buFont typeface="Wingdings" pitchFamily="2" charset="2"/>
        <a:buChar char="l"/>
        <a:defRPr sz="2400" b="1">
          <a:solidFill>
            <a:schemeClr val="folHlink"/>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451100" indent="-228600" algn="l" rtl="0" eaLnBrk="0" fontAlgn="base" hangingPunct="0">
        <a:spcBef>
          <a:spcPct val="20000"/>
        </a:spcBef>
        <a:spcAft>
          <a:spcPct val="0"/>
        </a:spcAft>
        <a:buChar char="•"/>
        <a:defRPr sz="2000">
          <a:solidFill>
            <a:schemeClr val="tx1"/>
          </a:solidFill>
          <a:latin typeface="Times New Roman" pitchFamily="18" charset="0"/>
        </a:defRPr>
      </a:lvl5pPr>
      <a:lvl6pPr marL="2908300" indent="-228600" algn="l" rtl="0" fontAlgn="base">
        <a:spcBef>
          <a:spcPct val="20000"/>
        </a:spcBef>
        <a:spcAft>
          <a:spcPct val="0"/>
        </a:spcAft>
        <a:buChar char="•"/>
        <a:defRPr sz="2000">
          <a:solidFill>
            <a:schemeClr val="tx1"/>
          </a:solidFill>
          <a:latin typeface="Times New Roman" pitchFamily="18" charset="0"/>
        </a:defRPr>
      </a:lvl6pPr>
      <a:lvl7pPr marL="3365500" indent="-228600" algn="l" rtl="0" fontAlgn="base">
        <a:spcBef>
          <a:spcPct val="20000"/>
        </a:spcBef>
        <a:spcAft>
          <a:spcPct val="0"/>
        </a:spcAft>
        <a:buChar char="•"/>
        <a:defRPr sz="2000">
          <a:solidFill>
            <a:schemeClr val="tx1"/>
          </a:solidFill>
          <a:latin typeface="Times New Roman" pitchFamily="18" charset="0"/>
        </a:defRPr>
      </a:lvl7pPr>
      <a:lvl8pPr marL="3822700" indent="-228600" algn="l" rtl="0" fontAlgn="base">
        <a:spcBef>
          <a:spcPct val="20000"/>
        </a:spcBef>
        <a:spcAft>
          <a:spcPct val="0"/>
        </a:spcAft>
        <a:buChar char="•"/>
        <a:defRPr sz="2000">
          <a:solidFill>
            <a:schemeClr val="tx1"/>
          </a:solidFill>
          <a:latin typeface="Times New Roman" pitchFamily="18" charset="0"/>
        </a:defRPr>
      </a:lvl8pPr>
      <a:lvl9pPr marL="42799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Microsoft_Excel_97-2003_Worksheet1.xls"/></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444500"/>
            <a:ext cx="9144000" cy="1565275"/>
          </a:xfrm>
        </p:spPr>
        <p:txBody>
          <a:bodyPr/>
          <a:lstStyle/>
          <a:p>
            <a:pPr algn="ctr" eaLnBrk="1" hangingPunct="1"/>
            <a:r>
              <a:rPr lang="en-US" altLang="en-US" smtClean="0"/>
              <a:t>The Memory Hierarchy</a:t>
            </a:r>
            <a:br>
              <a:rPr lang="en-US" altLang="en-US" smtClean="0"/>
            </a:br>
            <a:endParaRPr lang="en-US" altLang="en-US" smtClean="0"/>
          </a:p>
        </p:txBody>
      </p:sp>
      <p:sp>
        <p:nvSpPr>
          <p:cNvPr id="1027" name="Rectangle 3"/>
          <p:cNvSpPr>
            <a:spLocks noGrp="1" noChangeArrowheads="1"/>
          </p:cNvSpPr>
          <p:nvPr>
            <p:ph type="body" idx="1"/>
          </p:nvPr>
        </p:nvSpPr>
        <p:spPr>
          <a:xfrm>
            <a:off x="1676400" y="3505200"/>
            <a:ext cx="6175375" cy="2462213"/>
          </a:xfrm>
        </p:spPr>
        <p:txBody>
          <a:bodyPr lIns="90487" tIns="44450" rIns="90487" bIns="44450"/>
          <a:lstStyle/>
          <a:p>
            <a:pPr eaLnBrk="1" hangingPunct="1">
              <a:lnSpc>
                <a:spcPct val="80000"/>
              </a:lnSpc>
              <a:buFont typeface="Wingdings" panose="05000000000000000000" pitchFamily="2" charset="2"/>
              <a:buNone/>
              <a:defRPr/>
            </a:pPr>
            <a:r>
              <a:rPr lang="en-US" dirty="0" smtClean="0"/>
              <a:t>Topics</a:t>
            </a:r>
          </a:p>
          <a:p>
            <a:pPr lvl="1" eaLnBrk="1" hangingPunct="1">
              <a:lnSpc>
                <a:spcPct val="80000"/>
              </a:lnSpc>
              <a:defRPr/>
            </a:pPr>
            <a:r>
              <a:rPr lang="en-US" dirty="0" smtClean="0"/>
              <a:t>Storage technologies and trends</a:t>
            </a:r>
          </a:p>
          <a:p>
            <a:pPr lvl="1" eaLnBrk="1" hangingPunct="1">
              <a:lnSpc>
                <a:spcPct val="80000"/>
              </a:lnSpc>
              <a:defRPr/>
            </a:pPr>
            <a:r>
              <a:rPr lang="en-US" dirty="0" smtClean="0"/>
              <a:t>Locality of reference</a:t>
            </a:r>
          </a:p>
          <a:p>
            <a:pPr lvl="1" eaLnBrk="1" hangingPunct="1">
              <a:lnSpc>
                <a:spcPct val="80000"/>
              </a:lnSpc>
              <a:defRPr/>
            </a:pPr>
            <a:r>
              <a:rPr lang="en-US" dirty="0" smtClean="0"/>
              <a:t>Caching in the memory hierarchy</a:t>
            </a:r>
          </a:p>
        </p:txBody>
      </p:sp>
      <p:sp>
        <p:nvSpPr>
          <p:cNvPr id="5124" name="Rectangle 4"/>
          <p:cNvSpPr>
            <a:spLocks noChangeArrowheads="1"/>
          </p:cNvSpPr>
          <p:nvPr/>
        </p:nvSpPr>
        <p:spPr bwMode="auto">
          <a:xfrm>
            <a:off x="747713" y="6500813"/>
            <a:ext cx="13509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400">
                <a:latin typeface="Courier New" panose="02070309020205020404" pitchFamily="49" charset="0"/>
              </a:rPr>
              <a:t>class12.ppt</a:t>
            </a:r>
          </a:p>
        </p:txBody>
      </p:sp>
      <p:sp>
        <p:nvSpPr>
          <p:cNvPr id="5125" name="Rectangle 1"/>
          <p:cNvSpPr>
            <a:spLocks noChangeArrowheads="1"/>
          </p:cNvSpPr>
          <p:nvPr/>
        </p:nvSpPr>
        <p:spPr bwMode="auto">
          <a:xfrm>
            <a:off x="2286000" y="1714500"/>
            <a:ext cx="457200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r>
              <a:rPr lang="en-US" altLang="en-US" dirty="0" smtClean="0">
                <a:solidFill>
                  <a:srgbClr val="FF0000"/>
                </a:solidFill>
              </a:rPr>
              <a:t>HNDIT2401</a:t>
            </a:r>
          </a:p>
          <a:p>
            <a:r>
              <a:rPr lang="en-US" altLang="en-US" dirty="0" smtClean="0"/>
              <a:t>Computer </a:t>
            </a:r>
            <a:r>
              <a:rPr lang="en-US" altLang="en-US" dirty="0"/>
              <a:t>Architecture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6"/>
          <p:cNvSpPr>
            <a:spLocks noGrp="1" noChangeArrowheads="1"/>
          </p:cNvSpPr>
          <p:nvPr>
            <p:ph type="title"/>
          </p:nvPr>
        </p:nvSpPr>
        <p:spPr/>
        <p:txBody>
          <a:bodyPr/>
          <a:lstStyle/>
          <a:p>
            <a:pPr eaLnBrk="1" hangingPunct="1"/>
            <a:r>
              <a:rPr lang="en-US" altLang="en-US" smtClean="0"/>
              <a:t>Typical Bus Structure Connecting </a:t>
            </a:r>
            <a:br>
              <a:rPr lang="en-US" altLang="en-US" smtClean="0"/>
            </a:br>
            <a:r>
              <a:rPr lang="en-US" altLang="en-US" smtClean="0"/>
              <a:t>CPU and Memory</a:t>
            </a:r>
          </a:p>
        </p:txBody>
      </p:sp>
      <p:sp>
        <p:nvSpPr>
          <p:cNvPr id="66587" name="Rectangle 27"/>
          <p:cNvSpPr>
            <a:spLocks noGrp="1" noChangeArrowheads="1"/>
          </p:cNvSpPr>
          <p:nvPr>
            <p:ph type="body" idx="1"/>
          </p:nvPr>
        </p:nvSpPr>
        <p:spPr/>
        <p:txBody>
          <a:bodyPr/>
          <a:lstStyle/>
          <a:p>
            <a:pPr eaLnBrk="1" hangingPunct="1">
              <a:buFont typeface="Wingdings" panose="05000000000000000000" pitchFamily="2" charset="2"/>
              <a:buNone/>
              <a:defRPr/>
            </a:pPr>
            <a:r>
              <a:rPr lang="en-US" smtClean="0"/>
              <a:t>A </a:t>
            </a:r>
            <a:r>
              <a:rPr lang="en-US" smtClean="0">
                <a:solidFill>
                  <a:srgbClr val="FF0000"/>
                </a:solidFill>
              </a:rPr>
              <a:t>bus</a:t>
            </a:r>
            <a:r>
              <a:rPr lang="en-US" smtClean="0"/>
              <a:t> is a collection of parallel wires that carry address, data, and control signals.</a:t>
            </a:r>
          </a:p>
          <a:p>
            <a:pPr eaLnBrk="1" hangingPunct="1">
              <a:buFont typeface="Wingdings" panose="05000000000000000000" pitchFamily="2" charset="2"/>
              <a:buNone/>
              <a:defRPr/>
            </a:pPr>
            <a:r>
              <a:rPr lang="en-US" smtClean="0"/>
              <a:t>Buses are typically shared by multiple devices.</a:t>
            </a:r>
          </a:p>
        </p:txBody>
      </p:sp>
      <p:sp>
        <p:nvSpPr>
          <p:cNvPr id="14340" name="Rectangle 5"/>
          <p:cNvSpPr>
            <a:spLocks noChangeAspect="1" noChangeArrowheads="1"/>
          </p:cNvSpPr>
          <p:nvPr/>
        </p:nvSpPr>
        <p:spPr bwMode="auto">
          <a:xfrm>
            <a:off x="7637463" y="5194300"/>
            <a:ext cx="1049337"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main</a:t>
            </a:r>
          </a:p>
          <a:p>
            <a:pPr>
              <a:lnSpc>
                <a:spcPct val="100000"/>
              </a:lnSpc>
            </a:pPr>
            <a:r>
              <a:rPr lang="en-US" altLang="en-US" sz="1600"/>
              <a:t>memory</a:t>
            </a:r>
          </a:p>
        </p:txBody>
      </p:sp>
      <p:sp>
        <p:nvSpPr>
          <p:cNvPr id="14341" name="AutoShape 6"/>
          <p:cNvSpPr>
            <a:spLocks noChangeAspect="1" noChangeArrowheads="1"/>
          </p:cNvSpPr>
          <p:nvPr/>
        </p:nvSpPr>
        <p:spPr bwMode="auto">
          <a:xfrm>
            <a:off x="5880100" y="5368925"/>
            <a:ext cx="1720850" cy="615950"/>
          </a:xfrm>
          <a:prstGeom prst="leftRightArrow">
            <a:avLst>
              <a:gd name="adj1" fmla="val 50000"/>
              <a:gd name="adj2" fmla="val 55876"/>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4342" name="Rectangle 7"/>
          <p:cNvSpPr>
            <a:spLocks noChangeAspect="1" noChangeArrowheads="1"/>
          </p:cNvSpPr>
          <p:nvPr/>
        </p:nvSpPr>
        <p:spPr bwMode="auto">
          <a:xfrm>
            <a:off x="4824413" y="5405438"/>
            <a:ext cx="1049337" cy="666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I/O </a:t>
            </a:r>
          </a:p>
          <a:p>
            <a:pPr>
              <a:lnSpc>
                <a:spcPct val="100000"/>
              </a:lnSpc>
            </a:pPr>
            <a:r>
              <a:rPr lang="en-US" altLang="en-US" sz="1600"/>
              <a:t>bridge</a:t>
            </a:r>
          </a:p>
        </p:txBody>
      </p:sp>
      <p:sp>
        <p:nvSpPr>
          <p:cNvPr id="14343" name="AutoShape 8"/>
          <p:cNvSpPr>
            <a:spLocks noChangeAspect="1" noChangeArrowheads="1"/>
          </p:cNvSpPr>
          <p:nvPr/>
        </p:nvSpPr>
        <p:spPr bwMode="auto">
          <a:xfrm>
            <a:off x="3143250" y="5368925"/>
            <a:ext cx="1676400" cy="615950"/>
          </a:xfrm>
          <a:prstGeom prst="leftRightArrow">
            <a:avLst>
              <a:gd name="adj1" fmla="val 50000"/>
              <a:gd name="adj2" fmla="val 54433"/>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4344" name="Rectangle 9"/>
          <p:cNvSpPr>
            <a:spLocks noChangeAspect="1" noChangeArrowheads="1"/>
          </p:cNvSpPr>
          <p:nvPr/>
        </p:nvSpPr>
        <p:spPr bwMode="auto">
          <a:xfrm>
            <a:off x="950913" y="5405438"/>
            <a:ext cx="2162175" cy="666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bus interface</a:t>
            </a:r>
          </a:p>
        </p:txBody>
      </p:sp>
      <p:sp>
        <p:nvSpPr>
          <p:cNvPr id="14345" name="Rectangle 10"/>
          <p:cNvSpPr>
            <a:spLocks noChangeAspect="1" noChangeArrowheads="1"/>
          </p:cNvSpPr>
          <p:nvPr/>
        </p:nvSpPr>
        <p:spPr bwMode="auto">
          <a:xfrm>
            <a:off x="2008188" y="3875088"/>
            <a:ext cx="788987" cy="1762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4346" name="Rectangle 11"/>
          <p:cNvSpPr>
            <a:spLocks noChangeAspect="1" noChangeArrowheads="1"/>
          </p:cNvSpPr>
          <p:nvPr/>
        </p:nvSpPr>
        <p:spPr bwMode="auto">
          <a:xfrm>
            <a:off x="2008188" y="4051300"/>
            <a:ext cx="788987" cy="1762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4347" name="Rectangle 12"/>
          <p:cNvSpPr>
            <a:spLocks noChangeAspect="1" noChangeArrowheads="1"/>
          </p:cNvSpPr>
          <p:nvPr/>
        </p:nvSpPr>
        <p:spPr bwMode="auto">
          <a:xfrm>
            <a:off x="2008188" y="4227513"/>
            <a:ext cx="788987" cy="1746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4348" name="Rectangle 13"/>
          <p:cNvSpPr>
            <a:spLocks noChangeAspect="1" noChangeArrowheads="1"/>
          </p:cNvSpPr>
          <p:nvPr/>
        </p:nvSpPr>
        <p:spPr bwMode="auto">
          <a:xfrm>
            <a:off x="2008188" y="4402138"/>
            <a:ext cx="788987" cy="1762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4349" name="Rectangle 14"/>
          <p:cNvSpPr>
            <a:spLocks noChangeAspect="1" noChangeArrowheads="1"/>
          </p:cNvSpPr>
          <p:nvPr/>
        </p:nvSpPr>
        <p:spPr bwMode="auto">
          <a:xfrm>
            <a:off x="2008188" y="4578350"/>
            <a:ext cx="788987" cy="1762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4350" name="AutoShape 15"/>
          <p:cNvSpPr>
            <a:spLocks noChangeAspect="1" noChangeArrowheads="1"/>
          </p:cNvSpPr>
          <p:nvPr/>
        </p:nvSpPr>
        <p:spPr bwMode="auto">
          <a:xfrm>
            <a:off x="2900363" y="3875088"/>
            <a:ext cx="512762" cy="439737"/>
          </a:xfrm>
          <a:prstGeom prst="rightArrow">
            <a:avLst>
              <a:gd name="adj1" fmla="val 50000"/>
              <a:gd name="adj2" fmla="val 291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4351" name="AutoShape 16"/>
          <p:cNvSpPr>
            <a:spLocks noChangeAspect="1" noChangeArrowheads="1"/>
          </p:cNvSpPr>
          <p:nvPr/>
        </p:nvSpPr>
        <p:spPr bwMode="auto">
          <a:xfrm flipH="1">
            <a:off x="2797175" y="4314825"/>
            <a:ext cx="512763" cy="439738"/>
          </a:xfrm>
          <a:prstGeom prst="rightArrow">
            <a:avLst>
              <a:gd name="adj1" fmla="val 50000"/>
              <a:gd name="adj2" fmla="val 291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4352" name="Rectangle 17"/>
          <p:cNvSpPr>
            <a:spLocks noChangeAspect="1" noChangeArrowheads="1"/>
          </p:cNvSpPr>
          <p:nvPr/>
        </p:nvSpPr>
        <p:spPr bwMode="auto">
          <a:xfrm>
            <a:off x="3413125" y="3700463"/>
            <a:ext cx="614363" cy="12303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ALU</a:t>
            </a:r>
          </a:p>
        </p:txBody>
      </p:sp>
      <p:sp>
        <p:nvSpPr>
          <p:cNvPr id="14353" name="Text Box 18"/>
          <p:cNvSpPr txBox="1">
            <a:spLocks noChangeAspect="1" noChangeArrowheads="1"/>
          </p:cNvSpPr>
          <p:nvPr/>
        </p:nvSpPr>
        <p:spPr bwMode="auto">
          <a:xfrm>
            <a:off x="1782763" y="3530600"/>
            <a:ext cx="1282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register file</a:t>
            </a:r>
          </a:p>
        </p:txBody>
      </p:sp>
      <p:sp>
        <p:nvSpPr>
          <p:cNvPr id="14354" name="AutoShape 19"/>
          <p:cNvSpPr>
            <a:spLocks noChangeAspect="1" noChangeArrowheads="1"/>
          </p:cNvSpPr>
          <p:nvPr/>
        </p:nvSpPr>
        <p:spPr bwMode="auto">
          <a:xfrm>
            <a:off x="2093913" y="4841875"/>
            <a:ext cx="703262" cy="52705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4355" name="Rectangle 20"/>
          <p:cNvSpPr>
            <a:spLocks noChangeAspect="1" noChangeArrowheads="1"/>
          </p:cNvSpPr>
          <p:nvPr/>
        </p:nvSpPr>
        <p:spPr bwMode="auto">
          <a:xfrm>
            <a:off x="776288" y="3435350"/>
            <a:ext cx="3427412" cy="281305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4356" name="Text Box 21"/>
          <p:cNvSpPr txBox="1">
            <a:spLocks noChangeAspect="1" noChangeArrowheads="1"/>
          </p:cNvSpPr>
          <p:nvPr/>
        </p:nvSpPr>
        <p:spPr bwMode="auto">
          <a:xfrm>
            <a:off x="744538" y="3108325"/>
            <a:ext cx="1085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CPU chip</a:t>
            </a:r>
          </a:p>
        </p:txBody>
      </p:sp>
      <p:sp>
        <p:nvSpPr>
          <p:cNvPr id="14357" name="Text Box 22"/>
          <p:cNvSpPr txBox="1">
            <a:spLocks noChangeAspect="1" noChangeArrowheads="1"/>
          </p:cNvSpPr>
          <p:nvPr/>
        </p:nvSpPr>
        <p:spPr bwMode="auto">
          <a:xfrm>
            <a:off x="4348163" y="4603750"/>
            <a:ext cx="1301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system bus</a:t>
            </a:r>
          </a:p>
        </p:txBody>
      </p:sp>
      <p:sp>
        <p:nvSpPr>
          <p:cNvPr id="14358" name="Line 23"/>
          <p:cNvSpPr>
            <a:spLocks noChangeAspect="1" noChangeShapeType="1"/>
          </p:cNvSpPr>
          <p:nvPr/>
        </p:nvSpPr>
        <p:spPr bwMode="auto">
          <a:xfrm flipH="1">
            <a:off x="4027488" y="4930775"/>
            <a:ext cx="792162" cy="527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59" name="Text Box 24"/>
          <p:cNvSpPr txBox="1">
            <a:spLocks noChangeAspect="1" noChangeArrowheads="1"/>
          </p:cNvSpPr>
          <p:nvPr/>
        </p:nvSpPr>
        <p:spPr bwMode="auto">
          <a:xfrm>
            <a:off x="6019800" y="4603750"/>
            <a:ext cx="1392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memory bus</a:t>
            </a:r>
          </a:p>
        </p:txBody>
      </p:sp>
      <p:sp>
        <p:nvSpPr>
          <p:cNvPr id="14360" name="Line 25"/>
          <p:cNvSpPr>
            <a:spLocks noChangeAspect="1" noChangeShapeType="1"/>
          </p:cNvSpPr>
          <p:nvPr/>
        </p:nvSpPr>
        <p:spPr bwMode="auto">
          <a:xfrm>
            <a:off x="6664325" y="4930775"/>
            <a:ext cx="0" cy="527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2"/>
          <p:cNvSpPr>
            <a:spLocks noGrp="1" noChangeArrowheads="1"/>
          </p:cNvSpPr>
          <p:nvPr>
            <p:ph type="title"/>
          </p:nvPr>
        </p:nvSpPr>
        <p:spPr/>
        <p:txBody>
          <a:bodyPr/>
          <a:lstStyle/>
          <a:p>
            <a:pPr eaLnBrk="1" hangingPunct="1"/>
            <a:r>
              <a:rPr lang="en-US" altLang="en-US" smtClean="0"/>
              <a:t>Memory Read Transaction (1)</a:t>
            </a:r>
          </a:p>
        </p:txBody>
      </p:sp>
      <p:sp>
        <p:nvSpPr>
          <p:cNvPr id="67617" name="Rectangle 33"/>
          <p:cNvSpPr>
            <a:spLocks noGrp="1" noChangeArrowheads="1"/>
          </p:cNvSpPr>
          <p:nvPr>
            <p:ph type="body" idx="1"/>
          </p:nvPr>
        </p:nvSpPr>
        <p:spPr/>
        <p:txBody>
          <a:bodyPr/>
          <a:lstStyle/>
          <a:p>
            <a:pPr eaLnBrk="1" hangingPunct="1">
              <a:buFont typeface="Wingdings" panose="05000000000000000000" pitchFamily="2" charset="2"/>
              <a:buNone/>
              <a:defRPr/>
            </a:pPr>
            <a:r>
              <a:rPr lang="en-US" smtClean="0"/>
              <a:t>CPU places address A on the memory bus.</a:t>
            </a:r>
          </a:p>
        </p:txBody>
      </p:sp>
      <p:sp>
        <p:nvSpPr>
          <p:cNvPr id="15364"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5365" name="AutoShape 5"/>
          <p:cNvSpPr>
            <a:spLocks noChangeArrowheads="1"/>
          </p:cNvSpPr>
          <p:nvPr/>
        </p:nvSpPr>
        <p:spPr bwMode="auto">
          <a:xfrm>
            <a:off x="5243513" y="3962400"/>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5366"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 </a:t>
            </a:r>
          </a:p>
          <a:p>
            <a:pPr>
              <a:lnSpc>
                <a:spcPct val="100000"/>
              </a:lnSpc>
            </a:pPr>
            <a:endParaRPr lang="en-US" altLang="en-US" sz="1600"/>
          </a:p>
        </p:txBody>
      </p:sp>
      <p:sp>
        <p:nvSpPr>
          <p:cNvPr id="15367" name="AutoShape 7"/>
          <p:cNvSpPr>
            <a:spLocks noChangeArrowheads="1"/>
          </p:cNvSpPr>
          <p:nvPr/>
        </p:nvSpPr>
        <p:spPr bwMode="auto">
          <a:xfrm>
            <a:off x="2871788" y="3962400"/>
            <a:ext cx="1452562"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5368"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5369"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5370"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5371"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5372"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5373"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5374"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5375"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ALU</a:t>
            </a:r>
          </a:p>
        </p:txBody>
      </p:sp>
      <p:sp>
        <p:nvSpPr>
          <p:cNvPr id="15376" name="Text Box 16"/>
          <p:cNvSpPr txBox="1">
            <a:spLocks noChangeArrowheads="1"/>
          </p:cNvSpPr>
          <p:nvPr/>
        </p:nvSpPr>
        <p:spPr bwMode="auto">
          <a:xfrm>
            <a:off x="1604963" y="2346325"/>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register file</a:t>
            </a:r>
          </a:p>
        </p:txBody>
      </p:sp>
      <p:sp>
        <p:nvSpPr>
          <p:cNvPr id="15377"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5378" name="Line 18"/>
          <p:cNvSpPr>
            <a:spLocks noChangeShapeType="1"/>
          </p:cNvSpPr>
          <p:nvPr/>
        </p:nvSpPr>
        <p:spPr bwMode="auto">
          <a:xfrm>
            <a:off x="2800350" y="4191000"/>
            <a:ext cx="3962400" cy="0"/>
          </a:xfrm>
          <a:prstGeom prst="line">
            <a:avLst/>
          </a:prstGeom>
          <a:noFill/>
          <a:ln w="762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9" name="Rectangle 19"/>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bus interface</a:t>
            </a:r>
          </a:p>
        </p:txBody>
      </p:sp>
      <p:sp>
        <p:nvSpPr>
          <p:cNvPr id="15380" name="Text Box 20"/>
          <p:cNvSpPr txBox="1">
            <a:spLocks noChangeArrowheads="1"/>
          </p:cNvSpPr>
          <p:nvPr/>
        </p:nvSpPr>
        <p:spPr bwMode="auto">
          <a:xfrm>
            <a:off x="5761038" y="38100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i="1"/>
              <a:t>A</a:t>
            </a:r>
          </a:p>
        </p:txBody>
      </p:sp>
      <p:sp>
        <p:nvSpPr>
          <p:cNvPr id="15381" name="Text Box 21"/>
          <p:cNvSpPr txBox="1">
            <a:spLocks noChangeArrowheads="1"/>
          </p:cNvSpPr>
          <p:nvPr/>
        </p:nvSpPr>
        <p:spPr bwMode="auto">
          <a:xfrm>
            <a:off x="7673975" y="368776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0</a:t>
            </a:r>
          </a:p>
        </p:txBody>
      </p:sp>
      <p:sp>
        <p:nvSpPr>
          <p:cNvPr id="15382" name="Text Box 22"/>
          <p:cNvSpPr txBox="1">
            <a:spLocks noChangeArrowheads="1"/>
          </p:cNvSpPr>
          <p:nvPr/>
        </p:nvSpPr>
        <p:spPr bwMode="auto">
          <a:xfrm>
            <a:off x="7658100" y="41910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A</a:t>
            </a:r>
          </a:p>
        </p:txBody>
      </p:sp>
      <p:sp>
        <p:nvSpPr>
          <p:cNvPr id="15383" name="Rectangle 23"/>
          <p:cNvSpPr>
            <a:spLocks noChangeArrowheads="1"/>
          </p:cNvSpPr>
          <p:nvPr/>
        </p:nvSpPr>
        <p:spPr bwMode="auto">
          <a:xfrm>
            <a:off x="6762750" y="4283075"/>
            <a:ext cx="914400"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a:t>x</a:t>
            </a:r>
          </a:p>
        </p:txBody>
      </p:sp>
      <p:sp>
        <p:nvSpPr>
          <p:cNvPr id="15384" name="Text Box 24"/>
          <p:cNvSpPr txBox="1">
            <a:spLocks noChangeArrowheads="1"/>
          </p:cNvSpPr>
          <p:nvPr/>
        </p:nvSpPr>
        <p:spPr bwMode="auto">
          <a:xfrm>
            <a:off x="6445250" y="3473450"/>
            <a:ext cx="1506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main memory</a:t>
            </a:r>
          </a:p>
        </p:txBody>
      </p:sp>
      <p:sp>
        <p:nvSpPr>
          <p:cNvPr id="15385" name="Text Box 25"/>
          <p:cNvSpPr txBox="1">
            <a:spLocks noChangeArrowheads="1"/>
          </p:cNvSpPr>
          <p:nvPr/>
        </p:nvSpPr>
        <p:spPr bwMode="auto">
          <a:xfrm>
            <a:off x="4219575" y="3702050"/>
            <a:ext cx="1135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I/O bridge</a:t>
            </a:r>
          </a:p>
        </p:txBody>
      </p:sp>
      <p:sp>
        <p:nvSpPr>
          <p:cNvPr id="15386" name="Text Box 26"/>
          <p:cNvSpPr txBox="1">
            <a:spLocks noChangeArrowheads="1"/>
          </p:cNvSpPr>
          <p:nvPr/>
        </p:nvSpPr>
        <p:spPr bwMode="auto">
          <a:xfrm>
            <a:off x="1192213" y="3000375"/>
            <a:ext cx="696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%eax</a:t>
            </a:r>
          </a:p>
        </p:txBody>
      </p:sp>
      <p:sp>
        <p:nvSpPr>
          <p:cNvPr id="15387" name="Text Box 28"/>
          <p:cNvSpPr txBox="1">
            <a:spLocks noChangeArrowheads="1"/>
          </p:cNvSpPr>
          <p:nvPr/>
        </p:nvSpPr>
        <p:spPr bwMode="auto">
          <a:xfrm>
            <a:off x="4629150" y="2438400"/>
            <a:ext cx="32369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Load operation:</a:t>
            </a:r>
            <a:r>
              <a:rPr lang="en-US" altLang="en-US" sz="1600">
                <a:latin typeface="Times" panose="02020603050405020304" pitchFamily="18" charset="0"/>
              </a:rPr>
              <a:t> </a:t>
            </a:r>
            <a:r>
              <a:rPr lang="en-US" altLang="en-US" sz="1600">
                <a:latin typeface="Courier New" panose="02070309020205020404" pitchFamily="49" charset="0"/>
              </a:rPr>
              <a:t>movl A, %eax</a:t>
            </a:r>
            <a:endParaRPr lang="en-US" altLang="en-US" sz="1600">
              <a:latin typeface="Times" panose="02020603050405020304" pitchFamily="18" charset="0"/>
            </a:endParaRPr>
          </a:p>
          <a:p>
            <a:pPr algn="l">
              <a:lnSpc>
                <a:spcPct val="100000"/>
              </a:lnSpc>
            </a:pPr>
            <a:endParaRPr lang="en-US" altLang="en-US" sz="16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8"/>
          <p:cNvSpPr>
            <a:spLocks noGrp="1" noChangeArrowheads="1"/>
          </p:cNvSpPr>
          <p:nvPr>
            <p:ph type="title"/>
          </p:nvPr>
        </p:nvSpPr>
        <p:spPr/>
        <p:txBody>
          <a:bodyPr/>
          <a:lstStyle/>
          <a:p>
            <a:pPr eaLnBrk="1" hangingPunct="1"/>
            <a:r>
              <a:rPr lang="en-US" altLang="en-US" smtClean="0"/>
              <a:t>Memory Read Transaction (2)</a:t>
            </a:r>
          </a:p>
        </p:txBody>
      </p:sp>
      <p:sp>
        <p:nvSpPr>
          <p:cNvPr id="68637" name="Rectangle 29"/>
          <p:cNvSpPr>
            <a:spLocks noGrp="1" noChangeArrowheads="1"/>
          </p:cNvSpPr>
          <p:nvPr>
            <p:ph type="body" idx="1"/>
          </p:nvPr>
        </p:nvSpPr>
        <p:spPr/>
        <p:txBody>
          <a:bodyPr/>
          <a:lstStyle/>
          <a:p>
            <a:pPr eaLnBrk="1" hangingPunct="1">
              <a:buFont typeface="Wingdings" panose="05000000000000000000" pitchFamily="2" charset="2"/>
              <a:buNone/>
              <a:defRPr/>
            </a:pPr>
            <a:r>
              <a:rPr lang="en-US" smtClean="0"/>
              <a:t>Main memory reads A from the memory bus, retreives word x, and places it on the bus.</a:t>
            </a:r>
          </a:p>
        </p:txBody>
      </p:sp>
      <p:sp>
        <p:nvSpPr>
          <p:cNvPr id="16388" name="AutoShape 4"/>
          <p:cNvSpPr>
            <a:spLocks noChangeArrowheads="1"/>
          </p:cNvSpPr>
          <p:nvPr/>
        </p:nvSpPr>
        <p:spPr bwMode="auto">
          <a:xfrm>
            <a:off x="5248275" y="3959225"/>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6389" name="Rectangle 5"/>
          <p:cNvSpPr>
            <a:spLocks noChangeArrowheads="1"/>
          </p:cNvSpPr>
          <p:nvPr/>
        </p:nvSpPr>
        <p:spPr bwMode="auto">
          <a:xfrm>
            <a:off x="4333875" y="3990975"/>
            <a:ext cx="909638"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6390" name="AutoShape 6"/>
          <p:cNvSpPr>
            <a:spLocks noChangeArrowheads="1"/>
          </p:cNvSpPr>
          <p:nvPr/>
        </p:nvSpPr>
        <p:spPr bwMode="auto">
          <a:xfrm>
            <a:off x="2876550" y="3959225"/>
            <a:ext cx="1452563"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6391" name="Rectangle 7"/>
          <p:cNvSpPr>
            <a:spLocks noChangeArrowheads="1"/>
          </p:cNvSpPr>
          <p:nvPr/>
        </p:nvSpPr>
        <p:spPr bwMode="auto">
          <a:xfrm>
            <a:off x="1892300" y="26638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6392" name="Rectangle 8"/>
          <p:cNvSpPr>
            <a:spLocks noChangeArrowheads="1"/>
          </p:cNvSpPr>
          <p:nvPr/>
        </p:nvSpPr>
        <p:spPr bwMode="auto">
          <a:xfrm>
            <a:off x="1892300" y="28162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6393" name="Rectangle 9"/>
          <p:cNvSpPr>
            <a:spLocks noChangeArrowheads="1"/>
          </p:cNvSpPr>
          <p:nvPr/>
        </p:nvSpPr>
        <p:spPr bwMode="auto">
          <a:xfrm>
            <a:off x="1892300" y="29686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6394" name="Rectangle 10"/>
          <p:cNvSpPr>
            <a:spLocks noChangeArrowheads="1"/>
          </p:cNvSpPr>
          <p:nvPr/>
        </p:nvSpPr>
        <p:spPr bwMode="auto">
          <a:xfrm>
            <a:off x="1892300" y="31210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6395" name="Rectangle 11"/>
          <p:cNvSpPr>
            <a:spLocks noChangeArrowheads="1"/>
          </p:cNvSpPr>
          <p:nvPr/>
        </p:nvSpPr>
        <p:spPr bwMode="auto">
          <a:xfrm>
            <a:off x="1892300" y="32734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6396" name="AutoShape 12"/>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6397" name="AutoShape 13"/>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6398" name="Rectangle 14"/>
          <p:cNvSpPr>
            <a:spLocks noChangeArrowheads="1"/>
          </p:cNvSpPr>
          <p:nvPr/>
        </p:nvSpPr>
        <p:spPr bwMode="auto">
          <a:xfrm>
            <a:off x="3109913" y="2511425"/>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ALU</a:t>
            </a:r>
          </a:p>
        </p:txBody>
      </p:sp>
      <p:sp>
        <p:nvSpPr>
          <p:cNvPr id="16399" name="Text Box 15"/>
          <p:cNvSpPr txBox="1">
            <a:spLocks noChangeArrowheads="1"/>
          </p:cNvSpPr>
          <p:nvPr/>
        </p:nvSpPr>
        <p:spPr bwMode="auto">
          <a:xfrm>
            <a:off x="1609725" y="2343150"/>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register file</a:t>
            </a:r>
          </a:p>
        </p:txBody>
      </p:sp>
      <p:sp>
        <p:nvSpPr>
          <p:cNvPr id="16400" name="AutoShape 16"/>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6401" name="Line 17"/>
          <p:cNvSpPr>
            <a:spLocks noChangeShapeType="1"/>
          </p:cNvSpPr>
          <p:nvPr/>
        </p:nvSpPr>
        <p:spPr bwMode="auto">
          <a:xfrm>
            <a:off x="2805113" y="4187825"/>
            <a:ext cx="3962400" cy="0"/>
          </a:xfrm>
          <a:prstGeom prst="line">
            <a:avLst/>
          </a:prstGeom>
          <a:noFill/>
          <a:ln w="76200">
            <a:solidFill>
              <a:srgbClr val="00FF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2"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bus interface</a:t>
            </a:r>
          </a:p>
        </p:txBody>
      </p:sp>
      <p:sp>
        <p:nvSpPr>
          <p:cNvPr id="16403" name="Text Box 19"/>
          <p:cNvSpPr txBox="1">
            <a:spLocks noChangeArrowheads="1"/>
          </p:cNvSpPr>
          <p:nvPr/>
        </p:nvSpPr>
        <p:spPr bwMode="auto">
          <a:xfrm>
            <a:off x="5783263" y="373062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i="1"/>
              <a:t>x</a:t>
            </a:r>
          </a:p>
        </p:txBody>
      </p:sp>
      <p:sp>
        <p:nvSpPr>
          <p:cNvPr id="16404" name="Rectangle 20"/>
          <p:cNvSpPr>
            <a:spLocks noChangeArrowheads="1"/>
          </p:cNvSpPr>
          <p:nvPr/>
        </p:nvSpPr>
        <p:spPr bwMode="auto">
          <a:xfrm>
            <a:off x="6772275" y="3806825"/>
            <a:ext cx="909638"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6405" name="Text Box 21"/>
          <p:cNvSpPr txBox="1">
            <a:spLocks noChangeArrowheads="1"/>
          </p:cNvSpPr>
          <p:nvPr/>
        </p:nvSpPr>
        <p:spPr bwMode="auto">
          <a:xfrm>
            <a:off x="7678738" y="36845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0</a:t>
            </a:r>
          </a:p>
        </p:txBody>
      </p:sp>
      <p:sp>
        <p:nvSpPr>
          <p:cNvPr id="16406" name="Text Box 22"/>
          <p:cNvSpPr txBox="1">
            <a:spLocks noChangeArrowheads="1"/>
          </p:cNvSpPr>
          <p:nvPr/>
        </p:nvSpPr>
        <p:spPr bwMode="auto">
          <a:xfrm>
            <a:off x="7662863" y="4187825"/>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A</a:t>
            </a:r>
          </a:p>
        </p:txBody>
      </p:sp>
      <p:sp>
        <p:nvSpPr>
          <p:cNvPr id="16407" name="Rectangle 23"/>
          <p:cNvSpPr>
            <a:spLocks noChangeArrowheads="1"/>
          </p:cNvSpPr>
          <p:nvPr/>
        </p:nvSpPr>
        <p:spPr bwMode="auto">
          <a:xfrm>
            <a:off x="6767513" y="4279900"/>
            <a:ext cx="914400"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a:t>x</a:t>
            </a:r>
            <a:endParaRPr lang="en-US" altLang="en-US" sz="1000"/>
          </a:p>
        </p:txBody>
      </p:sp>
      <p:sp>
        <p:nvSpPr>
          <p:cNvPr id="16408" name="Text Box 24"/>
          <p:cNvSpPr txBox="1">
            <a:spLocks noChangeArrowheads="1"/>
          </p:cNvSpPr>
          <p:nvPr/>
        </p:nvSpPr>
        <p:spPr bwMode="auto">
          <a:xfrm>
            <a:off x="6450013" y="3470275"/>
            <a:ext cx="15065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main memory</a:t>
            </a:r>
          </a:p>
        </p:txBody>
      </p:sp>
      <p:sp>
        <p:nvSpPr>
          <p:cNvPr id="16409" name="Text Box 25"/>
          <p:cNvSpPr txBox="1">
            <a:spLocks noChangeArrowheads="1"/>
          </p:cNvSpPr>
          <p:nvPr/>
        </p:nvSpPr>
        <p:spPr bwMode="auto">
          <a:xfrm>
            <a:off x="1196975" y="3013075"/>
            <a:ext cx="696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%eax</a:t>
            </a:r>
          </a:p>
        </p:txBody>
      </p:sp>
      <p:sp>
        <p:nvSpPr>
          <p:cNvPr id="16410" name="Text Box 26"/>
          <p:cNvSpPr txBox="1">
            <a:spLocks noChangeArrowheads="1"/>
          </p:cNvSpPr>
          <p:nvPr/>
        </p:nvSpPr>
        <p:spPr bwMode="auto">
          <a:xfrm>
            <a:off x="4224338" y="3714750"/>
            <a:ext cx="1135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I/O bridge</a:t>
            </a:r>
          </a:p>
        </p:txBody>
      </p:sp>
      <p:sp>
        <p:nvSpPr>
          <p:cNvPr id="16411" name="Text Box 27"/>
          <p:cNvSpPr txBox="1">
            <a:spLocks noChangeArrowheads="1"/>
          </p:cNvSpPr>
          <p:nvPr/>
        </p:nvSpPr>
        <p:spPr bwMode="auto">
          <a:xfrm>
            <a:off x="4867275" y="2466975"/>
            <a:ext cx="32369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Load operation:</a:t>
            </a:r>
            <a:r>
              <a:rPr lang="en-US" altLang="en-US" sz="1600">
                <a:latin typeface="Times" panose="02020603050405020304" pitchFamily="18" charset="0"/>
              </a:rPr>
              <a:t> </a:t>
            </a:r>
            <a:r>
              <a:rPr lang="en-US" altLang="en-US" sz="1600">
                <a:latin typeface="Courier New" panose="02070309020205020404" pitchFamily="49" charset="0"/>
              </a:rPr>
              <a:t>movl A, %eax</a:t>
            </a:r>
            <a:endParaRPr lang="en-US" altLang="en-US" sz="1600">
              <a:latin typeface="Times" panose="02020603050405020304" pitchFamily="18" charset="0"/>
            </a:endParaRPr>
          </a:p>
          <a:p>
            <a:pPr algn="l">
              <a:lnSpc>
                <a:spcPct val="100000"/>
              </a:lnSpc>
            </a:pPr>
            <a:endParaRPr lang="en-US" altLang="en-US" sz="16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7"/>
          <p:cNvSpPr>
            <a:spLocks noGrp="1" noChangeArrowheads="1"/>
          </p:cNvSpPr>
          <p:nvPr>
            <p:ph type="title"/>
          </p:nvPr>
        </p:nvSpPr>
        <p:spPr/>
        <p:txBody>
          <a:bodyPr/>
          <a:lstStyle/>
          <a:p>
            <a:pPr eaLnBrk="1" hangingPunct="1"/>
            <a:r>
              <a:rPr lang="en-US" altLang="en-US" smtClean="0"/>
              <a:t>Memory Read Transaction (3)</a:t>
            </a:r>
          </a:p>
        </p:txBody>
      </p:sp>
      <p:sp>
        <p:nvSpPr>
          <p:cNvPr id="69660" name="Rectangle 28"/>
          <p:cNvSpPr>
            <a:spLocks noGrp="1" noChangeArrowheads="1"/>
          </p:cNvSpPr>
          <p:nvPr>
            <p:ph type="body" idx="1"/>
          </p:nvPr>
        </p:nvSpPr>
        <p:spPr/>
        <p:txBody>
          <a:bodyPr/>
          <a:lstStyle/>
          <a:p>
            <a:pPr eaLnBrk="1" hangingPunct="1">
              <a:buFont typeface="Wingdings" panose="05000000000000000000" pitchFamily="2" charset="2"/>
              <a:buNone/>
              <a:defRPr/>
            </a:pPr>
            <a:r>
              <a:rPr lang="en-US" smtClean="0"/>
              <a:t>CPU read word x from the bus and copies it into register %eax.</a:t>
            </a:r>
          </a:p>
        </p:txBody>
      </p:sp>
      <p:sp>
        <p:nvSpPr>
          <p:cNvPr id="17412" name="AutoShape 4"/>
          <p:cNvSpPr>
            <a:spLocks noChangeArrowheads="1"/>
          </p:cNvSpPr>
          <p:nvPr/>
        </p:nvSpPr>
        <p:spPr bwMode="auto">
          <a:xfrm>
            <a:off x="5248275" y="3962400"/>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7413"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7414" name="AutoShape 6"/>
          <p:cNvSpPr>
            <a:spLocks noChangeArrowheads="1"/>
          </p:cNvSpPr>
          <p:nvPr/>
        </p:nvSpPr>
        <p:spPr bwMode="auto">
          <a:xfrm>
            <a:off x="2876550" y="3962400"/>
            <a:ext cx="1452563"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7415"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7416" name="Rectangle 8"/>
          <p:cNvSpPr>
            <a:spLocks noChangeArrowheads="1"/>
          </p:cNvSpPr>
          <p:nvPr/>
        </p:nvSpPr>
        <p:spPr bwMode="auto">
          <a:xfrm>
            <a:off x="1892300" y="281940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7417"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7418"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a:t>x</a:t>
            </a:r>
            <a:endParaRPr lang="en-US" altLang="en-US" sz="1000"/>
          </a:p>
        </p:txBody>
      </p:sp>
      <p:sp>
        <p:nvSpPr>
          <p:cNvPr id="17419"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7420"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7421"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7422"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ALU</a:t>
            </a:r>
          </a:p>
        </p:txBody>
      </p:sp>
      <p:sp>
        <p:nvSpPr>
          <p:cNvPr id="17423" name="Text Box 15"/>
          <p:cNvSpPr txBox="1">
            <a:spLocks noChangeArrowheads="1"/>
          </p:cNvSpPr>
          <p:nvPr/>
        </p:nvSpPr>
        <p:spPr bwMode="auto">
          <a:xfrm>
            <a:off x="1609725" y="2346325"/>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register file</a:t>
            </a:r>
          </a:p>
        </p:txBody>
      </p:sp>
      <p:sp>
        <p:nvSpPr>
          <p:cNvPr id="17424"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7425" name="Rectangle 17"/>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bus interface</a:t>
            </a:r>
          </a:p>
        </p:txBody>
      </p:sp>
      <p:sp>
        <p:nvSpPr>
          <p:cNvPr id="17426" name="Line 18"/>
          <p:cNvSpPr>
            <a:spLocks noChangeShapeType="1"/>
          </p:cNvSpPr>
          <p:nvPr/>
        </p:nvSpPr>
        <p:spPr bwMode="auto">
          <a:xfrm flipV="1">
            <a:off x="2271713" y="3276600"/>
            <a:ext cx="0" cy="762000"/>
          </a:xfrm>
          <a:prstGeom prst="line">
            <a:avLst/>
          </a:prstGeom>
          <a:noFill/>
          <a:ln w="762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7" name="Rectangle 19"/>
          <p:cNvSpPr>
            <a:spLocks noChangeArrowheads="1"/>
          </p:cNvSpPr>
          <p:nvPr/>
        </p:nvSpPr>
        <p:spPr bwMode="auto">
          <a:xfrm>
            <a:off x="6772275" y="3810000"/>
            <a:ext cx="909638"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7428" name="Rectangle 20"/>
          <p:cNvSpPr>
            <a:spLocks noChangeArrowheads="1"/>
          </p:cNvSpPr>
          <p:nvPr/>
        </p:nvSpPr>
        <p:spPr bwMode="auto">
          <a:xfrm>
            <a:off x="6767513" y="4283075"/>
            <a:ext cx="914400"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a:t>x</a:t>
            </a:r>
            <a:endParaRPr lang="en-US" altLang="en-US" sz="1000"/>
          </a:p>
        </p:txBody>
      </p:sp>
      <p:sp>
        <p:nvSpPr>
          <p:cNvPr id="17429" name="Text Box 21"/>
          <p:cNvSpPr txBox="1">
            <a:spLocks noChangeArrowheads="1"/>
          </p:cNvSpPr>
          <p:nvPr/>
        </p:nvSpPr>
        <p:spPr bwMode="auto">
          <a:xfrm>
            <a:off x="6450013" y="3473450"/>
            <a:ext cx="15065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main memory</a:t>
            </a:r>
          </a:p>
        </p:txBody>
      </p:sp>
      <p:sp>
        <p:nvSpPr>
          <p:cNvPr id="17430" name="Text Box 22"/>
          <p:cNvSpPr txBox="1">
            <a:spLocks noChangeArrowheads="1"/>
          </p:cNvSpPr>
          <p:nvPr/>
        </p:nvSpPr>
        <p:spPr bwMode="auto">
          <a:xfrm>
            <a:off x="7678738" y="36718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0</a:t>
            </a:r>
          </a:p>
        </p:txBody>
      </p:sp>
      <p:sp>
        <p:nvSpPr>
          <p:cNvPr id="17431" name="Text Box 23"/>
          <p:cNvSpPr txBox="1">
            <a:spLocks noChangeArrowheads="1"/>
          </p:cNvSpPr>
          <p:nvPr/>
        </p:nvSpPr>
        <p:spPr bwMode="auto">
          <a:xfrm>
            <a:off x="7662863" y="4175125"/>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A</a:t>
            </a:r>
          </a:p>
        </p:txBody>
      </p:sp>
      <p:sp>
        <p:nvSpPr>
          <p:cNvPr id="17432" name="Text Box 24"/>
          <p:cNvSpPr txBox="1">
            <a:spLocks noChangeArrowheads="1"/>
          </p:cNvSpPr>
          <p:nvPr/>
        </p:nvSpPr>
        <p:spPr bwMode="auto">
          <a:xfrm>
            <a:off x="1196975" y="3000375"/>
            <a:ext cx="696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%eax</a:t>
            </a:r>
          </a:p>
        </p:txBody>
      </p:sp>
      <p:sp>
        <p:nvSpPr>
          <p:cNvPr id="17433" name="Text Box 25"/>
          <p:cNvSpPr txBox="1">
            <a:spLocks noChangeArrowheads="1"/>
          </p:cNvSpPr>
          <p:nvPr/>
        </p:nvSpPr>
        <p:spPr bwMode="auto">
          <a:xfrm>
            <a:off x="4224338" y="3702050"/>
            <a:ext cx="1135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I/O bridge</a:t>
            </a:r>
          </a:p>
        </p:txBody>
      </p:sp>
      <p:sp>
        <p:nvSpPr>
          <p:cNvPr id="17434" name="Text Box 26"/>
          <p:cNvSpPr txBox="1">
            <a:spLocks noChangeArrowheads="1"/>
          </p:cNvSpPr>
          <p:nvPr/>
        </p:nvSpPr>
        <p:spPr bwMode="auto">
          <a:xfrm>
            <a:off x="4714875" y="2438400"/>
            <a:ext cx="32369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Load operation:</a:t>
            </a:r>
            <a:r>
              <a:rPr lang="en-US" altLang="en-US" sz="1600">
                <a:latin typeface="Times" panose="02020603050405020304" pitchFamily="18" charset="0"/>
              </a:rPr>
              <a:t> </a:t>
            </a:r>
            <a:r>
              <a:rPr lang="en-US" altLang="en-US" sz="1600">
                <a:latin typeface="Courier New" panose="02070309020205020404" pitchFamily="49" charset="0"/>
              </a:rPr>
              <a:t>movl A, %eax</a:t>
            </a:r>
            <a:endParaRPr lang="en-US" altLang="en-US" sz="1600">
              <a:latin typeface="Times" panose="02020603050405020304" pitchFamily="18" charset="0"/>
            </a:endParaRPr>
          </a:p>
          <a:p>
            <a:pPr algn="l">
              <a:lnSpc>
                <a:spcPct val="100000"/>
              </a:lnSpc>
            </a:pPr>
            <a:endParaRPr lang="en-US" altLang="en-US" sz="16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8"/>
          <p:cNvSpPr>
            <a:spLocks noGrp="1" noChangeArrowheads="1"/>
          </p:cNvSpPr>
          <p:nvPr>
            <p:ph type="title"/>
          </p:nvPr>
        </p:nvSpPr>
        <p:spPr/>
        <p:txBody>
          <a:bodyPr/>
          <a:lstStyle/>
          <a:p>
            <a:pPr eaLnBrk="1" hangingPunct="1"/>
            <a:r>
              <a:rPr lang="en-US" altLang="en-US" smtClean="0"/>
              <a:t>Memory Write Transaction (1)</a:t>
            </a:r>
          </a:p>
        </p:txBody>
      </p:sp>
      <p:sp>
        <p:nvSpPr>
          <p:cNvPr id="90141" name="Rectangle 29"/>
          <p:cNvSpPr>
            <a:spLocks noGrp="1" noChangeArrowheads="1"/>
          </p:cNvSpPr>
          <p:nvPr>
            <p:ph type="body" idx="1"/>
          </p:nvPr>
        </p:nvSpPr>
        <p:spPr/>
        <p:txBody>
          <a:bodyPr/>
          <a:lstStyle/>
          <a:p>
            <a:pPr eaLnBrk="1" hangingPunct="1">
              <a:buFont typeface="Wingdings" panose="05000000000000000000" pitchFamily="2" charset="2"/>
              <a:buNone/>
              <a:defRPr/>
            </a:pPr>
            <a:r>
              <a:rPr lang="en-US" smtClean="0"/>
              <a:t> CPU places address A on bus. Main memory reads it and waits for the corresponding data word to arrive.</a:t>
            </a:r>
          </a:p>
        </p:txBody>
      </p:sp>
      <p:sp>
        <p:nvSpPr>
          <p:cNvPr id="18436" name="AutoShape 4"/>
          <p:cNvSpPr>
            <a:spLocks noChangeArrowheads="1"/>
          </p:cNvSpPr>
          <p:nvPr/>
        </p:nvSpPr>
        <p:spPr bwMode="auto">
          <a:xfrm>
            <a:off x="5248275" y="3962400"/>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8437"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8438" name="AutoShape 6"/>
          <p:cNvSpPr>
            <a:spLocks noChangeArrowheads="1"/>
          </p:cNvSpPr>
          <p:nvPr/>
        </p:nvSpPr>
        <p:spPr bwMode="auto">
          <a:xfrm>
            <a:off x="2876550" y="3962400"/>
            <a:ext cx="1452563"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8439"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8440" name="Rectangle 8"/>
          <p:cNvSpPr>
            <a:spLocks noChangeArrowheads="1"/>
          </p:cNvSpPr>
          <p:nvPr/>
        </p:nvSpPr>
        <p:spPr bwMode="auto">
          <a:xfrm>
            <a:off x="1892300" y="281940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8441"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8442"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a:t>y</a:t>
            </a:r>
            <a:endParaRPr lang="en-US" altLang="en-US" sz="1000"/>
          </a:p>
        </p:txBody>
      </p:sp>
      <p:sp>
        <p:nvSpPr>
          <p:cNvPr id="18443"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8444"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8445"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8446"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ALU</a:t>
            </a:r>
          </a:p>
        </p:txBody>
      </p:sp>
      <p:sp>
        <p:nvSpPr>
          <p:cNvPr id="18447" name="Text Box 15"/>
          <p:cNvSpPr txBox="1">
            <a:spLocks noChangeArrowheads="1"/>
          </p:cNvSpPr>
          <p:nvPr/>
        </p:nvSpPr>
        <p:spPr bwMode="auto">
          <a:xfrm>
            <a:off x="1609725" y="2346325"/>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register file</a:t>
            </a:r>
          </a:p>
        </p:txBody>
      </p:sp>
      <p:sp>
        <p:nvSpPr>
          <p:cNvPr id="18448"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8449" name="Line 17"/>
          <p:cNvSpPr>
            <a:spLocks noChangeShapeType="1"/>
          </p:cNvSpPr>
          <p:nvPr/>
        </p:nvSpPr>
        <p:spPr bwMode="auto">
          <a:xfrm>
            <a:off x="2805113" y="4191000"/>
            <a:ext cx="3962400" cy="0"/>
          </a:xfrm>
          <a:prstGeom prst="line">
            <a:avLst/>
          </a:prstGeom>
          <a:noFill/>
          <a:ln w="762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50" name="Rectangle 18"/>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bus interface</a:t>
            </a:r>
          </a:p>
        </p:txBody>
      </p:sp>
      <p:sp>
        <p:nvSpPr>
          <p:cNvPr id="18451" name="Text Box 19"/>
          <p:cNvSpPr txBox="1">
            <a:spLocks noChangeArrowheads="1"/>
          </p:cNvSpPr>
          <p:nvPr/>
        </p:nvSpPr>
        <p:spPr bwMode="auto">
          <a:xfrm>
            <a:off x="5765800" y="38100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i="1"/>
              <a:t>A</a:t>
            </a:r>
          </a:p>
        </p:txBody>
      </p:sp>
      <p:sp>
        <p:nvSpPr>
          <p:cNvPr id="18452" name="Rectangle 20"/>
          <p:cNvSpPr>
            <a:spLocks noChangeArrowheads="1"/>
          </p:cNvSpPr>
          <p:nvPr/>
        </p:nvSpPr>
        <p:spPr bwMode="auto">
          <a:xfrm>
            <a:off x="6772275" y="3810000"/>
            <a:ext cx="909638"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8453" name="Rectangle 21"/>
          <p:cNvSpPr>
            <a:spLocks noChangeArrowheads="1"/>
          </p:cNvSpPr>
          <p:nvPr/>
        </p:nvSpPr>
        <p:spPr bwMode="auto">
          <a:xfrm>
            <a:off x="6767513" y="4283075"/>
            <a:ext cx="914400"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000"/>
          </a:p>
        </p:txBody>
      </p:sp>
      <p:sp>
        <p:nvSpPr>
          <p:cNvPr id="18454" name="Text Box 22"/>
          <p:cNvSpPr txBox="1">
            <a:spLocks noChangeArrowheads="1"/>
          </p:cNvSpPr>
          <p:nvPr/>
        </p:nvSpPr>
        <p:spPr bwMode="auto">
          <a:xfrm>
            <a:off x="6526213" y="3413125"/>
            <a:ext cx="15065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main memory</a:t>
            </a:r>
          </a:p>
        </p:txBody>
      </p:sp>
      <p:sp>
        <p:nvSpPr>
          <p:cNvPr id="18455" name="Text Box 23"/>
          <p:cNvSpPr txBox="1">
            <a:spLocks noChangeArrowheads="1"/>
          </p:cNvSpPr>
          <p:nvPr/>
        </p:nvSpPr>
        <p:spPr bwMode="auto">
          <a:xfrm>
            <a:off x="7678738" y="36718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0</a:t>
            </a:r>
          </a:p>
        </p:txBody>
      </p:sp>
      <p:sp>
        <p:nvSpPr>
          <p:cNvPr id="18456" name="Text Box 24"/>
          <p:cNvSpPr txBox="1">
            <a:spLocks noChangeArrowheads="1"/>
          </p:cNvSpPr>
          <p:nvPr/>
        </p:nvSpPr>
        <p:spPr bwMode="auto">
          <a:xfrm>
            <a:off x="7662863" y="4175125"/>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A</a:t>
            </a:r>
          </a:p>
        </p:txBody>
      </p:sp>
      <p:sp>
        <p:nvSpPr>
          <p:cNvPr id="18457" name="Text Box 25"/>
          <p:cNvSpPr txBox="1">
            <a:spLocks noChangeArrowheads="1"/>
          </p:cNvSpPr>
          <p:nvPr/>
        </p:nvSpPr>
        <p:spPr bwMode="auto">
          <a:xfrm>
            <a:off x="1196975" y="3000375"/>
            <a:ext cx="696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%eax</a:t>
            </a:r>
          </a:p>
        </p:txBody>
      </p:sp>
      <p:sp>
        <p:nvSpPr>
          <p:cNvPr id="18458" name="Text Box 26"/>
          <p:cNvSpPr txBox="1">
            <a:spLocks noChangeArrowheads="1"/>
          </p:cNvSpPr>
          <p:nvPr/>
        </p:nvSpPr>
        <p:spPr bwMode="auto">
          <a:xfrm>
            <a:off x="4224338" y="3702050"/>
            <a:ext cx="1135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I/O bridge</a:t>
            </a:r>
          </a:p>
        </p:txBody>
      </p:sp>
      <p:sp>
        <p:nvSpPr>
          <p:cNvPr id="18459" name="Text Box 27"/>
          <p:cNvSpPr txBox="1">
            <a:spLocks noChangeArrowheads="1"/>
          </p:cNvSpPr>
          <p:nvPr/>
        </p:nvSpPr>
        <p:spPr bwMode="auto">
          <a:xfrm>
            <a:off x="4791075" y="2438400"/>
            <a:ext cx="3271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Store operation:</a:t>
            </a:r>
            <a:r>
              <a:rPr lang="en-US" altLang="en-US" sz="1600">
                <a:latin typeface="Times" panose="02020603050405020304" pitchFamily="18" charset="0"/>
              </a:rPr>
              <a:t> </a:t>
            </a:r>
            <a:r>
              <a:rPr lang="en-US" altLang="en-US" sz="1600">
                <a:latin typeface="Courier New" panose="02070309020205020404" pitchFamily="49" charset="0"/>
              </a:rPr>
              <a:t>movl %eax, A</a:t>
            </a:r>
            <a:endParaRPr lang="en-US" altLang="en-US" sz="1600">
              <a:latin typeface="Times" panose="02020603050405020304" pitchFamily="18" charset="0"/>
            </a:endParaRPr>
          </a:p>
          <a:p>
            <a:pPr algn="l">
              <a:lnSpc>
                <a:spcPct val="100000"/>
              </a:lnSpc>
            </a:pPr>
            <a:endParaRPr lang="en-US" altLang="en-US" sz="16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9"/>
          <p:cNvSpPr>
            <a:spLocks noGrp="1" noChangeArrowheads="1"/>
          </p:cNvSpPr>
          <p:nvPr>
            <p:ph type="title"/>
          </p:nvPr>
        </p:nvSpPr>
        <p:spPr/>
        <p:txBody>
          <a:bodyPr/>
          <a:lstStyle/>
          <a:p>
            <a:pPr eaLnBrk="1" hangingPunct="1"/>
            <a:r>
              <a:rPr lang="en-US" altLang="en-US" smtClean="0"/>
              <a:t>Memory Write Transaction (2)</a:t>
            </a:r>
          </a:p>
        </p:txBody>
      </p:sp>
      <p:sp>
        <p:nvSpPr>
          <p:cNvPr id="91166" name="Rectangle 30"/>
          <p:cNvSpPr>
            <a:spLocks noGrp="1" noChangeArrowheads="1"/>
          </p:cNvSpPr>
          <p:nvPr>
            <p:ph type="body" idx="1"/>
          </p:nvPr>
        </p:nvSpPr>
        <p:spPr/>
        <p:txBody>
          <a:bodyPr/>
          <a:lstStyle/>
          <a:p>
            <a:pPr eaLnBrk="1" hangingPunct="1">
              <a:buFont typeface="Wingdings" panose="05000000000000000000" pitchFamily="2" charset="2"/>
              <a:buNone/>
              <a:defRPr/>
            </a:pPr>
            <a:r>
              <a:rPr lang="en-US" smtClean="0"/>
              <a:t> CPU places data word y on the bus.</a:t>
            </a:r>
          </a:p>
        </p:txBody>
      </p:sp>
      <p:sp>
        <p:nvSpPr>
          <p:cNvPr id="19460"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9461" name="AutoShape 5"/>
          <p:cNvSpPr>
            <a:spLocks noChangeArrowheads="1"/>
          </p:cNvSpPr>
          <p:nvPr/>
        </p:nvSpPr>
        <p:spPr bwMode="auto">
          <a:xfrm>
            <a:off x="5243513" y="3962400"/>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9462"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9463" name="AutoShape 7"/>
          <p:cNvSpPr>
            <a:spLocks noChangeArrowheads="1"/>
          </p:cNvSpPr>
          <p:nvPr/>
        </p:nvSpPr>
        <p:spPr bwMode="auto">
          <a:xfrm>
            <a:off x="2871788" y="3962400"/>
            <a:ext cx="1452562"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9464"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9465"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9466"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9467"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a:t>y</a:t>
            </a:r>
            <a:endParaRPr lang="en-US" altLang="en-US" sz="1000"/>
          </a:p>
        </p:txBody>
      </p:sp>
      <p:sp>
        <p:nvSpPr>
          <p:cNvPr id="19468"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9469"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9470"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9471"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ALU</a:t>
            </a:r>
          </a:p>
        </p:txBody>
      </p:sp>
      <p:sp>
        <p:nvSpPr>
          <p:cNvPr id="19472" name="Text Box 16"/>
          <p:cNvSpPr txBox="1">
            <a:spLocks noChangeArrowheads="1"/>
          </p:cNvSpPr>
          <p:nvPr/>
        </p:nvSpPr>
        <p:spPr bwMode="auto">
          <a:xfrm>
            <a:off x="1604963" y="2346325"/>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register file</a:t>
            </a:r>
          </a:p>
        </p:txBody>
      </p:sp>
      <p:sp>
        <p:nvSpPr>
          <p:cNvPr id="19473"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9474" name="Rectangle 18"/>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bus interface</a:t>
            </a:r>
          </a:p>
        </p:txBody>
      </p:sp>
      <p:sp>
        <p:nvSpPr>
          <p:cNvPr id="19475" name="Text Box 19"/>
          <p:cNvSpPr txBox="1">
            <a:spLocks noChangeArrowheads="1"/>
          </p:cNvSpPr>
          <p:nvPr/>
        </p:nvSpPr>
        <p:spPr bwMode="auto">
          <a:xfrm>
            <a:off x="5783263" y="382587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i="1"/>
              <a:t>y</a:t>
            </a:r>
          </a:p>
        </p:txBody>
      </p:sp>
      <p:sp>
        <p:nvSpPr>
          <p:cNvPr id="19476" name="Line 20"/>
          <p:cNvSpPr>
            <a:spLocks noChangeShapeType="1"/>
          </p:cNvSpPr>
          <p:nvPr/>
        </p:nvSpPr>
        <p:spPr bwMode="auto">
          <a:xfrm>
            <a:off x="2266950" y="3276600"/>
            <a:ext cx="0" cy="914400"/>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7" name="Line 21"/>
          <p:cNvSpPr>
            <a:spLocks noChangeShapeType="1"/>
          </p:cNvSpPr>
          <p:nvPr/>
        </p:nvSpPr>
        <p:spPr bwMode="auto">
          <a:xfrm>
            <a:off x="2266950" y="4191000"/>
            <a:ext cx="4495800" cy="0"/>
          </a:xfrm>
          <a:prstGeom prst="line">
            <a:avLst/>
          </a:prstGeom>
          <a:noFill/>
          <a:ln w="762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8" name="Rectangle 22"/>
          <p:cNvSpPr>
            <a:spLocks noChangeArrowheads="1"/>
          </p:cNvSpPr>
          <p:nvPr/>
        </p:nvSpPr>
        <p:spPr bwMode="auto">
          <a:xfrm>
            <a:off x="6762750" y="4267200"/>
            <a:ext cx="914400"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9479" name="Text Box 23"/>
          <p:cNvSpPr txBox="1">
            <a:spLocks noChangeArrowheads="1"/>
          </p:cNvSpPr>
          <p:nvPr/>
        </p:nvSpPr>
        <p:spPr bwMode="auto">
          <a:xfrm>
            <a:off x="6521450" y="3397250"/>
            <a:ext cx="1506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main memory</a:t>
            </a:r>
          </a:p>
        </p:txBody>
      </p:sp>
      <p:sp>
        <p:nvSpPr>
          <p:cNvPr id="19480" name="Text Box 24"/>
          <p:cNvSpPr txBox="1">
            <a:spLocks noChangeArrowheads="1"/>
          </p:cNvSpPr>
          <p:nvPr/>
        </p:nvSpPr>
        <p:spPr bwMode="auto">
          <a:xfrm>
            <a:off x="7673975" y="368776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0</a:t>
            </a:r>
          </a:p>
        </p:txBody>
      </p:sp>
      <p:sp>
        <p:nvSpPr>
          <p:cNvPr id="19481" name="Text Box 25"/>
          <p:cNvSpPr txBox="1">
            <a:spLocks noChangeArrowheads="1"/>
          </p:cNvSpPr>
          <p:nvPr/>
        </p:nvSpPr>
        <p:spPr bwMode="auto">
          <a:xfrm>
            <a:off x="7658100" y="41910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A</a:t>
            </a:r>
          </a:p>
        </p:txBody>
      </p:sp>
      <p:sp>
        <p:nvSpPr>
          <p:cNvPr id="19482" name="Text Box 26"/>
          <p:cNvSpPr txBox="1">
            <a:spLocks noChangeArrowheads="1"/>
          </p:cNvSpPr>
          <p:nvPr/>
        </p:nvSpPr>
        <p:spPr bwMode="auto">
          <a:xfrm>
            <a:off x="1192213" y="3016250"/>
            <a:ext cx="696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%eax</a:t>
            </a:r>
          </a:p>
        </p:txBody>
      </p:sp>
      <p:sp>
        <p:nvSpPr>
          <p:cNvPr id="19483" name="Text Box 27"/>
          <p:cNvSpPr txBox="1">
            <a:spLocks noChangeArrowheads="1"/>
          </p:cNvSpPr>
          <p:nvPr/>
        </p:nvSpPr>
        <p:spPr bwMode="auto">
          <a:xfrm>
            <a:off x="4219575" y="3717925"/>
            <a:ext cx="1135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I/O bridge</a:t>
            </a:r>
          </a:p>
        </p:txBody>
      </p:sp>
      <p:sp>
        <p:nvSpPr>
          <p:cNvPr id="19484" name="Text Box 28"/>
          <p:cNvSpPr txBox="1">
            <a:spLocks noChangeArrowheads="1"/>
          </p:cNvSpPr>
          <p:nvPr/>
        </p:nvSpPr>
        <p:spPr bwMode="auto">
          <a:xfrm>
            <a:off x="4552950" y="2438400"/>
            <a:ext cx="3271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Store operation:</a:t>
            </a:r>
            <a:r>
              <a:rPr lang="en-US" altLang="en-US" sz="1600">
                <a:latin typeface="Times" panose="02020603050405020304" pitchFamily="18" charset="0"/>
              </a:rPr>
              <a:t> </a:t>
            </a:r>
            <a:r>
              <a:rPr lang="en-US" altLang="en-US" sz="1600">
                <a:latin typeface="Courier New" panose="02070309020205020404" pitchFamily="49" charset="0"/>
              </a:rPr>
              <a:t>movl %eax, A</a:t>
            </a:r>
            <a:endParaRPr lang="en-US" altLang="en-US" sz="1600">
              <a:latin typeface="Times" panose="02020603050405020304" pitchFamily="18" charset="0"/>
            </a:endParaRPr>
          </a:p>
          <a:p>
            <a:pPr algn="l">
              <a:lnSpc>
                <a:spcPct val="100000"/>
              </a:lnSpc>
            </a:pPr>
            <a:endParaRPr lang="en-US" altLang="en-US" sz="16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6"/>
          <p:cNvSpPr>
            <a:spLocks noGrp="1" noChangeArrowheads="1"/>
          </p:cNvSpPr>
          <p:nvPr>
            <p:ph type="title"/>
          </p:nvPr>
        </p:nvSpPr>
        <p:spPr/>
        <p:txBody>
          <a:bodyPr/>
          <a:lstStyle/>
          <a:p>
            <a:pPr eaLnBrk="1" hangingPunct="1"/>
            <a:r>
              <a:rPr lang="en-US" altLang="en-US" smtClean="0"/>
              <a:t>Memory Write Transaction (3)</a:t>
            </a:r>
          </a:p>
        </p:txBody>
      </p:sp>
      <p:sp>
        <p:nvSpPr>
          <p:cNvPr id="92187" name="Rectangle 27"/>
          <p:cNvSpPr>
            <a:spLocks noGrp="1" noChangeArrowheads="1"/>
          </p:cNvSpPr>
          <p:nvPr>
            <p:ph type="body" idx="1"/>
          </p:nvPr>
        </p:nvSpPr>
        <p:spPr/>
        <p:txBody>
          <a:bodyPr/>
          <a:lstStyle/>
          <a:p>
            <a:pPr eaLnBrk="1" hangingPunct="1">
              <a:buFont typeface="Wingdings" panose="05000000000000000000" pitchFamily="2" charset="2"/>
              <a:buNone/>
              <a:defRPr/>
            </a:pPr>
            <a:r>
              <a:rPr lang="en-US" smtClean="0"/>
              <a:t> Main memory read data word y from the bus and stores it at address A.</a:t>
            </a:r>
          </a:p>
        </p:txBody>
      </p:sp>
      <p:sp>
        <p:nvSpPr>
          <p:cNvPr id="20484" name="Rectangle 4"/>
          <p:cNvSpPr>
            <a:spLocks noChangeArrowheads="1"/>
          </p:cNvSpPr>
          <p:nvPr/>
        </p:nvSpPr>
        <p:spPr bwMode="auto">
          <a:xfrm>
            <a:off x="6772275" y="3806825"/>
            <a:ext cx="909638"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20485" name="AutoShape 5"/>
          <p:cNvSpPr>
            <a:spLocks noChangeArrowheads="1"/>
          </p:cNvSpPr>
          <p:nvPr/>
        </p:nvSpPr>
        <p:spPr bwMode="auto">
          <a:xfrm>
            <a:off x="5248275" y="3959225"/>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20486" name="Rectangle 6"/>
          <p:cNvSpPr>
            <a:spLocks noChangeArrowheads="1"/>
          </p:cNvSpPr>
          <p:nvPr/>
        </p:nvSpPr>
        <p:spPr bwMode="auto">
          <a:xfrm>
            <a:off x="4333875" y="3990975"/>
            <a:ext cx="909638"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20487" name="AutoShape 7"/>
          <p:cNvSpPr>
            <a:spLocks noChangeArrowheads="1"/>
          </p:cNvSpPr>
          <p:nvPr/>
        </p:nvSpPr>
        <p:spPr bwMode="auto">
          <a:xfrm>
            <a:off x="2876550" y="3959225"/>
            <a:ext cx="1452563"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0488" name="Rectangle 8"/>
          <p:cNvSpPr>
            <a:spLocks noChangeArrowheads="1"/>
          </p:cNvSpPr>
          <p:nvPr/>
        </p:nvSpPr>
        <p:spPr bwMode="auto">
          <a:xfrm>
            <a:off x="1892300" y="26638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0489" name="Rectangle 9"/>
          <p:cNvSpPr>
            <a:spLocks noChangeArrowheads="1"/>
          </p:cNvSpPr>
          <p:nvPr/>
        </p:nvSpPr>
        <p:spPr bwMode="auto">
          <a:xfrm>
            <a:off x="1892300" y="28162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0490" name="Rectangle 10"/>
          <p:cNvSpPr>
            <a:spLocks noChangeArrowheads="1"/>
          </p:cNvSpPr>
          <p:nvPr/>
        </p:nvSpPr>
        <p:spPr bwMode="auto">
          <a:xfrm>
            <a:off x="1892300" y="29686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0491" name="Rectangle 11"/>
          <p:cNvSpPr>
            <a:spLocks noChangeArrowheads="1"/>
          </p:cNvSpPr>
          <p:nvPr/>
        </p:nvSpPr>
        <p:spPr bwMode="auto">
          <a:xfrm>
            <a:off x="1892300" y="31210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a:t>y</a:t>
            </a:r>
            <a:endParaRPr lang="en-US" altLang="en-US" sz="1000"/>
          </a:p>
        </p:txBody>
      </p:sp>
      <p:sp>
        <p:nvSpPr>
          <p:cNvPr id="20492" name="Rectangle 12"/>
          <p:cNvSpPr>
            <a:spLocks noChangeArrowheads="1"/>
          </p:cNvSpPr>
          <p:nvPr/>
        </p:nvSpPr>
        <p:spPr bwMode="auto">
          <a:xfrm>
            <a:off x="1892300" y="32734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0493" name="AutoShape 13"/>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0494" name="AutoShape 14"/>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0495" name="Rectangle 15"/>
          <p:cNvSpPr>
            <a:spLocks noChangeArrowheads="1"/>
          </p:cNvSpPr>
          <p:nvPr/>
        </p:nvSpPr>
        <p:spPr bwMode="auto">
          <a:xfrm>
            <a:off x="3109913" y="2511425"/>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ALU</a:t>
            </a:r>
          </a:p>
        </p:txBody>
      </p:sp>
      <p:sp>
        <p:nvSpPr>
          <p:cNvPr id="20496" name="Text Box 16"/>
          <p:cNvSpPr txBox="1">
            <a:spLocks noChangeArrowheads="1"/>
          </p:cNvSpPr>
          <p:nvPr/>
        </p:nvSpPr>
        <p:spPr bwMode="auto">
          <a:xfrm>
            <a:off x="1609725" y="2343150"/>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register file</a:t>
            </a:r>
          </a:p>
        </p:txBody>
      </p:sp>
      <p:sp>
        <p:nvSpPr>
          <p:cNvPr id="20497" name="AutoShape 17"/>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0498"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bus interface</a:t>
            </a:r>
          </a:p>
        </p:txBody>
      </p:sp>
      <p:sp>
        <p:nvSpPr>
          <p:cNvPr id="20499" name="Rectangle 19"/>
          <p:cNvSpPr>
            <a:spLocks noChangeArrowheads="1"/>
          </p:cNvSpPr>
          <p:nvPr/>
        </p:nvSpPr>
        <p:spPr bwMode="auto">
          <a:xfrm>
            <a:off x="6767513" y="4264025"/>
            <a:ext cx="914400"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a:solidFill>
                  <a:srgbClr val="33CCFF"/>
                </a:solidFill>
              </a:rPr>
              <a:t>y</a:t>
            </a:r>
            <a:endParaRPr lang="en-US" altLang="en-US" sz="1000">
              <a:solidFill>
                <a:srgbClr val="33CCFF"/>
              </a:solidFill>
            </a:endParaRPr>
          </a:p>
        </p:txBody>
      </p:sp>
      <p:sp>
        <p:nvSpPr>
          <p:cNvPr id="20500" name="Text Box 20"/>
          <p:cNvSpPr txBox="1">
            <a:spLocks noChangeArrowheads="1"/>
          </p:cNvSpPr>
          <p:nvPr/>
        </p:nvSpPr>
        <p:spPr bwMode="auto">
          <a:xfrm>
            <a:off x="6526213" y="3409950"/>
            <a:ext cx="15065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main memory</a:t>
            </a:r>
          </a:p>
        </p:txBody>
      </p:sp>
      <p:sp>
        <p:nvSpPr>
          <p:cNvPr id="20501" name="Text Box 21"/>
          <p:cNvSpPr txBox="1">
            <a:spLocks noChangeArrowheads="1"/>
          </p:cNvSpPr>
          <p:nvPr/>
        </p:nvSpPr>
        <p:spPr bwMode="auto">
          <a:xfrm>
            <a:off x="7678738" y="366871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0</a:t>
            </a:r>
          </a:p>
        </p:txBody>
      </p:sp>
      <p:sp>
        <p:nvSpPr>
          <p:cNvPr id="20502" name="Text Box 22"/>
          <p:cNvSpPr txBox="1">
            <a:spLocks noChangeArrowheads="1"/>
          </p:cNvSpPr>
          <p:nvPr/>
        </p:nvSpPr>
        <p:spPr bwMode="auto">
          <a:xfrm>
            <a:off x="7662863" y="417195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A</a:t>
            </a:r>
          </a:p>
        </p:txBody>
      </p:sp>
      <p:sp>
        <p:nvSpPr>
          <p:cNvPr id="20503" name="Text Box 23"/>
          <p:cNvSpPr txBox="1">
            <a:spLocks noChangeArrowheads="1"/>
          </p:cNvSpPr>
          <p:nvPr/>
        </p:nvSpPr>
        <p:spPr bwMode="auto">
          <a:xfrm>
            <a:off x="1196975" y="2997200"/>
            <a:ext cx="696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%eax</a:t>
            </a:r>
          </a:p>
        </p:txBody>
      </p:sp>
      <p:sp>
        <p:nvSpPr>
          <p:cNvPr id="20504" name="Text Box 24"/>
          <p:cNvSpPr txBox="1">
            <a:spLocks noChangeArrowheads="1"/>
          </p:cNvSpPr>
          <p:nvPr/>
        </p:nvSpPr>
        <p:spPr bwMode="auto">
          <a:xfrm>
            <a:off x="4224338" y="3698875"/>
            <a:ext cx="1135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I/O bridge</a:t>
            </a:r>
          </a:p>
        </p:txBody>
      </p:sp>
      <p:sp>
        <p:nvSpPr>
          <p:cNvPr id="20505" name="Text Box 25"/>
          <p:cNvSpPr txBox="1">
            <a:spLocks noChangeArrowheads="1"/>
          </p:cNvSpPr>
          <p:nvPr/>
        </p:nvSpPr>
        <p:spPr bwMode="auto">
          <a:xfrm>
            <a:off x="4638675" y="2466975"/>
            <a:ext cx="3271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Store operation:</a:t>
            </a:r>
            <a:r>
              <a:rPr lang="en-US" altLang="en-US" sz="1600">
                <a:latin typeface="Times" panose="02020603050405020304" pitchFamily="18" charset="0"/>
              </a:rPr>
              <a:t> </a:t>
            </a:r>
            <a:r>
              <a:rPr lang="en-US" altLang="en-US" sz="1600">
                <a:latin typeface="Courier New" panose="02070309020205020404" pitchFamily="49" charset="0"/>
              </a:rPr>
              <a:t>movl %eax, A</a:t>
            </a:r>
            <a:endParaRPr lang="en-US" altLang="en-US" sz="1600">
              <a:latin typeface="Times" panose="02020603050405020304" pitchFamily="18" charset="0"/>
            </a:endParaRPr>
          </a:p>
          <a:p>
            <a:pPr algn="l">
              <a:lnSpc>
                <a:spcPct val="100000"/>
              </a:lnSpc>
            </a:pPr>
            <a:endParaRPr lang="en-US" altLang="en-US" sz="16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5"/>
          <p:cNvSpPr>
            <a:spLocks noGrp="1" noChangeArrowheads="1"/>
          </p:cNvSpPr>
          <p:nvPr>
            <p:ph type="title"/>
          </p:nvPr>
        </p:nvSpPr>
        <p:spPr/>
        <p:txBody>
          <a:bodyPr/>
          <a:lstStyle/>
          <a:p>
            <a:pPr eaLnBrk="1" hangingPunct="1"/>
            <a:r>
              <a:rPr lang="en-US" altLang="en-US" smtClean="0"/>
              <a:t>Disk Geometry</a:t>
            </a:r>
          </a:p>
        </p:txBody>
      </p:sp>
      <p:sp>
        <p:nvSpPr>
          <p:cNvPr id="93230" name="Rectangle 46"/>
          <p:cNvSpPr>
            <a:spLocks noGrp="1" noChangeArrowheads="1"/>
          </p:cNvSpPr>
          <p:nvPr>
            <p:ph type="body" idx="1"/>
          </p:nvPr>
        </p:nvSpPr>
        <p:spPr/>
        <p:txBody>
          <a:bodyPr/>
          <a:lstStyle/>
          <a:p>
            <a:pPr eaLnBrk="1" hangingPunct="1">
              <a:buFont typeface="Wingdings" panose="05000000000000000000" pitchFamily="2" charset="2"/>
              <a:buNone/>
              <a:defRPr/>
            </a:pPr>
            <a:r>
              <a:rPr lang="en-US" smtClean="0"/>
              <a:t>Disks consist of </a:t>
            </a:r>
            <a:r>
              <a:rPr lang="en-US" smtClean="0">
                <a:solidFill>
                  <a:srgbClr val="FF0000"/>
                </a:solidFill>
              </a:rPr>
              <a:t>platters</a:t>
            </a:r>
            <a:r>
              <a:rPr lang="en-US" smtClean="0"/>
              <a:t>, each with two </a:t>
            </a:r>
            <a:r>
              <a:rPr lang="en-US" smtClean="0">
                <a:solidFill>
                  <a:srgbClr val="FF0000"/>
                </a:solidFill>
              </a:rPr>
              <a:t>surfaces</a:t>
            </a:r>
            <a:r>
              <a:rPr lang="en-US" smtClean="0"/>
              <a:t>.</a:t>
            </a:r>
          </a:p>
          <a:p>
            <a:pPr eaLnBrk="1" hangingPunct="1">
              <a:buFont typeface="Wingdings" panose="05000000000000000000" pitchFamily="2" charset="2"/>
              <a:buNone/>
              <a:defRPr/>
            </a:pPr>
            <a:r>
              <a:rPr lang="en-US" smtClean="0"/>
              <a:t>Each surface consists of concentric rings called </a:t>
            </a:r>
            <a:r>
              <a:rPr lang="en-US" smtClean="0">
                <a:solidFill>
                  <a:srgbClr val="FF0000"/>
                </a:solidFill>
              </a:rPr>
              <a:t>tracks</a:t>
            </a:r>
            <a:r>
              <a:rPr lang="en-US" smtClean="0"/>
              <a:t>.</a:t>
            </a:r>
          </a:p>
          <a:p>
            <a:pPr eaLnBrk="1" hangingPunct="1">
              <a:buFont typeface="Wingdings" panose="05000000000000000000" pitchFamily="2" charset="2"/>
              <a:buNone/>
              <a:defRPr/>
            </a:pPr>
            <a:r>
              <a:rPr lang="en-US" smtClean="0"/>
              <a:t>Each track consists of </a:t>
            </a:r>
            <a:r>
              <a:rPr lang="en-US" smtClean="0">
                <a:solidFill>
                  <a:srgbClr val="FF0000"/>
                </a:solidFill>
              </a:rPr>
              <a:t>sectors</a:t>
            </a:r>
            <a:r>
              <a:rPr lang="en-US" smtClean="0"/>
              <a:t> separated by </a:t>
            </a:r>
            <a:r>
              <a:rPr lang="en-US" smtClean="0">
                <a:solidFill>
                  <a:srgbClr val="FF0000"/>
                </a:solidFill>
              </a:rPr>
              <a:t>gaps</a:t>
            </a:r>
            <a:r>
              <a:rPr lang="en-US" smtClean="0"/>
              <a:t>.</a:t>
            </a:r>
          </a:p>
        </p:txBody>
      </p:sp>
      <p:sp>
        <p:nvSpPr>
          <p:cNvPr id="21508" name="Oval 4"/>
          <p:cNvSpPr>
            <a:spLocks noChangeArrowheads="1"/>
          </p:cNvSpPr>
          <p:nvPr/>
        </p:nvSpPr>
        <p:spPr bwMode="auto">
          <a:xfrm>
            <a:off x="2036763" y="3702050"/>
            <a:ext cx="1851025" cy="181292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1509" name="Oval 5"/>
          <p:cNvSpPr>
            <a:spLocks noChangeArrowheads="1"/>
          </p:cNvSpPr>
          <p:nvPr/>
        </p:nvSpPr>
        <p:spPr bwMode="auto">
          <a:xfrm>
            <a:off x="1066800" y="2752725"/>
            <a:ext cx="3790950" cy="371316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1510" name="Oval 6"/>
          <p:cNvSpPr>
            <a:spLocks noChangeArrowheads="1"/>
          </p:cNvSpPr>
          <p:nvPr/>
        </p:nvSpPr>
        <p:spPr bwMode="auto">
          <a:xfrm>
            <a:off x="1257300" y="2938463"/>
            <a:ext cx="3409950" cy="3340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1511" name="Oval 7"/>
          <p:cNvSpPr>
            <a:spLocks noChangeArrowheads="1"/>
          </p:cNvSpPr>
          <p:nvPr/>
        </p:nvSpPr>
        <p:spPr bwMode="auto">
          <a:xfrm>
            <a:off x="1447800" y="3124200"/>
            <a:ext cx="3030538" cy="296862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1512" name="Oval 8"/>
          <p:cNvSpPr>
            <a:spLocks noChangeArrowheads="1"/>
          </p:cNvSpPr>
          <p:nvPr/>
        </p:nvSpPr>
        <p:spPr bwMode="auto">
          <a:xfrm>
            <a:off x="1638300" y="3311525"/>
            <a:ext cx="2649538" cy="2595563"/>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1513" name="Oval 9"/>
          <p:cNvSpPr>
            <a:spLocks noChangeArrowheads="1"/>
          </p:cNvSpPr>
          <p:nvPr/>
        </p:nvSpPr>
        <p:spPr bwMode="auto">
          <a:xfrm>
            <a:off x="1827213" y="3497263"/>
            <a:ext cx="2270125" cy="22225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1514" name="Oval 10"/>
          <p:cNvSpPr>
            <a:spLocks noChangeArrowheads="1"/>
          </p:cNvSpPr>
          <p:nvPr/>
        </p:nvSpPr>
        <p:spPr bwMode="auto">
          <a:xfrm>
            <a:off x="2208213" y="3870325"/>
            <a:ext cx="1508125" cy="1477963"/>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1515" name="Oval 11"/>
          <p:cNvSpPr>
            <a:spLocks noChangeArrowheads="1"/>
          </p:cNvSpPr>
          <p:nvPr/>
        </p:nvSpPr>
        <p:spPr bwMode="auto">
          <a:xfrm>
            <a:off x="2408238" y="4035425"/>
            <a:ext cx="1128712" cy="1104900"/>
          </a:xfrm>
          <a:prstGeom prst="ellipse">
            <a:avLst/>
          </a:prstGeom>
          <a:solidFill>
            <a:srgbClr val="00FFFF"/>
          </a:solidFill>
          <a:ln w="38100">
            <a:solidFill>
              <a:schemeClr val="tx1"/>
            </a:solidFill>
            <a:round/>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spindle</a:t>
            </a:r>
          </a:p>
        </p:txBody>
      </p:sp>
      <p:sp>
        <p:nvSpPr>
          <p:cNvPr id="21516" name="Text Box 12"/>
          <p:cNvSpPr txBox="1">
            <a:spLocks noChangeArrowheads="1"/>
          </p:cNvSpPr>
          <p:nvPr/>
        </p:nvSpPr>
        <p:spPr bwMode="auto">
          <a:xfrm>
            <a:off x="2535238" y="3079750"/>
            <a:ext cx="906462" cy="33655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surface</a:t>
            </a:r>
          </a:p>
        </p:txBody>
      </p:sp>
      <p:sp>
        <p:nvSpPr>
          <p:cNvPr id="21517" name="Line 13"/>
          <p:cNvSpPr>
            <a:spLocks noChangeShapeType="1"/>
          </p:cNvSpPr>
          <p:nvPr/>
        </p:nvSpPr>
        <p:spPr bwMode="auto">
          <a:xfrm>
            <a:off x="1163638" y="3160713"/>
            <a:ext cx="990600" cy="6762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8" name="Line 14"/>
          <p:cNvSpPr>
            <a:spLocks noChangeShapeType="1"/>
          </p:cNvSpPr>
          <p:nvPr/>
        </p:nvSpPr>
        <p:spPr bwMode="auto">
          <a:xfrm>
            <a:off x="1436688" y="3160713"/>
            <a:ext cx="673100" cy="444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9" name="Text Box 15"/>
          <p:cNvSpPr txBox="1">
            <a:spLocks noChangeArrowheads="1"/>
          </p:cNvSpPr>
          <p:nvPr/>
        </p:nvSpPr>
        <p:spPr bwMode="auto">
          <a:xfrm>
            <a:off x="793750" y="2871788"/>
            <a:ext cx="782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tracks</a:t>
            </a:r>
          </a:p>
        </p:txBody>
      </p:sp>
      <p:sp>
        <p:nvSpPr>
          <p:cNvPr id="21520" name="Oval 16"/>
          <p:cNvSpPr>
            <a:spLocks noChangeArrowheads="1"/>
          </p:cNvSpPr>
          <p:nvPr/>
        </p:nvSpPr>
        <p:spPr bwMode="auto">
          <a:xfrm>
            <a:off x="5675313" y="3730625"/>
            <a:ext cx="1851025" cy="1812925"/>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1521" name="Text Box 17"/>
          <p:cNvSpPr txBox="1">
            <a:spLocks noChangeArrowheads="1"/>
          </p:cNvSpPr>
          <p:nvPr/>
        </p:nvSpPr>
        <p:spPr bwMode="auto">
          <a:xfrm>
            <a:off x="6224588" y="3308350"/>
            <a:ext cx="839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track </a:t>
            </a:r>
            <a:r>
              <a:rPr lang="en-US" altLang="en-US" sz="1600" i="1"/>
              <a:t>k</a:t>
            </a:r>
          </a:p>
        </p:txBody>
      </p:sp>
      <p:grpSp>
        <p:nvGrpSpPr>
          <p:cNvPr id="21522" name="Group 18"/>
          <p:cNvGrpSpPr>
            <a:grpSpLocks/>
          </p:cNvGrpSpPr>
          <p:nvPr/>
        </p:nvGrpSpPr>
        <p:grpSpPr bwMode="auto">
          <a:xfrm>
            <a:off x="6611938" y="3675063"/>
            <a:ext cx="1066800" cy="990600"/>
            <a:chOff x="4320" y="690"/>
            <a:chExt cx="672" cy="624"/>
          </a:xfrm>
        </p:grpSpPr>
        <p:sp>
          <p:nvSpPr>
            <p:cNvPr id="21545" name="Line 19"/>
            <p:cNvSpPr>
              <a:spLocks noChangeShapeType="1"/>
            </p:cNvSpPr>
            <p:nvPr/>
          </p:nvSpPr>
          <p:spPr bwMode="auto">
            <a:xfrm flipV="1">
              <a:off x="4320" y="690"/>
              <a:ext cx="0" cy="6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46" name="Line 20"/>
            <p:cNvSpPr>
              <a:spLocks noChangeShapeType="1"/>
            </p:cNvSpPr>
            <p:nvPr/>
          </p:nvSpPr>
          <p:spPr bwMode="auto">
            <a:xfrm flipV="1">
              <a:off x="4320" y="720"/>
              <a:ext cx="336" cy="57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47" name="Line 21"/>
            <p:cNvSpPr>
              <a:spLocks noChangeShapeType="1"/>
            </p:cNvSpPr>
            <p:nvPr/>
          </p:nvSpPr>
          <p:spPr bwMode="auto">
            <a:xfrm flipV="1">
              <a:off x="4320" y="1296"/>
              <a:ext cx="67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48" name="Line 22"/>
            <p:cNvSpPr>
              <a:spLocks noChangeShapeType="1"/>
            </p:cNvSpPr>
            <p:nvPr/>
          </p:nvSpPr>
          <p:spPr bwMode="auto">
            <a:xfrm flipV="1">
              <a:off x="4320" y="960"/>
              <a:ext cx="576"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21523" name="Group 23"/>
          <p:cNvGrpSpPr>
            <a:grpSpLocks/>
          </p:cNvGrpSpPr>
          <p:nvPr/>
        </p:nvGrpSpPr>
        <p:grpSpPr bwMode="auto">
          <a:xfrm flipV="1">
            <a:off x="6611938" y="4608513"/>
            <a:ext cx="1066800" cy="990600"/>
            <a:chOff x="4320" y="690"/>
            <a:chExt cx="672" cy="624"/>
          </a:xfrm>
        </p:grpSpPr>
        <p:sp>
          <p:nvSpPr>
            <p:cNvPr id="21541" name="Line 24"/>
            <p:cNvSpPr>
              <a:spLocks noChangeShapeType="1"/>
            </p:cNvSpPr>
            <p:nvPr/>
          </p:nvSpPr>
          <p:spPr bwMode="auto">
            <a:xfrm flipV="1">
              <a:off x="4320" y="690"/>
              <a:ext cx="0" cy="6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42" name="Line 25"/>
            <p:cNvSpPr>
              <a:spLocks noChangeShapeType="1"/>
            </p:cNvSpPr>
            <p:nvPr/>
          </p:nvSpPr>
          <p:spPr bwMode="auto">
            <a:xfrm flipV="1">
              <a:off x="4320" y="720"/>
              <a:ext cx="336" cy="57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43" name="Line 26"/>
            <p:cNvSpPr>
              <a:spLocks noChangeShapeType="1"/>
            </p:cNvSpPr>
            <p:nvPr/>
          </p:nvSpPr>
          <p:spPr bwMode="auto">
            <a:xfrm flipV="1">
              <a:off x="4320" y="1296"/>
              <a:ext cx="67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44" name="Line 27"/>
            <p:cNvSpPr>
              <a:spLocks noChangeShapeType="1"/>
            </p:cNvSpPr>
            <p:nvPr/>
          </p:nvSpPr>
          <p:spPr bwMode="auto">
            <a:xfrm flipV="1">
              <a:off x="4320" y="960"/>
              <a:ext cx="576"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21524" name="Group 28"/>
          <p:cNvGrpSpPr>
            <a:grpSpLocks/>
          </p:cNvGrpSpPr>
          <p:nvPr/>
        </p:nvGrpSpPr>
        <p:grpSpPr bwMode="auto">
          <a:xfrm flipH="1" flipV="1">
            <a:off x="5545138" y="4608513"/>
            <a:ext cx="1066800" cy="990600"/>
            <a:chOff x="4320" y="690"/>
            <a:chExt cx="672" cy="624"/>
          </a:xfrm>
        </p:grpSpPr>
        <p:sp>
          <p:nvSpPr>
            <p:cNvPr id="21537" name="Line 29"/>
            <p:cNvSpPr>
              <a:spLocks noChangeShapeType="1"/>
            </p:cNvSpPr>
            <p:nvPr/>
          </p:nvSpPr>
          <p:spPr bwMode="auto">
            <a:xfrm flipV="1">
              <a:off x="4320" y="690"/>
              <a:ext cx="0" cy="6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38" name="Line 30"/>
            <p:cNvSpPr>
              <a:spLocks noChangeShapeType="1"/>
            </p:cNvSpPr>
            <p:nvPr/>
          </p:nvSpPr>
          <p:spPr bwMode="auto">
            <a:xfrm flipV="1">
              <a:off x="4320" y="720"/>
              <a:ext cx="336" cy="57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39" name="Line 31"/>
            <p:cNvSpPr>
              <a:spLocks noChangeShapeType="1"/>
            </p:cNvSpPr>
            <p:nvPr/>
          </p:nvSpPr>
          <p:spPr bwMode="auto">
            <a:xfrm flipV="1">
              <a:off x="4320" y="1296"/>
              <a:ext cx="67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40" name="Line 32"/>
            <p:cNvSpPr>
              <a:spLocks noChangeShapeType="1"/>
            </p:cNvSpPr>
            <p:nvPr/>
          </p:nvSpPr>
          <p:spPr bwMode="auto">
            <a:xfrm flipV="1">
              <a:off x="4320" y="960"/>
              <a:ext cx="576"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21525" name="Group 33"/>
          <p:cNvGrpSpPr>
            <a:grpSpLocks/>
          </p:cNvGrpSpPr>
          <p:nvPr/>
        </p:nvGrpSpPr>
        <p:grpSpPr bwMode="auto">
          <a:xfrm flipH="1">
            <a:off x="5545138" y="3675063"/>
            <a:ext cx="1066800" cy="990600"/>
            <a:chOff x="4320" y="690"/>
            <a:chExt cx="672" cy="624"/>
          </a:xfrm>
        </p:grpSpPr>
        <p:sp>
          <p:nvSpPr>
            <p:cNvPr id="21533" name="Line 34"/>
            <p:cNvSpPr>
              <a:spLocks noChangeShapeType="1"/>
            </p:cNvSpPr>
            <p:nvPr/>
          </p:nvSpPr>
          <p:spPr bwMode="auto">
            <a:xfrm flipV="1">
              <a:off x="4320" y="690"/>
              <a:ext cx="0" cy="6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34" name="Line 35"/>
            <p:cNvSpPr>
              <a:spLocks noChangeShapeType="1"/>
            </p:cNvSpPr>
            <p:nvPr/>
          </p:nvSpPr>
          <p:spPr bwMode="auto">
            <a:xfrm flipV="1">
              <a:off x="4320" y="720"/>
              <a:ext cx="336" cy="57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35" name="Line 36"/>
            <p:cNvSpPr>
              <a:spLocks noChangeShapeType="1"/>
            </p:cNvSpPr>
            <p:nvPr/>
          </p:nvSpPr>
          <p:spPr bwMode="auto">
            <a:xfrm flipV="1">
              <a:off x="4320" y="1296"/>
              <a:ext cx="67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36" name="Line 37"/>
            <p:cNvSpPr>
              <a:spLocks noChangeShapeType="1"/>
            </p:cNvSpPr>
            <p:nvPr/>
          </p:nvSpPr>
          <p:spPr bwMode="auto">
            <a:xfrm flipV="1">
              <a:off x="4320" y="960"/>
              <a:ext cx="576"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sp>
        <p:nvSpPr>
          <p:cNvPr id="21526" name="Text Box 38"/>
          <p:cNvSpPr txBox="1">
            <a:spLocks noChangeArrowheads="1"/>
          </p:cNvSpPr>
          <p:nvPr/>
        </p:nvSpPr>
        <p:spPr bwMode="auto">
          <a:xfrm>
            <a:off x="6149975" y="6008688"/>
            <a:ext cx="906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sectors</a:t>
            </a:r>
          </a:p>
        </p:txBody>
      </p:sp>
      <p:sp>
        <p:nvSpPr>
          <p:cNvPr id="21527" name="Line 39"/>
          <p:cNvSpPr>
            <a:spLocks noChangeShapeType="1"/>
          </p:cNvSpPr>
          <p:nvPr/>
        </p:nvSpPr>
        <p:spPr bwMode="auto">
          <a:xfrm flipV="1">
            <a:off x="6383338" y="5551488"/>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8" name="Line 40"/>
          <p:cNvSpPr>
            <a:spLocks noChangeShapeType="1"/>
          </p:cNvSpPr>
          <p:nvPr/>
        </p:nvSpPr>
        <p:spPr bwMode="auto">
          <a:xfrm flipV="1">
            <a:off x="6840538" y="5551488"/>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9" name="AutoShape 41"/>
          <p:cNvSpPr>
            <a:spLocks noChangeArrowheads="1"/>
          </p:cNvSpPr>
          <p:nvPr/>
        </p:nvSpPr>
        <p:spPr bwMode="auto">
          <a:xfrm>
            <a:off x="4097338" y="4484688"/>
            <a:ext cx="1524000" cy="304800"/>
          </a:xfrm>
          <a:prstGeom prst="rightArrow">
            <a:avLst>
              <a:gd name="adj1" fmla="val 50000"/>
              <a:gd name="adj2" fmla="val 125000"/>
            </a:avLst>
          </a:prstGeom>
          <a:solidFill>
            <a:srgbClr val="FFFFFF"/>
          </a:solidFill>
          <a:ln w="12700">
            <a:solidFill>
              <a:schemeClr val="tx1"/>
            </a:solidFill>
            <a:miter lim="800000"/>
            <a:headEnd/>
            <a:tailEnd/>
          </a:ln>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1530" name="Text Box 42"/>
          <p:cNvSpPr txBox="1">
            <a:spLocks noChangeArrowheads="1"/>
          </p:cNvSpPr>
          <p:nvPr/>
        </p:nvSpPr>
        <p:spPr bwMode="auto">
          <a:xfrm>
            <a:off x="7286625" y="3313113"/>
            <a:ext cx="657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gaps</a:t>
            </a:r>
          </a:p>
        </p:txBody>
      </p:sp>
      <p:sp>
        <p:nvSpPr>
          <p:cNvPr id="21531" name="Line 43"/>
          <p:cNvSpPr>
            <a:spLocks noChangeShapeType="1"/>
          </p:cNvSpPr>
          <p:nvPr/>
        </p:nvSpPr>
        <p:spPr bwMode="auto">
          <a:xfrm flipH="1">
            <a:off x="7097713" y="3617913"/>
            <a:ext cx="24765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1532" name="Line 44"/>
          <p:cNvSpPr>
            <a:spLocks noChangeShapeType="1"/>
          </p:cNvSpPr>
          <p:nvPr/>
        </p:nvSpPr>
        <p:spPr bwMode="auto">
          <a:xfrm flipV="1">
            <a:off x="7421563" y="3665538"/>
            <a:ext cx="190500" cy="51435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4"/>
          <p:cNvSpPr>
            <a:spLocks noGrp="1" noChangeArrowheads="1"/>
          </p:cNvSpPr>
          <p:nvPr>
            <p:ph type="title"/>
          </p:nvPr>
        </p:nvSpPr>
        <p:spPr/>
        <p:txBody>
          <a:bodyPr/>
          <a:lstStyle/>
          <a:p>
            <a:pPr eaLnBrk="1" hangingPunct="1"/>
            <a:r>
              <a:rPr lang="en-US" altLang="en-US" smtClean="0"/>
              <a:t>Disk Geometry (Muliple-Platter View)</a:t>
            </a:r>
          </a:p>
        </p:txBody>
      </p:sp>
      <p:sp>
        <p:nvSpPr>
          <p:cNvPr id="94243" name="Rectangle 35"/>
          <p:cNvSpPr>
            <a:spLocks noGrp="1" noChangeArrowheads="1"/>
          </p:cNvSpPr>
          <p:nvPr>
            <p:ph type="body" idx="1"/>
          </p:nvPr>
        </p:nvSpPr>
        <p:spPr/>
        <p:txBody>
          <a:bodyPr/>
          <a:lstStyle/>
          <a:p>
            <a:pPr eaLnBrk="1" hangingPunct="1">
              <a:buFont typeface="Wingdings" panose="05000000000000000000" pitchFamily="2" charset="2"/>
              <a:buNone/>
              <a:defRPr/>
            </a:pPr>
            <a:r>
              <a:rPr lang="en-US" smtClean="0"/>
              <a:t> Aligned tracks form a cylinder.</a:t>
            </a:r>
          </a:p>
        </p:txBody>
      </p:sp>
      <p:sp>
        <p:nvSpPr>
          <p:cNvPr id="22532" name="Line 4"/>
          <p:cNvSpPr>
            <a:spLocks noChangeShapeType="1"/>
          </p:cNvSpPr>
          <p:nvPr/>
        </p:nvSpPr>
        <p:spPr bwMode="auto">
          <a:xfrm flipV="1">
            <a:off x="2914650" y="3502025"/>
            <a:ext cx="520700" cy="127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533" name="Line 5"/>
          <p:cNvSpPr>
            <a:spLocks noChangeShapeType="1"/>
          </p:cNvSpPr>
          <p:nvPr/>
        </p:nvSpPr>
        <p:spPr bwMode="auto">
          <a:xfrm flipV="1">
            <a:off x="2914650" y="4086225"/>
            <a:ext cx="520700" cy="127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534" name="AutoShape 6"/>
          <p:cNvSpPr>
            <a:spLocks noChangeArrowheads="1"/>
          </p:cNvSpPr>
          <p:nvPr/>
        </p:nvSpPr>
        <p:spPr bwMode="auto">
          <a:xfrm>
            <a:off x="4146550" y="4035425"/>
            <a:ext cx="381000" cy="635000"/>
          </a:xfrm>
          <a:prstGeom prst="can">
            <a:avLst>
              <a:gd name="adj" fmla="val 14244"/>
            </a:avLst>
          </a:prstGeom>
          <a:solidFill>
            <a:srgbClr val="00FFFF"/>
          </a:solidFill>
          <a:ln w="12700">
            <a:solidFill>
              <a:schemeClr val="tx1"/>
            </a:solidFill>
            <a:round/>
            <a:headEnd/>
            <a:tailEnd/>
          </a:ln>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2535" name="Oval 7"/>
          <p:cNvSpPr>
            <a:spLocks noChangeArrowheads="1"/>
          </p:cNvSpPr>
          <p:nvPr/>
        </p:nvSpPr>
        <p:spPr bwMode="auto">
          <a:xfrm>
            <a:off x="3117850" y="3844925"/>
            <a:ext cx="2387600" cy="431800"/>
          </a:xfrm>
          <a:prstGeom prst="ellipse">
            <a:avLst/>
          </a:prstGeom>
          <a:solidFill>
            <a:schemeClr val="bg1"/>
          </a:solidFill>
          <a:ln w="12700">
            <a:solidFill>
              <a:schemeClr val="tx1"/>
            </a:solidFill>
            <a:round/>
            <a:headEnd/>
            <a:tailEnd/>
          </a:ln>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2536" name="Line 8"/>
          <p:cNvSpPr>
            <a:spLocks noChangeShapeType="1"/>
          </p:cNvSpPr>
          <p:nvPr/>
        </p:nvSpPr>
        <p:spPr bwMode="auto">
          <a:xfrm flipV="1">
            <a:off x="2914650" y="2930525"/>
            <a:ext cx="520700" cy="127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537" name="Text Box 9"/>
          <p:cNvSpPr txBox="1">
            <a:spLocks noChangeArrowheads="1"/>
          </p:cNvSpPr>
          <p:nvPr/>
        </p:nvSpPr>
        <p:spPr bwMode="auto">
          <a:xfrm>
            <a:off x="1866900" y="2530475"/>
            <a:ext cx="1076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surface 0</a:t>
            </a:r>
          </a:p>
        </p:txBody>
      </p:sp>
      <p:sp>
        <p:nvSpPr>
          <p:cNvPr id="22538" name="Text Box 10"/>
          <p:cNvSpPr txBox="1">
            <a:spLocks noChangeArrowheads="1"/>
          </p:cNvSpPr>
          <p:nvPr/>
        </p:nvSpPr>
        <p:spPr bwMode="auto">
          <a:xfrm>
            <a:off x="1866900" y="2876550"/>
            <a:ext cx="1076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surface 1</a:t>
            </a:r>
          </a:p>
        </p:txBody>
      </p:sp>
      <p:sp>
        <p:nvSpPr>
          <p:cNvPr id="22539" name="Text Box 11"/>
          <p:cNvSpPr txBox="1">
            <a:spLocks noChangeArrowheads="1"/>
          </p:cNvSpPr>
          <p:nvPr/>
        </p:nvSpPr>
        <p:spPr bwMode="auto">
          <a:xfrm>
            <a:off x="1866900" y="3101975"/>
            <a:ext cx="1076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surface 2</a:t>
            </a:r>
          </a:p>
        </p:txBody>
      </p:sp>
      <p:sp>
        <p:nvSpPr>
          <p:cNvPr id="22540" name="Text Box 12"/>
          <p:cNvSpPr txBox="1">
            <a:spLocks noChangeArrowheads="1"/>
          </p:cNvSpPr>
          <p:nvPr/>
        </p:nvSpPr>
        <p:spPr bwMode="auto">
          <a:xfrm>
            <a:off x="1866900" y="3448050"/>
            <a:ext cx="1076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surface 3</a:t>
            </a:r>
          </a:p>
        </p:txBody>
      </p:sp>
      <p:sp>
        <p:nvSpPr>
          <p:cNvPr id="22541" name="Text Box 13"/>
          <p:cNvSpPr txBox="1">
            <a:spLocks noChangeArrowheads="1"/>
          </p:cNvSpPr>
          <p:nvPr/>
        </p:nvSpPr>
        <p:spPr bwMode="auto">
          <a:xfrm>
            <a:off x="1866900" y="3686175"/>
            <a:ext cx="1076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surface 4</a:t>
            </a:r>
          </a:p>
        </p:txBody>
      </p:sp>
      <p:sp>
        <p:nvSpPr>
          <p:cNvPr id="22542" name="Text Box 14"/>
          <p:cNvSpPr txBox="1">
            <a:spLocks noChangeArrowheads="1"/>
          </p:cNvSpPr>
          <p:nvPr/>
        </p:nvSpPr>
        <p:spPr bwMode="auto">
          <a:xfrm>
            <a:off x="1866900" y="4032250"/>
            <a:ext cx="1076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surface 5</a:t>
            </a:r>
          </a:p>
        </p:txBody>
      </p:sp>
      <p:sp>
        <p:nvSpPr>
          <p:cNvPr id="22543" name="Line 15"/>
          <p:cNvSpPr>
            <a:spLocks noChangeShapeType="1"/>
          </p:cNvSpPr>
          <p:nvPr/>
        </p:nvSpPr>
        <p:spPr bwMode="auto">
          <a:xfrm>
            <a:off x="2914650" y="3844925"/>
            <a:ext cx="520700" cy="127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544" name="Oval 16"/>
          <p:cNvSpPr>
            <a:spLocks noChangeArrowheads="1"/>
          </p:cNvSpPr>
          <p:nvPr/>
        </p:nvSpPr>
        <p:spPr bwMode="auto">
          <a:xfrm>
            <a:off x="3765550" y="3997325"/>
            <a:ext cx="1193800" cy="165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2545" name="AutoShape 17"/>
          <p:cNvSpPr>
            <a:spLocks noChangeArrowheads="1"/>
          </p:cNvSpPr>
          <p:nvPr/>
        </p:nvSpPr>
        <p:spPr bwMode="auto">
          <a:xfrm>
            <a:off x="4146550" y="3463925"/>
            <a:ext cx="381000" cy="635000"/>
          </a:xfrm>
          <a:prstGeom prst="can">
            <a:avLst>
              <a:gd name="adj" fmla="val 14244"/>
            </a:avLst>
          </a:prstGeom>
          <a:solidFill>
            <a:srgbClr val="00FFFF"/>
          </a:solidFill>
          <a:ln w="12700">
            <a:solidFill>
              <a:schemeClr val="tx1"/>
            </a:solidFill>
            <a:round/>
            <a:headEnd/>
            <a:tailEnd/>
          </a:ln>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2546" name="Oval 18"/>
          <p:cNvSpPr>
            <a:spLocks noChangeArrowheads="1"/>
          </p:cNvSpPr>
          <p:nvPr/>
        </p:nvSpPr>
        <p:spPr bwMode="auto">
          <a:xfrm>
            <a:off x="3143250" y="3235325"/>
            <a:ext cx="2387600" cy="431800"/>
          </a:xfrm>
          <a:prstGeom prst="ellipse">
            <a:avLst/>
          </a:prstGeom>
          <a:solidFill>
            <a:schemeClr val="bg1"/>
          </a:solidFill>
          <a:ln w="12700">
            <a:solidFill>
              <a:schemeClr val="tx1"/>
            </a:solidFill>
            <a:round/>
            <a:headEnd/>
            <a:tailEnd/>
          </a:ln>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2547" name="Oval 19"/>
          <p:cNvSpPr>
            <a:spLocks noChangeArrowheads="1"/>
          </p:cNvSpPr>
          <p:nvPr/>
        </p:nvSpPr>
        <p:spPr bwMode="auto">
          <a:xfrm>
            <a:off x="3752850" y="3425825"/>
            <a:ext cx="1193800" cy="165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2548" name="AutoShape 20"/>
          <p:cNvSpPr>
            <a:spLocks noChangeArrowheads="1"/>
          </p:cNvSpPr>
          <p:nvPr/>
        </p:nvSpPr>
        <p:spPr bwMode="auto">
          <a:xfrm>
            <a:off x="4146550" y="2892425"/>
            <a:ext cx="381000" cy="635000"/>
          </a:xfrm>
          <a:prstGeom prst="can">
            <a:avLst>
              <a:gd name="adj" fmla="val 14244"/>
            </a:avLst>
          </a:prstGeom>
          <a:solidFill>
            <a:srgbClr val="00FFFF"/>
          </a:solidFill>
          <a:ln w="12700">
            <a:solidFill>
              <a:schemeClr val="tx1"/>
            </a:solidFill>
            <a:round/>
            <a:headEnd/>
            <a:tailEnd/>
          </a:ln>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2549" name="Oval 21"/>
          <p:cNvSpPr>
            <a:spLocks noChangeArrowheads="1"/>
          </p:cNvSpPr>
          <p:nvPr/>
        </p:nvSpPr>
        <p:spPr bwMode="auto">
          <a:xfrm>
            <a:off x="3105150" y="2689225"/>
            <a:ext cx="2387600" cy="431800"/>
          </a:xfrm>
          <a:prstGeom prst="ellipse">
            <a:avLst/>
          </a:prstGeom>
          <a:solidFill>
            <a:schemeClr val="bg1"/>
          </a:solidFill>
          <a:ln w="12700">
            <a:solidFill>
              <a:schemeClr val="tx1"/>
            </a:solidFill>
            <a:round/>
            <a:headEnd/>
            <a:tailEnd/>
          </a:ln>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2550" name="Oval 22"/>
          <p:cNvSpPr>
            <a:spLocks noChangeArrowheads="1"/>
          </p:cNvSpPr>
          <p:nvPr/>
        </p:nvSpPr>
        <p:spPr bwMode="auto">
          <a:xfrm>
            <a:off x="3752850" y="2816225"/>
            <a:ext cx="1193800" cy="165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2551" name="AutoShape 23"/>
          <p:cNvSpPr>
            <a:spLocks noChangeArrowheads="1"/>
          </p:cNvSpPr>
          <p:nvPr/>
        </p:nvSpPr>
        <p:spPr bwMode="auto">
          <a:xfrm>
            <a:off x="4146550" y="2295525"/>
            <a:ext cx="381000" cy="635000"/>
          </a:xfrm>
          <a:prstGeom prst="can">
            <a:avLst>
              <a:gd name="adj" fmla="val 14244"/>
            </a:avLst>
          </a:prstGeom>
          <a:solidFill>
            <a:srgbClr val="00FFFF"/>
          </a:solidFill>
          <a:ln w="12700">
            <a:solidFill>
              <a:schemeClr val="tx1"/>
            </a:solidFill>
            <a:round/>
            <a:headEnd/>
            <a:tailEnd/>
          </a:ln>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2552" name="Line 24"/>
          <p:cNvSpPr>
            <a:spLocks noChangeShapeType="1"/>
          </p:cNvSpPr>
          <p:nvPr/>
        </p:nvSpPr>
        <p:spPr bwMode="auto">
          <a:xfrm>
            <a:off x="2914650" y="2689225"/>
            <a:ext cx="520700" cy="127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553" name="Line 25"/>
          <p:cNvSpPr>
            <a:spLocks noChangeShapeType="1"/>
          </p:cNvSpPr>
          <p:nvPr/>
        </p:nvSpPr>
        <p:spPr bwMode="auto">
          <a:xfrm>
            <a:off x="2914650" y="3260725"/>
            <a:ext cx="520700" cy="127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554" name="Line 26"/>
          <p:cNvSpPr>
            <a:spLocks noChangeShapeType="1"/>
          </p:cNvSpPr>
          <p:nvPr/>
        </p:nvSpPr>
        <p:spPr bwMode="auto">
          <a:xfrm>
            <a:off x="3765550" y="2892425"/>
            <a:ext cx="0" cy="11938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55" name="Line 27"/>
          <p:cNvSpPr>
            <a:spLocks noChangeShapeType="1"/>
          </p:cNvSpPr>
          <p:nvPr/>
        </p:nvSpPr>
        <p:spPr bwMode="auto">
          <a:xfrm>
            <a:off x="4946650" y="2905125"/>
            <a:ext cx="0" cy="11938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56" name="Text Box 28"/>
          <p:cNvSpPr txBox="1">
            <a:spLocks noChangeArrowheads="1"/>
          </p:cNvSpPr>
          <p:nvPr/>
        </p:nvSpPr>
        <p:spPr bwMode="auto">
          <a:xfrm>
            <a:off x="4395788" y="1898650"/>
            <a:ext cx="1133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latin typeface="Arial" panose="020B0604020202020204" pitchFamily="34" charset="0"/>
              </a:rPr>
              <a:t>cylinder </a:t>
            </a:r>
            <a:r>
              <a:rPr lang="en-US" altLang="en-US" sz="1600" i="1">
                <a:latin typeface="Arial" panose="020B0604020202020204" pitchFamily="34" charset="0"/>
              </a:rPr>
              <a:t>k</a:t>
            </a:r>
            <a:endParaRPr lang="en-US" altLang="en-US" sz="1600">
              <a:latin typeface="Arial" panose="020B0604020202020204" pitchFamily="34" charset="0"/>
            </a:endParaRPr>
          </a:p>
        </p:txBody>
      </p:sp>
      <p:sp>
        <p:nvSpPr>
          <p:cNvPr id="22557" name="Line 29"/>
          <p:cNvSpPr>
            <a:spLocks noChangeShapeType="1"/>
          </p:cNvSpPr>
          <p:nvPr/>
        </p:nvSpPr>
        <p:spPr bwMode="auto">
          <a:xfrm flipH="1">
            <a:off x="4768850" y="2295525"/>
            <a:ext cx="177800" cy="520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58" name="Text Box 30"/>
          <p:cNvSpPr txBox="1">
            <a:spLocks noChangeArrowheads="1"/>
          </p:cNvSpPr>
          <p:nvPr/>
        </p:nvSpPr>
        <p:spPr bwMode="auto">
          <a:xfrm>
            <a:off x="3905250" y="4616450"/>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spindle</a:t>
            </a:r>
          </a:p>
        </p:txBody>
      </p:sp>
      <p:sp>
        <p:nvSpPr>
          <p:cNvPr id="22559" name="Text Box 31"/>
          <p:cNvSpPr txBox="1">
            <a:spLocks noChangeArrowheads="1"/>
          </p:cNvSpPr>
          <p:nvPr/>
        </p:nvSpPr>
        <p:spPr bwMode="auto">
          <a:xfrm>
            <a:off x="5529263" y="2724150"/>
            <a:ext cx="976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platter 0</a:t>
            </a:r>
          </a:p>
        </p:txBody>
      </p:sp>
      <p:sp>
        <p:nvSpPr>
          <p:cNvPr id="22560" name="Text Box 32"/>
          <p:cNvSpPr txBox="1">
            <a:spLocks noChangeArrowheads="1"/>
          </p:cNvSpPr>
          <p:nvPr/>
        </p:nvSpPr>
        <p:spPr bwMode="auto">
          <a:xfrm>
            <a:off x="5529263" y="3282950"/>
            <a:ext cx="976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platter 1</a:t>
            </a:r>
          </a:p>
        </p:txBody>
      </p:sp>
      <p:sp>
        <p:nvSpPr>
          <p:cNvPr id="22561" name="Text Box 33"/>
          <p:cNvSpPr txBox="1">
            <a:spLocks noChangeArrowheads="1"/>
          </p:cNvSpPr>
          <p:nvPr/>
        </p:nvSpPr>
        <p:spPr bwMode="auto">
          <a:xfrm>
            <a:off x="5529263" y="3892550"/>
            <a:ext cx="976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platter 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pPr eaLnBrk="1" hangingPunct="1"/>
            <a:r>
              <a:rPr lang="en-US" altLang="en-US" smtClean="0"/>
              <a:t>Disk Capacity</a:t>
            </a:r>
          </a:p>
        </p:txBody>
      </p:sp>
      <p:sp>
        <p:nvSpPr>
          <p:cNvPr id="123909" name="Rectangle 5"/>
          <p:cNvSpPr>
            <a:spLocks noGrp="1" noChangeArrowheads="1"/>
          </p:cNvSpPr>
          <p:nvPr>
            <p:ph type="body" idx="1"/>
          </p:nvPr>
        </p:nvSpPr>
        <p:spPr/>
        <p:txBody>
          <a:bodyPr/>
          <a:lstStyle/>
          <a:p>
            <a:pPr eaLnBrk="1" hangingPunct="1">
              <a:buFont typeface="Wingdings" panose="05000000000000000000" pitchFamily="2" charset="2"/>
              <a:buNone/>
              <a:defRPr/>
            </a:pPr>
            <a:r>
              <a:rPr lang="en-US" sz="2000" smtClean="0">
                <a:solidFill>
                  <a:srgbClr val="FF0000"/>
                </a:solidFill>
              </a:rPr>
              <a:t>Capacity:</a:t>
            </a:r>
            <a:r>
              <a:rPr lang="en-US" sz="2000" smtClean="0"/>
              <a:t> maximum number of bits that can be stored.</a:t>
            </a:r>
          </a:p>
          <a:p>
            <a:pPr lvl="1" eaLnBrk="1" hangingPunct="1">
              <a:defRPr/>
            </a:pPr>
            <a:r>
              <a:rPr lang="en-US" sz="1800" smtClean="0"/>
              <a:t>Vendors express capacity in units of gigabytes (GB),  where 1 GB = 10^9. </a:t>
            </a:r>
          </a:p>
          <a:p>
            <a:pPr eaLnBrk="1" hangingPunct="1">
              <a:buFont typeface="Wingdings" panose="05000000000000000000" pitchFamily="2" charset="2"/>
              <a:buNone/>
              <a:defRPr/>
            </a:pPr>
            <a:r>
              <a:rPr lang="en-US" sz="2000" smtClean="0"/>
              <a:t>Capacity is determined by these technology factors:</a:t>
            </a:r>
          </a:p>
          <a:p>
            <a:pPr lvl="1" eaLnBrk="1" hangingPunct="1">
              <a:defRPr/>
            </a:pPr>
            <a:r>
              <a:rPr lang="en-US" sz="1800" smtClean="0">
                <a:solidFill>
                  <a:srgbClr val="FF0000"/>
                </a:solidFill>
              </a:rPr>
              <a:t>Recording density</a:t>
            </a:r>
            <a:r>
              <a:rPr lang="en-US" sz="1800" smtClean="0"/>
              <a:t> (bits/in): number of bits that can be squeezed into a 1 inch segment of a track.</a:t>
            </a:r>
          </a:p>
          <a:p>
            <a:pPr lvl="1" eaLnBrk="1" hangingPunct="1">
              <a:defRPr/>
            </a:pPr>
            <a:r>
              <a:rPr lang="en-US" sz="1800" smtClean="0">
                <a:solidFill>
                  <a:srgbClr val="FF0000"/>
                </a:solidFill>
              </a:rPr>
              <a:t>Track density</a:t>
            </a:r>
            <a:r>
              <a:rPr lang="en-US" sz="1800" smtClean="0"/>
              <a:t> (tracks/in): number of tracks that can be squeezed into a 1 inch radial segment.</a:t>
            </a:r>
          </a:p>
          <a:p>
            <a:pPr lvl="1" eaLnBrk="1" hangingPunct="1">
              <a:defRPr/>
            </a:pPr>
            <a:r>
              <a:rPr lang="en-US" sz="1800" smtClean="0">
                <a:solidFill>
                  <a:srgbClr val="FF0000"/>
                </a:solidFill>
              </a:rPr>
              <a:t>Areal density</a:t>
            </a:r>
            <a:r>
              <a:rPr lang="en-US" sz="1800" smtClean="0"/>
              <a:t> (bits/in2): product of recording and track density.</a:t>
            </a:r>
          </a:p>
          <a:p>
            <a:pPr eaLnBrk="1" hangingPunct="1">
              <a:buFont typeface="Wingdings" panose="05000000000000000000" pitchFamily="2" charset="2"/>
              <a:buNone/>
              <a:defRPr/>
            </a:pPr>
            <a:r>
              <a:rPr lang="en-US" sz="2000" smtClean="0"/>
              <a:t>Modern disks partition tracks into disjoint subsets called </a:t>
            </a:r>
            <a:r>
              <a:rPr lang="en-US" sz="2000" smtClean="0">
                <a:solidFill>
                  <a:srgbClr val="FF0000"/>
                </a:solidFill>
              </a:rPr>
              <a:t>recording zones	</a:t>
            </a:r>
          </a:p>
          <a:p>
            <a:pPr lvl="1" eaLnBrk="1" hangingPunct="1">
              <a:defRPr/>
            </a:pPr>
            <a:r>
              <a:rPr lang="en-US" sz="1800" smtClean="0"/>
              <a:t>Each track in a zone has the same number of sectors, determined by the circumference of innermost track.</a:t>
            </a:r>
          </a:p>
          <a:p>
            <a:pPr lvl="1" eaLnBrk="1" hangingPunct="1">
              <a:defRPr/>
            </a:pPr>
            <a:r>
              <a:rPr lang="en-US" sz="1800" smtClean="0"/>
              <a:t>Each zone has a different number of sectors/track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en-US" altLang="en-US" smtClean="0"/>
              <a:t>Random-Access Memory (RAM)</a:t>
            </a:r>
          </a:p>
        </p:txBody>
      </p:sp>
      <p:sp>
        <p:nvSpPr>
          <p:cNvPr id="119813" name="Rectangle 5"/>
          <p:cNvSpPr>
            <a:spLocks noGrp="1" noChangeArrowheads="1"/>
          </p:cNvSpPr>
          <p:nvPr>
            <p:ph type="body" idx="1"/>
          </p:nvPr>
        </p:nvSpPr>
        <p:spPr/>
        <p:txBody>
          <a:bodyPr/>
          <a:lstStyle/>
          <a:p>
            <a:pPr eaLnBrk="1" hangingPunct="1">
              <a:buFont typeface="Wingdings" panose="05000000000000000000" pitchFamily="2" charset="2"/>
              <a:buNone/>
              <a:defRPr/>
            </a:pPr>
            <a:r>
              <a:rPr lang="en-US" sz="2000" smtClean="0"/>
              <a:t>Key features</a:t>
            </a:r>
          </a:p>
          <a:p>
            <a:pPr lvl="1" eaLnBrk="1" hangingPunct="1">
              <a:defRPr/>
            </a:pPr>
            <a:r>
              <a:rPr lang="en-US" sz="1800" smtClean="0">
                <a:solidFill>
                  <a:srgbClr val="FF0000"/>
                </a:solidFill>
              </a:rPr>
              <a:t>RAM</a:t>
            </a:r>
            <a:r>
              <a:rPr lang="en-US" sz="1800" smtClean="0"/>
              <a:t> is packaged as a chip.</a:t>
            </a:r>
          </a:p>
          <a:p>
            <a:pPr lvl="1" eaLnBrk="1" hangingPunct="1">
              <a:defRPr/>
            </a:pPr>
            <a:r>
              <a:rPr lang="en-US" sz="1800" smtClean="0"/>
              <a:t>Basic storage unit is a </a:t>
            </a:r>
            <a:r>
              <a:rPr lang="en-US" sz="1800" smtClean="0">
                <a:solidFill>
                  <a:srgbClr val="FF0000"/>
                </a:solidFill>
              </a:rPr>
              <a:t>cell</a:t>
            </a:r>
            <a:r>
              <a:rPr lang="en-US" sz="1800" smtClean="0"/>
              <a:t> (one bit per cell).</a:t>
            </a:r>
          </a:p>
          <a:p>
            <a:pPr lvl="1" eaLnBrk="1" hangingPunct="1">
              <a:defRPr/>
            </a:pPr>
            <a:r>
              <a:rPr lang="en-US" sz="1800" smtClean="0"/>
              <a:t>Multiple RAM chips form a memory.</a:t>
            </a:r>
          </a:p>
          <a:p>
            <a:pPr eaLnBrk="1" hangingPunct="1">
              <a:buFont typeface="Wingdings" panose="05000000000000000000" pitchFamily="2" charset="2"/>
              <a:buNone/>
              <a:defRPr/>
            </a:pPr>
            <a:r>
              <a:rPr lang="en-US" sz="2000" smtClean="0"/>
              <a:t>Static RAM (</a:t>
            </a:r>
            <a:r>
              <a:rPr lang="en-US" sz="2000" smtClean="0">
                <a:solidFill>
                  <a:srgbClr val="FF0000"/>
                </a:solidFill>
              </a:rPr>
              <a:t>SRAM</a:t>
            </a:r>
            <a:r>
              <a:rPr lang="en-US" sz="2000" smtClean="0"/>
              <a:t>)</a:t>
            </a:r>
          </a:p>
          <a:p>
            <a:pPr lvl="1" eaLnBrk="1" hangingPunct="1">
              <a:defRPr/>
            </a:pPr>
            <a:r>
              <a:rPr lang="en-US" sz="1800" smtClean="0"/>
              <a:t>Each cell stores bit with a six-transistor circuit.</a:t>
            </a:r>
          </a:p>
          <a:p>
            <a:pPr lvl="1" eaLnBrk="1" hangingPunct="1">
              <a:defRPr/>
            </a:pPr>
            <a:r>
              <a:rPr lang="en-US" sz="1800" smtClean="0"/>
              <a:t>Retains value indefinitely, as long as it is kept powered.</a:t>
            </a:r>
          </a:p>
          <a:p>
            <a:pPr lvl="1" eaLnBrk="1" hangingPunct="1">
              <a:defRPr/>
            </a:pPr>
            <a:r>
              <a:rPr lang="en-US" sz="1800" smtClean="0"/>
              <a:t>Relatively insensitive to disturbances such as electrical noise.</a:t>
            </a:r>
          </a:p>
          <a:p>
            <a:pPr lvl="1" eaLnBrk="1" hangingPunct="1">
              <a:defRPr/>
            </a:pPr>
            <a:r>
              <a:rPr lang="en-US" sz="1800" smtClean="0"/>
              <a:t>Faster and more expensive than DRAM.</a:t>
            </a:r>
          </a:p>
          <a:p>
            <a:pPr eaLnBrk="1" hangingPunct="1">
              <a:buFont typeface="Wingdings" panose="05000000000000000000" pitchFamily="2" charset="2"/>
              <a:buNone/>
              <a:defRPr/>
            </a:pPr>
            <a:r>
              <a:rPr lang="en-US" sz="2000" smtClean="0"/>
              <a:t>Dynamic RAM (</a:t>
            </a:r>
            <a:r>
              <a:rPr lang="en-US" sz="2000" smtClean="0">
                <a:solidFill>
                  <a:srgbClr val="FF0000"/>
                </a:solidFill>
              </a:rPr>
              <a:t>DRAM</a:t>
            </a:r>
            <a:r>
              <a:rPr lang="en-US" sz="2000" smtClean="0"/>
              <a:t>)</a:t>
            </a:r>
          </a:p>
          <a:p>
            <a:pPr lvl="1" eaLnBrk="1" hangingPunct="1">
              <a:defRPr/>
            </a:pPr>
            <a:r>
              <a:rPr lang="en-US" sz="1800" smtClean="0"/>
              <a:t>Each cell stores bit with a capacitor and transistor.</a:t>
            </a:r>
          </a:p>
          <a:p>
            <a:pPr lvl="1" eaLnBrk="1" hangingPunct="1">
              <a:defRPr/>
            </a:pPr>
            <a:r>
              <a:rPr lang="en-US" sz="1800" smtClean="0"/>
              <a:t>Value must be refreshed every 10-100 ms.</a:t>
            </a:r>
          </a:p>
          <a:p>
            <a:pPr lvl="1" eaLnBrk="1" hangingPunct="1">
              <a:defRPr/>
            </a:pPr>
            <a:r>
              <a:rPr lang="en-US" sz="1800" smtClean="0"/>
              <a:t>Sensitive to disturbances.</a:t>
            </a:r>
          </a:p>
          <a:p>
            <a:pPr lvl="1" eaLnBrk="1" hangingPunct="1">
              <a:defRPr/>
            </a:pPr>
            <a:r>
              <a:rPr lang="en-US" sz="1800" smtClean="0"/>
              <a:t>Slower and cheaper than SRAM.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en-US" altLang="en-US" smtClean="0"/>
              <a:t> Computing Disk Capacity</a:t>
            </a:r>
          </a:p>
        </p:txBody>
      </p:sp>
      <p:sp>
        <p:nvSpPr>
          <p:cNvPr id="124933" name="Rectangle 5"/>
          <p:cNvSpPr>
            <a:spLocks noGrp="1" noChangeArrowheads="1"/>
          </p:cNvSpPr>
          <p:nvPr>
            <p:ph type="body" idx="1"/>
          </p:nvPr>
        </p:nvSpPr>
        <p:spPr/>
        <p:txBody>
          <a:bodyPr/>
          <a:lstStyle/>
          <a:p>
            <a:pPr eaLnBrk="1" hangingPunct="1">
              <a:buFont typeface="Wingdings" panose="05000000000000000000" pitchFamily="2" charset="2"/>
              <a:buNone/>
              <a:defRPr/>
            </a:pPr>
            <a:r>
              <a:rPr lang="en-US" sz="2000" smtClean="0"/>
              <a:t>Capacity = 	(# bytes/sector) x (avg. # sectors/track) x</a:t>
            </a:r>
          </a:p>
          <a:p>
            <a:pPr eaLnBrk="1" hangingPunct="1">
              <a:buFont typeface="Wingdings" panose="05000000000000000000" pitchFamily="2" charset="2"/>
              <a:buNone/>
              <a:defRPr/>
            </a:pPr>
            <a:r>
              <a:rPr lang="en-US" sz="2000" smtClean="0"/>
              <a:t>			(# tracks/surface) x (# surfaces/platter) x</a:t>
            </a:r>
          </a:p>
          <a:p>
            <a:pPr eaLnBrk="1" hangingPunct="1">
              <a:buFont typeface="Wingdings" panose="05000000000000000000" pitchFamily="2" charset="2"/>
              <a:buNone/>
              <a:defRPr/>
            </a:pPr>
            <a:r>
              <a:rPr lang="en-US" sz="2000" smtClean="0"/>
              <a:t>  			(# platters/disk)</a:t>
            </a:r>
          </a:p>
          <a:p>
            <a:pPr eaLnBrk="1" hangingPunct="1">
              <a:buFont typeface="Wingdings" panose="05000000000000000000" pitchFamily="2" charset="2"/>
              <a:buNone/>
              <a:defRPr/>
            </a:pPr>
            <a:r>
              <a:rPr lang="en-US" sz="2000" smtClean="0"/>
              <a:t>Example:</a:t>
            </a:r>
          </a:p>
          <a:p>
            <a:pPr lvl="1" eaLnBrk="1" hangingPunct="1">
              <a:defRPr/>
            </a:pPr>
            <a:r>
              <a:rPr lang="en-US" sz="1800" smtClean="0"/>
              <a:t>512 bytes/sector</a:t>
            </a:r>
          </a:p>
          <a:p>
            <a:pPr lvl="1" eaLnBrk="1" hangingPunct="1">
              <a:defRPr/>
            </a:pPr>
            <a:r>
              <a:rPr lang="en-US" sz="1800" smtClean="0"/>
              <a:t>300 sectors/track (on average)</a:t>
            </a:r>
          </a:p>
          <a:p>
            <a:pPr lvl="1" eaLnBrk="1" hangingPunct="1">
              <a:defRPr/>
            </a:pPr>
            <a:r>
              <a:rPr lang="en-US" sz="1800" smtClean="0"/>
              <a:t>20,000 tracks/surface</a:t>
            </a:r>
          </a:p>
          <a:p>
            <a:pPr lvl="1" eaLnBrk="1" hangingPunct="1">
              <a:defRPr/>
            </a:pPr>
            <a:r>
              <a:rPr lang="en-US" sz="1800" smtClean="0"/>
              <a:t>2 surfaces/platter</a:t>
            </a:r>
          </a:p>
          <a:p>
            <a:pPr lvl="1" eaLnBrk="1" hangingPunct="1">
              <a:defRPr/>
            </a:pPr>
            <a:r>
              <a:rPr lang="en-US" sz="1800" smtClean="0"/>
              <a:t>5 platters/disk</a:t>
            </a:r>
          </a:p>
          <a:p>
            <a:pPr lvl="1" eaLnBrk="1" hangingPunct="1">
              <a:defRPr/>
            </a:pPr>
            <a:endParaRPr lang="en-US" sz="1800" smtClean="0"/>
          </a:p>
          <a:p>
            <a:pPr eaLnBrk="1" hangingPunct="1">
              <a:buFont typeface="Wingdings" panose="05000000000000000000" pitchFamily="2" charset="2"/>
              <a:buNone/>
              <a:defRPr/>
            </a:pPr>
            <a:r>
              <a:rPr lang="en-US" sz="2000" smtClean="0"/>
              <a:t>Capacity = 512 x 300 x 20000 x 2 x 5</a:t>
            </a:r>
          </a:p>
          <a:p>
            <a:pPr eaLnBrk="1" hangingPunct="1">
              <a:buFont typeface="Wingdings" panose="05000000000000000000" pitchFamily="2" charset="2"/>
              <a:buNone/>
              <a:defRPr/>
            </a:pPr>
            <a:r>
              <a:rPr lang="en-US" sz="2000" smtClean="0"/>
              <a:t>		   = 30,720,000,000</a:t>
            </a:r>
          </a:p>
          <a:p>
            <a:pPr eaLnBrk="1" hangingPunct="1">
              <a:buFont typeface="Wingdings" panose="05000000000000000000" pitchFamily="2" charset="2"/>
              <a:buNone/>
              <a:defRPr/>
            </a:pPr>
            <a:r>
              <a:rPr lang="en-US" sz="2000" smtClean="0"/>
              <a:t>                = 30.72 GB </a:t>
            </a:r>
          </a:p>
          <a:p>
            <a:pPr lvl="1" eaLnBrk="1" hangingPunct="1">
              <a:defRPr/>
            </a:pPr>
            <a:endParaRPr lang="en-US" sz="18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7"/>
          <p:cNvSpPr>
            <a:spLocks noGrp="1" noChangeArrowheads="1"/>
          </p:cNvSpPr>
          <p:nvPr>
            <p:ph type="title"/>
          </p:nvPr>
        </p:nvSpPr>
        <p:spPr/>
        <p:txBody>
          <a:bodyPr/>
          <a:lstStyle/>
          <a:p>
            <a:pPr eaLnBrk="1" hangingPunct="1"/>
            <a:r>
              <a:rPr lang="en-US" altLang="en-US" smtClean="0"/>
              <a:t>Disk Operation (Single-Platter View)</a:t>
            </a:r>
          </a:p>
        </p:txBody>
      </p:sp>
      <p:sp>
        <p:nvSpPr>
          <p:cNvPr id="95260" name="Rectangle 28"/>
          <p:cNvSpPr>
            <a:spLocks noGrp="1" noChangeArrowheads="1"/>
          </p:cNvSpPr>
          <p:nvPr>
            <p:ph type="body" idx="1"/>
          </p:nvPr>
        </p:nvSpPr>
        <p:spPr/>
        <p:txBody>
          <a:bodyPr/>
          <a:lstStyle/>
          <a:p>
            <a:pPr eaLnBrk="1" hangingPunct="1">
              <a:buFont typeface="Wingdings" panose="05000000000000000000" pitchFamily="2" charset="2"/>
              <a:buNone/>
              <a:defRPr/>
            </a:pPr>
            <a:r>
              <a:rPr lang="en-US" smtClean="0"/>
              <a:t> </a:t>
            </a:r>
          </a:p>
        </p:txBody>
      </p:sp>
      <p:sp>
        <p:nvSpPr>
          <p:cNvPr id="25604" name="Oval 4"/>
          <p:cNvSpPr>
            <a:spLocks noChangeArrowheads="1"/>
          </p:cNvSpPr>
          <p:nvPr/>
        </p:nvSpPr>
        <p:spPr bwMode="auto">
          <a:xfrm>
            <a:off x="2962275" y="2722563"/>
            <a:ext cx="1851025" cy="1812925"/>
          </a:xfrm>
          <a:prstGeom prst="ellipse">
            <a:avLst/>
          </a:prstGeom>
          <a:solidFill>
            <a:schemeClr val="bg1"/>
          </a:solidFill>
          <a:ln w="12700">
            <a:solidFill>
              <a:schemeClr val="tx1"/>
            </a:solidFill>
            <a:round/>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5605" name="Oval 6"/>
          <p:cNvSpPr>
            <a:spLocks noChangeArrowheads="1"/>
          </p:cNvSpPr>
          <p:nvPr/>
        </p:nvSpPr>
        <p:spPr bwMode="auto">
          <a:xfrm>
            <a:off x="1992313" y="1773238"/>
            <a:ext cx="3790950" cy="371316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5606" name="Oval 7"/>
          <p:cNvSpPr>
            <a:spLocks noChangeArrowheads="1"/>
          </p:cNvSpPr>
          <p:nvPr/>
        </p:nvSpPr>
        <p:spPr bwMode="auto">
          <a:xfrm>
            <a:off x="2182813" y="1958975"/>
            <a:ext cx="3409950" cy="3340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5607" name="Oval 8"/>
          <p:cNvSpPr>
            <a:spLocks noChangeArrowheads="1"/>
          </p:cNvSpPr>
          <p:nvPr/>
        </p:nvSpPr>
        <p:spPr bwMode="auto">
          <a:xfrm>
            <a:off x="2373313" y="2144713"/>
            <a:ext cx="3030537" cy="296862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5608" name="Oval 9"/>
          <p:cNvSpPr>
            <a:spLocks noChangeArrowheads="1"/>
          </p:cNvSpPr>
          <p:nvPr/>
        </p:nvSpPr>
        <p:spPr bwMode="auto">
          <a:xfrm>
            <a:off x="2563813" y="2332038"/>
            <a:ext cx="2649537" cy="259556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5609" name="Oval 10"/>
          <p:cNvSpPr>
            <a:spLocks noChangeArrowheads="1"/>
          </p:cNvSpPr>
          <p:nvPr/>
        </p:nvSpPr>
        <p:spPr bwMode="auto">
          <a:xfrm>
            <a:off x="2752725" y="2517775"/>
            <a:ext cx="2270125" cy="22225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5610" name="Oval 11"/>
          <p:cNvSpPr>
            <a:spLocks noChangeArrowheads="1"/>
          </p:cNvSpPr>
          <p:nvPr/>
        </p:nvSpPr>
        <p:spPr bwMode="auto">
          <a:xfrm>
            <a:off x="3133725" y="2890838"/>
            <a:ext cx="1508125" cy="147796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5611" name="Arc 13"/>
          <p:cNvSpPr>
            <a:spLocks/>
          </p:cNvSpPr>
          <p:nvPr/>
        </p:nvSpPr>
        <p:spPr bwMode="auto">
          <a:xfrm rot="-1879939">
            <a:off x="1814513" y="2114550"/>
            <a:ext cx="1231900" cy="508000"/>
          </a:xfrm>
          <a:custGeom>
            <a:avLst/>
            <a:gdLst>
              <a:gd name="T0" fmla="*/ 0 w 19775"/>
              <a:gd name="T1" fmla="*/ 167940731 h 21600"/>
              <a:gd name="T2" fmla="*/ 2147483646 w 19775"/>
              <a:gd name="T3" fmla="*/ 0 h 21600"/>
              <a:gd name="T4" fmla="*/ 2147483646 w 19775"/>
              <a:gd name="T5" fmla="*/ 280985289 h 21600"/>
              <a:gd name="T6" fmla="*/ 0 60000 65536"/>
              <a:gd name="T7" fmla="*/ 0 60000 65536"/>
              <a:gd name="T8" fmla="*/ 0 60000 65536"/>
              <a:gd name="T9" fmla="*/ 0 w 19775"/>
              <a:gd name="T10" fmla="*/ 0 h 21600"/>
              <a:gd name="T11" fmla="*/ 19775 w 19775"/>
              <a:gd name="T12" fmla="*/ 21600 h 21600"/>
            </a:gdLst>
            <a:ahLst/>
            <a:cxnLst>
              <a:cxn ang="T6">
                <a:pos x="T0" y="T1"/>
              </a:cxn>
              <a:cxn ang="T7">
                <a:pos x="T2" y="T3"/>
              </a:cxn>
              <a:cxn ang="T8">
                <a:pos x="T4" y="T5"/>
              </a:cxn>
            </a:cxnLst>
            <a:rect l="T9" t="T10" r="T11" b="T12"/>
            <a:pathLst>
              <a:path w="19775" h="21600" fill="none" extrusionOk="0">
                <a:moveTo>
                  <a:pt x="0" y="12910"/>
                </a:moveTo>
                <a:cubicBezTo>
                  <a:pt x="3443" y="5073"/>
                  <a:pt x="11190" y="9"/>
                  <a:pt x="19750" y="0"/>
                </a:cubicBezTo>
              </a:path>
              <a:path w="19775" h="21600" stroke="0" extrusionOk="0">
                <a:moveTo>
                  <a:pt x="0" y="12910"/>
                </a:moveTo>
                <a:cubicBezTo>
                  <a:pt x="3443" y="5073"/>
                  <a:pt x="11190" y="9"/>
                  <a:pt x="19750" y="0"/>
                </a:cubicBezTo>
                <a:lnTo>
                  <a:pt x="19775" y="21600"/>
                </a:lnTo>
                <a:lnTo>
                  <a:pt x="0" y="12910"/>
                </a:lnTo>
                <a:close/>
              </a:path>
            </a:pathLst>
          </a:custGeom>
          <a:noFill/>
          <a:ln w="28575">
            <a:solidFill>
              <a:srgbClr val="00FFFF"/>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12" name="Rectangle 14"/>
          <p:cNvSpPr>
            <a:spLocks noChangeArrowheads="1"/>
          </p:cNvSpPr>
          <p:nvPr/>
        </p:nvSpPr>
        <p:spPr bwMode="auto">
          <a:xfrm>
            <a:off x="457200" y="1647825"/>
            <a:ext cx="17351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The disk surface </a:t>
            </a:r>
          </a:p>
          <a:p>
            <a:pPr algn="l">
              <a:lnSpc>
                <a:spcPct val="100000"/>
              </a:lnSpc>
            </a:pPr>
            <a:r>
              <a:rPr lang="en-US" altLang="en-US" sz="1600"/>
              <a:t>spins at a fixed</a:t>
            </a:r>
          </a:p>
          <a:p>
            <a:pPr algn="l">
              <a:lnSpc>
                <a:spcPct val="100000"/>
              </a:lnSpc>
            </a:pPr>
            <a:r>
              <a:rPr lang="en-US" altLang="en-US" sz="1600"/>
              <a:t>rotational rate</a:t>
            </a:r>
          </a:p>
        </p:txBody>
      </p:sp>
      <p:sp>
        <p:nvSpPr>
          <p:cNvPr id="25613" name="Oval 32"/>
          <p:cNvSpPr>
            <a:spLocks noChangeArrowheads="1"/>
          </p:cNvSpPr>
          <p:nvPr/>
        </p:nvSpPr>
        <p:spPr bwMode="auto">
          <a:xfrm>
            <a:off x="3355975" y="3078163"/>
            <a:ext cx="1128713" cy="1104900"/>
          </a:xfrm>
          <a:prstGeom prst="ellipse">
            <a:avLst/>
          </a:prstGeom>
          <a:solidFill>
            <a:srgbClr val="00FFFF"/>
          </a:solidFill>
          <a:ln w="38100">
            <a:solidFill>
              <a:schemeClr val="tx1"/>
            </a:solidFill>
            <a:round/>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spindle</a:t>
            </a:r>
          </a:p>
        </p:txBody>
      </p:sp>
      <p:grpSp>
        <p:nvGrpSpPr>
          <p:cNvPr id="2" name="Group 98"/>
          <p:cNvGrpSpPr>
            <a:grpSpLocks/>
          </p:cNvGrpSpPr>
          <p:nvPr/>
        </p:nvGrpSpPr>
        <p:grpSpPr bwMode="auto">
          <a:xfrm>
            <a:off x="4394200" y="1787525"/>
            <a:ext cx="4140200" cy="3629025"/>
            <a:chOff x="2768" y="1126"/>
            <a:chExt cx="2608" cy="2286"/>
          </a:xfrm>
        </p:grpSpPr>
        <p:grpSp>
          <p:nvGrpSpPr>
            <p:cNvPr id="25659" name="Group 67"/>
            <p:cNvGrpSpPr>
              <a:grpSpLocks/>
            </p:cNvGrpSpPr>
            <p:nvPr/>
          </p:nvGrpSpPr>
          <p:grpSpPr bwMode="auto">
            <a:xfrm>
              <a:off x="2768" y="2607"/>
              <a:ext cx="2608" cy="805"/>
              <a:chOff x="2768" y="2607"/>
              <a:chExt cx="2608" cy="805"/>
            </a:xfrm>
          </p:grpSpPr>
          <p:sp>
            <p:nvSpPr>
              <p:cNvPr id="25661" name="Rectangle 5"/>
              <p:cNvSpPr>
                <a:spLocks noChangeArrowheads="1"/>
              </p:cNvSpPr>
              <p:nvPr/>
            </p:nvSpPr>
            <p:spPr bwMode="auto">
              <a:xfrm>
                <a:off x="3520" y="2894"/>
                <a:ext cx="185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By moving radially, the arm can position the read/write head over any track.</a:t>
                </a:r>
              </a:p>
            </p:txBody>
          </p:sp>
          <p:sp>
            <p:nvSpPr>
              <p:cNvPr id="25662" name="Arc 16"/>
              <p:cNvSpPr>
                <a:spLocks noChangeAspect="1"/>
              </p:cNvSpPr>
              <p:nvPr/>
            </p:nvSpPr>
            <p:spPr bwMode="auto">
              <a:xfrm rot="2822162" flipV="1">
                <a:off x="2493" y="2882"/>
                <a:ext cx="713" cy="163"/>
              </a:xfrm>
              <a:custGeom>
                <a:avLst/>
                <a:gdLst>
                  <a:gd name="T0" fmla="*/ 0 w 37393"/>
                  <a:gd name="T1" fmla="*/ 0 h 21600"/>
                  <a:gd name="T2" fmla="*/ 0 w 37393"/>
                  <a:gd name="T3" fmla="*/ 0 h 21600"/>
                  <a:gd name="T4" fmla="*/ 0 w 37393"/>
                  <a:gd name="T5" fmla="*/ 0 h 21600"/>
                  <a:gd name="T6" fmla="*/ 0 60000 65536"/>
                  <a:gd name="T7" fmla="*/ 0 60000 65536"/>
                  <a:gd name="T8" fmla="*/ 0 60000 65536"/>
                  <a:gd name="T9" fmla="*/ 0 w 37393"/>
                  <a:gd name="T10" fmla="*/ 0 h 21600"/>
                  <a:gd name="T11" fmla="*/ 37393 w 37393"/>
                  <a:gd name="T12" fmla="*/ 21600 h 21600"/>
                </a:gdLst>
                <a:ahLst/>
                <a:cxnLst>
                  <a:cxn ang="T6">
                    <a:pos x="T0" y="T1"/>
                  </a:cxn>
                  <a:cxn ang="T7">
                    <a:pos x="T2" y="T3"/>
                  </a:cxn>
                  <a:cxn ang="T8">
                    <a:pos x="T4" y="T5"/>
                  </a:cxn>
                </a:cxnLst>
                <a:rect l="T9" t="T10" r="T11" b="T12"/>
                <a:pathLst>
                  <a:path w="37393" h="21600" fill="none" extrusionOk="0">
                    <a:moveTo>
                      <a:pt x="-1" y="10886"/>
                    </a:moveTo>
                    <a:cubicBezTo>
                      <a:pt x="3845" y="4154"/>
                      <a:pt x="11003" y="-1"/>
                      <a:pt x="18756" y="0"/>
                    </a:cubicBezTo>
                    <a:cubicBezTo>
                      <a:pt x="26423" y="0"/>
                      <a:pt x="33516" y="4065"/>
                      <a:pt x="37392" y="10681"/>
                    </a:cubicBezTo>
                  </a:path>
                  <a:path w="37393" h="21600" stroke="0" extrusionOk="0">
                    <a:moveTo>
                      <a:pt x="-1" y="10886"/>
                    </a:moveTo>
                    <a:cubicBezTo>
                      <a:pt x="3845" y="4154"/>
                      <a:pt x="11003" y="-1"/>
                      <a:pt x="18756" y="0"/>
                    </a:cubicBezTo>
                    <a:cubicBezTo>
                      <a:pt x="26423" y="0"/>
                      <a:pt x="33516" y="4065"/>
                      <a:pt x="37392" y="10681"/>
                    </a:cubicBezTo>
                    <a:lnTo>
                      <a:pt x="18756" y="21600"/>
                    </a:lnTo>
                    <a:lnTo>
                      <a:pt x="-1" y="10886"/>
                    </a:lnTo>
                    <a:close/>
                  </a:path>
                </a:pathLst>
              </a:custGeom>
              <a:noFill/>
              <a:ln w="28575">
                <a:solidFill>
                  <a:srgbClr val="00FFFF"/>
                </a:solidFill>
                <a:prstDash val="dash"/>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sp>
          <p:nvSpPr>
            <p:cNvPr id="25660" name="Rectangle 15"/>
            <p:cNvSpPr>
              <a:spLocks noChangeArrowheads="1"/>
            </p:cNvSpPr>
            <p:nvPr/>
          </p:nvSpPr>
          <p:spPr bwMode="auto">
            <a:xfrm>
              <a:off x="3604" y="1126"/>
              <a:ext cx="1594"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The read/write </a:t>
              </a:r>
              <a:r>
                <a:rPr lang="en-US" altLang="en-US" sz="1600" i="1"/>
                <a:t>head</a:t>
              </a:r>
            </a:p>
            <a:p>
              <a:pPr algn="l">
                <a:lnSpc>
                  <a:spcPct val="100000"/>
                </a:lnSpc>
              </a:pPr>
              <a:r>
                <a:rPr lang="en-US" altLang="en-US" sz="1600"/>
                <a:t>is attached to the end</a:t>
              </a:r>
            </a:p>
            <a:p>
              <a:pPr algn="l">
                <a:lnSpc>
                  <a:spcPct val="100000"/>
                </a:lnSpc>
              </a:pPr>
              <a:r>
                <a:rPr lang="en-US" altLang="en-US" sz="1600"/>
                <a:t>of the </a:t>
              </a:r>
              <a:r>
                <a:rPr lang="en-US" altLang="en-US" sz="1600" i="1"/>
                <a:t>arm</a:t>
              </a:r>
              <a:r>
                <a:rPr lang="en-US" altLang="en-US" sz="1600"/>
                <a:t> and flies over</a:t>
              </a:r>
            </a:p>
            <a:p>
              <a:pPr algn="l">
                <a:lnSpc>
                  <a:spcPct val="100000"/>
                </a:lnSpc>
              </a:pPr>
              <a:r>
                <a:rPr lang="en-US" altLang="en-US" sz="1600"/>
                <a:t> the disk surface on</a:t>
              </a:r>
            </a:p>
            <a:p>
              <a:pPr algn="l">
                <a:lnSpc>
                  <a:spcPct val="100000"/>
                </a:lnSpc>
              </a:pPr>
              <a:r>
                <a:rPr lang="en-US" altLang="en-US" sz="1600"/>
                <a:t>a thin cushion of air.</a:t>
              </a:r>
            </a:p>
          </p:txBody>
        </p:sp>
      </p:grpSp>
      <p:grpSp>
        <p:nvGrpSpPr>
          <p:cNvPr id="4" name="Group 46"/>
          <p:cNvGrpSpPr>
            <a:grpSpLocks/>
          </p:cNvGrpSpPr>
          <p:nvPr/>
        </p:nvGrpSpPr>
        <p:grpSpPr bwMode="auto">
          <a:xfrm>
            <a:off x="4287838" y="3209925"/>
            <a:ext cx="2205037" cy="850900"/>
            <a:chOff x="2701" y="2022"/>
            <a:chExt cx="1389" cy="536"/>
          </a:xfrm>
        </p:grpSpPr>
        <p:grpSp>
          <p:nvGrpSpPr>
            <p:cNvPr id="25655" name="Group 23"/>
            <p:cNvGrpSpPr>
              <a:grpSpLocks/>
            </p:cNvGrpSpPr>
            <p:nvPr/>
          </p:nvGrpSpPr>
          <p:grpSpPr bwMode="auto">
            <a:xfrm rot="-2659851">
              <a:off x="2701" y="2430"/>
              <a:ext cx="1389" cy="128"/>
              <a:chOff x="2264" y="2992"/>
              <a:chExt cx="1389" cy="128"/>
            </a:xfrm>
          </p:grpSpPr>
          <p:sp>
            <p:nvSpPr>
              <p:cNvPr id="25657" name="Oval 2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5658" name="Rectangle 2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sp>
          <p:nvSpPr>
            <p:cNvPr id="25656" name="Oval 2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grpSp>
        <p:nvGrpSpPr>
          <p:cNvPr id="6" name="Group 47"/>
          <p:cNvGrpSpPr>
            <a:grpSpLocks/>
          </p:cNvGrpSpPr>
          <p:nvPr/>
        </p:nvGrpSpPr>
        <p:grpSpPr bwMode="auto">
          <a:xfrm rot="-809166">
            <a:off x="4383088" y="3343275"/>
            <a:ext cx="2205037" cy="850900"/>
            <a:chOff x="2701" y="2022"/>
            <a:chExt cx="1389" cy="536"/>
          </a:xfrm>
        </p:grpSpPr>
        <p:grpSp>
          <p:nvGrpSpPr>
            <p:cNvPr id="25651" name="Group 48"/>
            <p:cNvGrpSpPr>
              <a:grpSpLocks/>
            </p:cNvGrpSpPr>
            <p:nvPr/>
          </p:nvGrpSpPr>
          <p:grpSpPr bwMode="auto">
            <a:xfrm rot="-2659851">
              <a:off x="2701" y="2430"/>
              <a:ext cx="1389" cy="128"/>
              <a:chOff x="2264" y="2992"/>
              <a:chExt cx="1389" cy="128"/>
            </a:xfrm>
          </p:grpSpPr>
          <p:sp>
            <p:nvSpPr>
              <p:cNvPr id="25653" name="Oval 49"/>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5654" name="Rectangle 50"/>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sp>
          <p:nvSpPr>
            <p:cNvPr id="25652" name="Oval 51"/>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grpSp>
        <p:nvGrpSpPr>
          <p:cNvPr id="8" name="Group 62"/>
          <p:cNvGrpSpPr>
            <a:grpSpLocks/>
          </p:cNvGrpSpPr>
          <p:nvPr/>
        </p:nvGrpSpPr>
        <p:grpSpPr bwMode="auto">
          <a:xfrm rot="905387">
            <a:off x="4211638" y="2960688"/>
            <a:ext cx="2205037" cy="850900"/>
            <a:chOff x="2701" y="2022"/>
            <a:chExt cx="1389" cy="536"/>
          </a:xfrm>
        </p:grpSpPr>
        <p:grpSp>
          <p:nvGrpSpPr>
            <p:cNvPr id="25647" name="Group 63"/>
            <p:cNvGrpSpPr>
              <a:grpSpLocks/>
            </p:cNvGrpSpPr>
            <p:nvPr/>
          </p:nvGrpSpPr>
          <p:grpSpPr bwMode="auto">
            <a:xfrm rot="-2659851">
              <a:off x="2701" y="2430"/>
              <a:ext cx="1389" cy="128"/>
              <a:chOff x="2264" y="2992"/>
              <a:chExt cx="1389" cy="128"/>
            </a:xfrm>
          </p:grpSpPr>
          <p:sp>
            <p:nvSpPr>
              <p:cNvPr id="25649" name="Oval 6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5650" name="Rectangle 6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sp>
          <p:nvSpPr>
            <p:cNvPr id="25648" name="Oval 6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sp>
        <p:nvSpPr>
          <p:cNvPr id="95261" name="Oval 29"/>
          <p:cNvSpPr>
            <a:spLocks noChangeArrowheads="1"/>
          </p:cNvSpPr>
          <p:nvPr/>
        </p:nvSpPr>
        <p:spPr bwMode="auto">
          <a:xfrm rot="5400000">
            <a:off x="3355182" y="3077369"/>
            <a:ext cx="1128712" cy="1104900"/>
          </a:xfrm>
          <a:prstGeom prst="ellipse">
            <a:avLst/>
          </a:prstGeom>
          <a:solidFill>
            <a:srgbClr val="00FFFF"/>
          </a:solidFill>
          <a:ln w="38100">
            <a:solidFill>
              <a:schemeClr val="tx1"/>
            </a:solidFill>
            <a:round/>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spindle</a:t>
            </a:r>
          </a:p>
        </p:txBody>
      </p:sp>
      <p:sp>
        <p:nvSpPr>
          <p:cNvPr id="95262" name="Oval 30"/>
          <p:cNvSpPr>
            <a:spLocks noChangeArrowheads="1"/>
          </p:cNvSpPr>
          <p:nvPr/>
        </p:nvSpPr>
        <p:spPr bwMode="auto">
          <a:xfrm rot="10800000">
            <a:off x="3355975" y="3078163"/>
            <a:ext cx="1128713" cy="1104900"/>
          </a:xfrm>
          <a:prstGeom prst="ellipse">
            <a:avLst/>
          </a:prstGeom>
          <a:solidFill>
            <a:srgbClr val="00FFFF"/>
          </a:solidFill>
          <a:ln w="38100">
            <a:solidFill>
              <a:schemeClr val="tx1"/>
            </a:solidFill>
            <a:round/>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spindle</a:t>
            </a:r>
          </a:p>
        </p:txBody>
      </p:sp>
      <p:sp>
        <p:nvSpPr>
          <p:cNvPr id="95263" name="Oval 31"/>
          <p:cNvSpPr>
            <a:spLocks noChangeArrowheads="1"/>
          </p:cNvSpPr>
          <p:nvPr/>
        </p:nvSpPr>
        <p:spPr bwMode="auto">
          <a:xfrm rot="-5400000">
            <a:off x="3356769" y="3077369"/>
            <a:ext cx="1128712" cy="1104900"/>
          </a:xfrm>
          <a:prstGeom prst="ellipse">
            <a:avLst/>
          </a:prstGeom>
          <a:solidFill>
            <a:srgbClr val="00FFFF"/>
          </a:solidFill>
          <a:ln w="38100">
            <a:solidFill>
              <a:schemeClr val="tx1"/>
            </a:solidFill>
            <a:round/>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spindle</a:t>
            </a:r>
          </a:p>
        </p:txBody>
      </p:sp>
      <p:sp>
        <p:nvSpPr>
          <p:cNvPr id="95244" name="Oval 12"/>
          <p:cNvSpPr>
            <a:spLocks noChangeArrowheads="1"/>
          </p:cNvSpPr>
          <p:nvPr/>
        </p:nvSpPr>
        <p:spPr bwMode="auto">
          <a:xfrm>
            <a:off x="3355975" y="3076575"/>
            <a:ext cx="1128713" cy="1104900"/>
          </a:xfrm>
          <a:prstGeom prst="ellipse">
            <a:avLst/>
          </a:prstGeom>
          <a:solidFill>
            <a:srgbClr val="00FFFF"/>
          </a:solidFill>
          <a:ln w="38100">
            <a:solidFill>
              <a:schemeClr val="tx1"/>
            </a:solidFill>
            <a:round/>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spindle</a:t>
            </a:r>
          </a:p>
        </p:txBody>
      </p:sp>
      <p:grpSp>
        <p:nvGrpSpPr>
          <p:cNvPr id="10" name="Group 68"/>
          <p:cNvGrpSpPr>
            <a:grpSpLocks/>
          </p:cNvGrpSpPr>
          <p:nvPr/>
        </p:nvGrpSpPr>
        <p:grpSpPr bwMode="auto">
          <a:xfrm rot="905387">
            <a:off x="4202113" y="2960688"/>
            <a:ext cx="2205037" cy="850900"/>
            <a:chOff x="2701" y="2022"/>
            <a:chExt cx="1389" cy="536"/>
          </a:xfrm>
        </p:grpSpPr>
        <p:grpSp>
          <p:nvGrpSpPr>
            <p:cNvPr id="25643" name="Group 69"/>
            <p:cNvGrpSpPr>
              <a:grpSpLocks/>
            </p:cNvGrpSpPr>
            <p:nvPr/>
          </p:nvGrpSpPr>
          <p:grpSpPr bwMode="auto">
            <a:xfrm rot="-2659851">
              <a:off x="2701" y="2430"/>
              <a:ext cx="1389" cy="128"/>
              <a:chOff x="2264" y="2992"/>
              <a:chExt cx="1389" cy="128"/>
            </a:xfrm>
          </p:grpSpPr>
          <p:sp>
            <p:nvSpPr>
              <p:cNvPr id="25645" name="Oval 7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5646" name="Rectangle 7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sp>
          <p:nvSpPr>
            <p:cNvPr id="25644" name="Oval 7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grpSp>
        <p:nvGrpSpPr>
          <p:cNvPr id="12" name="Group 73"/>
          <p:cNvGrpSpPr>
            <a:grpSpLocks/>
          </p:cNvGrpSpPr>
          <p:nvPr/>
        </p:nvGrpSpPr>
        <p:grpSpPr bwMode="auto">
          <a:xfrm rot="905387">
            <a:off x="4202113" y="2960688"/>
            <a:ext cx="2205037" cy="850900"/>
            <a:chOff x="2701" y="2022"/>
            <a:chExt cx="1389" cy="536"/>
          </a:xfrm>
        </p:grpSpPr>
        <p:grpSp>
          <p:nvGrpSpPr>
            <p:cNvPr id="25639" name="Group 74"/>
            <p:cNvGrpSpPr>
              <a:grpSpLocks/>
            </p:cNvGrpSpPr>
            <p:nvPr/>
          </p:nvGrpSpPr>
          <p:grpSpPr bwMode="auto">
            <a:xfrm rot="-2659851">
              <a:off x="2701" y="2430"/>
              <a:ext cx="1389" cy="128"/>
              <a:chOff x="2264" y="2992"/>
              <a:chExt cx="1389" cy="128"/>
            </a:xfrm>
          </p:grpSpPr>
          <p:sp>
            <p:nvSpPr>
              <p:cNvPr id="25641" name="Oval 7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5642" name="Rectangle 7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sp>
          <p:nvSpPr>
            <p:cNvPr id="25640" name="Oval 7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grpSp>
        <p:nvGrpSpPr>
          <p:cNvPr id="14" name="Group 83"/>
          <p:cNvGrpSpPr>
            <a:grpSpLocks/>
          </p:cNvGrpSpPr>
          <p:nvPr/>
        </p:nvGrpSpPr>
        <p:grpSpPr bwMode="auto">
          <a:xfrm rot="-809166">
            <a:off x="4384675" y="3341688"/>
            <a:ext cx="2205038" cy="850900"/>
            <a:chOff x="2701" y="2022"/>
            <a:chExt cx="1389" cy="536"/>
          </a:xfrm>
        </p:grpSpPr>
        <p:grpSp>
          <p:nvGrpSpPr>
            <p:cNvPr id="25635" name="Group 84"/>
            <p:cNvGrpSpPr>
              <a:grpSpLocks/>
            </p:cNvGrpSpPr>
            <p:nvPr/>
          </p:nvGrpSpPr>
          <p:grpSpPr bwMode="auto">
            <a:xfrm rot="-2659851">
              <a:off x="2701" y="2430"/>
              <a:ext cx="1389" cy="128"/>
              <a:chOff x="2264" y="2992"/>
              <a:chExt cx="1389" cy="128"/>
            </a:xfrm>
          </p:grpSpPr>
          <p:sp>
            <p:nvSpPr>
              <p:cNvPr id="25637" name="Oval 8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5638" name="Rectangle 8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sp>
          <p:nvSpPr>
            <p:cNvPr id="25636" name="Oval 8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grpSp>
        <p:nvGrpSpPr>
          <p:cNvPr id="16" name="Group 88"/>
          <p:cNvGrpSpPr>
            <a:grpSpLocks/>
          </p:cNvGrpSpPr>
          <p:nvPr/>
        </p:nvGrpSpPr>
        <p:grpSpPr bwMode="auto">
          <a:xfrm rot="-809166">
            <a:off x="4383088" y="3341688"/>
            <a:ext cx="2205037" cy="850900"/>
            <a:chOff x="2701" y="2022"/>
            <a:chExt cx="1389" cy="536"/>
          </a:xfrm>
        </p:grpSpPr>
        <p:grpSp>
          <p:nvGrpSpPr>
            <p:cNvPr id="25631" name="Group 89"/>
            <p:cNvGrpSpPr>
              <a:grpSpLocks/>
            </p:cNvGrpSpPr>
            <p:nvPr/>
          </p:nvGrpSpPr>
          <p:grpSpPr bwMode="auto">
            <a:xfrm rot="-2659851">
              <a:off x="2701" y="2430"/>
              <a:ext cx="1389" cy="128"/>
              <a:chOff x="2264" y="2992"/>
              <a:chExt cx="1389" cy="128"/>
            </a:xfrm>
          </p:grpSpPr>
          <p:sp>
            <p:nvSpPr>
              <p:cNvPr id="25633" name="Oval 9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5634" name="Rectangle 9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sp>
          <p:nvSpPr>
            <p:cNvPr id="25632" name="Oval 9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grpSp>
        <p:nvGrpSpPr>
          <p:cNvPr id="18" name="Group 93"/>
          <p:cNvGrpSpPr>
            <a:grpSpLocks/>
          </p:cNvGrpSpPr>
          <p:nvPr/>
        </p:nvGrpSpPr>
        <p:grpSpPr bwMode="auto">
          <a:xfrm rot="-809166">
            <a:off x="4383088" y="3341688"/>
            <a:ext cx="2205037" cy="850900"/>
            <a:chOff x="2701" y="2022"/>
            <a:chExt cx="1389" cy="536"/>
          </a:xfrm>
        </p:grpSpPr>
        <p:grpSp>
          <p:nvGrpSpPr>
            <p:cNvPr id="25627" name="Group 94"/>
            <p:cNvGrpSpPr>
              <a:grpSpLocks/>
            </p:cNvGrpSpPr>
            <p:nvPr/>
          </p:nvGrpSpPr>
          <p:grpSpPr bwMode="auto">
            <a:xfrm rot="-2659851">
              <a:off x="2701" y="2430"/>
              <a:ext cx="1389" cy="128"/>
              <a:chOff x="2264" y="2992"/>
              <a:chExt cx="1389" cy="128"/>
            </a:xfrm>
          </p:grpSpPr>
          <p:sp>
            <p:nvSpPr>
              <p:cNvPr id="25629" name="Oval 9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5630" name="Rectangle 9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sp>
          <p:nvSpPr>
            <p:cNvPr id="25628" name="Oval 9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61"/>
                                        </p:tgtEl>
                                        <p:attrNameLst>
                                          <p:attrName>style.visibility</p:attrName>
                                        </p:attrNameLst>
                                      </p:cBhvr>
                                      <p:to>
                                        <p:strVal val="visible"/>
                                      </p:to>
                                    </p:set>
                                  </p:childTnLst>
                                  <p:subTnLst>
                                    <p:set>
                                      <p:cBhvr override="childStyle">
                                        <p:cTn dur="1" fill="hold" display="0" masterRel="nextClick" afterEffect="1"/>
                                        <p:tgtEl>
                                          <p:spTgt spid="95261"/>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62"/>
                                        </p:tgtEl>
                                        <p:attrNameLst>
                                          <p:attrName>style.visibility</p:attrName>
                                        </p:attrNameLst>
                                      </p:cBhvr>
                                      <p:to>
                                        <p:strVal val="visible"/>
                                      </p:to>
                                    </p:set>
                                  </p:childTnLst>
                                  <p:subTnLst>
                                    <p:set>
                                      <p:cBhvr override="childStyle">
                                        <p:cTn dur="1" fill="hold" display="0" masterRel="nextClick" afterEffect="1"/>
                                        <p:tgtEl>
                                          <p:spTgt spid="9526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63"/>
                                        </p:tgtEl>
                                        <p:attrNameLst>
                                          <p:attrName>style.visibility</p:attrName>
                                        </p:attrNameLst>
                                      </p:cBhvr>
                                      <p:to>
                                        <p:strVal val="visible"/>
                                      </p:to>
                                    </p:set>
                                  </p:childTnLst>
                                  <p:subTnLst>
                                    <p:set>
                                      <p:cBhvr override="childStyle">
                                        <p:cTn dur="1" fill="hold" display="0" masterRel="nextClick" afterEffect="1"/>
                                        <p:tgtEl>
                                          <p:spTgt spid="9526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1" grpId="0" animBg="1" autoUpdateAnimBg="0"/>
      <p:bldP spid="95262" grpId="0" animBg="1" autoUpdateAnimBg="0"/>
      <p:bldP spid="95263" grpId="0" animBg="1" autoUpdateAnimBg="0"/>
      <p:bldP spid="95244"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0"/>
          <p:cNvSpPr>
            <a:spLocks noGrp="1" noChangeArrowheads="1"/>
          </p:cNvSpPr>
          <p:nvPr>
            <p:ph type="title"/>
          </p:nvPr>
        </p:nvSpPr>
        <p:spPr/>
        <p:txBody>
          <a:bodyPr/>
          <a:lstStyle/>
          <a:p>
            <a:pPr eaLnBrk="1" hangingPunct="1"/>
            <a:r>
              <a:rPr lang="en-US" altLang="en-US" smtClean="0"/>
              <a:t>Disk Operation (Multi-Platter View)</a:t>
            </a:r>
          </a:p>
        </p:txBody>
      </p:sp>
      <p:sp>
        <p:nvSpPr>
          <p:cNvPr id="96287" name="Rectangle 31"/>
          <p:cNvSpPr>
            <a:spLocks noGrp="1" noChangeArrowheads="1"/>
          </p:cNvSpPr>
          <p:nvPr>
            <p:ph type="body" idx="1"/>
          </p:nvPr>
        </p:nvSpPr>
        <p:spPr/>
        <p:txBody>
          <a:bodyPr/>
          <a:lstStyle/>
          <a:p>
            <a:pPr eaLnBrk="1" hangingPunct="1">
              <a:buFont typeface="Wingdings" panose="05000000000000000000" pitchFamily="2" charset="2"/>
              <a:buNone/>
              <a:defRPr/>
            </a:pPr>
            <a:r>
              <a:rPr lang="en-US" smtClean="0"/>
              <a:t> </a:t>
            </a:r>
          </a:p>
        </p:txBody>
      </p:sp>
      <p:sp>
        <p:nvSpPr>
          <p:cNvPr id="26628" name="Line 4"/>
          <p:cNvSpPr>
            <a:spLocks noChangeShapeType="1"/>
          </p:cNvSpPr>
          <p:nvPr/>
        </p:nvSpPr>
        <p:spPr bwMode="auto">
          <a:xfrm flipH="1">
            <a:off x="5218113" y="2720975"/>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29" name="Oval 5"/>
          <p:cNvSpPr>
            <a:spLocks noChangeArrowheads="1"/>
          </p:cNvSpPr>
          <p:nvPr/>
        </p:nvSpPr>
        <p:spPr bwMode="auto">
          <a:xfrm>
            <a:off x="5078413" y="2682875"/>
            <a:ext cx="304800" cy="76200"/>
          </a:xfrm>
          <a:prstGeom prst="ellipse">
            <a:avLst/>
          </a:prstGeom>
          <a:solidFill>
            <a:srgbClr val="00FFFF"/>
          </a:solidFill>
          <a:ln w="12700">
            <a:solidFill>
              <a:schemeClr val="tx1"/>
            </a:solidFill>
            <a:round/>
            <a:headEnd/>
            <a:tailEnd/>
          </a:ln>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6630" name="Line 6"/>
          <p:cNvSpPr>
            <a:spLocks noChangeShapeType="1"/>
          </p:cNvSpPr>
          <p:nvPr/>
        </p:nvSpPr>
        <p:spPr bwMode="auto">
          <a:xfrm flipH="1">
            <a:off x="5221288" y="3279775"/>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1" name="Oval 7"/>
          <p:cNvSpPr>
            <a:spLocks noChangeArrowheads="1"/>
          </p:cNvSpPr>
          <p:nvPr/>
        </p:nvSpPr>
        <p:spPr bwMode="auto">
          <a:xfrm>
            <a:off x="5081588" y="3241675"/>
            <a:ext cx="304800" cy="76200"/>
          </a:xfrm>
          <a:prstGeom prst="ellipse">
            <a:avLst/>
          </a:prstGeom>
          <a:solidFill>
            <a:srgbClr val="00FFFF"/>
          </a:solidFill>
          <a:ln w="12700">
            <a:solidFill>
              <a:schemeClr val="tx1"/>
            </a:solidFill>
            <a:round/>
            <a:headEnd/>
            <a:tailEnd/>
          </a:ln>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6632" name="Line 8"/>
          <p:cNvSpPr>
            <a:spLocks noChangeShapeType="1"/>
          </p:cNvSpPr>
          <p:nvPr/>
        </p:nvSpPr>
        <p:spPr bwMode="auto">
          <a:xfrm flipH="1">
            <a:off x="5218113" y="3889375"/>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3" name="Oval 9"/>
          <p:cNvSpPr>
            <a:spLocks noChangeArrowheads="1"/>
          </p:cNvSpPr>
          <p:nvPr/>
        </p:nvSpPr>
        <p:spPr bwMode="auto">
          <a:xfrm>
            <a:off x="5078413" y="3851275"/>
            <a:ext cx="304800" cy="76200"/>
          </a:xfrm>
          <a:prstGeom prst="ellipse">
            <a:avLst/>
          </a:prstGeom>
          <a:solidFill>
            <a:srgbClr val="00FFFF"/>
          </a:solidFill>
          <a:ln w="12700">
            <a:solidFill>
              <a:schemeClr val="tx1"/>
            </a:solidFill>
            <a:round/>
            <a:headEnd/>
            <a:tailEnd/>
          </a:ln>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6634" name="AutoShape 10"/>
          <p:cNvSpPr>
            <a:spLocks noChangeArrowheads="1"/>
          </p:cNvSpPr>
          <p:nvPr/>
        </p:nvSpPr>
        <p:spPr bwMode="auto">
          <a:xfrm>
            <a:off x="4103688" y="3736975"/>
            <a:ext cx="381000" cy="635000"/>
          </a:xfrm>
          <a:prstGeom prst="can">
            <a:avLst>
              <a:gd name="adj" fmla="val 14244"/>
            </a:avLst>
          </a:prstGeom>
          <a:solidFill>
            <a:srgbClr val="00FFFF"/>
          </a:solidFill>
          <a:ln w="12700">
            <a:solidFill>
              <a:schemeClr val="tx1"/>
            </a:solidFill>
            <a:round/>
            <a:headEnd/>
            <a:tailEnd/>
          </a:ln>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6635" name="Oval 11"/>
          <p:cNvSpPr>
            <a:spLocks noChangeArrowheads="1"/>
          </p:cNvSpPr>
          <p:nvPr/>
        </p:nvSpPr>
        <p:spPr bwMode="auto">
          <a:xfrm>
            <a:off x="3074988" y="3546475"/>
            <a:ext cx="2387600" cy="431800"/>
          </a:xfrm>
          <a:prstGeom prst="ellipse">
            <a:avLst/>
          </a:prstGeom>
          <a:solidFill>
            <a:schemeClr val="bg1"/>
          </a:solidFill>
          <a:ln w="12700">
            <a:solidFill>
              <a:schemeClr val="tx1"/>
            </a:solidFill>
            <a:round/>
            <a:headEnd/>
            <a:tailEnd/>
          </a:ln>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6636" name="Line 12"/>
          <p:cNvSpPr>
            <a:spLocks noChangeShapeType="1"/>
          </p:cNvSpPr>
          <p:nvPr/>
        </p:nvSpPr>
        <p:spPr bwMode="auto">
          <a:xfrm>
            <a:off x="5675313" y="2479675"/>
            <a:ext cx="3175" cy="1409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6637" name="Line 13"/>
          <p:cNvSpPr>
            <a:spLocks noChangeShapeType="1"/>
          </p:cNvSpPr>
          <p:nvPr/>
        </p:nvSpPr>
        <p:spPr bwMode="auto">
          <a:xfrm flipH="1">
            <a:off x="5218113" y="3660775"/>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8" name="Oval 14"/>
          <p:cNvSpPr>
            <a:spLocks noChangeArrowheads="1"/>
          </p:cNvSpPr>
          <p:nvPr/>
        </p:nvSpPr>
        <p:spPr bwMode="auto">
          <a:xfrm>
            <a:off x="5078413" y="3622675"/>
            <a:ext cx="304800" cy="76200"/>
          </a:xfrm>
          <a:prstGeom prst="ellipse">
            <a:avLst/>
          </a:prstGeom>
          <a:solidFill>
            <a:srgbClr val="00FFFF"/>
          </a:solidFill>
          <a:ln w="12700">
            <a:solidFill>
              <a:schemeClr val="tx1"/>
            </a:solidFill>
            <a:round/>
            <a:headEnd/>
            <a:tailEnd/>
          </a:ln>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6639" name="Line 15"/>
          <p:cNvSpPr>
            <a:spLocks noChangeShapeType="1"/>
          </p:cNvSpPr>
          <p:nvPr/>
        </p:nvSpPr>
        <p:spPr bwMode="auto">
          <a:xfrm>
            <a:off x="5678488" y="3165475"/>
            <a:ext cx="6397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6640" name="AutoShape 16"/>
          <p:cNvSpPr>
            <a:spLocks noChangeArrowheads="1"/>
          </p:cNvSpPr>
          <p:nvPr/>
        </p:nvSpPr>
        <p:spPr bwMode="auto">
          <a:xfrm>
            <a:off x="4103688" y="3165475"/>
            <a:ext cx="381000" cy="635000"/>
          </a:xfrm>
          <a:prstGeom prst="can">
            <a:avLst>
              <a:gd name="adj" fmla="val 14244"/>
            </a:avLst>
          </a:prstGeom>
          <a:solidFill>
            <a:srgbClr val="00FFFF"/>
          </a:solidFill>
          <a:ln w="12700">
            <a:solidFill>
              <a:schemeClr val="tx1"/>
            </a:solidFill>
            <a:round/>
            <a:headEnd/>
            <a:tailEnd/>
          </a:ln>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6641" name="Oval 17"/>
          <p:cNvSpPr>
            <a:spLocks noChangeArrowheads="1"/>
          </p:cNvSpPr>
          <p:nvPr/>
        </p:nvSpPr>
        <p:spPr bwMode="auto">
          <a:xfrm>
            <a:off x="3100388" y="2936875"/>
            <a:ext cx="2387600" cy="431800"/>
          </a:xfrm>
          <a:prstGeom prst="ellipse">
            <a:avLst/>
          </a:prstGeom>
          <a:solidFill>
            <a:schemeClr val="bg1"/>
          </a:solidFill>
          <a:ln w="12700">
            <a:solidFill>
              <a:schemeClr val="tx1"/>
            </a:solidFill>
            <a:round/>
            <a:headEnd/>
            <a:tailEnd/>
          </a:ln>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6642" name="AutoShape 18"/>
          <p:cNvSpPr>
            <a:spLocks noChangeArrowheads="1"/>
          </p:cNvSpPr>
          <p:nvPr/>
        </p:nvSpPr>
        <p:spPr bwMode="auto">
          <a:xfrm>
            <a:off x="4103688" y="2593975"/>
            <a:ext cx="381000" cy="635000"/>
          </a:xfrm>
          <a:prstGeom prst="can">
            <a:avLst>
              <a:gd name="adj" fmla="val 14244"/>
            </a:avLst>
          </a:prstGeom>
          <a:solidFill>
            <a:srgbClr val="00FFFF"/>
          </a:solidFill>
          <a:ln w="12700">
            <a:solidFill>
              <a:schemeClr val="tx1"/>
            </a:solidFill>
            <a:round/>
            <a:headEnd/>
            <a:tailEnd/>
          </a:ln>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6643" name="Oval 19"/>
          <p:cNvSpPr>
            <a:spLocks noChangeArrowheads="1"/>
          </p:cNvSpPr>
          <p:nvPr/>
        </p:nvSpPr>
        <p:spPr bwMode="auto">
          <a:xfrm>
            <a:off x="3062288" y="2390775"/>
            <a:ext cx="2387600" cy="431800"/>
          </a:xfrm>
          <a:prstGeom prst="ellipse">
            <a:avLst/>
          </a:prstGeom>
          <a:solidFill>
            <a:schemeClr val="bg1"/>
          </a:solidFill>
          <a:ln w="12700">
            <a:solidFill>
              <a:schemeClr val="tx1"/>
            </a:solidFill>
            <a:round/>
            <a:headEnd/>
            <a:tailEnd/>
          </a:ln>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6644" name="AutoShape 20"/>
          <p:cNvSpPr>
            <a:spLocks noChangeArrowheads="1"/>
          </p:cNvSpPr>
          <p:nvPr/>
        </p:nvSpPr>
        <p:spPr bwMode="auto">
          <a:xfrm>
            <a:off x="4103688" y="1997075"/>
            <a:ext cx="381000" cy="635000"/>
          </a:xfrm>
          <a:prstGeom prst="can">
            <a:avLst>
              <a:gd name="adj" fmla="val 14244"/>
            </a:avLst>
          </a:prstGeom>
          <a:solidFill>
            <a:srgbClr val="00FFFF"/>
          </a:solidFill>
          <a:ln w="12700">
            <a:solidFill>
              <a:schemeClr val="tx1"/>
            </a:solidFill>
            <a:round/>
            <a:headEnd/>
            <a:tailEnd/>
          </a:ln>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6645" name="Line 21"/>
          <p:cNvSpPr>
            <a:spLocks noChangeShapeType="1"/>
          </p:cNvSpPr>
          <p:nvPr/>
        </p:nvSpPr>
        <p:spPr bwMode="auto">
          <a:xfrm flipH="1">
            <a:off x="5218113" y="2479675"/>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46" name="Oval 22"/>
          <p:cNvSpPr>
            <a:spLocks noChangeArrowheads="1"/>
          </p:cNvSpPr>
          <p:nvPr/>
        </p:nvSpPr>
        <p:spPr bwMode="auto">
          <a:xfrm>
            <a:off x="5065713" y="2441575"/>
            <a:ext cx="304800" cy="76200"/>
          </a:xfrm>
          <a:prstGeom prst="ellipse">
            <a:avLst/>
          </a:prstGeom>
          <a:solidFill>
            <a:srgbClr val="00FFFF"/>
          </a:solidFill>
          <a:ln w="12700">
            <a:solidFill>
              <a:schemeClr val="tx1"/>
            </a:solidFill>
            <a:round/>
            <a:headEnd/>
            <a:tailEnd/>
          </a:ln>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6647" name="Line 23"/>
          <p:cNvSpPr>
            <a:spLocks noChangeShapeType="1"/>
          </p:cNvSpPr>
          <p:nvPr/>
        </p:nvSpPr>
        <p:spPr bwMode="auto">
          <a:xfrm flipH="1">
            <a:off x="5218113" y="3038475"/>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48" name="Oval 24"/>
          <p:cNvSpPr>
            <a:spLocks noChangeArrowheads="1"/>
          </p:cNvSpPr>
          <p:nvPr/>
        </p:nvSpPr>
        <p:spPr bwMode="auto">
          <a:xfrm>
            <a:off x="5078413" y="3000375"/>
            <a:ext cx="304800" cy="76200"/>
          </a:xfrm>
          <a:prstGeom prst="ellipse">
            <a:avLst/>
          </a:prstGeom>
          <a:solidFill>
            <a:srgbClr val="00FFFF"/>
          </a:solidFill>
          <a:ln w="12700">
            <a:solidFill>
              <a:schemeClr val="tx1"/>
            </a:solidFill>
            <a:round/>
            <a:headEnd/>
            <a:tailEnd/>
          </a:ln>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26649" name="Text Box 25"/>
          <p:cNvSpPr txBox="1">
            <a:spLocks noChangeArrowheads="1"/>
          </p:cNvSpPr>
          <p:nvPr/>
        </p:nvSpPr>
        <p:spPr bwMode="auto">
          <a:xfrm>
            <a:off x="5772150" y="2828925"/>
            <a:ext cx="557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arm</a:t>
            </a:r>
          </a:p>
        </p:txBody>
      </p:sp>
      <p:sp>
        <p:nvSpPr>
          <p:cNvPr id="26650" name="Text Box 26"/>
          <p:cNvSpPr txBox="1">
            <a:spLocks noChangeArrowheads="1"/>
          </p:cNvSpPr>
          <p:nvPr/>
        </p:nvSpPr>
        <p:spPr bwMode="auto">
          <a:xfrm>
            <a:off x="4581525" y="1325563"/>
            <a:ext cx="25590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read/write heads </a:t>
            </a:r>
          </a:p>
          <a:p>
            <a:pPr>
              <a:lnSpc>
                <a:spcPct val="100000"/>
              </a:lnSpc>
            </a:pPr>
            <a:r>
              <a:rPr lang="en-US" altLang="en-US" sz="1600"/>
              <a:t>move in unison</a:t>
            </a:r>
          </a:p>
          <a:p>
            <a:pPr>
              <a:lnSpc>
                <a:spcPct val="100000"/>
              </a:lnSpc>
            </a:pPr>
            <a:r>
              <a:rPr lang="en-US" altLang="en-US" sz="1600"/>
              <a:t>from cylinder to cylinder</a:t>
            </a:r>
          </a:p>
        </p:txBody>
      </p:sp>
      <p:sp>
        <p:nvSpPr>
          <p:cNvPr id="26651" name="Line 27"/>
          <p:cNvSpPr>
            <a:spLocks noChangeShapeType="1"/>
          </p:cNvSpPr>
          <p:nvPr/>
        </p:nvSpPr>
        <p:spPr bwMode="auto">
          <a:xfrm flipH="1">
            <a:off x="5360988" y="2165350"/>
            <a:ext cx="317500" cy="2254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6652" name="Text Box 28"/>
          <p:cNvSpPr txBox="1">
            <a:spLocks noChangeArrowheads="1"/>
          </p:cNvSpPr>
          <p:nvPr/>
        </p:nvSpPr>
        <p:spPr bwMode="auto">
          <a:xfrm>
            <a:off x="4411663" y="4035425"/>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spindle</a:t>
            </a:r>
          </a:p>
        </p:txBody>
      </p:sp>
      <p:sp>
        <p:nvSpPr>
          <p:cNvPr id="26653" name="Line 29"/>
          <p:cNvSpPr>
            <a:spLocks noChangeShapeType="1"/>
          </p:cNvSpPr>
          <p:nvPr/>
        </p:nvSpPr>
        <p:spPr bwMode="auto">
          <a:xfrm flipH="1">
            <a:off x="5284788" y="2165350"/>
            <a:ext cx="390525" cy="8445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pPr eaLnBrk="1" hangingPunct="1"/>
            <a:r>
              <a:rPr lang="en-US" altLang="en-US" smtClean="0"/>
              <a:t>Disk Access Time</a:t>
            </a:r>
          </a:p>
        </p:txBody>
      </p:sp>
      <p:sp>
        <p:nvSpPr>
          <p:cNvPr id="125957" name="Rectangle 5"/>
          <p:cNvSpPr>
            <a:spLocks noGrp="1" noChangeArrowheads="1"/>
          </p:cNvSpPr>
          <p:nvPr>
            <p:ph type="body" idx="1"/>
          </p:nvPr>
        </p:nvSpPr>
        <p:spPr/>
        <p:txBody>
          <a:bodyPr/>
          <a:lstStyle/>
          <a:p>
            <a:pPr eaLnBrk="1" hangingPunct="1">
              <a:buFont typeface="Wingdings" panose="05000000000000000000" pitchFamily="2" charset="2"/>
              <a:buNone/>
              <a:defRPr/>
            </a:pPr>
            <a:r>
              <a:rPr lang="en-US" sz="2000" dirty="0" smtClean="0"/>
              <a:t>Average time to access some target sector approximated by :</a:t>
            </a:r>
          </a:p>
          <a:p>
            <a:pPr lvl="1" eaLnBrk="1" hangingPunct="1">
              <a:defRPr/>
            </a:pPr>
            <a:r>
              <a:rPr lang="en-US" sz="1800" dirty="0" err="1" smtClean="0"/>
              <a:t>Taccess</a:t>
            </a:r>
            <a:r>
              <a:rPr lang="en-US" sz="1800" dirty="0" smtClean="0"/>
              <a:t>  =  </a:t>
            </a:r>
            <a:r>
              <a:rPr lang="en-US" sz="1800" dirty="0" err="1" smtClean="0"/>
              <a:t>Tavg</a:t>
            </a:r>
            <a:r>
              <a:rPr lang="en-US" sz="1800" dirty="0" smtClean="0"/>
              <a:t> seek +  </a:t>
            </a:r>
            <a:r>
              <a:rPr lang="en-US" sz="1800" dirty="0" err="1" smtClean="0"/>
              <a:t>Tavg</a:t>
            </a:r>
            <a:r>
              <a:rPr lang="en-US" sz="1800" dirty="0" smtClean="0"/>
              <a:t> rotation + </a:t>
            </a:r>
            <a:r>
              <a:rPr lang="en-US" sz="1800" dirty="0" err="1" smtClean="0"/>
              <a:t>Tavg</a:t>
            </a:r>
            <a:r>
              <a:rPr lang="en-US" sz="1800" dirty="0" smtClean="0"/>
              <a:t> transfer </a:t>
            </a:r>
          </a:p>
          <a:p>
            <a:pPr eaLnBrk="1" hangingPunct="1">
              <a:buFont typeface="Wingdings" panose="05000000000000000000" pitchFamily="2" charset="2"/>
              <a:buNone/>
              <a:defRPr/>
            </a:pPr>
            <a:r>
              <a:rPr lang="en-US" sz="2000" dirty="0" smtClean="0">
                <a:solidFill>
                  <a:srgbClr val="FF0000"/>
                </a:solidFill>
              </a:rPr>
              <a:t>Seek time</a:t>
            </a:r>
            <a:r>
              <a:rPr lang="en-US" sz="2000" dirty="0" smtClean="0"/>
              <a:t> (</a:t>
            </a:r>
            <a:r>
              <a:rPr lang="en-US" sz="2000" dirty="0" err="1" smtClean="0"/>
              <a:t>Tavg</a:t>
            </a:r>
            <a:r>
              <a:rPr lang="en-US" sz="2000" dirty="0" smtClean="0"/>
              <a:t> seek)</a:t>
            </a:r>
          </a:p>
          <a:p>
            <a:pPr lvl="1" eaLnBrk="1" hangingPunct="1">
              <a:defRPr/>
            </a:pPr>
            <a:r>
              <a:rPr lang="en-US" sz="1800" dirty="0" smtClean="0"/>
              <a:t>Time to position heads over cylinder containing target sector.</a:t>
            </a:r>
          </a:p>
          <a:p>
            <a:pPr lvl="1" eaLnBrk="1" hangingPunct="1">
              <a:defRPr/>
            </a:pPr>
            <a:r>
              <a:rPr lang="en-US" sz="1800" dirty="0" smtClean="0"/>
              <a:t>Typical  </a:t>
            </a:r>
            <a:r>
              <a:rPr lang="en-US" sz="1800" dirty="0" err="1" smtClean="0"/>
              <a:t>Tavg</a:t>
            </a:r>
            <a:r>
              <a:rPr lang="en-US" sz="1800" dirty="0" smtClean="0"/>
              <a:t> seek = 9 </a:t>
            </a:r>
            <a:r>
              <a:rPr lang="en-US" sz="1800" dirty="0" err="1" smtClean="0"/>
              <a:t>ms</a:t>
            </a:r>
            <a:endParaRPr lang="en-US" sz="1800" dirty="0" smtClean="0"/>
          </a:p>
          <a:p>
            <a:pPr eaLnBrk="1" hangingPunct="1">
              <a:buFont typeface="Wingdings" panose="05000000000000000000" pitchFamily="2" charset="2"/>
              <a:buNone/>
              <a:defRPr/>
            </a:pPr>
            <a:r>
              <a:rPr lang="en-US" sz="2000" dirty="0" smtClean="0">
                <a:solidFill>
                  <a:srgbClr val="FF0000"/>
                </a:solidFill>
              </a:rPr>
              <a:t>Rotational latency</a:t>
            </a:r>
            <a:r>
              <a:rPr lang="en-US" sz="2000" dirty="0" smtClean="0"/>
              <a:t> (</a:t>
            </a:r>
            <a:r>
              <a:rPr lang="en-US" sz="2000" dirty="0" err="1" smtClean="0"/>
              <a:t>Tavg</a:t>
            </a:r>
            <a:r>
              <a:rPr lang="en-US" sz="2000" dirty="0" smtClean="0"/>
              <a:t> rotation)</a:t>
            </a:r>
          </a:p>
          <a:p>
            <a:pPr lvl="1" eaLnBrk="1" hangingPunct="1">
              <a:defRPr/>
            </a:pPr>
            <a:r>
              <a:rPr lang="en-US" sz="1800" dirty="0" smtClean="0"/>
              <a:t>Time waiting for first bit of target sector to pass under r/w head.</a:t>
            </a:r>
          </a:p>
          <a:p>
            <a:pPr lvl="1" eaLnBrk="1" hangingPunct="1">
              <a:defRPr/>
            </a:pPr>
            <a:r>
              <a:rPr lang="en-US" sz="1800" dirty="0" err="1" smtClean="0"/>
              <a:t>Tavg</a:t>
            </a:r>
            <a:r>
              <a:rPr lang="en-US" sz="1800" dirty="0" smtClean="0"/>
              <a:t> rotation = 1/2 x 1/RPMs x 60 sec/1 min</a:t>
            </a:r>
          </a:p>
          <a:p>
            <a:pPr eaLnBrk="1" hangingPunct="1">
              <a:buFont typeface="Wingdings" panose="05000000000000000000" pitchFamily="2" charset="2"/>
              <a:buNone/>
              <a:defRPr/>
            </a:pPr>
            <a:r>
              <a:rPr lang="en-US" sz="2000" dirty="0" smtClean="0">
                <a:solidFill>
                  <a:srgbClr val="FF0000"/>
                </a:solidFill>
              </a:rPr>
              <a:t>Transfer time</a:t>
            </a:r>
            <a:r>
              <a:rPr lang="en-US" sz="2000" dirty="0" smtClean="0"/>
              <a:t> (</a:t>
            </a:r>
            <a:r>
              <a:rPr lang="en-US" sz="2000" dirty="0" err="1" smtClean="0"/>
              <a:t>Tavg</a:t>
            </a:r>
            <a:r>
              <a:rPr lang="en-US" sz="2000" dirty="0" smtClean="0"/>
              <a:t> transfer)	</a:t>
            </a:r>
          </a:p>
          <a:p>
            <a:pPr lvl="1" eaLnBrk="1" hangingPunct="1">
              <a:defRPr/>
            </a:pPr>
            <a:r>
              <a:rPr lang="en-US" sz="1800" dirty="0" smtClean="0"/>
              <a:t>Time to read the bits in the target sector.</a:t>
            </a:r>
          </a:p>
          <a:p>
            <a:pPr lvl="1" eaLnBrk="1" hangingPunct="1">
              <a:defRPr/>
            </a:pPr>
            <a:r>
              <a:rPr lang="en-US" sz="1800" dirty="0" err="1" smtClean="0"/>
              <a:t>Tavg</a:t>
            </a:r>
            <a:r>
              <a:rPr lang="en-US" sz="1800" dirty="0" smtClean="0"/>
              <a:t> transfer = 1/RPM x 1/(</a:t>
            </a:r>
            <a:r>
              <a:rPr lang="en-US" sz="1800" dirty="0" err="1" smtClean="0"/>
              <a:t>avg</a:t>
            </a:r>
            <a:r>
              <a:rPr lang="en-US" sz="1800" dirty="0" smtClean="0"/>
              <a:t> # sectors/track) x 60 secs/1 min.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eaLnBrk="1" hangingPunct="1"/>
            <a:r>
              <a:rPr lang="en-US" altLang="en-US" smtClean="0"/>
              <a:t>Disk Access Time Example</a:t>
            </a:r>
          </a:p>
        </p:txBody>
      </p:sp>
      <p:sp>
        <p:nvSpPr>
          <p:cNvPr id="126981" name="Rectangle 5"/>
          <p:cNvSpPr>
            <a:spLocks noGrp="1" noChangeArrowheads="1"/>
          </p:cNvSpPr>
          <p:nvPr>
            <p:ph type="body" idx="1"/>
          </p:nvPr>
        </p:nvSpPr>
        <p:spPr/>
        <p:txBody>
          <a:bodyPr/>
          <a:lstStyle/>
          <a:p>
            <a:pPr eaLnBrk="1" hangingPunct="1">
              <a:buFont typeface="Wingdings" panose="05000000000000000000" pitchFamily="2" charset="2"/>
              <a:buNone/>
              <a:defRPr/>
            </a:pPr>
            <a:r>
              <a:rPr lang="en-US" sz="2000" dirty="0" smtClean="0"/>
              <a:t>Given:</a:t>
            </a:r>
          </a:p>
          <a:p>
            <a:pPr lvl="1" eaLnBrk="1" hangingPunct="1">
              <a:defRPr/>
            </a:pPr>
            <a:r>
              <a:rPr lang="en-US" sz="1800" dirty="0" smtClean="0"/>
              <a:t>Rotational rate = 7,200 RPM</a:t>
            </a:r>
          </a:p>
          <a:p>
            <a:pPr lvl="1" eaLnBrk="1" hangingPunct="1">
              <a:defRPr/>
            </a:pPr>
            <a:r>
              <a:rPr lang="en-US" sz="1800" dirty="0" smtClean="0"/>
              <a:t>Average seek time = 9 </a:t>
            </a:r>
            <a:r>
              <a:rPr lang="en-US" sz="1800" dirty="0" err="1" smtClean="0"/>
              <a:t>ms.</a:t>
            </a:r>
            <a:endParaRPr lang="en-US" sz="1800" dirty="0" smtClean="0"/>
          </a:p>
          <a:p>
            <a:pPr lvl="1" eaLnBrk="1" hangingPunct="1">
              <a:defRPr/>
            </a:pPr>
            <a:r>
              <a:rPr lang="en-US" sz="1800" dirty="0" err="1" smtClean="0"/>
              <a:t>Avg</a:t>
            </a:r>
            <a:r>
              <a:rPr lang="en-US" sz="1800" dirty="0" smtClean="0"/>
              <a:t> # sectors/track = 400.</a:t>
            </a:r>
          </a:p>
          <a:p>
            <a:pPr eaLnBrk="1" hangingPunct="1">
              <a:buFont typeface="Wingdings" panose="05000000000000000000" pitchFamily="2" charset="2"/>
              <a:buNone/>
              <a:defRPr/>
            </a:pPr>
            <a:r>
              <a:rPr lang="en-US" sz="2000" dirty="0" smtClean="0"/>
              <a:t>Derived: </a:t>
            </a:r>
          </a:p>
          <a:p>
            <a:pPr lvl="1" eaLnBrk="1" hangingPunct="1">
              <a:defRPr/>
            </a:pPr>
            <a:r>
              <a:rPr lang="en-US" sz="1800" dirty="0" err="1" smtClean="0"/>
              <a:t>Tavg</a:t>
            </a:r>
            <a:r>
              <a:rPr lang="en-US" sz="1800" dirty="0" smtClean="0"/>
              <a:t> rotation = 1/2 x (60 secs/7200 RPM) x 1000 </a:t>
            </a:r>
            <a:r>
              <a:rPr lang="en-US" sz="1800" dirty="0" err="1" smtClean="0"/>
              <a:t>ms</a:t>
            </a:r>
            <a:r>
              <a:rPr lang="en-US" sz="1800" dirty="0" smtClean="0"/>
              <a:t>/sec = 4 </a:t>
            </a:r>
            <a:r>
              <a:rPr lang="en-US" sz="1800" dirty="0" err="1" smtClean="0"/>
              <a:t>ms.</a:t>
            </a:r>
            <a:endParaRPr lang="en-US" sz="1800" dirty="0" smtClean="0"/>
          </a:p>
          <a:p>
            <a:pPr lvl="1" eaLnBrk="1" hangingPunct="1">
              <a:defRPr/>
            </a:pPr>
            <a:r>
              <a:rPr lang="en-US" sz="1800" dirty="0" err="1" smtClean="0"/>
              <a:t>Tavg</a:t>
            </a:r>
            <a:r>
              <a:rPr lang="en-US" sz="1800" dirty="0" smtClean="0"/>
              <a:t> transfer = 60/7200 RPM x 1/400 secs/track x 1000 </a:t>
            </a:r>
            <a:r>
              <a:rPr lang="en-US" sz="1800" dirty="0" err="1" smtClean="0"/>
              <a:t>ms</a:t>
            </a:r>
            <a:r>
              <a:rPr lang="en-US" sz="1800" dirty="0" smtClean="0"/>
              <a:t>/sec = 0.02 </a:t>
            </a:r>
            <a:r>
              <a:rPr lang="en-US" sz="1800" dirty="0" err="1" smtClean="0"/>
              <a:t>ms</a:t>
            </a:r>
            <a:endParaRPr lang="en-US" sz="1800" dirty="0" smtClean="0"/>
          </a:p>
          <a:p>
            <a:pPr lvl="1" eaLnBrk="1" hangingPunct="1">
              <a:defRPr/>
            </a:pPr>
            <a:r>
              <a:rPr lang="en-US" sz="1800" dirty="0" err="1" smtClean="0"/>
              <a:t>Taccess</a:t>
            </a:r>
            <a:r>
              <a:rPr lang="en-US" sz="1800" dirty="0" smtClean="0"/>
              <a:t>  = 9 </a:t>
            </a:r>
            <a:r>
              <a:rPr lang="en-US" sz="1800" dirty="0" err="1" smtClean="0"/>
              <a:t>ms</a:t>
            </a:r>
            <a:r>
              <a:rPr lang="en-US" sz="1800" dirty="0" smtClean="0"/>
              <a:t> + 4 </a:t>
            </a:r>
            <a:r>
              <a:rPr lang="en-US" sz="1800" dirty="0" err="1" smtClean="0"/>
              <a:t>ms</a:t>
            </a:r>
            <a:r>
              <a:rPr lang="en-US" sz="1800" dirty="0" smtClean="0"/>
              <a:t> + 0.02 </a:t>
            </a:r>
            <a:r>
              <a:rPr lang="en-US" sz="1800" dirty="0" err="1" smtClean="0"/>
              <a:t>ms</a:t>
            </a:r>
            <a:endParaRPr lang="en-US" sz="1800" dirty="0" smtClean="0"/>
          </a:p>
          <a:p>
            <a:pPr eaLnBrk="1" hangingPunct="1">
              <a:buFont typeface="Wingdings" panose="05000000000000000000" pitchFamily="2" charset="2"/>
              <a:buNone/>
              <a:defRPr/>
            </a:pPr>
            <a:r>
              <a:rPr lang="en-US" sz="2000" dirty="0" smtClean="0"/>
              <a:t>Important points:</a:t>
            </a:r>
          </a:p>
          <a:p>
            <a:pPr lvl="1" eaLnBrk="1" hangingPunct="1">
              <a:defRPr/>
            </a:pPr>
            <a:r>
              <a:rPr lang="en-US" sz="1800" dirty="0" smtClean="0"/>
              <a:t>Access time dominated by seek time and rotational latency.</a:t>
            </a:r>
          </a:p>
          <a:p>
            <a:pPr lvl="1" eaLnBrk="1" hangingPunct="1">
              <a:defRPr/>
            </a:pPr>
            <a:r>
              <a:rPr lang="en-US" sz="1800" dirty="0" smtClean="0"/>
              <a:t>First bit in a sector is the most expensive, the rest are free.</a:t>
            </a:r>
          </a:p>
          <a:p>
            <a:pPr lvl="1" eaLnBrk="1" hangingPunct="1">
              <a:defRPr/>
            </a:pPr>
            <a:r>
              <a:rPr lang="en-US" sz="1800" dirty="0" smtClean="0"/>
              <a:t>SRAM access time is about  4 ns/</a:t>
            </a:r>
            <a:r>
              <a:rPr lang="en-US" sz="1800" dirty="0" err="1" smtClean="0"/>
              <a:t>doubleword</a:t>
            </a:r>
            <a:r>
              <a:rPr lang="en-US" sz="1800" dirty="0" smtClean="0"/>
              <a:t>, DRAM about  60 ns</a:t>
            </a:r>
          </a:p>
          <a:p>
            <a:pPr lvl="2" eaLnBrk="1" hangingPunct="1">
              <a:defRPr/>
            </a:pPr>
            <a:r>
              <a:rPr lang="en-US" sz="1600" dirty="0" smtClean="0"/>
              <a:t>Disk is about 40,000 times slower than SRAM, </a:t>
            </a:r>
          </a:p>
          <a:p>
            <a:pPr lvl="2" eaLnBrk="1" hangingPunct="1">
              <a:defRPr/>
            </a:pPr>
            <a:r>
              <a:rPr lang="en-US" sz="1600" dirty="0" smtClean="0"/>
              <a:t>2,500 times slower then DRAM.</a:t>
            </a:r>
          </a:p>
          <a:p>
            <a:pPr lvl="1" eaLnBrk="1" hangingPunct="1">
              <a:defRPr/>
            </a:pPr>
            <a:endParaRPr lang="en-US" sz="18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pPr eaLnBrk="1" hangingPunct="1"/>
            <a:r>
              <a:rPr lang="en-US" altLang="en-US" smtClean="0"/>
              <a:t>Logical Disk Blocks</a:t>
            </a:r>
          </a:p>
        </p:txBody>
      </p:sp>
      <p:sp>
        <p:nvSpPr>
          <p:cNvPr id="128005" name="Rectangle 5"/>
          <p:cNvSpPr>
            <a:spLocks noGrp="1" noChangeArrowheads="1"/>
          </p:cNvSpPr>
          <p:nvPr>
            <p:ph type="body" idx="1"/>
          </p:nvPr>
        </p:nvSpPr>
        <p:spPr/>
        <p:txBody>
          <a:bodyPr/>
          <a:lstStyle/>
          <a:p>
            <a:pPr eaLnBrk="1" hangingPunct="1">
              <a:lnSpc>
                <a:spcPct val="85000"/>
              </a:lnSpc>
              <a:buFont typeface="Wingdings" panose="05000000000000000000" pitchFamily="2" charset="2"/>
              <a:buNone/>
              <a:defRPr/>
            </a:pPr>
            <a:r>
              <a:rPr lang="en-US" smtClean="0"/>
              <a:t>Modern disks present a simpler abstract view of the complex sector geometry:</a:t>
            </a:r>
          </a:p>
          <a:p>
            <a:pPr lvl="1" eaLnBrk="1" hangingPunct="1">
              <a:lnSpc>
                <a:spcPct val="90000"/>
              </a:lnSpc>
              <a:defRPr/>
            </a:pPr>
            <a:r>
              <a:rPr lang="en-US" smtClean="0"/>
              <a:t>The set of available sectors is modeled as a sequence of b-sized </a:t>
            </a:r>
            <a:r>
              <a:rPr lang="en-US" smtClean="0">
                <a:solidFill>
                  <a:srgbClr val="FF0000"/>
                </a:solidFill>
              </a:rPr>
              <a:t>logical blocks</a:t>
            </a:r>
            <a:r>
              <a:rPr lang="en-US" smtClean="0"/>
              <a:t> (0, 1, 2, ...)</a:t>
            </a:r>
          </a:p>
          <a:p>
            <a:pPr eaLnBrk="1" hangingPunct="1">
              <a:lnSpc>
                <a:spcPct val="85000"/>
              </a:lnSpc>
              <a:buFont typeface="Wingdings" panose="05000000000000000000" pitchFamily="2" charset="2"/>
              <a:buNone/>
              <a:defRPr/>
            </a:pPr>
            <a:r>
              <a:rPr lang="en-US" smtClean="0"/>
              <a:t>Mapping between logical blocks and actual (physical) sectors</a:t>
            </a:r>
          </a:p>
          <a:p>
            <a:pPr lvl="1" eaLnBrk="1" hangingPunct="1">
              <a:lnSpc>
                <a:spcPct val="90000"/>
              </a:lnSpc>
              <a:defRPr/>
            </a:pPr>
            <a:r>
              <a:rPr lang="en-US" smtClean="0"/>
              <a:t>Maintained by hardware/firmware device called disk controller.</a:t>
            </a:r>
          </a:p>
          <a:p>
            <a:pPr lvl="1" eaLnBrk="1" hangingPunct="1">
              <a:lnSpc>
                <a:spcPct val="90000"/>
              </a:lnSpc>
              <a:defRPr/>
            </a:pPr>
            <a:r>
              <a:rPr lang="en-US" smtClean="0"/>
              <a:t>Converts requests for logical blocks into (surface,track,sector) triples.</a:t>
            </a:r>
          </a:p>
          <a:p>
            <a:pPr eaLnBrk="1" hangingPunct="1">
              <a:lnSpc>
                <a:spcPct val="85000"/>
              </a:lnSpc>
              <a:buFont typeface="Wingdings" panose="05000000000000000000" pitchFamily="2" charset="2"/>
              <a:buNone/>
              <a:defRPr/>
            </a:pPr>
            <a:r>
              <a:rPr lang="en-US" smtClean="0"/>
              <a:t>Allows controller to set aside spare cylinders for each zone.</a:t>
            </a:r>
          </a:p>
          <a:p>
            <a:pPr lvl="1" eaLnBrk="1" hangingPunct="1">
              <a:lnSpc>
                <a:spcPct val="90000"/>
              </a:lnSpc>
              <a:defRPr/>
            </a:pPr>
            <a:r>
              <a:rPr lang="en-US" smtClean="0"/>
              <a:t>Accounts for the difference in “</a:t>
            </a:r>
            <a:r>
              <a:rPr lang="en-US" smtClean="0">
                <a:solidFill>
                  <a:srgbClr val="FF0000"/>
                </a:solidFill>
              </a:rPr>
              <a:t>formatted capacity</a:t>
            </a:r>
            <a:r>
              <a:rPr lang="en-US" smtClean="0"/>
              <a:t>” and “</a:t>
            </a:r>
            <a:r>
              <a:rPr lang="en-US" smtClean="0">
                <a:solidFill>
                  <a:srgbClr val="FF0000"/>
                </a:solidFill>
              </a:rPr>
              <a:t>maximum capacity</a:t>
            </a:r>
            <a:r>
              <a:rPr lang="en-US" smtClean="0"/>
              <a:t>”. </a:t>
            </a:r>
          </a:p>
          <a:p>
            <a:pPr eaLnBrk="1" hangingPunct="1">
              <a:lnSpc>
                <a:spcPct val="85000"/>
              </a:lnSpc>
              <a:buFont typeface="Wingdings" panose="05000000000000000000" pitchFamily="2" charset="2"/>
              <a:buNone/>
              <a:defRPr/>
            </a:pPr>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1"/>
          <p:cNvSpPr>
            <a:spLocks noGrp="1" noChangeArrowheads="1"/>
          </p:cNvSpPr>
          <p:nvPr>
            <p:ph type="title"/>
          </p:nvPr>
        </p:nvSpPr>
        <p:spPr/>
        <p:txBody>
          <a:bodyPr/>
          <a:lstStyle/>
          <a:p>
            <a:pPr eaLnBrk="1" hangingPunct="1"/>
            <a:r>
              <a:rPr lang="en-US" altLang="en-US" smtClean="0"/>
              <a:t>I/O Bus</a:t>
            </a:r>
          </a:p>
        </p:txBody>
      </p:sp>
      <p:sp>
        <p:nvSpPr>
          <p:cNvPr id="30723" name="Rectangle 4"/>
          <p:cNvSpPr>
            <a:spLocks noChangeArrowheads="1"/>
          </p:cNvSpPr>
          <p:nvPr/>
        </p:nvSpPr>
        <p:spPr bwMode="auto">
          <a:xfrm>
            <a:off x="6880225" y="2876550"/>
            <a:ext cx="909638"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main</a:t>
            </a:r>
          </a:p>
          <a:p>
            <a:pPr>
              <a:lnSpc>
                <a:spcPct val="100000"/>
              </a:lnSpc>
            </a:pPr>
            <a:r>
              <a:rPr lang="en-US" altLang="en-US" sz="1600"/>
              <a:t>memory</a:t>
            </a:r>
          </a:p>
        </p:txBody>
      </p:sp>
      <p:sp>
        <p:nvSpPr>
          <p:cNvPr id="30724" name="AutoShape 5"/>
          <p:cNvSpPr>
            <a:spLocks noChangeArrowheads="1"/>
          </p:cNvSpPr>
          <p:nvPr/>
        </p:nvSpPr>
        <p:spPr bwMode="auto">
          <a:xfrm>
            <a:off x="5356225" y="3028950"/>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25" name="Rectangle 6"/>
          <p:cNvSpPr>
            <a:spLocks noChangeArrowheads="1"/>
          </p:cNvSpPr>
          <p:nvPr/>
        </p:nvSpPr>
        <p:spPr bwMode="auto">
          <a:xfrm>
            <a:off x="4441825" y="3060700"/>
            <a:ext cx="909638"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I/O </a:t>
            </a:r>
          </a:p>
          <a:p>
            <a:pPr>
              <a:lnSpc>
                <a:spcPct val="100000"/>
              </a:lnSpc>
            </a:pPr>
            <a:r>
              <a:rPr lang="en-US" altLang="en-US" sz="1600"/>
              <a:t>bridge</a:t>
            </a:r>
          </a:p>
        </p:txBody>
      </p:sp>
      <p:sp>
        <p:nvSpPr>
          <p:cNvPr id="30726" name="AutoShape 7"/>
          <p:cNvSpPr>
            <a:spLocks noChangeArrowheads="1"/>
          </p:cNvSpPr>
          <p:nvPr/>
        </p:nvSpPr>
        <p:spPr bwMode="auto">
          <a:xfrm>
            <a:off x="2984500" y="3028950"/>
            <a:ext cx="1452563"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27" name="Rectangle 8"/>
          <p:cNvSpPr>
            <a:spLocks noChangeArrowheads="1"/>
          </p:cNvSpPr>
          <p:nvPr/>
        </p:nvSpPr>
        <p:spPr bwMode="auto">
          <a:xfrm>
            <a:off x="1084263" y="3060700"/>
            <a:ext cx="1873250"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bus interface</a:t>
            </a:r>
          </a:p>
        </p:txBody>
      </p:sp>
      <p:sp>
        <p:nvSpPr>
          <p:cNvPr id="30728" name="Rectangle 9"/>
          <p:cNvSpPr>
            <a:spLocks noChangeArrowheads="1"/>
          </p:cNvSpPr>
          <p:nvPr/>
        </p:nvSpPr>
        <p:spPr bwMode="auto">
          <a:xfrm>
            <a:off x="2000250" y="173355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29" name="Rectangle 10"/>
          <p:cNvSpPr>
            <a:spLocks noChangeArrowheads="1"/>
          </p:cNvSpPr>
          <p:nvPr/>
        </p:nvSpPr>
        <p:spPr bwMode="auto">
          <a:xfrm>
            <a:off x="2000250" y="188595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30" name="Rectangle 11"/>
          <p:cNvSpPr>
            <a:spLocks noChangeArrowheads="1"/>
          </p:cNvSpPr>
          <p:nvPr/>
        </p:nvSpPr>
        <p:spPr bwMode="auto">
          <a:xfrm>
            <a:off x="2000250" y="203835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31" name="Rectangle 12"/>
          <p:cNvSpPr>
            <a:spLocks noChangeArrowheads="1"/>
          </p:cNvSpPr>
          <p:nvPr/>
        </p:nvSpPr>
        <p:spPr bwMode="auto">
          <a:xfrm>
            <a:off x="2000250" y="219075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32" name="Rectangle 13"/>
          <p:cNvSpPr>
            <a:spLocks noChangeArrowheads="1"/>
          </p:cNvSpPr>
          <p:nvPr/>
        </p:nvSpPr>
        <p:spPr bwMode="auto">
          <a:xfrm>
            <a:off x="2000250" y="234315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33" name="AutoShape 14"/>
          <p:cNvSpPr>
            <a:spLocks noChangeArrowheads="1"/>
          </p:cNvSpPr>
          <p:nvPr/>
        </p:nvSpPr>
        <p:spPr bwMode="auto">
          <a:xfrm>
            <a:off x="2773363" y="173355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34" name="AutoShape 15"/>
          <p:cNvSpPr>
            <a:spLocks noChangeArrowheads="1"/>
          </p:cNvSpPr>
          <p:nvPr/>
        </p:nvSpPr>
        <p:spPr bwMode="auto">
          <a:xfrm flipH="1">
            <a:off x="2684463" y="211455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35" name="Rectangle 16"/>
          <p:cNvSpPr>
            <a:spLocks noChangeArrowheads="1"/>
          </p:cNvSpPr>
          <p:nvPr/>
        </p:nvSpPr>
        <p:spPr bwMode="auto">
          <a:xfrm>
            <a:off x="3217863" y="1581150"/>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ALU</a:t>
            </a:r>
          </a:p>
        </p:txBody>
      </p:sp>
      <p:sp>
        <p:nvSpPr>
          <p:cNvPr id="30736" name="Text Box 17"/>
          <p:cNvSpPr txBox="1">
            <a:spLocks noChangeArrowheads="1"/>
          </p:cNvSpPr>
          <p:nvPr/>
        </p:nvSpPr>
        <p:spPr bwMode="auto">
          <a:xfrm>
            <a:off x="1717675" y="1412875"/>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register file</a:t>
            </a:r>
          </a:p>
        </p:txBody>
      </p:sp>
      <p:sp>
        <p:nvSpPr>
          <p:cNvPr id="30737" name="AutoShape 18"/>
          <p:cNvSpPr>
            <a:spLocks noChangeArrowheads="1"/>
          </p:cNvSpPr>
          <p:nvPr/>
        </p:nvSpPr>
        <p:spPr bwMode="auto">
          <a:xfrm>
            <a:off x="2074863" y="2571750"/>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38" name="Rectangle 19"/>
          <p:cNvSpPr>
            <a:spLocks noChangeArrowheads="1"/>
          </p:cNvSpPr>
          <p:nvPr/>
        </p:nvSpPr>
        <p:spPr bwMode="auto">
          <a:xfrm>
            <a:off x="931863" y="1352550"/>
            <a:ext cx="2971800" cy="243840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39" name="Text Box 20"/>
          <p:cNvSpPr txBox="1">
            <a:spLocks noChangeArrowheads="1"/>
          </p:cNvSpPr>
          <p:nvPr/>
        </p:nvSpPr>
        <p:spPr bwMode="auto">
          <a:xfrm>
            <a:off x="819150" y="1047750"/>
            <a:ext cx="1085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CPU chip</a:t>
            </a:r>
          </a:p>
        </p:txBody>
      </p:sp>
      <p:sp>
        <p:nvSpPr>
          <p:cNvPr id="30740" name="Text Box 21"/>
          <p:cNvSpPr txBox="1">
            <a:spLocks noChangeArrowheads="1"/>
          </p:cNvSpPr>
          <p:nvPr/>
        </p:nvSpPr>
        <p:spPr bwMode="auto">
          <a:xfrm>
            <a:off x="3865563" y="2343150"/>
            <a:ext cx="1301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system bus</a:t>
            </a:r>
          </a:p>
        </p:txBody>
      </p:sp>
      <p:sp>
        <p:nvSpPr>
          <p:cNvPr id="30741" name="Line 22"/>
          <p:cNvSpPr>
            <a:spLocks noChangeShapeType="1"/>
          </p:cNvSpPr>
          <p:nvPr/>
        </p:nvSpPr>
        <p:spPr bwMode="auto">
          <a:xfrm flipH="1">
            <a:off x="3751263" y="2647950"/>
            <a:ext cx="6858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2" name="Text Box 23"/>
          <p:cNvSpPr txBox="1">
            <a:spLocks noChangeArrowheads="1"/>
          </p:cNvSpPr>
          <p:nvPr/>
        </p:nvSpPr>
        <p:spPr bwMode="auto">
          <a:xfrm>
            <a:off x="5386388" y="2343150"/>
            <a:ext cx="13922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memory bus</a:t>
            </a:r>
          </a:p>
        </p:txBody>
      </p:sp>
      <p:sp>
        <p:nvSpPr>
          <p:cNvPr id="30743" name="Line 24"/>
          <p:cNvSpPr>
            <a:spLocks noChangeShapeType="1"/>
          </p:cNvSpPr>
          <p:nvPr/>
        </p:nvSpPr>
        <p:spPr bwMode="auto">
          <a:xfrm>
            <a:off x="6037263" y="264795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4" name="AutoShape 25"/>
          <p:cNvSpPr>
            <a:spLocks noChangeArrowheads="1"/>
          </p:cNvSpPr>
          <p:nvPr/>
        </p:nvSpPr>
        <p:spPr bwMode="auto">
          <a:xfrm>
            <a:off x="4665663" y="3714750"/>
            <a:ext cx="495300" cy="685800"/>
          </a:xfrm>
          <a:prstGeom prst="upArrow">
            <a:avLst>
              <a:gd name="adj1" fmla="val 36667"/>
              <a:gd name="adj2" fmla="val 44872"/>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45" name="AutoShape 26"/>
          <p:cNvSpPr>
            <a:spLocks noChangeArrowheads="1"/>
          </p:cNvSpPr>
          <p:nvPr/>
        </p:nvSpPr>
        <p:spPr bwMode="auto">
          <a:xfrm flipV="1">
            <a:off x="5770563" y="4451350"/>
            <a:ext cx="495300" cy="685800"/>
          </a:xfrm>
          <a:prstGeom prst="upArrow">
            <a:avLst>
              <a:gd name="adj1" fmla="val 36667"/>
              <a:gd name="adj2" fmla="val 44872"/>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46" name="Rectangle 27"/>
          <p:cNvSpPr>
            <a:spLocks noChangeArrowheads="1"/>
          </p:cNvSpPr>
          <p:nvPr/>
        </p:nvSpPr>
        <p:spPr bwMode="auto">
          <a:xfrm>
            <a:off x="5351463" y="5175250"/>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disk </a:t>
            </a:r>
          </a:p>
          <a:p>
            <a:pPr>
              <a:lnSpc>
                <a:spcPct val="100000"/>
              </a:lnSpc>
            </a:pPr>
            <a:r>
              <a:rPr lang="en-US" altLang="en-US" sz="1600"/>
              <a:t>controller</a:t>
            </a:r>
          </a:p>
        </p:txBody>
      </p:sp>
      <p:sp>
        <p:nvSpPr>
          <p:cNvPr id="30747" name="AutoShape 28"/>
          <p:cNvSpPr>
            <a:spLocks noChangeArrowheads="1"/>
          </p:cNvSpPr>
          <p:nvPr/>
        </p:nvSpPr>
        <p:spPr bwMode="auto">
          <a:xfrm flipV="1">
            <a:off x="3440113" y="4451350"/>
            <a:ext cx="495300" cy="685800"/>
          </a:xfrm>
          <a:prstGeom prst="upArrow">
            <a:avLst>
              <a:gd name="adj1" fmla="val 36667"/>
              <a:gd name="adj2" fmla="val 44872"/>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48" name="Rectangle 29"/>
          <p:cNvSpPr>
            <a:spLocks noChangeArrowheads="1"/>
          </p:cNvSpPr>
          <p:nvPr/>
        </p:nvSpPr>
        <p:spPr bwMode="auto">
          <a:xfrm>
            <a:off x="3021013" y="5175250"/>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graphics</a:t>
            </a:r>
          </a:p>
          <a:p>
            <a:pPr>
              <a:lnSpc>
                <a:spcPct val="100000"/>
              </a:lnSpc>
            </a:pPr>
            <a:r>
              <a:rPr lang="en-US" altLang="en-US" sz="1600"/>
              <a:t>adapter</a:t>
            </a:r>
          </a:p>
        </p:txBody>
      </p:sp>
      <p:sp>
        <p:nvSpPr>
          <p:cNvPr id="30749" name="AutoShape 30"/>
          <p:cNvSpPr>
            <a:spLocks noChangeArrowheads="1"/>
          </p:cNvSpPr>
          <p:nvPr/>
        </p:nvSpPr>
        <p:spPr bwMode="auto">
          <a:xfrm flipV="1">
            <a:off x="1763713" y="4451350"/>
            <a:ext cx="495300" cy="685800"/>
          </a:xfrm>
          <a:prstGeom prst="upArrow">
            <a:avLst>
              <a:gd name="adj1" fmla="val 36667"/>
              <a:gd name="adj2" fmla="val 44872"/>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50" name="Rectangle 31"/>
          <p:cNvSpPr>
            <a:spLocks noChangeArrowheads="1"/>
          </p:cNvSpPr>
          <p:nvPr/>
        </p:nvSpPr>
        <p:spPr bwMode="auto">
          <a:xfrm>
            <a:off x="1420813" y="5162550"/>
            <a:ext cx="11430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USB</a:t>
            </a:r>
          </a:p>
          <a:p>
            <a:pPr>
              <a:lnSpc>
                <a:spcPct val="100000"/>
              </a:lnSpc>
            </a:pPr>
            <a:r>
              <a:rPr lang="en-US" altLang="en-US" sz="1600"/>
              <a:t>controller</a:t>
            </a:r>
          </a:p>
        </p:txBody>
      </p:sp>
      <p:sp>
        <p:nvSpPr>
          <p:cNvPr id="30751" name="Line 32"/>
          <p:cNvSpPr>
            <a:spLocks noChangeShapeType="1"/>
          </p:cNvSpPr>
          <p:nvPr/>
        </p:nvSpPr>
        <p:spPr bwMode="auto">
          <a:xfrm>
            <a:off x="1649413" y="5695950"/>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52" name="Line 33"/>
          <p:cNvSpPr>
            <a:spLocks noChangeShapeType="1"/>
          </p:cNvSpPr>
          <p:nvPr/>
        </p:nvSpPr>
        <p:spPr bwMode="auto">
          <a:xfrm>
            <a:off x="2411413" y="5695950"/>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53" name="Text Box 34"/>
          <p:cNvSpPr txBox="1">
            <a:spLocks noChangeArrowheads="1"/>
          </p:cNvSpPr>
          <p:nvPr/>
        </p:nvSpPr>
        <p:spPr bwMode="auto">
          <a:xfrm>
            <a:off x="1214438" y="592455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mouse</a:t>
            </a:r>
          </a:p>
        </p:txBody>
      </p:sp>
      <p:sp>
        <p:nvSpPr>
          <p:cNvPr id="30754" name="Text Box 35"/>
          <p:cNvSpPr txBox="1">
            <a:spLocks noChangeArrowheads="1"/>
          </p:cNvSpPr>
          <p:nvPr/>
        </p:nvSpPr>
        <p:spPr bwMode="auto">
          <a:xfrm>
            <a:off x="1892300" y="5924550"/>
            <a:ext cx="1085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keyboard</a:t>
            </a:r>
          </a:p>
        </p:txBody>
      </p:sp>
      <p:sp>
        <p:nvSpPr>
          <p:cNvPr id="30755" name="Line 36"/>
          <p:cNvSpPr>
            <a:spLocks noChangeShapeType="1"/>
          </p:cNvSpPr>
          <p:nvPr/>
        </p:nvSpPr>
        <p:spPr bwMode="auto">
          <a:xfrm>
            <a:off x="3706813" y="5695950"/>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56" name="Text Box 37"/>
          <p:cNvSpPr txBox="1">
            <a:spLocks noChangeArrowheads="1"/>
          </p:cNvSpPr>
          <p:nvPr/>
        </p:nvSpPr>
        <p:spPr bwMode="auto">
          <a:xfrm>
            <a:off x="3209925" y="5924550"/>
            <a:ext cx="941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monitor</a:t>
            </a:r>
          </a:p>
        </p:txBody>
      </p:sp>
      <p:sp>
        <p:nvSpPr>
          <p:cNvPr id="30757" name="Line 38"/>
          <p:cNvSpPr>
            <a:spLocks noChangeShapeType="1"/>
          </p:cNvSpPr>
          <p:nvPr/>
        </p:nvSpPr>
        <p:spPr bwMode="auto">
          <a:xfrm>
            <a:off x="6011863" y="5695950"/>
            <a:ext cx="0"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58" name="AutoShape 39"/>
          <p:cNvSpPr>
            <a:spLocks noChangeArrowheads="1"/>
          </p:cNvSpPr>
          <p:nvPr/>
        </p:nvSpPr>
        <p:spPr bwMode="auto">
          <a:xfrm>
            <a:off x="5707063" y="6076950"/>
            <a:ext cx="609600" cy="609600"/>
          </a:xfrm>
          <a:prstGeom prst="can">
            <a:avLst>
              <a:gd name="adj" fmla="val 25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disk</a:t>
            </a:r>
          </a:p>
        </p:txBody>
      </p:sp>
      <p:sp>
        <p:nvSpPr>
          <p:cNvPr id="30759" name="AutoShape 40"/>
          <p:cNvSpPr>
            <a:spLocks noChangeArrowheads="1"/>
          </p:cNvSpPr>
          <p:nvPr/>
        </p:nvSpPr>
        <p:spPr bwMode="auto">
          <a:xfrm>
            <a:off x="855663" y="4235450"/>
            <a:ext cx="7277100" cy="393700"/>
          </a:xfrm>
          <a:prstGeom prst="leftRightArrow">
            <a:avLst>
              <a:gd name="adj1" fmla="val 48611"/>
              <a:gd name="adj2" fmla="val 95500"/>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60" name="Rectangle 41"/>
          <p:cNvSpPr>
            <a:spLocks noChangeArrowheads="1"/>
          </p:cNvSpPr>
          <p:nvPr/>
        </p:nvSpPr>
        <p:spPr bwMode="auto">
          <a:xfrm>
            <a:off x="1931988" y="4405313"/>
            <a:ext cx="166687" cy="1524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61" name="Rectangle 42"/>
          <p:cNvSpPr>
            <a:spLocks noChangeArrowheads="1"/>
          </p:cNvSpPr>
          <p:nvPr/>
        </p:nvSpPr>
        <p:spPr bwMode="auto">
          <a:xfrm>
            <a:off x="3608388" y="4395788"/>
            <a:ext cx="166687" cy="1524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62" name="Rectangle 43"/>
          <p:cNvSpPr>
            <a:spLocks noChangeArrowheads="1"/>
          </p:cNvSpPr>
          <p:nvPr/>
        </p:nvSpPr>
        <p:spPr bwMode="auto">
          <a:xfrm>
            <a:off x="5942013" y="4386263"/>
            <a:ext cx="161925" cy="1524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63" name="Text Box 44"/>
          <p:cNvSpPr txBox="1">
            <a:spLocks noChangeArrowheads="1"/>
          </p:cNvSpPr>
          <p:nvPr/>
        </p:nvSpPr>
        <p:spPr bwMode="auto">
          <a:xfrm>
            <a:off x="4529138" y="4540250"/>
            <a:ext cx="874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I/O bus</a:t>
            </a:r>
          </a:p>
        </p:txBody>
      </p:sp>
      <p:sp>
        <p:nvSpPr>
          <p:cNvPr id="30764" name="Rectangle 45"/>
          <p:cNvSpPr>
            <a:spLocks noChangeArrowheads="1"/>
          </p:cNvSpPr>
          <p:nvPr/>
        </p:nvSpPr>
        <p:spPr bwMode="auto">
          <a:xfrm>
            <a:off x="4832350" y="4324350"/>
            <a:ext cx="161925" cy="1524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65" name="Rectangle 46"/>
          <p:cNvSpPr>
            <a:spLocks noChangeArrowheads="1"/>
          </p:cNvSpPr>
          <p:nvPr/>
        </p:nvSpPr>
        <p:spPr bwMode="auto">
          <a:xfrm>
            <a:off x="6723063" y="4248150"/>
            <a:ext cx="127000" cy="4064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66" name="Rectangle 47"/>
          <p:cNvSpPr>
            <a:spLocks noChangeArrowheads="1"/>
          </p:cNvSpPr>
          <p:nvPr/>
        </p:nvSpPr>
        <p:spPr bwMode="auto">
          <a:xfrm>
            <a:off x="7027863" y="4248150"/>
            <a:ext cx="127000" cy="4064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67" name="Rectangle 48"/>
          <p:cNvSpPr>
            <a:spLocks noChangeArrowheads="1"/>
          </p:cNvSpPr>
          <p:nvPr/>
        </p:nvSpPr>
        <p:spPr bwMode="auto">
          <a:xfrm>
            <a:off x="7332663" y="4248150"/>
            <a:ext cx="127000" cy="4064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0768" name="Text Box 49"/>
          <p:cNvSpPr txBox="1">
            <a:spLocks noChangeArrowheads="1"/>
          </p:cNvSpPr>
          <p:nvPr/>
        </p:nvSpPr>
        <p:spPr bwMode="auto">
          <a:xfrm>
            <a:off x="6708775" y="4629150"/>
            <a:ext cx="221297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Expansion slots for</a:t>
            </a:r>
          </a:p>
          <a:p>
            <a:pPr algn="l">
              <a:lnSpc>
                <a:spcPct val="100000"/>
              </a:lnSpc>
            </a:pPr>
            <a:r>
              <a:rPr lang="en-US" altLang="en-US" sz="1600"/>
              <a:t>other devices such</a:t>
            </a:r>
          </a:p>
          <a:p>
            <a:pPr algn="l">
              <a:lnSpc>
                <a:spcPct val="100000"/>
              </a:lnSpc>
            </a:pPr>
            <a:r>
              <a:rPr lang="en-US" altLang="en-US" sz="1600"/>
              <a:t>as network adapters.</a:t>
            </a:r>
          </a:p>
          <a:p>
            <a:pPr algn="l">
              <a:lnSpc>
                <a:spcPct val="100000"/>
              </a:lnSpc>
            </a:pPr>
            <a:endParaRPr lang="en-US" altLang="en-US" sz="16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7"/>
          <p:cNvSpPr>
            <a:spLocks noGrp="1" noChangeArrowheads="1"/>
          </p:cNvSpPr>
          <p:nvPr>
            <p:ph type="title"/>
          </p:nvPr>
        </p:nvSpPr>
        <p:spPr/>
        <p:txBody>
          <a:bodyPr/>
          <a:lstStyle/>
          <a:p>
            <a:pPr eaLnBrk="1" hangingPunct="1"/>
            <a:r>
              <a:rPr lang="en-US" altLang="en-US" smtClean="0"/>
              <a:t>Reading a Disk Sector (1)</a:t>
            </a:r>
          </a:p>
        </p:txBody>
      </p:sp>
      <p:sp>
        <p:nvSpPr>
          <p:cNvPr id="98352" name="Rectangle 48"/>
          <p:cNvSpPr>
            <a:spLocks noGrp="1" noChangeArrowheads="1"/>
          </p:cNvSpPr>
          <p:nvPr>
            <p:ph type="body" idx="1"/>
          </p:nvPr>
        </p:nvSpPr>
        <p:spPr/>
        <p:txBody>
          <a:bodyPr/>
          <a:lstStyle/>
          <a:p>
            <a:pPr eaLnBrk="1" hangingPunct="1">
              <a:buFont typeface="Wingdings" panose="05000000000000000000" pitchFamily="2" charset="2"/>
              <a:buNone/>
              <a:defRPr/>
            </a:pPr>
            <a:r>
              <a:rPr lang="en-US" smtClean="0"/>
              <a:t> </a:t>
            </a:r>
          </a:p>
        </p:txBody>
      </p:sp>
      <p:sp>
        <p:nvSpPr>
          <p:cNvPr id="31748" name="Rectangle 4"/>
          <p:cNvSpPr>
            <a:spLocks noChangeArrowheads="1"/>
          </p:cNvSpPr>
          <p:nvPr/>
        </p:nvSpPr>
        <p:spPr bwMode="auto">
          <a:xfrm>
            <a:off x="6291263" y="2743200"/>
            <a:ext cx="909637"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main</a:t>
            </a:r>
          </a:p>
          <a:p>
            <a:pPr>
              <a:lnSpc>
                <a:spcPct val="100000"/>
              </a:lnSpc>
            </a:pPr>
            <a:r>
              <a:rPr lang="en-US" altLang="en-US" sz="1600"/>
              <a:t>memory</a:t>
            </a:r>
          </a:p>
        </p:txBody>
      </p:sp>
      <p:sp>
        <p:nvSpPr>
          <p:cNvPr id="31749" name="AutoShape 5"/>
          <p:cNvSpPr>
            <a:spLocks noChangeArrowheads="1"/>
          </p:cNvSpPr>
          <p:nvPr/>
        </p:nvSpPr>
        <p:spPr bwMode="auto">
          <a:xfrm>
            <a:off x="4767263" y="2895600"/>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1750" name="Rectangle 6"/>
          <p:cNvSpPr>
            <a:spLocks noChangeArrowheads="1"/>
          </p:cNvSpPr>
          <p:nvPr/>
        </p:nvSpPr>
        <p:spPr bwMode="auto">
          <a:xfrm>
            <a:off x="3852863" y="2927350"/>
            <a:ext cx="909637"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31751" name="AutoShape 7"/>
          <p:cNvSpPr>
            <a:spLocks noChangeArrowheads="1"/>
          </p:cNvSpPr>
          <p:nvPr/>
        </p:nvSpPr>
        <p:spPr bwMode="auto">
          <a:xfrm>
            <a:off x="2395538" y="2895600"/>
            <a:ext cx="1452562"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1752" name="Rectangle 8"/>
          <p:cNvSpPr>
            <a:spLocks noChangeArrowheads="1"/>
          </p:cNvSpPr>
          <p:nvPr/>
        </p:nvSpPr>
        <p:spPr bwMode="auto">
          <a:xfrm>
            <a:off x="1411288" y="16002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1753" name="Rectangle 9"/>
          <p:cNvSpPr>
            <a:spLocks noChangeArrowheads="1"/>
          </p:cNvSpPr>
          <p:nvPr/>
        </p:nvSpPr>
        <p:spPr bwMode="auto">
          <a:xfrm>
            <a:off x="1411288" y="17526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1754" name="Rectangle 10"/>
          <p:cNvSpPr>
            <a:spLocks noChangeArrowheads="1"/>
          </p:cNvSpPr>
          <p:nvPr/>
        </p:nvSpPr>
        <p:spPr bwMode="auto">
          <a:xfrm>
            <a:off x="1411288" y="19050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1755" name="Rectangle 11"/>
          <p:cNvSpPr>
            <a:spLocks noChangeArrowheads="1"/>
          </p:cNvSpPr>
          <p:nvPr/>
        </p:nvSpPr>
        <p:spPr bwMode="auto">
          <a:xfrm>
            <a:off x="1411288" y="20574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1756" name="Rectangle 12"/>
          <p:cNvSpPr>
            <a:spLocks noChangeArrowheads="1"/>
          </p:cNvSpPr>
          <p:nvPr/>
        </p:nvSpPr>
        <p:spPr bwMode="auto">
          <a:xfrm>
            <a:off x="1411288" y="22098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1757" name="AutoShape 13"/>
          <p:cNvSpPr>
            <a:spLocks noChangeArrowheads="1"/>
          </p:cNvSpPr>
          <p:nvPr/>
        </p:nvSpPr>
        <p:spPr bwMode="auto">
          <a:xfrm>
            <a:off x="2184400" y="16002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1758" name="AutoShape 14"/>
          <p:cNvSpPr>
            <a:spLocks noChangeArrowheads="1"/>
          </p:cNvSpPr>
          <p:nvPr/>
        </p:nvSpPr>
        <p:spPr bwMode="auto">
          <a:xfrm flipH="1">
            <a:off x="2095500" y="19812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1759" name="Rectangle 15"/>
          <p:cNvSpPr>
            <a:spLocks noChangeArrowheads="1"/>
          </p:cNvSpPr>
          <p:nvPr/>
        </p:nvSpPr>
        <p:spPr bwMode="auto">
          <a:xfrm>
            <a:off x="2628900" y="1447800"/>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ALU</a:t>
            </a:r>
          </a:p>
        </p:txBody>
      </p:sp>
      <p:sp>
        <p:nvSpPr>
          <p:cNvPr id="31760" name="Text Box 16"/>
          <p:cNvSpPr txBox="1">
            <a:spLocks noChangeArrowheads="1"/>
          </p:cNvSpPr>
          <p:nvPr/>
        </p:nvSpPr>
        <p:spPr bwMode="auto">
          <a:xfrm>
            <a:off x="1128713" y="1279525"/>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register file</a:t>
            </a:r>
          </a:p>
        </p:txBody>
      </p:sp>
      <p:sp>
        <p:nvSpPr>
          <p:cNvPr id="31761" name="AutoShape 17"/>
          <p:cNvSpPr>
            <a:spLocks noChangeArrowheads="1"/>
          </p:cNvSpPr>
          <p:nvPr/>
        </p:nvSpPr>
        <p:spPr bwMode="auto">
          <a:xfrm>
            <a:off x="1485900" y="2438400"/>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1762" name="Rectangle 18"/>
          <p:cNvSpPr>
            <a:spLocks noChangeArrowheads="1"/>
          </p:cNvSpPr>
          <p:nvPr/>
        </p:nvSpPr>
        <p:spPr bwMode="auto">
          <a:xfrm>
            <a:off x="342900" y="1219200"/>
            <a:ext cx="2971800" cy="243840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1763" name="Text Box 19"/>
          <p:cNvSpPr txBox="1">
            <a:spLocks noChangeArrowheads="1"/>
          </p:cNvSpPr>
          <p:nvPr/>
        </p:nvSpPr>
        <p:spPr bwMode="auto">
          <a:xfrm>
            <a:off x="228600" y="914400"/>
            <a:ext cx="1085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CPU chip</a:t>
            </a:r>
          </a:p>
        </p:txBody>
      </p:sp>
      <p:sp>
        <p:nvSpPr>
          <p:cNvPr id="31764" name="AutoShape 20"/>
          <p:cNvSpPr>
            <a:spLocks noChangeArrowheads="1"/>
          </p:cNvSpPr>
          <p:nvPr/>
        </p:nvSpPr>
        <p:spPr bwMode="auto">
          <a:xfrm>
            <a:off x="4076700" y="3581400"/>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1765" name="AutoShape 21"/>
          <p:cNvSpPr>
            <a:spLocks noChangeArrowheads="1"/>
          </p:cNvSpPr>
          <p:nvPr/>
        </p:nvSpPr>
        <p:spPr bwMode="auto">
          <a:xfrm flipV="1">
            <a:off x="5181600" y="4318000"/>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1766" name="Rectangle 22"/>
          <p:cNvSpPr>
            <a:spLocks noChangeArrowheads="1"/>
          </p:cNvSpPr>
          <p:nvPr/>
        </p:nvSpPr>
        <p:spPr bwMode="auto">
          <a:xfrm>
            <a:off x="4762500" y="5041900"/>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disk </a:t>
            </a:r>
          </a:p>
          <a:p>
            <a:pPr>
              <a:lnSpc>
                <a:spcPct val="100000"/>
              </a:lnSpc>
            </a:pPr>
            <a:r>
              <a:rPr lang="en-US" altLang="en-US" sz="1600"/>
              <a:t>controller</a:t>
            </a:r>
          </a:p>
        </p:txBody>
      </p:sp>
      <p:sp>
        <p:nvSpPr>
          <p:cNvPr id="31767" name="AutoShape 23"/>
          <p:cNvSpPr>
            <a:spLocks noChangeArrowheads="1"/>
          </p:cNvSpPr>
          <p:nvPr/>
        </p:nvSpPr>
        <p:spPr bwMode="auto">
          <a:xfrm flipV="1">
            <a:off x="2851150" y="4318000"/>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1768" name="Rectangle 24"/>
          <p:cNvSpPr>
            <a:spLocks noChangeArrowheads="1"/>
          </p:cNvSpPr>
          <p:nvPr/>
        </p:nvSpPr>
        <p:spPr bwMode="auto">
          <a:xfrm>
            <a:off x="2432050" y="5041900"/>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graphics</a:t>
            </a:r>
          </a:p>
          <a:p>
            <a:pPr>
              <a:lnSpc>
                <a:spcPct val="100000"/>
              </a:lnSpc>
            </a:pPr>
            <a:r>
              <a:rPr lang="en-US" altLang="en-US" sz="1600"/>
              <a:t>adapter</a:t>
            </a:r>
          </a:p>
        </p:txBody>
      </p:sp>
      <p:sp>
        <p:nvSpPr>
          <p:cNvPr id="31769" name="AutoShape 25"/>
          <p:cNvSpPr>
            <a:spLocks noChangeArrowheads="1"/>
          </p:cNvSpPr>
          <p:nvPr/>
        </p:nvSpPr>
        <p:spPr bwMode="auto">
          <a:xfrm flipV="1">
            <a:off x="1174750" y="4318000"/>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1770" name="Rectangle 26"/>
          <p:cNvSpPr>
            <a:spLocks noChangeArrowheads="1"/>
          </p:cNvSpPr>
          <p:nvPr/>
        </p:nvSpPr>
        <p:spPr bwMode="auto">
          <a:xfrm>
            <a:off x="831850" y="5029200"/>
            <a:ext cx="11430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USB</a:t>
            </a:r>
          </a:p>
          <a:p>
            <a:pPr>
              <a:lnSpc>
                <a:spcPct val="100000"/>
              </a:lnSpc>
            </a:pPr>
            <a:r>
              <a:rPr lang="en-US" altLang="en-US" sz="1600"/>
              <a:t>controller</a:t>
            </a:r>
          </a:p>
        </p:txBody>
      </p:sp>
      <p:sp>
        <p:nvSpPr>
          <p:cNvPr id="31771" name="Line 27"/>
          <p:cNvSpPr>
            <a:spLocks noChangeShapeType="1"/>
          </p:cNvSpPr>
          <p:nvPr/>
        </p:nvSpPr>
        <p:spPr bwMode="auto">
          <a:xfrm>
            <a:off x="1060450" y="5562600"/>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72" name="Line 28"/>
          <p:cNvSpPr>
            <a:spLocks noChangeShapeType="1"/>
          </p:cNvSpPr>
          <p:nvPr/>
        </p:nvSpPr>
        <p:spPr bwMode="auto">
          <a:xfrm>
            <a:off x="1822450" y="5562600"/>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73" name="Text Box 29"/>
          <p:cNvSpPr txBox="1">
            <a:spLocks noChangeArrowheads="1"/>
          </p:cNvSpPr>
          <p:nvPr/>
        </p:nvSpPr>
        <p:spPr bwMode="auto">
          <a:xfrm>
            <a:off x="625475" y="57912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mouse</a:t>
            </a:r>
          </a:p>
        </p:txBody>
      </p:sp>
      <p:sp>
        <p:nvSpPr>
          <p:cNvPr id="31774" name="Text Box 30"/>
          <p:cNvSpPr txBox="1">
            <a:spLocks noChangeArrowheads="1"/>
          </p:cNvSpPr>
          <p:nvPr/>
        </p:nvSpPr>
        <p:spPr bwMode="auto">
          <a:xfrm>
            <a:off x="1303338" y="5791200"/>
            <a:ext cx="1085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keyboard</a:t>
            </a:r>
          </a:p>
        </p:txBody>
      </p:sp>
      <p:sp>
        <p:nvSpPr>
          <p:cNvPr id="31775" name="Line 31"/>
          <p:cNvSpPr>
            <a:spLocks noChangeShapeType="1"/>
          </p:cNvSpPr>
          <p:nvPr/>
        </p:nvSpPr>
        <p:spPr bwMode="auto">
          <a:xfrm>
            <a:off x="3117850" y="5562600"/>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76" name="Text Box 32"/>
          <p:cNvSpPr txBox="1">
            <a:spLocks noChangeArrowheads="1"/>
          </p:cNvSpPr>
          <p:nvPr/>
        </p:nvSpPr>
        <p:spPr bwMode="auto">
          <a:xfrm>
            <a:off x="2620963" y="5791200"/>
            <a:ext cx="941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monitor</a:t>
            </a:r>
          </a:p>
        </p:txBody>
      </p:sp>
      <p:sp>
        <p:nvSpPr>
          <p:cNvPr id="31777" name="Line 33"/>
          <p:cNvSpPr>
            <a:spLocks noChangeShapeType="1"/>
          </p:cNvSpPr>
          <p:nvPr/>
        </p:nvSpPr>
        <p:spPr bwMode="auto">
          <a:xfrm>
            <a:off x="5422900" y="5562600"/>
            <a:ext cx="0"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78" name="AutoShape 34"/>
          <p:cNvSpPr>
            <a:spLocks noChangeArrowheads="1"/>
          </p:cNvSpPr>
          <p:nvPr/>
        </p:nvSpPr>
        <p:spPr bwMode="auto">
          <a:xfrm>
            <a:off x="6108700" y="5943600"/>
            <a:ext cx="609600" cy="609600"/>
          </a:xfrm>
          <a:prstGeom prst="can">
            <a:avLst>
              <a:gd name="adj" fmla="val 25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disk</a:t>
            </a:r>
          </a:p>
        </p:txBody>
      </p:sp>
      <p:sp>
        <p:nvSpPr>
          <p:cNvPr id="31779" name="AutoShape 35"/>
          <p:cNvSpPr>
            <a:spLocks noChangeArrowheads="1"/>
          </p:cNvSpPr>
          <p:nvPr/>
        </p:nvSpPr>
        <p:spPr bwMode="auto">
          <a:xfrm>
            <a:off x="266700" y="4102100"/>
            <a:ext cx="6972300" cy="393700"/>
          </a:xfrm>
          <a:prstGeom prst="leftRightArrow">
            <a:avLst>
              <a:gd name="adj1" fmla="val 48611"/>
              <a:gd name="adj2" fmla="val 91500"/>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1780" name="Rectangle 36"/>
          <p:cNvSpPr>
            <a:spLocks noChangeArrowheads="1"/>
          </p:cNvSpPr>
          <p:nvPr/>
        </p:nvSpPr>
        <p:spPr bwMode="auto">
          <a:xfrm>
            <a:off x="1343025" y="4271963"/>
            <a:ext cx="166688"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1781" name="Rectangle 37"/>
          <p:cNvSpPr>
            <a:spLocks noChangeArrowheads="1"/>
          </p:cNvSpPr>
          <p:nvPr/>
        </p:nvSpPr>
        <p:spPr bwMode="auto">
          <a:xfrm>
            <a:off x="3019425" y="4262438"/>
            <a:ext cx="166688"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1782" name="Rectangle 38"/>
          <p:cNvSpPr>
            <a:spLocks noChangeArrowheads="1"/>
          </p:cNvSpPr>
          <p:nvPr/>
        </p:nvSpPr>
        <p:spPr bwMode="auto">
          <a:xfrm>
            <a:off x="5353050" y="4252913"/>
            <a:ext cx="161925"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1783" name="Text Box 39"/>
          <p:cNvSpPr txBox="1">
            <a:spLocks noChangeArrowheads="1"/>
          </p:cNvSpPr>
          <p:nvPr/>
        </p:nvSpPr>
        <p:spPr bwMode="auto">
          <a:xfrm>
            <a:off x="5553075" y="3898900"/>
            <a:ext cx="874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I/O bus</a:t>
            </a:r>
          </a:p>
        </p:txBody>
      </p:sp>
      <p:sp>
        <p:nvSpPr>
          <p:cNvPr id="31784" name="Rectangle 40"/>
          <p:cNvSpPr>
            <a:spLocks noChangeArrowheads="1"/>
          </p:cNvSpPr>
          <p:nvPr/>
        </p:nvSpPr>
        <p:spPr bwMode="auto">
          <a:xfrm>
            <a:off x="4243388" y="4191000"/>
            <a:ext cx="161925"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1785" name="Line 41"/>
          <p:cNvSpPr>
            <a:spLocks noChangeShapeType="1"/>
          </p:cNvSpPr>
          <p:nvPr/>
        </p:nvSpPr>
        <p:spPr bwMode="auto">
          <a:xfrm>
            <a:off x="2355850" y="3136900"/>
            <a:ext cx="2012950" cy="0"/>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6" name="Line 42"/>
          <p:cNvSpPr>
            <a:spLocks noChangeShapeType="1"/>
          </p:cNvSpPr>
          <p:nvPr/>
        </p:nvSpPr>
        <p:spPr bwMode="auto">
          <a:xfrm>
            <a:off x="4332288" y="3136900"/>
            <a:ext cx="0" cy="1135063"/>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7" name="Line 43"/>
          <p:cNvSpPr>
            <a:spLocks noChangeShapeType="1"/>
          </p:cNvSpPr>
          <p:nvPr/>
        </p:nvSpPr>
        <p:spPr bwMode="auto">
          <a:xfrm flipV="1">
            <a:off x="4294188" y="4300538"/>
            <a:ext cx="1128712" cy="0"/>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8" name="Line 44"/>
          <p:cNvSpPr>
            <a:spLocks noChangeShapeType="1"/>
          </p:cNvSpPr>
          <p:nvPr/>
        </p:nvSpPr>
        <p:spPr bwMode="auto">
          <a:xfrm>
            <a:off x="5429250" y="4259263"/>
            <a:ext cx="0" cy="782637"/>
          </a:xfrm>
          <a:prstGeom prst="line">
            <a:avLst/>
          </a:prstGeom>
          <a:noFill/>
          <a:ln w="762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89" name="Rectangle 45"/>
          <p:cNvSpPr>
            <a:spLocks noChangeArrowheads="1"/>
          </p:cNvSpPr>
          <p:nvPr/>
        </p:nvSpPr>
        <p:spPr bwMode="auto">
          <a:xfrm>
            <a:off x="495300" y="2927350"/>
            <a:ext cx="1873250"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bus interface</a:t>
            </a:r>
          </a:p>
        </p:txBody>
      </p:sp>
      <p:sp>
        <p:nvSpPr>
          <p:cNvPr id="31790" name="Text Box 46"/>
          <p:cNvSpPr txBox="1">
            <a:spLocks noChangeArrowheads="1"/>
          </p:cNvSpPr>
          <p:nvPr/>
        </p:nvSpPr>
        <p:spPr bwMode="auto">
          <a:xfrm>
            <a:off x="4038600" y="1095375"/>
            <a:ext cx="439578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b="0"/>
              <a:t>CPU initiates a disk read by writing a command, logical block number, and destination memory address to a </a:t>
            </a:r>
            <a:r>
              <a:rPr lang="en-US" altLang="en-US" b="0">
                <a:solidFill>
                  <a:srgbClr val="FF0000"/>
                </a:solidFill>
              </a:rPr>
              <a:t>port </a:t>
            </a:r>
            <a:r>
              <a:rPr lang="en-US" altLang="en-US" b="0"/>
              <a:t>(address) associated with disk controller.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7"/>
          <p:cNvSpPr>
            <a:spLocks noGrp="1" noChangeArrowheads="1"/>
          </p:cNvSpPr>
          <p:nvPr>
            <p:ph type="title"/>
          </p:nvPr>
        </p:nvSpPr>
        <p:spPr/>
        <p:txBody>
          <a:bodyPr/>
          <a:lstStyle/>
          <a:p>
            <a:pPr eaLnBrk="1" hangingPunct="1"/>
            <a:r>
              <a:rPr lang="en-US" altLang="en-US" smtClean="0"/>
              <a:t>Reading a Disk Sector (2)</a:t>
            </a:r>
          </a:p>
        </p:txBody>
      </p:sp>
      <p:sp>
        <p:nvSpPr>
          <p:cNvPr id="32771" name="Rectangle 4"/>
          <p:cNvSpPr>
            <a:spLocks noChangeArrowheads="1"/>
          </p:cNvSpPr>
          <p:nvPr/>
        </p:nvSpPr>
        <p:spPr bwMode="auto">
          <a:xfrm>
            <a:off x="6294438" y="2743200"/>
            <a:ext cx="909637"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main</a:t>
            </a:r>
          </a:p>
          <a:p>
            <a:pPr>
              <a:lnSpc>
                <a:spcPct val="100000"/>
              </a:lnSpc>
            </a:pPr>
            <a:r>
              <a:rPr lang="en-US" altLang="en-US" sz="1600"/>
              <a:t>memory</a:t>
            </a:r>
          </a:p>
        </p:txBody>
      </p:sp>
      <p:sp>
        <p:nvSpPr>
          <p:cNvPr id="32772" name="AutoShape 5"/>
          <p:cNvSpPr>
            <a:spLocks noChangeArrowheads="1"/>
          </p:cNvSpPr>
          <p:nvPr/>
        </p:nvSpPr>
        <p:spPr bwMode="auto">
          <a:xfrm>
            <a:off x="4770438" y="2895600"/>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2773" name="Rectangle 6"/>
          <p:cNvSpPr>
            <a:spLocks noChangeArrowheads="1"/>
          </p:cNvSpPr>
          <p:nvPr/>
        </p:nvSpPr>
        <p:spPr bwMode="auto">
          <a:xfrm>
            <a:off x="3856038" y="2927350"/>
            <a:ext cx="909637"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32774" name="AutoShape 7"/>
          <p:cNvSpPr>
            <a:spLocks noChangeArrowheads="1"/>
          </p:cNvSpPr>
          <p:nvPr/>
        </p:nvSpPr>
        <p:spPr bwMode="auto">
          <a:xfrm>
            <a:off x="2398713" y="2895600"/>
            <a:ext cx="1452562"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2775" name="Rectangle 8"/>
          <p:cNvSpPr>
            <a:spLocks noChangeArrowheads="1"/>
          </p:cNvSpPr>
          <p:nvPr/>
        </p:nvSpPr>
        <p:spPr bwMode="auto">
          <a:xfrm>
            <a:off x="1414463" y="16002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2776" name="Rectangle 9"/>
          <p:cNvSpPr>
            <a:spLocks noChangeArrowheads="1"/>
          </p:cNvSpPr>
          <p:nvPr/>
        </p:nvSpPr>
        <p:spPr bwMode="auto">
          <a:xfrm>
            <a:off x="1414463" y="17526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2777" name="Rectangle 10"/>
          <p:cNvSpPr>
            <a:spLocks noChangeArrowheads="1"/>
          </p:cNvSpPr>
          <p:nvPr/>
        </p:nvSpPr>
        <p:spPr bwMode="auto">
          <a:xfrm>
            <a:off x="1414463" y="19050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2778" name="Rectangle 11"/>
          <p:cNvSpPr>
            <a:spLocks noChangeArrowheads="1"/>
          </p:cNvSpPr>
          <p:nvPr/>
        </p:nvSpPr>
        <p:spPr bwMode="auto">
          <a:xfrm>
            <a:off x="1414463" y="20574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2779" name="Rectangle 12"/>
          <p:cNvSpPr>
            <a:spLocks noChangeArrowheads="1"/>
          </p:cNvSpPr>
          <p:nvPr/>
        </p:nvSpPr>
        <p:spPr bwMode="auto">
          <a:xfrm>
            <a:off x="1414463" y="22098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2780" name="AutoShape 13"/>
          <p:cNvSpPr>
            <a:spLocks noChangeArrowheads="1"/>
          </p:cNvSpPr>
          <p:nvPr/>
        </p:nvSpPr>
        <p:spPr bwMode="auto">
          <a:xfrm>
            <a:off x="2187575" y="16002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2781" name="AutoShape 14"/>
          <p:cNvSpPr>
            <a:spLocks noChangeArrowheads="1"/>
          </p:cNvSpPr>
          <p:nvPr/>
        </p:nvSpPr>
        <p:spPr bwMode="auto">
          <a:xfrm flipH="1">
            <a:off x="2098675" y="19812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2782" name="Rectangle 15"/>
          <p:cNvSpPr>
            <a:spLocks noChangeArrowheads="1"/>
          </p:cNvSpPr>
          <p:nvPr/>
        </p:nvSpPr>
        <p:spPr bwMode="auto">
          <a:xfrm>
            <a:off x="2632075" y="1447800"/>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ALU</a:t>
            </a:r>
          </a:p>
        </p:txBody>
      </p:sp>
      <p:sp>
        <p:nvSpPr>
          <p:cNvPr id="32783" name="Text Box 16"/>
          <p:cNvSpPr txBox="1">
            <a:spLocks noChangeArrowheads="1"/>
          </p:cNvSpPr>
          <p:nvPr/>
        </p:nvSpPr>
        <p:spPr bwMode="auto">
          <a:xfrm>
            <a:off x="1131888" y="1279525"/>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register file</a:t>
            </a:r>
          </a:p>
        </p:txBody>
      </p:sp>
      <p:sp>
        <p:nvSpPr>
          <p:cNvPr id="32784" name="AutoShape 17"/>
          <p:cNvSpPr>
            <a:spLocks noChangeArrowheads="1"/>
          </p:cNvSpPr>
          <p:nvPr/>
        </p:nvSpPr>
        <p:spPr bwMode="auto">
          <a:xfrm>
            <a:off x="1489075" y="2438400"/>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2785" name="Rectangle 18"/>
          <p:cNvSpPr>
            <a:spLocks noChangeArrowheads="1"/>
          </p:cNvSpPr>
          <p:nvPr/>
        </p:nvSpPr>
        <p:spPr bwMode="auto">
          <a:xfrm>
            <a:off x="346075" y="1219200"/>
            <a:ext cx="2971800" cy="243840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2786" name="Text Box 19"/>
          <p:cNvSpPr txBox="1">
            <a:spLocks noChangeArrowheads="1"/>
          </p:cNvSpPr>
          <p:nvPr/>
        </p:nvSpPr>
        <p:spPr bwMode="auto">
          <a:xfrm>
            <a:off x="247650" y="914400"/>
            <a:ext cx="1085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CPU chip</a:t>
            </a:r>
          </a:p>
        </p:txBody>
      </p:sp>
      <p:sp>
        <p:nvSpPr>
          <p:cNvPr id="32787" name="AutoShape 20"/>
          <p:cNvSpPr>
            <a:spLocks noChangeArrowheads="1"/>
          </p:cNvSpPr>
          <p:nvPr/>
        </p:nvSpPr>
        <p:spPr bwMode="auto">
          <a:xfrm>
            <a:off x="4079875" y="3581400"/>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2788" name="AutoShape 21"/>
          <p:cNvSpPr>
            <a:spLocks noChangeArrowheads="1"/>
          </p:cNvSpPr>
          <p:nvPr/>
        </p:nvSpPr>
        <p:spPr bwMode="auto">
          <a:xfrm flipV="1">
            <a:off x="5184775" y="4318000"/>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2789" name="Rectangle 22"/>
          <p:cNvSpPr>
            <a:spLocks noChangeArrowheads="1"/>
          </p:cNvSpPr>
          <p:nvPr/>
        </p:nvSpPr>
        <p:spPr bwMode="auto">
          <a:xfrm>
            <a:off x="4765675" y="5041900"/>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disk </a:t>
            </a:r>
          </a:p>
          <a:p>
            <a:pPr>
              <a:lnSpc>
                <a:spcPct val="100000"/>
              </a:lnSpc>
            </a:pPr>
            <a:r>
              <a:rPr lang="en-US" altLang="en-US" sz="1600"/>
              <a:t>controller</a:t>
            </a:r>
          </a:p>
        </p:txBody>
      </p:sp>
      <p:sp>
        <p:nvSpPr>
          <p:cNvPr id="32790" name="AutoShape 23"/>
          <p:cNvSpPr>
            <a:spLocks noChangeArrowheads="1"/>
          </p:cNvSpPr>
          <p:nvPr/>
        </p:nvSpPr>
        <p:spPr bwMode="auto">
          <a:xfrm flipV="1">
            <a:off x="2854325" y="4318000"/>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2791" name="Rectangle 24"/>
          <p:cNvSpPr>
            <a:spLocks noChangeArrowheads="1"/>
          </p:cNvSpPr>
          <p:nvPr/>
        </p:nvSpPr>
        <p:spPr bwMode="auto">
          <a:xfrm>
            <a:off x="2435225" y="5041900"/>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graphics</a:t>
            </a:r>
          </a:p>
          <a:p>
            <a:pPr>
              <a:lnSpc>
                <a:spcPct val="100000"/>
              </a:lnSpc>
            </a:pPr>
            <a:r>
              <a:rPr lang="en-US" altLang="en-US" sz="1600"/>
              <a:t>adapter</a:t>
            </a:r>
          </a:p>
        </p:txBody>
      </p:sp>
      <p:sp>
        <p:nvSpPr>
          <p:cNvPr id="32792" name="AutoShape 25"/>
          <p:cNvSpPr>
            <a:spLocks noChangeArrowheads="1"/>
          </p:cNvSpPr>
          <p:nvPr/>
        </p:nvSpPr>
        <p:spPr bwMode="auto">
          <a:xfrm flipV="1">
            <a:off x="1177925" y="4318000"/>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2793" name="Rectangle 26"/>
          <p:cNvSpPr>
            <a:spLocks noChangeArrowheads="1"/>
          </p:cNvSpPr>
          <p:nvPr/>
        </p:nvSpPr>
        <p:spPr bwMode="auto">
          <a:xfrm>
            <a:off x="835025" y="5029200"/>
            <a:ext cx="11430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USB</a:t>
            </a:r>
          </a:p>
          <a:p>
            <a:pPr>
              <a:lnSpc>
                <a:spcPct val="100000"/>
              </a:lnSpc>
            </a:pPr>
            <a:r>
              <a:rPr lang="en-US" altLang="en-US" sz="1600"/>
              <a:t>controller</a:t>
            </a:r>
          </a:p>
        </p:txBody>
      </p:sp>
      <p:sp>
        <p:nvSpPr>
          <p:cNvPr id="32794" name="Line 27"/>
          <p:cNvSpPr>
            <a:spLocks noChangeShapeType="1"/>
          </p:cNvSpPr>
          <p:nvPr/>
        </p:nvSpPr>
        <p:spPr bwMode="auto">
          <a:xfrm>
            <a:off x="1063625" y="5562600"/>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95" name="Line 28"/>
          <p:cNvSpPr>
            <a:spLocks noChangeShapeType="1"/>
          </p:cNvSpPr>
          <p:nvPr/>
        </p:nvSpPr>
        <p:spPr bwMode="auto">
          <a:xfrm>
            <a:off x="1825625" y="5562600"/>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96" name="Text Box 29"/>
          <p:cNvSpPr txBox="1">
            <a:spLocks noChangeArrowheads="1"/>
          </p:cNvSpPr>
          <p:nvPr/>
        </p:nvSpPr>
        <p:spPr bwMode="auto">
          <a:xfrm>
            <a:off x="628650" y="57912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mouse</a:t>
            </a:r>
          </a:p>
        </p:txBody>
      </p:sp>
      <p:sp>
        <p:nvSpPr>
          <p:cNvPr id="32797" name="Text Box 30"/>
          <p:cNvSpPr txBox="1">
            <a:spLocks noChangeArrowheads="1"/>
          </p:cNvSpPr>
          <p:nvPr/>
        </p:nvSpPr>
        <p:spPr bwMode="auto">
          <a:xfrm>
            <a:off x="1306513" y="5791200"/>
            <a:ext cx="1085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keyboard</a:t>
            </a:r>
          </a:p>
        </p:txBody>
      </p:sp>
      <p:sp>
        <p:nvSpPr>
          <p:cNvPr id="32798" name="Line 31"/>
          <p:cNvSpPr>
            <a:spLocks noChangeShapeType="1"/>
          </p:cNvSpPr>
          <p:nvPr/>
        </p:nvSpPr>
        <p:spPr bwMode="auto">
          <a:xfrm>
            <a:off x="3121025" y="5562600"/>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9" name="Text Box 32"/>
          <p:cNvSpPr txBox="1">
            <a:spLocks noChangeArrowheads="1"/>
          </p:cNvSpPr>
          <p:nvPr/>
        </p:nvSpPr>
        <p:spPr bwMode="auto">
          <a:xfrm>
            <a:off x="2624138" y="5791200"/>
            <a:ext cx="941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monitor</a:t>
            </a:r>
          </a:p>
        </p:txBody>
      </p:sp>
      <p:sp>
        <p:nvSpPr>
          <p:cNvPr id="32800" name="AutoShape 33"/>
          <p:cNvSpPr>
            <a:spLocks noChangeArrowheads="1"/>
          </p:cNvSpPr>
          <p:nvPr/>
        </p:nvSpPr>
        <p:spPr bwMode="auto">
          <a:xfrm>
            <a:off x="5121275" y="5943600"/>
            <a:ext cx="609600" cy="609600"/>
          </a:xfrm>
          <a:prstGeom prst="can">
            <a:avLst>
              <a:gd name="adj" fmla="val 25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disk</a:t>
            </a:r>
          </a:p>
        </p:txBody>
      </p:sp>
      <p:sp>
        <p:nvSpPr>
          <p:cNvPr id="32801" name="AutoShape 34"/>
          <p:cNvSpPr>
            <a:spLocks noChangeArrowheads="1"/>
          </p:cNvSpPr>
          <p:nvPr/>
        </p:nvSpPr>
        <p:spPr bwMode="auto">
          <a:xfrm>
            <a:off x="269875" y="4102100"/>
            <a:ext cx="6972300" cy="393700"/>
          </a:xfrm>
          <a:prstGeom prst="leftRightArrow">
            <a:avLst>
              <a:gd name="adj1" fmla="val 48611"/>
              <a:gd name="adj2" fmla="val 91500"/>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2802" name="Rectangle 35"/>
          <p:cNvSpPr>
            <a:spLocks noChangeArrowheads="1"/>
          </p:cNvSpPr>
          <p:nvPr/>
        </p:nvSpPr>
        <p:spPr bwMode="auto">
          <a:xfrm>
            <a:off x="1346200" y="4271963"/>
            <a:ext cx="166688"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2803" name="Rectangle 36"/>
          <p:cNvSpPr>
            <a:spLocks noChangeArrowheads="1"/>
          </p:cNvSpPr>
          <p:nvPr/>
        </p:nvSpPr>
        <p:spPr bwMode="auto">
          <a:xfrm>
            <a:off x="3022600" y="4262438"/>
            <a:ext cx="166688"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2804" name="Rectangle 37"/>
          <p:cNvSpPr>
            <a:spLocks noChangeArrowheads="1"/>
          </p:cNvSpPr>
          <p:nvPr/>
        </p:nvSpPr>
        <p:spPr bwMode="auto">
          <a:xfrm>
            <a:off x="5356225" y="4252913"/>
            <a:ext cx="161925"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2805" name="Text Box 38"/>
          <p:cNvSpPr txBox="1">
            <a:spLocks noChangeArrowheads="1"/>
          </p:cNvSpPr>
          <p:nvPr/>
        </p:nvSpPr>
        <p:spPr bwMode="auto">
          <a:xfrm>
            <a:off x="5556250" y="3898900"/>
            <a:ext cx="874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I/O bus</a:t>
            </a:r>
          </a:p>
        </p:txBody>
      </p:sp>
      <p:sp>
        <p:nvSpPr>
          <p:cNvPr id="32806" name="Rectangle 39"/>
          <p:cNvSpPr>
            <a:spLocks noChangeArrowheads="1"/>
          </p:cNvSpPr>
          <p:nvPr/>
        </p:nvSpPr>
        <p:spPr bwMode="auto">
          <a:xfrm>
            <a:off x="4246563" y="4191000"/>
            <a:ext cx="161925"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2807" name="Line 40"/>
          <p:cNvSpPr>
            <a:spLocks noChangeShapeType="1"/>
          </p:cNvSpPr>
          <p:nvPr/>
        </p:nvSpPr>
        <p:spPr bwMode="auto">
          <a:xfrm>
            <a:off x="4297363" y="3136900"/>
            <a:ext cx="1965325" cy="0"/>
          </a:xfrm>
          <a:prstGeom prst="line">
            <a:avLst/>
          </a:prstGeom>
          <a:noFill/>
          <a:ln w="762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808" name="Line 41"/>
          <p:cNvSpPr>
            <a:spLocks noChangeShapeType="1"/>
          </p:cNvSpPr>
          <p:nvPr/>
        </p:nvSpPr>
        <p:spPr bwMode="auto">
          <a:xfrm>
            <a:off x="4335463" y="3136900"/>
            <a:ext cx="0" cy="1135063"/>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809" name="Line 42"/>
          <p:cNvSpPr>
            <a:spLocks noChangeShapeType="1"/>
          </p:cNvSpPr>
          <p:nvPr/>
        </p:nvSpPr>
        <p:spPr bwMode="auto">
          <a:xfrm flipV="1">
            <a:off x="4297363" y="4300538"/>
            <a:ext cx="1128712" cy="0"/>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810" name="Line 43"/>
          <p:cNvSpPr>
            <a:spLocks noChangeShapeType="1"/>
          </p:cNvSpPr>
          <p:nvPr/>
        </p:nvSpPr>
        <p:spPr bwMode="auto">
          <a:xfrm flipH="1">
            <a:off x="5432425" y="4271963"/>
            <a:ext cx="0" cy="1671637"/>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811" name="Rectangle 44"/>
          <p:cNvSpPr>
            <a:spLocks noChangeArrowheads="1"/>
          </p:cNvSpPr>
          <p:nvPr/>
        </p:nvSpPr>
        <p:spPr bwMode="auto">
          <a:xfrm>
            <a:off x="498475" y="2927350"/>
            <a:ext cx="1873250"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bus interface</a:t>
            </a:r>
          </a:p>
        </p:txBody>
      </p:sp>
      <p:sp>
        <p:nvSpPr>
          <p:cNvPr id="32812" name="Text Box 46"/>
          <p:cNvSpPr txBox="1">
            <a:spLocks noChangeArrowheads="1"/>
          </p:cNvSpPr>
          <p:nvPr/>
        </p:nvSpPr>
        <p:spPr bwMode="auto">
          <a:xfrm>
            <a:off x="4210050" y="1095375"/>
            <a:ext cx="439578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b="0"/>
              <a:t>Disk controller reads the sector and performs a direct memory access (</a:t>
            </a:r>
            <a:r>
              <a:rPr lang="en-US" altLang="en-US" b="0">
                <a:solidFill>
                  <a:srgbClr val="FF0000"/>
                </a:solidFill>
              </a:rPr>
              <a:t>DMA</a:t>
            </a:r>
            <a:r>
              <a:rPr lang="en-US" altLang="en-US" b="0"/>
              <a:t>) transfer into main memory.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8"/>
          <p:cNvSpPr>
            <a:spLocks noGrp="1" noChangeArrowheads="1"/>
          </p:cNvSpPr>
          <p:nvPr>
            <p:ph type="title"/>
          </p:nvPr>
        </p:nvSpPr>
        <p:spPr/>
        <p:txBody>
          <a:bodyPr/>
          <a:lstStyle/>
          <a:p>
            <a:pPr eaLnBrk="1" hangingPunct="1"/>
            <a:r>
              <a:rPr lang="en-US" altLang="en-US" smtClean="0"/>
              <a:t>Reading a Disk Sector (3)</a:t>
            </a:r>
          </a:p>
        </p:txBody>
      </p:sp>
      <p:sp>
        <p:nvSpPr>
          <p:cNvPr id="33795" name="Rectangle 4"/>
          <p:cNvSpPr>
            <a:spLocks noChangeArrowheads="1"/>
          </p:cNvSpPr>
          <p:nvPr/>
        </p:nvSpPr>
        <p:spPr bwMode="auto">
          <a:xfrm>
            <a:off x="6294438" y="2743200"/>
            <a:ext cx="909637"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main</a:t>
            </a:r>
          </a:p>
          <a:p>
            <a:pPr>
              <a:lnSpc>
                <a:spcPct val="100000"/>
              </a:lnSpc>
            </a:pPr>
            <a:r>
              <a:rPr lang="en-US" altLang="en-US" sz="1600"/>
              <a:t>memory</a:t>
            </a:r>
          </a:p>
        </p:txBody>
      </p:sp>
      <p:sp>
        <p:nvSpPr>
          <p:cNvPr id="33796" name="AutoShape 5"/>
          <p:cNvSpPr>
            <a:spLocks noChangeArrowheads="1"/>
          </p:cNvSpPr>
          <p:nvPr/>
        </p:nvSpPr>
        <p:spPr bwMode="auto">
          <a:xfrm>
            <a:off x="4770438" y="2895600"/>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3797" name="Rectangle 6"/>
          <p:cNvSpPr>
            <a:spLocks noChangeArrowheads="1"/>
          </p:cNvSpPr>
          <p:nvPr/>
        </p:nvSpPr>
        <p:spPr bwMode="auto">
          <a:xfrm>
            <a:off x="3856038" y="2927350"/>
            <a:ext cx="909637"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33798" name="AutoShape 7"/>
          <p:cNvSpPr>
            <a:spLocks noChangeArrowheads="1"/>
          </p:cNvSpPr>
          <p:nvPr/>
        </p:nvSpPr>
        <p:spPr bwMode="auto">
          <a:xfrm>
            <a:off x="2398713" y="2895600"/>
            <a:ext cx="1452562"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3799" name="Rectangle 8"/>
          <p:cNvSpPr>
            <a:spLocks noChangeArrowheads="1"/>
          </p:cNvSpPr>
          <p:nvPr/>
        </p:nvSpPr>
        <p:spPr bwMode="auto">
          <a:xfrm>
            <a:off x="1414463" y="16002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3800" name="Rectangle 9"/>
          <p:cNvSpPr>
            <a:spLocks noChangeArrowheads="1"/>
          </p:cNvSpPr>
          <p:nvPr/>
        </p:nvSpPr>
        <p:spPr bwMode="auto">
          <a:xfrm>
            <a:off x="1414463" y="17526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3801" name="Rectangle 10"/>
          <p:cNvSpPr>
            <a:spLocks noChangeArrowheads="1"/>
          </p:cNvSpPr>
          <p:nvPr/>
        </p:nvSpPr>
        <p:spPr bwMode="auto">
          <a:xfrm>
            <a:off x="1414463" y="19050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3802" name="Rectangle 11"/>
          <p:cNvSpPr>
            <a:spLocks noChangeArrowheads="1"/>
          </p:cNvSpPr>
          <p:nvPr/>
        </p:nvSpPr>
        <p:spPr bwMode="auto">
          <a:xfrm>
            <a:off x="1414463" y="20574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3803" name="Rectangle 12"/>
          <p:cNvSpPr>
            <a:spLocks noChangeArrowheads="1"/>
          </p:cNvSpPr>
          <p:nvPr/>
        </p:nvSpPr>
        <p:spPr bwMode="auto">
          <a:xfrm>
            <a:off x="1414463" y="22098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3804" name="AutoShape 13"/>
          <p:cNvSpPr>
            <a:spLocks noChangeArrowheads="1"/>
          </p:cNvSpPr>
          <p:nvPr/>
        </p:nvSpPr>
        <p:spPr bwMode="auto">
          <a:xfrm>
            <a:off x="2187575" y="16002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3805" name="AutoShape 14"/>
          <p:cNvSpPr>
            <a:spLocks noChangeArrowheads="1"/>
          </p:cNvSpPr>
          <p:nvPr/>
        </p:nvSpPr>
        <p:spPr bwMode="auto">
          <a:xfrm flipH="1">
            <a:off x="2098675" y="19812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3806" name="Rectangle 15"/>
          <p:cNvSpPr>
            <a:spLocks noChangeArrowheads="1"/>
          </p:cNvSpPr>
          <p:nvPr/>
        </p:nvSpPr>
        <p:spPr bwMode="auto">
          <a:xfrm>
            <a:off x="2632075" y="1447800"/>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ALU</a:t>
            </a:r>
          </a:p>
        </p:txBody>
      </p:sp>
      <p:sp>
        <p:nvSpPr>
          <p:cNvPr id="33807" name="Text Box 16"/>
          <p:cNvSpPr txBox="1">
            <a:spLocks noChangeArrowheads="1"/>
          </p:cNvSpPr>
          <p:nvPr/>
        </p:nvSpPr>
        <p:spPr bwMode="auto">
          <a:xfrm>
            <a:off x="1131888" y="1279525"/>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register file</a:t>
            </a:r>
          </a:p>
        </p:txBody>
      </p:sp>
      <p:sp>
        <p:nvSpPr>
          <p:cNvPr id="33808" name="AutoShape 17"/>
          <p:cNvSpPr>
            <a:spLocks noChangeArrowheads="1"/>
          </p:cNvSpPr>
          <p:nvPr/>
        </p:nvSpPr>
        <p:spPr bwMode="auto">
          <a:xfrm>
            <a:off x="1489075" y="2438400"/>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3809" name="Rectangle 18"/>
          <p:cNvSpPr>
            <a:spLocks noChangeArrowheads="1"/>
          </p:cNvSpPr>
          <p:nvPr/>
        </p:nvSpPr>
        <p:spPr bwMode="auto">
          <a:xfrm>
            <a:off x="346075" y="1219200"/>
            <a:ext cx="2971800" cy="243840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3810" name="Text Box 19"/>
          <p:cNvSpPr txBox="1">
            <a:spLocks noChangeArrowheads="1"/>
          </p:cNvSpPr>
          <p:nvPr/>
        </p:nvSpPr>
        <p:spPr bwMode="auto">
          <a:xfrm>
            <a:off x="247650" y="914400"/>
            <a:ext cx="1085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CPU chip</a:t>
            </a:r>
          </a:p>
        </p:txBody>
      </p:sp>
      <p:sp>
        <p:nvSpPr>
          <p:cNvPr id="33811" name="AutoShape 20"/>
          <p:cNvSpPr>
            <a:spLocks noChangeArrowheads="1"/>
          </p:cNvSpPr>
          <p:nvPr/>
        </p:nvSpPr>
        <p:spPr bwMode="auto">
          <a:xfrm>
            <a:off x="4079875" y="3581400"/>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3812" name="AutoShape 21"/>
          <p:cNvSpPr>
            <a:spLocks noChangeArrowheads="1"/>
          </p:cNvSpPr>
          <p:nvPr/>
        </p:nvSpPr>
        <p:spPr bwMode="auto">
          <a:xfrm flipV="1">
            <a:off x="5184775" y="4318000"/>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3813" name="Rectangle 22"/>
          <p:cNvSpPr>
            <a:spLocks noChangeArrowheads="1"/>
          </p:cNvSpPr>
          <p:nvPr/>
        </p:nvSpPr>
        <p:spPr bwMode="auto">
          <a:xfrm>
            <a:off x="4765675" y="5041900"/>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disk </a:t>
            </a:r>
          </a:p>
          <a:p>
            <a:pPr>
              <a:lnSpc>
                <a:spcPct val="100000"/>
              </a:lnSpc>
            </a:pPr>
            <a:r>
              <a:rPr lang="en-US" altLang="en-US" sz="1600"/>
              <a:t>controller</a:t>
            </a:r>
          </a:p>
        </p:txBody>
      </p:sp>
      <p:sp>
        <p:nvSpPr>
          <p:cNvPr id="33814" name="AutoShape 23"/>
          <p:cNvSpPr>
            <a:spLocks noChangeArrowheads="1"/>
          </p:cNvSpPr>
          <p:nvPr/>
        </p:nvSpPr>
        <p:spPr bwMode="auto">
          <a:xfrm flipV="1">
            <a:off x="2854325" y="4318000"/>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3815" name="Rectangle 24"/>
          <p:cNvSpPr>
            <a:spLocks noChangeArrowheads="1"/>
          </p:cNvSpPr>
          <p:nvPr/>
        </p:nvSpPr>
        <p:spPr bwMode="auto">
          <a:xfrm>
            <a:off x="2435225" y="5041900"/>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graphics</a:t>
            </a:r>
          </a:p>
          <a:p>
            <a:pPr>
              <a:lnSpc>
                <a:spcPct val="100000"/>
              </a:lnSpc>
            </a:pPr>
            <a:r>
              <a:rPr lang="en-US" altLang="en-US" sz="1600"/>
              <a:t>adapter</a:t>
            </a:r>
          </a:p>
        </p:txBody>
      </p:sp>
      <p:sp>
        <p:nvSpPr>
          <p:cNvPr id="33816" name="AutoShape 25"/>
          <p:cNvSpPr>
            <a:spLocks noChangeArrowheads="1"/>
          </p:cNvSpPr>
          <p:nvPr/>
        </p:nvSpPr>
        <p:spPr bwMode="auto">
          <a:xfrm flipV="1">
            <a:off x="1177925" y="4318000"/>
            <a:ext cx="495300" cy="685800"/>
          </a:xfrm>
          <a:prstGeom prst="upArrow">
            <a:avLst>
              <a:gd name="adj1" fmla="val 36667"/>
              <a:gd name="adj2" fmla="val 4487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3817" name="Rectangle 26"/>
          <p:cNvSpPr>
            <a:spLocks noChangeArrowheads="1"/>
          </p:cNvSpPr>
          <p:nvPr/>
        </p:nvSpPr>
        <p:spPr bwMode="auto">
          <a:xfrm>
            <a:off x="835025" y="5029200"/>
            <a:ext cx="11430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USB</a:t>
            </a:r>
          </a:p>
          <a:p>
            <a:pPr>
              <a:lnSpc>
                <a:spcPct val="100000"/>
              </a:lnSpc>
            </a:pPr>
            <a:r>
              <a:rPr lang="en-US" altLang="en-US" sz="1600"/>
              <a:t>controller</a:t>
            </a:r>
          </a:p>
        </p:txBody>
      </p:sp>
      <p:sp>
        <p:nvSpPr>
          <p:cNvPr id="33818" name="Line 27"/>
          <p:cNvSpPr>
            <a:spLocks noChangeShapeType="1"/>
          </p:cNvSpPr>
          <p:nvPr/>
        </p:nvSpPr>
        <p:spPr bwMode="auto">
          <a:xfrm>
            <a:off x="1063625" y="5562600"/>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9" name="Line 28"/>
          <p:cNvSpPr>
            <a:spLocks noChangeShapeType="1"/>
          </p:cNvSpPr>
          <p:nvPr/>
        </p:nvSpPr>
        <p:spPr bwMode="auto">
          <a:xfrm>
            <a:off x="1825625" y="5562600"/>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0" name="Text Box 29"/>
          <p:cNvSpPr txBox="1">
            <a:spLocks noChangeArrowheads="1"/>
          </p:cNvSpPr>
          <p:nvPr/>
        </p:nvSpPr>
        <p:spPr bwMode="auto">
          <a:xfrm>
            <a:off x="628650" y="57912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mouse</a:t>
            </a:r>
          </a:p>
        </p:txBody>
      </p:sp>
      <p:sp>
        <p:nvSpPr>
          <p:cNvPr id="33821" name="Text Box 30"/>
          <p:cNvSpPr txBox="1">
            <a:spLocks noChangeArrowheads="1"/>
          </p:cNvSpPr>
          <p:nvPr/>
        </p:nvSpPr>
        <p:spPr bwMode="auto">
          <a:xfrm>
            <a:off x="1306513" y="5791200"/>
            <a:ext cx="1085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keyboard</a:t>
            </a:r>
          </a:p>
        </p:txBody>
      </p:sp>
      <p:sp>
        <p:nvSpPr>
          <p:cNvPr id="33822" name="Line 31"/>
          <p:cNvSpPr>
            <a:spLocks noChangeShapeType="1"/>
          </p:cNvSpPr>
          <p:nvPr/>
        </p:nvSpPr>
        <p:spPr bwMode="auto">
          <a:xfrm>
            <a:off x="3121025" y="5562600"/>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23" name="Text Box 32"/>
          <p:cNvSpPr txBox="1">
            <a:spLocks noChangeArrowheads="1"/>
          </p:cNvSpPr>
          <p:nvPr/>
        </p:nvSpPr>
        <p:spPr bwMode="auto">
          <a:xfrm>
            <a:off x="2624138" y="5791200"/>
            <a:ext cx="941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monitor</a:t>
            </a:r>
          </a:p>
        </p:txBody>
      </p:sp>
      <p:sp>
        <p:nvSpPr>
          <p:cNvPr id="33824" name="Line 33"/>
          <p:cNvSpPr>
            <a:spLocks noChangeShapeType="1"/>
          </p:cNvSpPr>
          <p:nvPr/>
        </p:nvSpPr>
        <p:spPr bwMode="auto">
          <a:xfrm>
            <a:off x="5426075" y="5562600"/>
            <a:ext cx="0"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25" name="AutoShape 34"/>
          <p:cNvSpPr>
            <a:spLocks noChangeArrowheads="1"/>
          </p:cNvSpPr>
          <p:nvPr/>
        </p:nvSpPr>
        <p:spPr bwMode="auto">
          <a:xfrm>
            <a:off x="5121275" y="5943600"/>
            <a:ext cx="609600" cy="609600"/>
          </a:xfrm>
          <a:prstGeom prst="can">
            <a:avLst>
              <a:gd name="adj" fmla="val 25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disk</a:t>
            </a:r>
          </a:p>
        </p:txBody>
      </p:sp>
      <p:sp>
        <p:nvSpPr>
          <p:cNvPr id="33826" name="AutoShape 35"/>
          <p:cNvSpPr>
            <a:spLocks noChangeArrowheads="1"/>
          </p:cNvSpPr>
          <p:nvPr/>
        </p:nvSpPr>
        <p:spPr bwMode="auto">
          <a:xfrm>
            <a:off x="269875" y="4102100"/>
            <a:ext cx="6972300" cy="393700"/>
          </a:xfrm>
          <a:prstGeom prst="leftRightArrow">
            <a:avLst>
              <a:gd name="adj1" fmla="val 48611"/>
              <a:gd name="adj2" fmla="val 91500"/>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3827" name="Rectangle 36"/>
          <p:cNvSpPr>
            <a:spLocks noChangeArrowheads="1"/>
          </p:cNvSpPr>
          <p:nvPr/>
        </p:nvSpPr>
        <p:spPr bwMode="auto">
          <a:xfrm>
            <a:off x="1346200" y="4271963"/>
            <a:ext cx="166688"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3828" name="Rectangle 37"/>
          <p:cNvSpPr>
            <a:spLocks noChangeArrowheads="1"/>
          </p:cNvSpPr>
          <p:nvPr/>
        </p:nvSpPr>
        <p:spPr bwMode="auto">
          <a:xfrm>
            <a:off x="3022600" y="4262438"/>
            <a:ext cx="166688"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3829" name="Rectangle 38"/>
          <p:cNvSpPr>
            <a:spLocks noChangeArrowheads="1"/>
          </p:cNvSpPr>
          <p:nvPr/>
        </p:nvSpPr>
        <p:spPr bwMode="auto">
          <a:xfrm>
            <a:off x="5356225" y="4252913"/>
            <a:ext cx="161925"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3830" name="Text Box 39"/>
          <p:cNvSpPr txBox="1">
            <a:spLocks noChangeArrowheads="1"/>
          </p:cNvSpPr>
          <p:nvPr/>
        </p:nvSpPr>
        <p:spPr bwMode="auto">
          <a:xfrm>
            <a:off x="5556250" y="3898900"/>
            <a:ext cx="874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I/O bus</a:t>
            </a:r>
          </a:p>
        </p:txBody>
      </p:sp>
      <p:sp>
        <p:nvSpPr>
          <p:cNvPr id="33831" name="Rectangle 40"/>
          <p:cNvSpPr>
            <a:spLocks noChangeArrowheads="1"/>
          </p:cNvSpPr>
          <p:nvPr/>
        </p:nvSpPr>
        <p:spPr bwMode="auto">
          <a:xfrm>
            <a:off x="4246563" y="4191000"/>
            <a:ext cx="161925"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33832" name="Line 41"/>
          <p:cNvSpPr>
            <a:spLocks noChangeShapeType="1"/>
          </p:cNvSpPr>
          <p:nvPr/>
        </p:nvSpPr>
        <p:spPr bwMode="auto">
          <a:xfrm flipH="1">
            <a:off x="3343275" y="2451100"/>
            <a:ext cx="1017588" cy="0"/>
          </a:xfrm>
          <a:prstGeom prst="line">
            <a:avLst/>
          </a:prstGeom>
          <a:noFill/>
          <a:ln w="762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33" name="Line 42"/>
          <p:cNvSpPr>
            <a:spLocks noChangeShapeType="1"/>
          </p:cNvSpPr>
          <p:nvPr/>
        </p:nvSpPr>
        <p:spPr bwMode="auto">
          <a:xfrm>
            <a:off x="4335463" y="2438400"/>
            <a:ext cx="0" cy="1833563"/>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4" name="Line 43"/>
          <p:cNvSpPr>
            <a:spLocks noChangeShapeType="1"/>
          </p:cNvSpPr>
          <p:nvPr/>
        </p:nvSpPr>
        <p:spPr bwMode="auto">
          <a:xfrm flipV="1">
            <a:off x="4297363" y="4300538"/>
            <a:ext cx="1128712" cy="0"/>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5" name="Line 44"/>
          <p:cNvSpPr>
            <a:spLocks noChangeShapeType="1"/>
          </p:cNvSpPr>
          <p:nvPr/>
        </p:nvSpPr>
        <p:spPr bwMode="auto">
          <a:xfrm flipH="1">
            <a:off x="5426075" y="4271963"/>
            <a:ext cx="6350" cy="782637"/>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6" name="Rectangle 45"/>
          <p:cNvSpPr>
            <a:spLocks noChangeArrowheads="1"/>
          </p:cNvSpPr>
          <p:nvPr/>
        </p:nvSpPr>
        <p:spPr bwMode="auto">
          <a:xfrm>
            <a:off x="498475" y="2927350"/>
            <a:ext cx="1873250"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bus interface</a:t>
            </a:r>
          </a:p>
        </p:txBody>
      </p:sp>
      <p:sp>
        <p:nvSpPr>
          <p:cNvPr id="33837" name="Text Box 47"/>
          <p:cNvSpPr txBox="1">
            <a:spLocks noChangeArrowheads="1"/>
          </p:cNvSpPr>
          <p:nvPr/>
        </p:nvSpPr>
        <p:spPr bwMode="auto">
          <a:xfrm>
            <a:off x="3981450" y="1095375"/>
            <a:ext cx="439578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b="0"/>
              <a:t>When the DMA transfer completes, the disk controller notifies the CPU with an </a:t>
            </a:r>
            <a:r>
              <a:rPr lang="en-US" altLang="en-US" b="0" i="1">
                <a:solidFill>
                  <a:srgbClr val="FF0000"/>
                </a:solidFill>
              </a:rPr>
              <a:t>interrupt</a:t>
            </a:r>
            <a:r>
              <a:rPr lang="en-US" altLang="en-US" b="0"/>
              <a:t> (i.e., asserts a special “interrupt” pin on the CPU)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title"/>
          </p:nvPr>
        </p:nvSpPr>
        <p:spPr/>
        <p:txBody>
          <a:bodyPr/>
          <a:lstStyle/>
          <a:p>
            <a:pPr eaLnBrk="1" hangingPunct="1"/>
            <a:r>
              <a:rPr lang="en-US" altLang="en-US" smtClean="0"/>
              <a:t>SRAM vs DRAM Summary</a:t>
            </a:r>
          </a:p>
        </p:txBody>
      </p:sp>
      <p:sp>
        <p:nvSpPr>
          <p:cNvPr id="7171" name="Text Box 4"/>
          <p:cNvSpPr txBox="1">
            <a:spLocks noChangeArrowheads="1"/>
          </p:cNvSpPr>
          <p:nvPr/>
        </p:nvSpPr>
        <p:spPr bwMode="auto">
          <a:xfrm>
            <a:off x="457200" y="2362200"/>
            <a:ext cx="8286750" cy="20399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b="0"/>
              <a:t>	Tran.	Access				</a:t>
            </a:r>
          </a:p>
          <a:p>
            <a:pPr algn="l">
              <a:lnSpc>
                <a:spcPct val="100000"/>
              </a:lnSpc>
            </a:pPr>
            <a:r>
              <a:rPr lang="en-US" altLang="en-US" b="0"/>
              <a:t>	per bit	 time	Persist?	Sensitive?	Cost	Applications</a:t>
            </a:r>
          </a:p>
          <a:p>
            <a:pPr algn="l">
              <a:lnSpc>
                <a:spcPct val="100000"/>
              </a:lnSpc>
            </a:pPr>
            <a:endParaRPr lang="en-US" altLang="en-US" b="0"/>
          </a:p>
          <a:p>
            <a:pPr algn="l">
              <a:lnSpc>
                <a:spcPct val="100000"/>
              </a:lnSpc>
            </a:pPr>
            <a:r>
              <a:rPr lang="en-US" altLang="en-US" b="0"/>
              <a:t>SRAM	6	1X	Yes	No		100x	cache memories</a:t>
            </a:r>
          </a:p>
          <a:p>
            <a:pPr algn="l">
              <a:lnSpc>
                <a:spcPct val="100000"/>
              </a:lnSpc>
            </a:pPr>
            <a:endParaRPr lang="en-US" altLang="en-US" b="0"/>
          </a:p>
          <a:p>
            <a:pPr algn="l">
              <a:lnSpc>
                <a:spcPct val="100000"/>
              </a:lnSpc>
            </a:pPr>
            <a:r>
              <a:rPr lang="en-US" altLang="en-US" b="0"/>
              <a:t>DRAM	1	10X	No	Yes		1X	Main memories,</a:t>
            </a:r>
          </a:p>
          <a:p>
            <a:pPr algn="l">
              <a:lnSpc>
                <a:spcPct val="100000"/>
              </a:lnSpc>
            </a:pPr>
            <a:r>
              <a:rPr lang="en-US" altLang="en-US" b="0"/>
              <a:t>							frame buffers</a:t>
            </a:r>
          </a:p>
        </p:txBody>
      </p:sp>
      <p:sp>
        <p:nvSpPr>
          <p:cNvPr id="7172" name="Line 5"/>
          <p:cNvSpPr>
            <a:spLocks noChangeShapeType="1"/>
          </p:cNvSpPr>
          <p:nvPr/>
        </p:nvSpPr>
        <p:spPr bwMode="auto">
          <a:xfrm>
            <a:off x="457200" y="3124200"/>
            <a:ext cx="8305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7"/>
          <p:cNvSpPr>
            <a:spLocks noGrp="1" noChangeArrowheads="1"/>
          </p:cNvSpPr>
          <p:nvPr>
            <p:ph type="title"/>
          </p:nvPr>
        </p:nvSpPr>
        <p:spPr/>
        <p:txBody>
          <a:bodyPr/>
          <a:lstStyle/>
          <a:p>
            <a:pPr eaLnBrk="1" hangingPunct="1"/>
            <a:r>
              <a:rPr lang="en-US" altLang="en-US" smtClean="0"/>
              <a:t>Storage Trends</a:t>
            </a:r>
          </a:p>
        </p:txBody>
      </p:sp>
      <p:sp>
        <p:nvSpPr>
          <p:cNvPr id="34819" name="Rectangle 4"/>
          <p:cNvSpPr>
            <a:spLocks noChangeArrowheads="1"/>
          </p:cNvSpPr>
          <p:nvPr/>
        </p:nvSpPr>
        <p:spPr bwMode="auto">
          <a:xfrm>
            <a:off x="1749425" y="6265863"/>
            <a:ext cx="57435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i="1"/>
              <a:t>(Culled from back issues of Byte and PC Magazine)</a:t>
            </a:r>
          </a:p>
        </p:txBody>
      </p:sp>
      <p:sp>
        <p:nvSpPr>
          <p:cNvPr id="34820" name="Rectangle 6"/>
          <p:cNvSpPr>
            <a:spLocks noChangeArrowheads="1"/>
          </p:cNvSpPr>
          <p:nvPr/>
        </p:nvSpPr>
        <p:spPr bwMode="auto">
          <a:xfrm>
            <a:off x="1373188" y="2790825"/>
            <a:ext cx="7164387" cy="13541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spAutoFit/>
          </a:bodyPr>
          <a:lstStyle>
            <a:lvl1pPr algn="ctr" defTabSz="857250">
              <a:lnSpc>
                <a:spcPct val="90000"/>
              </a:lnSpc>
              <a:defRPr b="1">
                <a:solidFill>
                  <a:schemeClr val="tx1"/>
                </a:solidFill>
                <a:latin typeface="Helvetica" panose="020B0604020202020204" pitchFamily="34" charset="0"/>
              </a:defRPr>
            </a:lvl1pPr>
            <a:lvl2pPr marL="742950" indent="-285750" algn="ctr" defTabSz="857250">
              <a:lnSpc>
                <a:spcPct val="90000"/>
              </a:lnSpc>
              <a:defRPr b="1">
                <a:solidFill>
                  <a:schemeClr val="tx1"/>
                </a:solidFill>
                <a:latin typeface="Helvetica" panose="020B0604020202020204" pitchFamily="34" charset="0"/>
              </a:defRPr>
            </a:lvl2pPr>
            <a:lvl3pPr marL="1143000" indent="-228600" algn="ctr" defTabSz="857250">
              <a:lnSpc>
                <a:spcPct val="90000"/>
              </a:lnSpc>
              <a:defRPr b="1">
                <a:solidFill>
                  <a:schemeClr val="tx1"/>
                </a:solidFill>
                <a:latin typeface="Helvetica" panose="020B0604020202020204" pitchFamily="34" charset="0"/>
              </a:defRPr>
            </a:lvl3pPr>
            <a:lvl4pPr marL="1600200" indent="-228600" algn="ctr" defTabSz="857250">
              <a:lnSpc>
                <a:spcPct val="90000"/>
              </a:lnSpc>
              <a:defRPr b="1">
                <a:solidFill>
                  <a:schemeClr val="tx1"/>
                </a:solidFill>
                <a:latin typeface="Helvetica" panose="020B0604020202020204" pitchFamily="34" charset="0"/>
              </a:defRPr>
            </a:lvl4pPr>
            <a:lvl5pPr marL="2057400" indent="-228600" algn="ctr" defTabSz="857250">
              <a:lnSpc>
                <a:spcPct val="90000"/>
              </a:lnSpc>
              <a:defRPr b="1">
                <a:solidFill>
                  <a:schemeClr val="tx1"/>
                </a:solidFill>
                <a:latin typeface="Helvetica" panose="020B0604020202020204" pitchFamily="34" charset="0"/>
              </a:defRPr>
            </a:lvl5pPr>
            <a:lvl6pPr marL="2514600" indent="-228600" algn="ctr" defTabSz="857250"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defTabSz="857250"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defTabSz="857250"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defTabSz="857250"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metric		1980	1985	1990	1995	2000	</a:t>
            </a:r>
            <a:r>
              <a:rPr lang="en-US" altLang="en-US" sz="1600" i="1"/>
              <a:t>2000:1980</a:t>
            </a:r>
            <a:endParaRPr lang="en-US" altLang="en-US" sz="1600"/>
          </a:p>
          <a:p>
            <a:pPr algn="l">
              <a:lnSpc>
                <a:spcPct val="100000"/>
              </a:lnSpc>
            </a:pPr>
            <a:endParaRPr lang="en-US" altLang="en-US" sz="1600"/>
          </a:p>
          <a:p>
            <a:pPr algn="l">
              <a:lnSpc>
                <a:spcPct val="100000"/>
              </a:lnSpc>
            </a:pPr>
            <a:r>
              <a:rPr lang="en-US" altLang="en-US" sz="1600"/>
              <a:t>$/MB		8,000	880	100	30	1	</a:t>
            </a:r>
            <a:r>
              <a:rPr lang="en-US" altLang="en-US" sz="1600" i="1"/>
              <a:t>8,000</a:t>
            </a:r>
          </a:p>
          <a:p>
            <a:pPr algn="l">
              <a:lnSpc>
                <a:spcPct val="100000"/>
              </a:lnSpc>
            </a:pPr>
            <a:r>
              <a:rPr lang="en-US" altLang="en-US" sz="1600"/>
              <a:t>access (ns)	375	200	100	70	60	</a:t>
            </a:r>
            <a:r>
              <a:rPr lang="en-US" altLang="en-US" sz="1600" i="1"/>
              <a:t>6</a:t>
            </a:r>
            <a:endParaRPr lang="en-US" altLang="en-US" sz="1600"/>
          </a:p>
          <a:p>
            <a:pPr algn="l">
              <a:lnSpc>
                <a:spcPct val="100000"/>
              </a:lnSpc>
            </a:pPr>
            <a:r>
              <a:rPr lang="en-US" altLang="en-US" sz="1600"/>
              <a:t>typical size(MB) 	0.064	0.256	4	16	64	</a:t>
            </a:r>
            <a:r>
              <a:rPr lang="en-US" altLang="en-US" sz="1600" i="1"/>
              <a:t>1,000</a:t>
            </a:r>
            <a:r>
              <a:rPr lang="en-US" altLang="en-US"/>
              <a:t> </a:t>
            </a:r>
          </a:p>
        </p:txBody>
      </p:sp>
      <p:sp>
        <p:nvSpPr>
          <p:cNvPr id="34821" name="Line 7"/>
          <p:cNvSpPr>
            <a:spLocks noChangeShapeType="1"/>
          </p:cNvSpPr>
          <p:nvPr/>
        </p:nvSpPr>
        <p:spPr bwMode="auto">
          <a:xfrm>
            <a:off x="1371600" y="3149600"/>
            <a:ext cx="72739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2" name="Rectangle 8"/>
          <p:cNvSpPr>
            <a:spLocks noChangeArrowheads="1"/>
          </p:cNvSpPr>
          <p:nvPr/>
        </p:nvSpPr>
        <p:spPr bwMode="auto">
          <a:xfrm>
            <a:off x="152400" y="3262313"/>
            <a:ext cx="10969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2400"/>
              <a:t>DRAM</a:t>
            </a:r>
          </a:p>
        </p:txBody>
      </p:sp>
      <p:sp>
        <p:nvSpPr>
          <p:cNvPr id="34823" name="Rectangle 10"/>
          <p:cNvSpPr>
            <a:spLocks noChangeArrowheads="1"/>
          </p:cNvSpPr>
          <p:nvPr/>
        </p:nvSpPr>
        <p:spPr bwMode="auto">
          <a:xfrm>
            <a:off x="1371600" y="1343025"/>
            <a:ext cx="7164388" cy="1079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spAutoFit/>
          </a:bodyPr>
          <a:lstStyle>
            <a:lvl1pPr algn="ctr" defTabSz="857250">
              <a:lnSpc>
                <a:spcPct val="90000"/>
              </a:lnSpc>
              <a:defRPr b="1">
                <a:solidFill>
                  <a:schemeClr val="tx1"/>
                </a:solidFill>
                <a:latin typeface="Helvetica" panose="020B0604020202020204" pitchFamily="34" charset="0"/>
              </a:defRPr>
            </a:lvl1pPr>
            <a:lvl2pPr marL="742950" indent="-285750" algn="ctr" defTabSz="857250">
              <a:lnSpc>
                <a:spcPct val="90000"/>
              </a:lnSpc>
              <a:defRPr b="1">
                <a:solidFill>
                  <a:schemeClr val="tx1"/>
                </a:solidFill>
                <a:latin typeface="Helvetica" panose="020B0604020202020204" pitchFamily="34" charset="0"/>
              </a:defRPr>
            </a:lvl2pPr>
            <a:lvl3pPr marL="1143000" indent="-228600" algn="ctr" defTabSz="857250">
              <a:lnSpc>
                <a:spcPct val="90000"/>
              </a:lnSpc>
              <a:defRPr b="1">
                <a:solidFill>
                  <a:schemeClr val="tx1"/>
                </a:solidFill>
                <a:latin typeface="Helvetica" panose="020B0604020202020204" pitchFamily="34" charset="0"/>
              </a:defRPr>
            </a:lvl3pPr>
            <a:lvl4pPr marL="1600200" indent="-228600" algn="ctr" defTabSz="857250">
              <a:lnSpc>
                <a:spcPct val="90000"/>
              </a:lnSpc>
              <a:defRPr b="1">
                <a:solidFill>
                  <a:schemeClr val="tx1"/>
                </a:solidFill>
                <a:latin typeface="Helvetica" panose="020B0604020202020204" pitchFamily="34" charset="0"/>
              </a:defRPr>
            </a:lvl4pPr>
            <a:lvl5pPr marL="2057400" indent="-228600" algn="ctr" defTabSz="857250">
              <a:lnSpc>
                <a:spcPct val="90000"/>
              </a:lnSpc>
              <a:defRPr b="1">
                <a:solidFill>
                  <a:schemeClr val="tx1"/>
                </a:solidFill>
                <a:latin typeface="Helvetica" panose="020B0604020202020204" pitchFamily="34" charset="0"/>
              </a:defRPr>
            </a:lvl5pPr>
            <a:lvl6pPr marL="2514600" indent="-228600" algn="ctr" defTabSz="857250"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defTabSz="857250"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defTabSz="857250"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defTabSz="857250"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metric		1980	1985	1990	1995	2000	</a:t>
            </a:r>
            <a:r>
              <a:rPr lang="en-US" altLang="en-US" sz="1600" i="1"/>
              <a:t>2000:1980</a:t>
            </a:r>
          </a:p>
          <a:p>
            <a:pPr algn="l">
              <a:lnSpc>
                <a:spcPct val="100000"/>
              </a:lnSpc>
            </a:pPr>
            <a:endParaRPr lang="en-US" altLang="en-US" sz="1600"/>
          </a:p>
          <a:p>
            <a:pPr algn="l">
              <a:lnSpc>
                <a:spcPct val="100000"/>
              </a:lnSpc>
            </a:pPr>
            <a:r>
              <a:rPr lang="en-US" altLang="en-US" sz="1600"/>
              <a:t>$/MB		19,200	2,900	320	256	100	</a:t>
            </a:r>
            <a:r>
              <a:rPr lang="en-US" altLang="en-US" sz="1600" i="1"/>
              <a:t>190</a:t>
            </a:r>
            <a:endParaRPr lang="en-US" altLang="en-US" sz="1600"/>
          </a:p>
          <a:p>
            <a:pPr algn="l">
              <a:lnSpc>
                <a:spcPct val="100000"/>
              </a:lnSpc>
            </a:pPr>
            <a:r>
              <a:rPr lang="en-US" altLang="en-US" sz="1600"/>
              <a:t>access (ns)	300	150	35	15	2	</a:t>
            </a:r>
            <a:r>
              <a:rPr lang="en-US" altLang="en-US" sz="1600" i="1"/>
              <a:t>100</a:t>
            </a:r>
          </a:p>
        </p:txBody>
      </p:sp>
      <p:sp>
        <p:nvSpPr>
          <p:cNvPr id="34824" name="Line 11"/>
          <p:cNvSpPr>
            <a:spLocks noChangeShapeType="1"/>
          </p:cNvSpPr>
          <p:nvPr/>
        </p:nvSpPr>
        <p:spPr bwMode="auto">
          <a:xfrm flipV="1">
            <a:off x="1371600" y="1724025"/>
            <a:ext cx="72755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5" name="Rectangle 12"/>
          <p:cNvSpPr>
            <a:spLocks noChangeArrowheads="1"/>
          </p:cNvSpPr>
          <p:nvPr/>
        </p:nvSpPr>
        <p:spPr bwMode="auto">
          <a:xfrm>
            <a:off x="228600" y="1690688"/>
            <a:ext cx="10795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2400"/>
              <a:t>SRAM</a:t>
            </a:r>
          </a:p>
        </p:txBody>
      </p:sp>
      <p:sp>
        <p:nvSpPr>
          <p:cNvPr id="34826" name="Rectangle 14"/>
          <p:cNvSpPr>
            <a:spLocks noChangeArrowheads="1"/>
          </p:cNvSpPr>
          <p:nvPr/>
        </p:nvSpPr>
        <p:spPr bwMode="auto">
          <a:xfrm>
            <a:off x="1373188" y="4543425"/>
            <a:ext cx="7164387" cy="1323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spAutoFit/>
          </a:bodyPr>
          <a:lstStyle>
            <a:lvl1pPr algn="ctr" defTabSz="857250">
              <a:lnSpc>
                <a:spcPct val="90000"/>
              </a:lnSpc>
              <a:defRPr b="1">
                <a:solidFill>
                  <a:schemeClr val="tx1"/>
                </a:solidFill>
                <a:latin typeface="Helvetica" panose="020B0604020202020204" pitchFamily="34" charset="0"/>
              </a:defRPr>
            </a:lvl1pPr>
            <a:lvl2pPr marL="742950" indent="-285750" algn="ctr" defTabSz="857250">
              <a:lnSpc>
                <a:spcPct val="90000"/>
              </a:lnSpc>
              <a:defRPr b="1">
                <a:solidFill>
                  <a:schemeClr val="tx1"/>
                </a:solidFill>
                <a:latin typeface="Helvetica" panose="020B0604020202020204" pitchFamily="34" charset="0"/>
              </a:defRPr>
            </a:lvl2pPr>
            <a:lvl3pPr marL="1143000" indent="-228600" algn="ctr" defTabSz="857250">
              <a:lnSpc>
                <a:spcPct val="90000"/>
              </a:lnSpc>
              <a:defRPr b="1">
                <a:solidFill>
                  <a:schemeClr val="tx1"/>
                </a:solidFill>
                <a:latin typeface="Helvetica" panose="020B0604020202020204" pitchFamily="34" charset="0"/>
              </a:defRPr>
            </a:lvl3pPr>
            <a:lvl4pPr marL="1600200" indent="-228600" algn="ctr" defTabSz="857250">
              <a:lnSpc>
                <a:spcPct val="90000"/>
              </a:lnSpc>
              <a:defRPr b="1">
                <a:solidFill>
                  <a:schemeClr val="tx1"/>
                </a:solidFill>
                <a:latin typeface="Helvetica" panose="020B0604020202020204" pitchFamily="34" charset="0"/>
              </a:defRPr>
            </a:lvl4pPr>
            <a:lvl5pPr marL="2057400" indent="-228600" algn="ctr" defTabSz="857250">
              <a:lnSpc>
                <a:spcPct val="90000"/>
              </a:lnSpc>
              <a:defRPr b="1">
                <a:solidFill>
                  <a:schemeClr val="tx1"/>
                </a:solidFill>
                <a:latin typeface="Helvetica" panose="020B0604020202020204" pitchFamily="34" charset="0"/>
              </a:defRPr>
            </a:lvl5pPr>
            <a:lvl6pPr marL="2514600" indent="-228600" algn="ctr" defTabSz="857250"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defTabSz="857250"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defTabSz="857250"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defTabSz="857250"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metric		1980	1985	1990	1995	2000	</a:t>
            </a:r>
            <a:r>
              <a:rPr lang="en-US" altLang="en-US" sz="1600" i="1"/>
              <a:t>2000:1980</a:t>
            </a:r>
          </a:p>
          <a:p>
            <a:pPr algn="l">
              <a:lnSpc>
                <a:spcPct val="100000"/>
              </a:lnSpc>
            </a:pPr>
            <a:endParaRPr lang="en-US" altLang="en-US" sz="1600"/>
          </a:p>
          <a:p>
            <a:pPr algn="l">
              <a:lnSpc>
                <a:spcPct val="100000"/>
              </a:lnSpc>
            </a:pPr>
            <a:r>
              <a:rPr lang="en-US" altLang="en-US" sz="1600"/>
              <a:t>$/MB		500	100	8	0.30	0.05	</a:t>
            </a:r>
            <a:r>
              <a:rPr lang="en-US" altLang="en-US" sz="1600" i="1"/>
              <a:t>10,000</a:t>
            </a:r>
            <a:endParaRPr lang="en-US" altLang="en-US" sz="1600"/>
          </a:p>
          <a:p>
            <a:pPr algn="l">
              <a:lnSpc>
                <a:spcPct val="100000"/>
              </a:lnSpc>
            </a:pPr>
            <a:r>
              <a:rPr lang="en-US" altLang="en-US" sz="1600"/>
              <a:t>access (ms)	87	75	28	10	8	</a:t>
            </a:r>
            <a:r>
              <a:rPr lang="en-US" altLang="en-US" sz="1600" i="1"/>
              <a:t>11</a:t>
            </a:r>
            <a:endParaRPr lang="en-US" altLang="en-US" sz="1600"/>
          </a:p>
          <a:p>
            <a:pPr algn="l">
              <a:lnSpc>
                <a:spcPct val="100000"/>
              </a:lnSpc>
            </a:pPr>
            <a:r>
              <a:rPr lang="en-US" altLang="en-US" sz="1600"/>
              <a:t>typical size(MB) 	1	10	160	1,000	9,000	</a:t>
            </a:r>
            <a:r>
              <a:rPr lang="en-US" altLang="en-US" sz="1600" i="1"/>
              <a:t>9,000</a:t>
            </a:r>
            <a:endParaRPr lang="en-US" altLang="en-US" i="1"/>
          </a:p>
        </p:txBody>
      </p:sp>
      <p:sp>
        <p:nvSpPr>
          <p:cNvPr id="34827" name="Line 15"/>
          <p:cNvSpPr>
            <a:spLocks noChangeShapeType="1"/>
          </p:cNvSpPr>
          <p:nvPr/>
        </p:nvSpPr>
        <p:spPr bwMode="auto">
          <a:xfrm>
            <a:off x="1371600" y="4902200"/>
            <a:ext cx="72755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8" name="Rectangle 16"/>
          <p:cNvSpPr>
            <a:spLocks noChangeArrowheads="1"/>
          </p:cNvSpPr>
          <p:nvPr/>
        </p:nvSpPr>
        <p:spPr bwMode="auto">
          <a:xfrm>
            <a:off x="381000" y="5091113"/>
            <a:ext cx="8255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2400"/>
              <a:t>Disk</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9"/>
          <p:cNvSpPr>
            <a:spLocks noGrp="1" noChangeArrowheads="1"/>
          </p:cNvSpPr>
          <p:nvPr>
            <p:ph type="title"/>
          </p:nvPr>
        </p:nvSpPr>
        <p:spPr/>
        <p:txBody>
          <a:bodyPr/>
          <a:lstStyle/>
          <a:p>
            <a:pPr eaLnBrk="1" hangingPunct="1"/>
            <a:r>
              <a:rPr lang="en-US" altLang="en-US" smtClean="0"/>
              <a:t>CPU Clock Rates</a:t>
            </a:r>
          </a:p>
        </p:txBody>
      </p:sp>
      <p:sp>
        <p:nvSpPr>
          <p:cNvPr id="35843" name="Rectangle 4"/>
          <p:cNvSpPr>
            <a:spLocks noChangeArrowheads="1"/>
          </p:cNvSpPr>
          <p:nvPr/>
        </p:nvSpPr>
        <p:spPr bwMode="auto">
          <a:xfrm>
            <a:off x="782638" y="1814513"/>
            <a:ext cx="7810500" cy="1079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		1980	1985	1990	1995	2000	</a:t>
            </a:r>
            <a:r>
              <a:rPr lang="en-US" altLang="en-US" sz="1600" i="1"/>
              <a:t>2000:1980</a:t>
            </a:r>
            <a:endParaRPr lang="en-US" altLang="en-US" sz="1600"/>
          </a:p>
          <a:p>
            <a:pPr algn="l">
              <a:lnSpc>
                <a:spcPct val="100000"/>
              </a:lnSpc>
            </a:pPr>
            <a:r>
              <a:rPr lang="en-US" altLang="en-US" sz="1600"/>
              <a:t>processor	 8080	286	386	Pent	P-III</a:t>
            </a:r>
          </a:p>
          <a:p>
            <a:pPr algn="l">
              <a:lnSpc>
                <a:spcPct val="100000"/>
              </a:lnSpc>
            </a:pPr>
            <a:r>
              <a:rPr lang="en-US" altLang="en-US" sz="1600"/>
              <a:t>clock rate(MHz) 	1	6	20	150	750	750</a:t>
            </a:r>
          </a:p>
          <a:p>
            <a:pPr algn="l">
              <a:lnSpc>
                <a:spcPct val="100000"/>
              </a:lnSpc>
            </a:pPr>
            <a:r>
              <a:rPr lang="en-US" altLang="en-US" sz="1600"/>
              <a:t>cycle time(ns)	1,000	166	50	6	1.6	750</a:t>
            </a:r>
          </a:p>
        </p:txBody>
      </p:sp>
      <p:sp>
        <p:nvSpPr>
          <p:cNvPr id="35844" name="Line 5"/>
          <p:cNvSpPr>
            <a:spLocks noChangeShapeType="1"/>
          </p:cNvSpPr>
          <p:nvPr/>
        </p:nvSpPr>
        <p:spPr bwMode="auto">
          <a:xfrm flipV="1">
            <a:off x="762000" y="2133600"/>
            <a:ext cx="7848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title"/>
          </p:nvPr>
        </p:nvSpPr>
        <p:spPr/>
        <p:txBody>
          <a:bodyPr/>
          <a:lstStyle/>
          <a:p>
            <a:pPr eaLnBrk="1" hangingPunct="1"/>
            <a:r>
              <a:rPr lang="en-US" altLang="en-US" smtClean="0"/>
              <a:t>The CPU-Memory Gap</a:t>
            </a:r>
          </a:p>
        </p:txBody>
      </p:sp>
      <p:sp>
        <p:nvSpPr>
          <p:cNvPr id="101382" name="Rectangle 6"/>
          <p:cNvSpPr>
            <a:spLocks noGrp="1" noChangeArrowheads="1"/>
          </p:cNvSpPr>
          <p:nvPr>
            <p:ph type="body" idx="1"/>
          </p:nvPr>
        </p:nvSpPr>
        <p:spPr/>
        <p:txBody>
          <a:bodyPr/>
          <a:lstStyle/>
          <a:p>
            <a:pPr eaLnBrk="1" hangingPunct="1">
              <a:buFont typeface="Wingdings" panose="05000000000000000000" pitchFamily="2" charset="2"/>
              <a:buNone/>
              <a:defRPr/>
            </a:pPr>
            <a:r>
              <a:rPr lang="en-US" smtClean="0"/>
              <a:t> The increasing gap between DRAM, disk, and CPU speeds.</a:t>
            </a:r>
          </a:p>
        </p:txBody>
      </p:sp>
      <p:graphicFrame>
        <p:nvGraphicFramePr>
          <p:cNvPr id="36868" name="Object 4"/>
          <p:cNvGraphicFramePr>
            <a:graphicFrameLocks noChangeAspect="1"/>
          </p:cNvGraphicFramePr>
          <p:nvPr/>
        </p:nvGraphicFramePr>
        <p:xfrm>
          <a:off x="0" y="2020888"/>
          <a:ext cx="8931275" cy="4198937"/>
        </p:xfrm>
        <a:graphic>
          <a:graphicData uri="http://schemas.openxmlformats.org/presentationml/2006/ole">
            <mc:AlternateContent xmlns:mc="http://schemas.openxmlformats.org/markup-compatibility/2006">
              <mc:Choice xmlns:v="urn:schemas-microsoft-com:vml" Requires="v">
                <p:oleObj spid="_x0000_s36878" name="Worksheet" r:id="rId4" imgW="6130440" imgH="2583720" progId="Excel.Sheet.8">
                  <p:embed/>
                </p:oleObj>
              </mc:Choice>
              <mc:Fallback>
                <p:oleObj name="Worksheet" r:id="rId4" imgW="6130440" imgH="2583720" progId="Excel.Sheet.8">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020888"/>
                        <a:ext cx="8931275" cy="41989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8"/>
          <p:cNvSpPr>
            <a:spLocks noGrp="1" noChangeArrowheads="1"/>
          </p:cNvSpPr>
          <p:nvPr>
            <p:ph type="title"/>
          </p:nvPr>
        </p:nvSpPr>
        <p:spPr/>
        <p:txBody>
          <a:bodyPr/>
          <a:lstStyle/>
          <a:p>
            <a:pPr eaLnBrk="1" hangingPunct="1"/>
            <a:r>
              <a:rPr lang="en-US" altLang="en-US" smtClean="0"/>
              <a:t>Locality</a:t>
            </a:r>
          </a:p>
        </p:txBody>
      </p:sp>
      <p:sp>
        <p:nvSpPr>
          <p:cNvPr id="131081" name="Rectangle 9"/>
          <p:cNvSpPr>
            <a:spLocks noGrp="1" noChangeArrowheads="1"/>
          </p:cNvSpPr>
          <p:nvPr>
            <p:ph type="body" idx="1"/>
          </p:nvPr>
        </p:nvSpPr>
        <p:spPr>
          <a:xfrm>
            <a:off x="290513" y="1039813"/>
            <a:ext cx="8307387" cy="2663825"/>
          </a:xfrm>
        </p:spPr>
        <p:txBody>
          <a:bodyPr/>
          <a:lstStyle/>
          <a:p>
            <a:pPr eaLnBrk="1" hangingPunct="1">
              <a:lnSpc>
                <a:spcPct val="85000"/>
              </a:lnSpc>
              <a:buFont typeface="Wingdings" panose="05000000000000000000" pitchFamily="2" charset="2"/>
              <a:buNone/>
              <a:defRPr/>
            </a:pPr>
            <a:r>
              <a:rPr lang="en-US" smtClean="0"/>
              <a:t>Principle of Locality:</a:t>
            </a:r>
          </a:p>
          <a:p>
            <a:pPr lvl="1" eaLnBrk="1" hangingPunct="1">
              <a:lnSpc>
                <a:spcPct val="90000"/>
              </a:lnSpc>
              <a:defRPr/>
            </a:pPr>
            <a:r>
              <a:rPr lang="en-US" smtClean="0"/>
              <a:t>Programs tend to reuse data and instructions near those they have used recently, or that were recently referenced themselves.</a:t>
            </a:r>
          </a:p>
          <a:p>
            <a:pPr lvl="1" eaLnBrk="1" hangingPunct="1">
              <a:lnSpc>
                <a:spcPct val="90000"/>
              </a:lnSpc>
              <a:defRPr/>
            </a:pPr>
            <a:r>
              <a:rPr lang="en-US" smtClean="0">
                <a:solidFill>
                  <a:srgbClr val="FF0000"/>
                </a:solidFill>
              </a:rPr>
              <a:t>Temporal locality:</a:t>
            </a:r>
            <a:r>
              <a:rPr lang="en-US" smtClean="0"/>
              <a:t>  Recently referenced items are likely to be referenced in the near future.</a:t>
            </a:r>
          </a:p>
          <a:p>
            <a:pPr lvl="1" eaLnBrk="1" hangingPunct="1">
              <a:lnSpc>
                <a:spcPct val="90000"/>
              </a:lnSpc>
              <a:defRPr/>
            </a:pPr>
            <a:r>
              <a:rPr lang="en-US" smtClean="0">
                <a:solidFill>
                  <a:srgbClr val="FF0000"/>
                </a:solidFill>
              </a:rPr>
              <a:t>Spatial locality:</a:t>
            </a:r>
            <a:r>
              <a:rPr lang="en-US" smtClean="0"/>
              <a:t>  Items with nearby addresses tend to be referenced close together in time.</a:t>
            </a:r>
          </a:p>
        </p:txBody>
      </p:sp>
      <p:sp>
        <p:nvSpPr>
          <p:cNvPr id="37892" name="Rectangle 5"/>
          <p:cNvSpPr>
            <a:spLocks noChangeArrowheads="1"/>
          </p:cNvSpPr>
          <p:nvPr/>
        </p:nvSpPr>
        <p:spPr bwMode="auto">
          <a:xfrm>
            <a:off x="219075" y="3800475"/>
            <a:ext cx="52673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23838" indent="-223838" algn="ctr" defTabSz="895350">
              <a:lnSpc>
                <a:spcPct val="90000"/>
              </a:lnSpc>
              <a:defRPr b="1">
                <a:solidFill>
                  <a:schemeClr val="tx1"/>
                </a:solidFill>
                <a:latin typeface="Helvetica" panose="020B0604020202020204" pitchFamily="34" charset="0"/>
              </a:defRPr>
            </a:lvl1pPr>
            <a:lvl2pPr marL="560388" indent="-222250" algn="ctr" defTabSz="895350">
              <a:lnSpc>
                <a:spcPct val="90000"/>
              </a:lnSpc>
              <a:defRPr b="1">
                <a:solidFill>
                  <a:schemeClr val="tx1"/>
                </a:solidFill>
                <a:latin typeface="Helvetica" panose="020B0604020202020204" pitchFamily="34" charset="0"/>
              </a:defRPr>
            </a:lvl2pPr>
            <a:lvl3pPr marL="839788" indent="-165100" algn="ctr" defTabSz="895350">
              <a:lnSpc>
                <a:spcPct val="90000"/>
              </a:lnSpc>
              <a:defRPr b="1">
                <a:solidFill>
                  <a:schemeClr val="tx1"/>
                </a:solidFill>
                <a:latin typeface="Helvetica" panose="020B0604020202020204" pitchFamily="34" charset="0"/>
              </a:defRPr>
            </a:lvl3pPr>
            <a:lvl4pPr marL="1600200" indent="-228600" algn="ctr" defTabSz="895350">
              <a:lnSpc>
                <a:spcPct val="90000"/>
              </a:lnSpc>
              <a:defRPr b="1">
                <a:solidFill>
                  <a:schemeClr val="tx1"/>
                </a:solidFill>
                <a:latin typeface="Helvetica" panose="020B0604020202020204" pitchFamily="34" charset="0"/>
              </a:defRPr>
            </a:lvl4pPr>
            <a:lvl5pPr marL="2057400" indent="-228600" algn="ctr" defTabSz="895350">
              <a:lnSpc>
                <a:spcPct val="90000"/>
              </a:lnSpc>
              <a:defRPr b="1">
                <a:solidFill>
                  <a:schemeClr val="tx1"/>
                </a:solidFill>
                <a:latin typeface="Helvetica" panose="020B0604020202020204" pitchFamily="34" charset="0"/>
              </a:defRPr>
            </a:lvl5pPr>
            <a:lvl6pPr marL="2514600" indent="-228600" algn="ctr" defTabSz="895350"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defTabSz="895350"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defTabSz="895350"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defTabSz="895350"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spcBef>
                <a:spcPct val="30000"/>
              </a:spcBef>
            </a:pPr>
            <a:r>
              <a:rPr lang="en-US" altLang="en-US" sz="2400">
                <a:solidFill>
                  <a:schemeClr val="tx2"/>
                </a:solidFill>
              </a:rPr>
              <a:t>Locality Example:</a:t>
            </a:r>
          </a:p>
          <a:p>
            <a:pPr lvl="1" algn="l">
              <a:spcBef>
                <a:spcPct val="30000"/>
              </a:spcBef>
              <a:buFontTx/>
              <a:buChar char="•"/>
            </a:pPr>
            <a:r>
              <a:rPr lang="en-US" altLang="en-US"/>
              <a:t>Data</a:t>
            </a:r>
          </a:p>
          <a:p>
            <a:pPr lvl="2" algn="l">
              <a:spcBef>
                <a:spcPct val="30000"/>
              </a:spcBef>
              <a:buFontTx/>
              <a:buChar char="–"/>
            </a:pPr>
            <a:r>
              <a:rPr lang="en-US" altLang="en-US" b="0">
                <a:solidFill>
                  <a:schemeClr val="tx2"/>
                </a:solidFill>
              </a:rPr>
              <a:t>Reference array elements in succession (stride-1 reference pattern):</a:t>
            </a:r>
          </a:p>
          <a:p>
            <a:pPr lvl="2" algn="l">
              <a:spcBef>
                <a:spcPct val="30000"/>
              </a:spcBef>
              <a:buFontTx/>
              <a:buChar char="–"/>
            </a:pPr>
            <a:r>
              <a:rPr lang="en-US" altLang="en-US" b="0">
                <a:solidFill>
                  <a:schemeClr val="tx2"/>
                </a:solidFill>
              </a:rPr>
              <a:t>Reference </a:t>
            </a:r>
            <a:r>
              <a:rPr lang="en-US" altLang="en-US" b="0">
                <a:solidFill>
                  <a:schemeClr val="tx2"/>
                </a:solidFill>
                <a:latin typeface="Courier New" panose="02070309020205020404" pitchFamily="49" charset="0"/>
              </a:rPr>
              <a:t>sum</a:t>
            </a:r>
            <a:r>
              <a:rPr lang="en-US" altLang="en-US" b="0">
                <a:solidFill>
                  <a:schemeClr val="tx2"/>
                </a:solidFill>
              </a:rPr>
              <a:t> each iteration:</a:t>
            </a:r>
          </a:p>
          <a:p>
            <a:pPr lvl="1" algn="l">
              <a:spcBef>
                <a:spcPct val="30000"/>
              </a:spcBef>
              <a:buFontTx/>
              <a:buChar char="•"/>
            </a:pPr>
            <a:r>
              <a:rPr lang="en-US" altLang="en-US"/>
              <a:t>Instructions</a:t>
            </a:r>
          </a:p>
          <a:p>
            <a:pPr lvl="2" algn="l">
              <a:spcBef>
                <a:spcPct val="30000"/>
              </a:spcBef>
              <a:buFontTx/>
              <a:buChar char="–"/>
            </a:pPr>
            <a:r>
              <a:rPr lang="en-US" altLang="en-US" b="0">
                <a:solidFill>
                  <a:schemeClr val="tx2"/>
                </a:solidFill>
              </a:rPr>
              <a:t>Reference instructions in sequence:</a:t>
            </a:r>
          </a:p>
          <a:p>
            <a:pPr lvl="2" algn="l">
              <a:spcBef>
                <a:spcPct val="30000"/>
              </a:spcBef>
              <a:buFontTx/>
              <a:buChar char="–"/>
            </a:pPr>
            <a:r>
              <a:rPr lang="en-US" altLang="en-US" b="0">
                <a:solidFill>
                  <a:schemeClr val="tx2"/>
                </a:solidFill>
              </a:rPr>
              <a:t>Cycle through loop repeatedly: </a:t>
            </a:r>
          </a:p>
        </p:txBody>
      </p:sp>
      <p:sp>
        <p:nvSpPr>
          <p:cNvPr id="37893" name="Rectangle 4"/>
          <p:cNvSpPr>
            <a:spLocks noChangeArrowheads="1"/>
          </p:cNvSpPr>
          <p:nvPr/>
        </p:nvSpPr>
        <p:spPr bwMode="auto">
          <a:xfrm>
            <a:off x="5835650" y="3852863"/>
            <a:ext cx="3044825" cy="109220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lvl1pPr algn="ctr">
              <a:lnSpc>
                <a:spcPct val="90000"/>
              </a:lnSpc>
              <a:tabLst>
                <a:tab pos="457200" algn="l"/>
              </a:tabLst>
              <a:defRPr b="1">
                <a:solidFill>
                  <a:schemeClr val="tx1"/>
                </a:solidFill>
                <a:latin typeface="Helvetica" panose="020B0604020202020204" pitchFamily="34" charset="0"/>
              </a:defRPr>
            </a:lvl1pPr>
            <a:lvl2pPr marL="742950" indent="-285750" algn="ctr">
              <a:lnSpc>
                <a:spcPct val="90000"/>
              </a:lnSpc>
              <a:tabLst>
                <a:tab pos="457200" algn="l"/>
              </a:tabLst>
              <a:defRPr b="1">
                <a:solidFill>
                  <a:schemeClr val="tx1"/>
                </a:solidFill>
                <a:latin typeface="Helvetica" panose="020B0604020202020204" pitchFamily="34" charset="0"/>
              </a:defRPr>
            </a:lvl2pPr>
            <a:lvl3pPr marL="1143000" indent="-228600" algn="ctr">
              <a:lnSpc>
                <a:spcPct val="90000"/>
              </a:lnSpc>
              <a:tabLst>
                <a:tab pos="457200" algn="l"/>
              </a:tabLst>
              <a:defRPr b="1">
                <a:solidFill>
                  <a:schemeClr val="tx1"/>
                </a:solidFill>
                <a:latin typeface="Helvetica" panose="020B0604020202020204" pitchFamily="34" charset="0"/>
              </a:defRPr>
            </a:lvl3pPr>
            <a:lvl4pPr marL="1600200" indent="-228600" algn="ctr">
              <a:lnSpc>
                <a:spcPct val="90000"/>
              </a:lnSpc>
              <a:tabLst>
                <a:tab pos="457200" algn="l"/>
              </a:tabLst>
              <a:defRPr b="1">
                <a:solidFill>
                  <a:schemeClr val="tx1"/>
                </a:solidFill>
                <a:latin typeface="Helvetica" panose="020B0604020202020204" pitchFamily="34" charset="0"/>
              </a:defRPr>
            </a:lvl4pPr>
            <a:lvl5pPr marL="2057400" indent="-228600" algn="ctr">
              <a:lnSpc>
                <a:spcPct val="90000"/>
              </a:lnSpc>
              <a:tabLst>
                <a:tab pos="457200" algn="l"/>
              </a:tabLst>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tabLst>
                <a:tab pos="457200" algn="l"/>
              </a:tabLs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tabLst>
                <a:tab pos="457200" algn="l"/>
              </a:tabLs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tabLst>
                <a:tab pos="457200" algn="l"/>
              </a:tabLs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tabLst>
                <a:tab pos="457200" algn="l"/>
              </a:tabLs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sum = 0;</a:t>
            </a:r>
          </a:p>
          <a:p>
            <a:pPr algn="l">
              <a:lnSpc>
                <a:spcPct val="100000"/>
              </a:lnSpc>
            </a:pPr>
            <a:r>
              <a:rPr lang="en-US" altLang="en-US" sz="1600">
                <a:latin typeface="Courier New" panose="02070309020205020404" pitchFamily="49" charset="0"/>
              </a:rPr>
              <a:t>for (i = 0; i &lt; n; i++)</a:t>
            </a:r>
          </a:p>
          <a:p>
            <a:pPr algn="l">
              <a:lnSpc>
                <a:spcPct val="100000"/>
              </a:lnSpc>
            </a:pPr>
            <a:r>
              <a:rPr lang="en-US" altLang="en-US" sz="1600">
                <a:latin typeface="Courier New" panose="02070309020205020404" pitchFamily="49" charset="0"/>
              </a:rPr>
              <a:t>	sum += a[i];</a:t>
            </a:r>
          </a:p>
          <a:p>
            <a:pPr algn="l">
              <a:lnSpc>
                <a:spcPct val="100000"/>
              </a:lnSpc>
            </a:pPr>
            <a:r>
              <a:rPr lang="en-US" altLang="en-US" sz="1600">
                <a:latin typeface="Courier New" panose="02070309020205020404" pitchFamily="49" charset="0"/>
              </a:rPr>
              <a:t>return sum;</a:t>
            </a:r>
          </a:p>
        </p:txBody>
      </p:sp>
      <p:sp>
        <p:nvSpPr>
          <p:cNvPr id="131082" name="Text Box 10"/>
          <p:cNvSpPr txBox="1">
            <a:spLocks noChangeArrowheads="1"/>
          </p:cNvSpPr>
          <p:nvPr/>
        </p:nvSpPr>
        <p:spPr bwMode="auto">
          <a:xfrm>
            <a:off x="4049713" y="4779963"/>
            <a:ext cx="1692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r>
              <a:rPr lang="en-US" altLang="en-US">
                <a:solidFill>
                  <a:srgbClr val="FF0000"/>
                </a:solidFill>
              </a:rPr>
              <a:t>Spatial locality</a:t>
            </a:r>
          </a:p>
        </p:txBody>
      </p:sp>
      <p:sp>
        <p:nvSpPr>
          <p:cNvPr id="131083" name="Text Box 11"/>
          <p:cNvSpPr txBox="1">
            <a:spLocks noChangeArrowheads="1"/>
          </p:cNvSpPr>
          <p:nvPr/>
        </p:nvSpPr>
        <p:spPr bwMode="auto">
          <a:xfrm>
            <a:off x="4827588" y="5762625"/>
            <a:ext cx="1692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r>
              <a:rPr lang="en-US" altLang="en-US">
                <a:solidFill>
                  <a:srgbClr val="FF0000"/>
                </a:solidFill>
              </a:rPr>
              <a:t>Spatial locality</a:t>
            </a:r>
          </a:p>
        </p:txBody>
      </p:sp>
      <p:sp>
        <p:nvSpPr>
          <p:cNvPr id="131084" name="Text Box 12"/>
          <p:cNvSpPr txBox="1">
            <a:spLocks noChangeArrowheads="1"/>
          </p:cNvSpPr>
          <p:nvPr/>
        </p:nvSpPr>
        <p:spPr bwMode="auto">
          <a:xfrm>
            <a:off x="4268788" y="6092825"/>
            <a:ext cx="19716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r>
              <a:rPr lang="en-US" altLang="en-US">
                <a:solidFill>
                  <a:srgbClr val="FF0000"/>
                </a:solidFill>
              </a:rPr>
              <a:t>Temporal locality</a:t>
            </a:r>
          </a:p>
        </p:txBody>
      </p:sp>
      <p:sp>
        <p:nvSpPr>
          <p:cNvPr id="131085" name="Text Box 13"/>
          <p:cNvSpPr txBox="1">
            <a:spLocks noChangeArrowheads="1"/>
          </p:cNvSpPr>
          <p:nvPr/>
        </p:nvSpPr>
        <p:spPr bwMode="auto">
          <a:xfrm>
            <a:off x="4254500" y="5100638"/>
            <a:ext cx="19716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r>
              <a:rPr lang="en-US" altLang="en-US">
                <a:solidFill>
                  <a:srgbClr val="FF0000"/>
                </a:solidFill>
              </a:rPr>
              <a:t>Temporal locality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0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10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1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2" grpId="0" autoUpdateAnimBg="0"/>
      <p:bldP spid="131083" grpId="0" autoUpdateAnimBg="0"/>
      <p:bldP spid="131084" grpId="0" autoUpdateAnimBg="0"/>
      <p:bldP spid="13108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5"/>
          <p:cNvSpPr>
            <a:spLocks noGrp="1" noChangeArrowheads="1"/>
          </p:cNvSpPr>
          <p:nvPr>
            <p:ph type="title"/>
          </p:nvPr>
        </p:nvSpPr>
        <p:spPr/>
        <p:txBody>
          <a:bodyPr/>
          <a:lstStyle/>
          <a:p>
            <a:pPr eaLnBrk="1" hangingPunct="1"/>
            <a:r>
              <a:rPr lang="en-US" altLang="en-US" smtClean="0"/>
              <a:t>Locality Example</a:t>
            </a:r>
          </a:p>
        </p:txBody>
      </p:sp>
      <p:sp>
        <p:nvSpPr>
          <p:cNvPr id="132102" name="Rectangle 6"/>
          <p:cNvSpPr>
            <a:spLocks noGrp="1" noChangeArrowheads="1"/>
          </p:cNvSpPr>
          <p:nvPr>
            <p:ph type="body" idx="1"/>
          </p:nvPr>
        </p:nvSpPr>
        <p:spPr/>
        <p:txBody>
          <a:bodyPr/>
          <a:lstStyle/>
          <a:p>
            <a:pPr eaLnBrk="1" hangingPunct="1">
              <a:buFont typeface="Wingdings" panose="05000000000000000000" pitchFamily="2" charset="2"/>
              <a:buNone/>
              <a:defRPr/>
            </a:pPr>
            <a:r>
              <a:rPr lang="en-US" smtClean="0">
                <a:solidFill>
                  <a:srgbClr val="FF0000"/>
                </a:solidFill>
              </a:rPr>
              <a:t>Claim:</a:t>
            </a:r>
            <a:r>
              <a:rPr lang="en-US" smtClean="0"/>
              <a:t> Being able to look at code and get a qualitative sense of its locality is a key skill for a professional programmer.</a:t>
            </a:r>
          </a:p>
          <a:p>
            <a:pPr eaLnBrk="1" hangingPunct="1">
              <a:buFont typeface="Wingdings" panose="05000000000000000000" pitchFamily="2" charset="2"/>
              <a:buNone/>
              <a:defRPr/>
            </a:pPr>
            <a:endParaRPr lang="en-US" smtClean="0"/>
          </a:p>
          <a:p>
            <a:pPr eaLnBrk="1" hangingPunct="1">
              <a:buFont typeface="Wingdings" panose="05000000000000000000" pitchFamily="2" charset="2"/>
              <a:buNone/>
              <a:defRPr/>
            </a:pPr>
            <a:r>
              <a:rPr lang="en-US" smtClean="0">
                <a:solidFill>
                  <a:srgbClr val="FF0000"/>
                </a:solidFill>
              </a:rPr>
              <a:t>Question:</a:t>
            </a:r>
            <a:r>
              <a:rPr lang="en-US" smtClean="0"/>
              <a:t> Does this function have good locality?</a:t>
            </a:r>
          </a:p>
        </p:txBody>
      </p:sp>
      <p:sp>
        <p:nvSpPr>
          <p:cNvPr id="38916" name="Text Box 4"/>
          <p:cNvSpPr txBox="1">
            <a:spLocks noChangeArrowheads="1"/>
          </p:cNvSpPr>
          <p:nvPr/>
        </p:nvSpPr>
        <p:spPr bwMode="auto">
          <a:xfrm>
            <a:off x="2133600" y="3714750"/>
            <a:ext cx="4441825" cy="25892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latin typeface="Courier New" panose="02070309020205020404" pitchFamily="49" charset="0"/>
              </a:rPr>
              <a:t>int sumarrayrows(int a[M][N])</a:t>
            </a:r>
          </a:p>
          <a:p>
            <a:pPr algn="l">
              <a:lnSpc>
                <a:spcPct val="100000"/>
              </a:lnSpc>
            </a:pPr>
            <a:r>
              <a:rPr lang="en-US" altLang="en-US">
                <a:latin typeface="Courier New" panose="02070309020205020404" pitchFamily="49" charset="0"/>
              </a:rPr>
              <a:t>{</a:t>
            </a:r>
          </a:p>
          <a:p>
            <a:pPr algn="l">
              <a:lnSpc>
                <a:spcPct val="100000"/>
              </a:lnSpc>
            </a:pPr>
            <a:r>
              <a:rPr lang="en-US" altLang="en-US">
                <a:latin typeface="Courier New" panose="02070309020205020404" pitchFamily="49" charset="0"/>
              </a:rPr>
              <a:t>    int i, j, sum = 0;</a:t>
            </a:r>
          </a:p>
          <a:p>
            <a:pPr algn="l">
              <a:lnSpc>
                <a:spcPct val="100000"/>
              </a:lnSpc>
            </a:pPr>
            <a:endParaRPr lang="en-US" altLang="en-US">
              <a:latin typeface="Courier New" panose="02070309020205020404" pitchFamily="49" charset="0"/>
            </a:endParaRPr>
          </a:p>
          <a:p>
            <a:pPr algn="l">
              <a:lnSpc>
                <a:spcPct val="100000"/>
              </a:lnSpc>
            </a:pPr>
            <a:r>
              <a:rPr lang="en-US" altLang="en-US">
                <a:latin typeface="Courier New" panose="02070309020205020404" pitchFamily="49" charset="0"/>
              </a:rPr>
              <a:t>    for (i = 0; i &lt; M; i++)</a:t>
            </a:r>
          </a:p>
          <a:p>
            <a:pPr algn="l">
              <a:lnSpc>
                <a:spcPct val="100000"/>
              </a:lnSpc>
            </a:pPr>
            <a:r>
              <a:rPr lang="en-US" altLang="en-US">
                <a:latin typeface="Courier New" panose="02070309020205020404" pitchFamily="49" charset="0"/>
              </a:rPr>
              <a:t>        for (j = 0; j &lt; N; j++)</a:t>
            </a:r>
          </a:p>
          <a:p>
            <a:pPr algn="l">
              <a:lnSpc>
                <a:spcPct val="100000"/>
              </a:lnSpc>
            </a:pPr>
            <a:r>
              <a:rPr lang="en-US" altLang="en-US">
                <a:latin typeface="Courier New" panose="02070309020205020404" pitchFamily="49" charset="0"/>
              </a:rPr>
              <a:t>            sum += a[i][j];</a:t>
            </a:r>
          </a:p>
          <a:p>
            <a:pPr algn="l">
              <a:lnSpc>
                <a:spcPct val="100000"/>
              </a:lnSpc>
            </a:pPr>
            <a:r>
              <a:rPr lang="en-US" altLang="en-US">
                <a:latin typeface="Courier New" panose="02070309020205020404" pitchFamily="49" charset="0"/>
              </a:rPr>
              <a:t>    return sum</a:t>
            </a:r>
          </a:p>
          <a:p>
            <a:pPr algn="l">
              <a:lnSpc>
                <a:spcPct val="100000"/>
              </a:lnSpc>
            </a:pPr>
            <a:r>
              <a:rPr lang="en-US" altLang="en-US">
                <a:latin typeface="Courier New" panose="02070309020205020404" pitchFamily="49" charset="0"/>
              </a:rPr>
              <a:t>}</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5"/>
          <p:cNvSpPr>
            <a:spLocks noGrp="1" noChangeArrowheads="1"/>
          </p:cNvSpPr>
          <p:nvPr>
            <p:ph type="title"/>
          </p:nvPr>
        </p:nvSpPr>
        <p:spPr/>
        <p:txBody>
          <a:bodyPr/>
          <a:lstStyle/>
          <a:p>
            <a:pPr eaLnBrk="1" hangingPunct="1"/>
            <a:r>
              <a:rPr lang="en-US" altLang="en-US" smtClean="0"/>
              <a:t>Locality Example</a:t>
            </a:r>
          </a:p>
        </p:txBody>
      </p:sp>
      <p:sp>
        <p:nvSpPr>
          <p:cNvPr id="133126" name="Rectangle 6"/>
          <p:cNvSpPr>
            <a:spLocks noGrp="1" noChangeArrowheads="1"/>
          </p:cNvSpPr>
          <p:nvPr>
            <p:ph type="body" idx="1"/>
          </p:nvPr>
        </p:nvSpPr>
        <p:spPr/>
        <p:txBody>
          <a:bodyPr/>
          <a:lstStyle/>
          <a:p>
            <a:pPr eaLnBrk="1" hangingPunct="1">
              <a:buFont typeface="Wingdings" panose="05000000000000000000" pitchFamily="2" charset="2"/>
              <a:buNone/>
              <a:defRPr/>
            </a:pPr>
            <a:r>
              <a:rPr lang="en-US" smtClean="0">
                <a:solidFill>
                  <a:srgbClr val="FF0000"/>
                </a:solidFill>
              </a:rPr>
              <a:t>Question:</a:t>
            </a:r>
            <a:r>
              <a:rPr lang="en-US" smtClean="0"/>
              <a:t> Does this function have good locality?</a:t>
            </a:r>
          </a:p>
        </p:txBody>
      </p:sp>
      <p:sp>
        <p:nvSpPr>
          <p:cNvPr id="39940" name="Text Box 4"/>
          <p:cNvSpPr txBox="1">
            <a:spLocks noChangeArrowheads="1"/>
          </p:cNvSpPr>
          <p:nvPr/>
        </p:nvSpPr>
        <p:spPr bwMode="auto">
          <a:xfrm>
            <a:off x="1817688" y="2484438"/>
            <a:ext cx="4441825" cy="25892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latin typeface="Courier New" panose="02070309020205020404" pitchFamily="49" charset="0"/>
              </a:rPr>
              <a:t>int sumarraycols(int a[M][N])</a:t>
            </a:r>
          </a:p>
          <a:p>
            <a:pPr algn="l">
              <a:lnSpc>
                <a:spcPct val="100000"/>
              </a:lnSpc>
            </a:pPr>
            <a:r>
              <a:rPr lang="en-US" altLang="en-US">
                <a:latin typeface="Courier New" panose="02070309020205020404" pitchFamily="49" charset="0"/>
              </a:rPr>
              <a:t>{</a:t>
            </a:r>
          </a:p>
          <a:p>
            <a:pPr algn="l">
              <a:lnSpc>
                <a:spcPct val="100000"/>
              </a:lnSpc>
            </a:pPr>
            <a:r>
              <a:rPr lang="en-US" altLang="en-US">
                <a:latin typeface="Courier New" panose="02070309020205020404" pitchFamily="49" charset="0"/>
              </a:rPr>
              <a:t>    int i, j, sum = 0;</a:t>
            </a:r>
          </a:p>
          <a:p>
            <a:pPr algn="l">
              <a:lnSpc>
                <a:spcPct val="100000"/>
              </a:lnSpc>
            </a:pPr>
            <a:endParaRPr lang="en-US" altLang="en-US">
              <a:latin typeface="Courier New" panose="02070309020205020404" pitchFamily="49" charset="0"/>
            </a:endParaRPr>
          </a:p>
          <a:p>
            <a:pPr algn="l">
              <a:lnSpc>
                <a:spcPct val="100000"/>
              </a:lnSpc>
            </a:pPr>
            <a:r>
              <a:rPr lang="en-US" altLang="en-US">
                <a:latin typeface="Courier New" panose="02070309020205020404" pitchFamily="49" charset="0"/>
              </a:rPr>
              <a:t>    for (j = 0; j &lt; N; j++)</a:t>
            </a:r>
          </a:p>
          <a:p>
            <a:pPr algn="l">
              <a:lnSpc>
                <a:spcPct val="100000"/>
              </a:lnSpc>
            </a:pPr>
            <a:r>
              <a:rPr lang="en-US" altLang="en-US">
                <a:latin typeface="Courier New" panose="02070309020205020404" pitchFamily="49" charset="0"/>
              </a:rPr>
              <a:t>        for (i = 0; i &lt; M; i++)</a:t>
            </a:r>
          </a:p>
          <a:p>
            <a:pPr algn="l">
              <a:lnSpc>
                <a:spcPct val="100000"/>
              </a:lnSpc>
            </a:pPr>
            <a:r>
              <a:rPr lang="en-US" altLang="en-US">
                <a:latin typeface="Courier New" panose="02070309020205020404" pitchFamily="49" charset="0"/>
              </a:rPr>
              <a:t>            sum += a[i][j];</a:t>
            </a:r>
          </a:p>
          <a:p>
            <a:pPr algn="l">
              <a:lnSpc>
                <a:spcPct val="100000"/>
              </a:lnSpc>
            </a:pPr>
            <a:r>
              <a:rPr lang="en-US" altLang="en-US">
                <a:latin typeface="Courier New" panose="02070309020205020404" pitchFamily="49" charset="0"/>
              </a:rPr>
              <a:t>    return sum</a:t>
            </a:r>
          </a:p>
          <a:p>
            <a:pPr algn="l">
              <a:lnSpc>
                <a:spcPct val="100000"/>
              </a:lnSpc>
            </a:pPr>
            <a:r>
              <a:rPr lang="en-US" altLang="en-US">
                <a:latin typeface="Courier New" panose="02070309020205020404" pitchFamily="49" charset="0"/>
              </a:rPr>
              <a:t>}</a:t>
            </a: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5"/>
          <p:cNvSpPr>
            <a:spLocks noGrp="1" noChangeArrowheads="1"/>
          </p:cNvSpPr>
          <p:nvPr>
            <p:ph type="title"/>
          </p:nvPr>
        </p:nvSpPr>
        <p:spPr/>
        <p:txBody>
          <a:bodyPr/>
          <a:lstStyle/>
          <a:p>
            <a:pPr eaLnBrk="1" hangingPunct="1"/>
            <a:r>
              <a:rPr lang="en-US" altLang="en-US" smtClean="0"/>
              <a:t>Locality Example</a:t>
            </a:r>
          </a:p>
        </p:txBody>
      </p:sp>
      <p:sp>
        <p:nvSpPr>
          <p:cNvPr id="134150" name="Rectangle 6"/>
          <p:cNvSpPr>
            <a:spLocks noGrp="1" noChangeArrowheads="1"/>
          </p:cNvSpPr>
          <p:nvPr>
            <p:ph type="body" idx="1"/>
          </p:nvPr>
        </p:nvSpPr>
        <p:spPr/>
        <p:txBody>
          <a:bodyPr/>
          <a:lstStyle/>
          <a:p>
            <a:pPr eaLnBrk="1" hangingPunct="1">
              <a:buFont typeface="Wingdings" panose="05000000000000000000" pitchFamily="2" charset="2"/>
              <a:buNone/>
              <a:defRPr/>
            </a:pPr>
            <a:r>
              <a:rPr lang="en-US" smtClean="0">
                <a:solidFill>
                  <a:srgbClr val="FF0000"/>
                </a:solidFill>
              </a:rPr>
              <a:t>Question:</a:t>
            </a:r>
            <a:r>
              <a:rPr lang="en-US" smtClean="0"/>
              <a:t> Can you permute the loops so that the function scans the 3-d array </a:t>
            </a:r>
            <a:r>
              <a:rPr lang="en-US" smtClean="0">
                <a:latin typeface="Courier New" pitchFamily="49" charset="0"/>
              </a:rPr>
              <a:t>a[]</a:t>
            </a:r>
            <a:r>
              <a:rPr lang="en-US" smtClean="0"/>
              <a:t> with a stride-1 reference pattern (and thus has good spatial locality)?</a:t>
            </a:r>
          </a:p>
        </p:txBody>
      </p:sp>
      <p:sp>
        <p:nvSpPr>
          <p:cNvPr id="40964" name="Text Box 4"/>
          <p:cNvSpPr txBox="1">
            <a:spLocks noChangeArrowheads="1"/>
          </p:cNvSpPr>
          <p:nvPr/>
        </p:nvSpPr>
        <p:spPr bwMode="auto">
          <a:xfrm>
            <a:off x="1941513" y="3033713"/>
            <a:ext cx="4987925" cy="28638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latin typeface="Courier New" panose="02070309020205020404" pitchFamily="49" charset="0"/>
              </a:rPr>
              <a:t>int sumarray3d(int a[M][N][N])</a:t>
            </a:r>
          </a:p>
          <a:p>
            <a:pPr algn="l">
              <a:lnSpc>
                <a:spcPct val="100000"/>
              </a:lnSpc>
            </a:pPr>
            <a:r>
              <a:rPr lang="en-US" altLang="en-US">
                <a:latin typeface="Courier New" panose="02070309020205020404" pitchFamily="49" charset="0"/>
              </a:rPr>
              <a:t>{</a:t>
            </a:r>
          </a:p>
          <a:p>
            <a:pPr algn="l">
              <a:lnSpc>
                <a:spcPct val="100000"/>
              </a:lnSpc>
            </a:pPr>
            <a:r>
              <a:rPr lang="en-US" altLang="en-US">
                <a:latin typeface="Courier New" panose="02070309020205020404" pitchFamily="49" charset="0"/>
              </a:rPr>
              <a:t>    int i, j, k, sum = 0;</a:t>
            </a:r>
          </a:p>
          <a:p>
            <a:pPr algn="l">
              <a:lnSpc>
                <a:spcPct val="100000"/>
              </a:lnSpc>
            </a:pPr>
            <a:endParaRPr lang="en-US" altLang="en-US">
              <a:latin typeface="Courier New" panose="02070309020205020404" pitchFamily="49" charset="0"/>
            </a:endParaRPr>
          </a:p>
          <a:p>
            <a:pPr algn="l">
              <a:lnSpc>
                <a:spcPct val="100000"/>
              </a:lnSpc>
            </a:pPr>
            <a:r>
              <a:rPr lang="en-US" altLang="en-US">
                <a:latin typeface="Courier New" panose="02070309020205020404" pitchFamily="49" charset="0"/>
              </a:rPr>
              <a:t>    for (i = 0; i &lt; M; i++)</a:t>
            </a:r>
          </a:p>
          <a:p>
            <a:pPr algn="l">
              <a:lnSpc>
                <a:spcPct val="100000"/>
              </a:lnSpc>
            </a:pPr>
            <a:r>
              <a:rPr lang="en-US" altLang="en-US">
                <a:latin typeface="Courier New" panose="02070309020205020404" pitchFamily="49" charset="0"/>
              </a:rPr>
              <a:t>        for (j = 0; j &lt; N; j++)</a:t>
            </a:r>
          </a:p>
          <a:p>
            <a:pPr algn="l">
              <a:lnSpc>
                <a:spcPct val="100000"/>
              </a:lnSpc>
            </a:pPr>
            <a:r>
              <a:rPr lang="en-US" altLang="en-US">
                <a:latin typeface="Courier New" panose="02070309020205020404" pitchFamily="49" charset="0"/>
              </a:rPr>
              <a:t>            for (k = 0; k &lt; N; k++)</a:t>
            </a:r>
          </a:p>
          <a:p>
            <a:pPr algn="l">
              <a:lnSpc>
                <a:spcPct val="100000"/>
              </a:lnSpc>
            </a:pPr>
            <a:r>
              <a:rPr lang="en-US" altLang="en-US">
                <a:latin typeface="Courier New" panose="02070309020205020404" pitchFamily="49" charset="0"/>
              </a:rPr>
              <a:t>                sum += a[k][i][j];</a:t>
            </a:r>
          </a:p>
          <a:p>
            <a:pPr algn="l">
              <a:lnSpc>
                <a:spcPct val="100000"/>
              </a:lnSpc>
            </a:pPr>
            <a:r>
              <a:rPr lang="en-US" altLang="en-US">
                <a:latin typeface="Courier New" panose="02070309020205020404" pitchFamily="49" charset="0"/>
              </a:rPr>
              <a:t>    return sum</a:t>
            </a:r>
          </a:p>
          <a:p>
            <a:pPr algn="l">
              <a:lnSpc>
                <a:spcPct val="100000"/>
              </a:lnSpc>
            </a:pPr>
            <a:r>
              <a:rPr lang="en-US" altLang="en-US">
                <a:latin typeface="Courier New" panose="02070309020205020404" pitchFamily="49" charset="0"/>
              </a:rPr>
              <a:t>}</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pPr eaLnBrk="1" hangingPunct="1"/>
            <a:r>
              <a:rPr lang="en-US" altLang="en-US" smtClean="0"/>
              <a:t>Memory Hierarchies</a:t>
            </a:r>
          </a:p>
        </p:txBody>
      </p:sp>
      <p:sp>
        <p:nvSpPr>
          <p:cNvPr id="135173" name="Rectangle 5"/>
          <p:cNvSpPr>
            <a:spLocks noGrp="1" noChangeArrowheads="1"/>
          </p:cNvSpPr>
          <p:nvPr>
            <p:ph type="body" idx="1"/>
          </p:nvPr>
        </p:nvSpPr>
        <p:spPr/>
        <p:txBody>
          <a:bodyPr/>
          <a:lstStyle/>
          <a:p>
            <a:pPr eaLnBrk="1" hangingPunct="1">
              <a:buFont typeface="Wingdings" panose="05000000000000000000" pitchFamily="2" charset="2"/>
              <a:buNone/>
              <a:defRPr/>
            </a:pPr>
            <a:r>
              <a:rPr lang="en-US" smtClean="0"/>
              <a:t>Some fundamental and enduring properties of hardware and software:</a:t>
            </a:r>
          </a:p>
          <a:p>
            <a:pPr lvl="1" eaLnBrk="1" hangingPunct="1">
              <a:defRPr/>
            </a:pPr>
            <a:r>
              <a:rPr lang="en-US" smtClean="0"/>
              <a:t>Fast storage technologies cost more per byte and have less capacity. </a:t>
            </a:r>
          </a:p>
          <a:p>
            <a:pPr lvl="1" eaLnBrk="1" hangingPunct="1">
              <a:defRPr/>
            </a:pPr>
            <a:r>
              <a:rPr lang="en-US" smtClean="0"/>
              <a:t>The gap between CPU and main memory speed is widening.</a:t>
            </a:r>
          </a:p>
          <a:p>
            <a:pPr lvl="1" eaLnBrk="1" hangingPunct="1">
              <a:defRPr/>
            </a:pPr>
            <a:r>
              <a:rPr lang="en-US" smtClean="0"/>
              <a:t>Well-written programs tend to exhibit good locality.</a:t>
            </a:r>
          </a:p>
          <a:p>
            <a:pPr lvl="1" eaLnBrk="1" hangingPunct="1">
              <a:defRPr/>
            </a:pPr>
            <a:endParaRPr lang="en-US" smtClean="0"/>
          </a:p>
          <a:p>
            <a:pPr eaLnBrk="1" hangingPunct="1">
              <a:buFont typeface="Wingdings" panose="05000000000000000000" pitchFamily="2" charset="2"/>
              <a:buNone/>
              <a:defRPr/>
            </a:pPr>
            <a:r>
              <a:rPr lang="en-US" smtClean="0"/>
              <a:t>These fundamental properties complement each other beautifully.</a:t>
            </a:r>
          </a:p>
          <a:p>
            <a:pPr eaLnBrk="1" hangingPunct="1">
              <a:buFont typeface="Wingdings" panose="05000000000000000000" pitchFamily="2" charset="2"/>
              <a:buNone/>
              <a:defRPr/>
            </a:pPr>
            <a:endParaRPr lang="en-US" smtClean="0"/>
          </a:p>
          <a:p>
            <a:pPr eaLnBrk="1" hangingPunct="1">
              <a:buFont typeface="Wingdings" panose="05000000000000000000" pitchFamily="2" charset="2"/>
              <a:buNone/>
              <a:defRPr/>
            </a:pPr>
            <a:r>
              <a:rPr lang="en-US" smtClean="0"/>
              <a:t>They suggest an approach for organizing memory and storage systems known as a </a:t>
            </a:r>
            <a:r>
              <a:rPr lang="en-US" smtClean="0">
                <a:solidFill>
                  <a:srgbClr val="FF0000"/>
                </a:solidFill>
              </a:rPr>
              <a:t>memory hierarchy</a:t>
            </a:r>
            <a:r>
              <a:rPr lang="en-US"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1"/>
          <p:cNvSpPr>
            <a:spLocks noGrp="1" noChangeArrowheads="1"/>
          </p:cNvSpPr>
          <p:nvPr>
            <p:ph type="title"/>
          </p:nvPr>
        </p:nvSpPr>
        <p:spPr/>
        <p:txBody>
          <a:bodyPr/>
          <a:lstStyle/>
          <a:p>
            <a:pPr eaLnBrk="1" hangingPunct="1"/>
            <a:r>
              <a:rPr lang="en-US" altLang="en-US" smtClean="0"/>
              <a:t>An Example Memory Hierarchy</a:t>
            </a:r>
          </a:p>
        </p:txBody>
      </p:sp>
      <p:sp>
        <p:nvSpPr>
          <p:cNvPr id="43011" name="AutoShape 4"/>
          <p:cNvSpPr>
            <a:spLocks noChangeAspect="1" noChangeArrowheads="1"/>
          </p:cNvSpPr>
          <p:nvPr/>
        </p:nvSpPr>
        <p:spPr bwMode="auto">
          <a:xfrm>
            <a:off x="1147763" y="1009650"/>
            <a:ext cx="6242050" cy="5391150"/>
          </a:xfrm>
          <a:prstGeom prst="triangle">
            <a:avLst>
              <a:gd name="adj" fmla="val 5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43012" name="Text Box 5"/>
          <p:cNvSpPr txBox="1">
            <a:spLocks noChangeAspect="1" noChangeArrowheads="1"/>
          </p:cNvSpPr>
          <p:nvPr/>
        </p:nvSpPr>
        <p:spPr bwMode="auto">
          <a:xfrm>
            <a:off x="3770313" y="1565275"/>
            <a:ext cx="10429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registers</a:t>
            </a:r>
          </a:p>
        </p:txBody>
      </p:sp>
      <p:sp>
        <p:nvSpPr>
          <p:cNvPr id="43013" name="Text Box 6"/>
          <p:cNvSpPr txBox="1">
            <a:spLocks noChangeAspect="1" noChangeArrowheads="1"/>
          </p:cNvSpPr>
          <p:nvPr/>
        </p:nvSpPr>
        <p:spPr bwMode="auto">
          <a:xfrm>
            <a:off x="3487738" y="1982788"/>
            <a:ext cx="1549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on-chip L1</a:t>
            </a:r>
          </a:p>
          <a:p>
            <a:pPr>
              <a:lnSpc>
                <a:spcPct val="100000"/>
              </a:lnSpc>
            </a:pPr>
            <a:r>
              <a:rPr lang="en-US" altLang="en-US" sz="1600"/>
              <a:t>cache (SRAM)</a:t>
            </a:r>
          </a:p>
        </p:txBody>
      </p:sp>
      <p:sp>
        <p:nvSpPr>
          <p:cNvPr id="43014" name="Text Box 7"/>
          <p:cNvSpPr txBox="1">
            <a:spLocks noChangeAspect="1" noChangeArrowheads="1"/>
          </p:cNvSpPr>
          <p:nvPr/>
        </p:nvSpPr>
        <p:spPr bwMode="auto">
          <a:xfrm>
            <a:off x="3530600" y="3473450"/>
            <a:ext cx="15065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main memory</a:t>
            </a:r>
          </a:p>
          <a:p>
            <a:pPr>
              <a:lnSpc>
                <a:spcPct val="100000"/>
              </a:lnSpc>
            </a:pPr>
            <a:r>
              <a:rPr lang="en-US" altLang="en-US" sz="1600"/>
              <a:t>(DRAM)</a:t>
            </a:r>
          </a:p>
        </p:txBody>
      </p:sp>
      <p:sp>
        <p:nvSpPr>
          <p:cNvPr id="43015" name="Text Box 8"/>
          <p:cNvSpPr txBox="1">
            <a:spLocks noChangeAspect="1" noChangeArrowheads="1"/>
          </p:cNvSpPr>
          <p:nvPr/>
        </p:nvSpPr>
        <p:spPr bwMode="auto">
          <a:xfrm>
            <a:off x="2994025" y="4537075"/>
            <a:ext cx="2509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local secondary storage</a:t>
            </a:r>
          </a:p>
          <a:p>
            <a:pPr>
              <a:lnSpc>
                <a:spcPct val="100000"/>
              </a:lnSpc>
            </a:pPr>
            <a:r>
              <a:rPr lang="en-US" altLang="en-US" sz="1600"/>
              <a:t>(local disks)</a:t>
            </a:r>
          </a:p>
        </p:txBody>
      </p:sp>
      <p:sp>
        <p:nvSpPr>
          <p:cNvPr id="43016" name="Line 9"/>
          <p:cNvSpPr>
            <a:spLocks noChangeAspect="1" noChangeShapeType="1"/>
          </p:cNvSpPr>
          <p:nvPr/>
        </p:nvSpPr>
        <p:spPr bwMode="auto">
          <a:xfrm>
            <a:off x="3741738" y="1931988"/>
            <a:ext cx="10636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7" name="Line 10"/>
          <p:cNvSpPr>
            <a:spLocks noChangeAspect="1" noChangeShapeType="1"/>
          </p:cNvSpPr>
          <p:nvPr/>
        </p:nvSpPr>
        <p:spPr bwMode="auto">
          <a:xfrm>
            <a:off x="3346450" y="2570163"/>
            <a:ext cx="1849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8" name="Line 11"/>
          <p:cNvSpPr>
            <a:spLocks noChangeAspect="1" noChangeShapeType="1"/>
          </p:cNvSpPr>
          <p:nvPr/>
        </p:nvSpPr>
        <p:spPr bwMode="auto">
          <a:xfrm>
            <a:off x="2992438" y="3208338"/>
            <a:ext cx="2552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9" name="Line 12"/>
          <p:cNvSpPr>
            <a:spLocks noChangeAspect="1" noChangeShapeType="1"/>
          </p:cNvSpPr>
          <p:nvPr/>
        </p:nvSpPr>
        <p:spPr bwMode="auto">
          <a:xfrm>
            <a:off x="304800" y="3873500"/>
            <a:ext cx="0" cy="234473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0" name="Text Box 13"/>
          <p:cNvSpPr txBox="1">
            <a:spLocks noChangeAspect="1" noChangeArrowheads="1"/>
          </p:cNvSpPr>
          <p:nvPr/>
        </p:nvSpPr>
        <p:spPr bwMode="auto">
          <a:xfrm>
            <a:off x="265113" y="3752850"/>
            <a:ext cx="1108075"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solidFill>
                  <a:srgbClr val="FF0000"/>
                </a:solidFill>
              </a:rPr>
              <a:t>Larger,  </a:t>
            </a:r>
          </a:p>
          <a:p>
            <a:pPr>
              <a:lnSpc>
                <a:spcPct val="100000"/>
              </a:lnSpc>
            </a:pPr>
            <a:r>
              <a:rPr lang="en-US" altLang="en-US" sz="1600">
                <a:solidFill>
                  <a:srgbClr val="FF0000"/>
                </a:solidFill>
              </a:rPr>
              <a:t>slower, </a:t>
            </a:r>
          </a:p>
          <a:p>
            <a:pPr>
              <a:lnSpc>
                <a:spcPct val="100000"/>
              </a:lnSpc>
            </a:pPr>
            <a:r>
              <a:rPr lang="en-US" altLang="en-US" sz="1600">
                <a:solidFill>
                  <a:srgbClr val="FF0000"/>
                </a:solidFill>
              </a:rPr>
              <a:t>and </a:t>
            </a:r>
          </a:p>
          <a:p>
            <a:pPr>
              <a:lnSpc>
                <a:spcPct val="100000"/>
              </a:lnSpc>
            </a:pPr>
            <a:r>
              <a:rPr lang="en-US" altLang="en-US" sz="1600">
                <a:solidFill>
                  <a:srgbClr val="FF0000"/>
                </a:solidFill>
              </a:rPr>
              <a:t>cheaper </a:t>
            </a:r>
          </a:p>
          <a:p>
            <a:pPr>
              <a:lnSpc>
                <a:spcPct val="100000"/>
              </a:lnSpc>
            </a:pPr>
            <a:r>
              <a:rPr lang="en-US" altLang="en-US" sz="1600">
                <a:solidFill>
                  <a:srgbClr val="FF0000"/>
                </a:solidFill>
              </a:rPr>
              <a:t>(per byte)</a:t>
            </a:r>
          </a:p>
          <a:p>
            <a:pPr>
              <a:lnSpc>
                <a:spcPct val="100000"/>
              </a:lnSpc>
            </a:pPr>
            <a:r>
              <a:rPr lang="en-US" altLang="en-US" sz="1600">
                <a:solidFill>
                  <a:srgbClr val="FF0000"/>
                </a:solidFill>
              </a:rPr>
              <a:t>storage</a:t>
            </a:r>
          </a:p>
          <a:p>
            <a:pPr>
              <a:lnSpc>
                <a:spcPct val="100000"/>
              </a:lnSpc>
            </a:pPr>
            <a:r>
              <a:rPr lang="en-US" altLang="en-US" sz="1600">
                <a:solidFill>
                  <a:srgbClr val="FF0000"/>
                </a:solidFill>
              </a:rPr>
              <a:t>devices</a:t>
            </a:r>
          </a:p>
        </p:txBody>
      </p:sp>
      <p:sp>
        <p:nvSpPr>
          <p:cNvPr id="43021" name="Line 14"/>
          <p:cNvSpPr>
            <a:spLocks noChangeAspect="1" noChangeShapeType="1"/>
          </p:cNvSpPr>
          <p:nvPr/>
        </p:nvSpPr>
        <p:spPr bwMode="auto">
          <a:xfrm>
            <a:off x="2376488" y="4271963"/>
            <a:ext cx="37607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2" name="Text Box 15"/>
          <p:cNvSpPr txBox="1">
            <a:spLocks noChangeAspect="1" noChangeArrowheads="1"/>
          </p:cNvSpPr>
          <p:nvPr/>
        </p:nvSpPr>
        <p:spPr bwMode="auto">
          <a:xfrm>
            <a:off x="2347913" y="5637213"/>
            <a:ext cx="39163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remote secondary storage</a:t>
            </a:r>
          </a:p>
          <a:p>
            <a:pPr>
              <a:lnSpc>
                <a:spcPct val="100000"/>
              </a:lnSpc>
            </a:pPr>
            <a:r>
              <a:rPr lang="en-US" altLang="en-US" sz="1600"/>
              <a:t>(distributed file systems, Web servers)</a:t>
            </a:r>
          </a:p>
        </p:txBody>
      </p:sp>
      <p:grpSp>
        <p:nvGrpSpPr>
          <p:cNvPr id="43023" name="Group 16"/>
          <p:cNvGrpSpPr>
            <a:grpSpLocks noChangeAspect="1"/>
          </p:cNvGrpSpPr>
          <p:nvPr/>
        </p:nvGrpSpPr>
        <p:grpSpPr bwMode="auto">
          <a:xfrm>
            <a:off x="7050088" y="4910138"/>
            <a:ext cx="2200275" cy="852487"/>
            <a:chOff x="4176" y="2648"/>
            <a:chExt cx="1488" cy="576"/>
          </a:xfrm>
        </p:grpSpPr>
        <p:sp>
          <p:nvSpPr>
            <p:cNvPr id="43045" name="AutoShape 17"/>
            <p:cNvSpPr>
              <a:spLocks noChangeAspect="1"/>
            </p:cNvSpPr>
            <p:nvPr/>
          </p:nvSpPr>
          <p:spPr bwMode="auto">
            <a:xfrm>
              <a:off x="4176" y="2648"/>
              <a:ext cx="48" cy="576"/>
            </a:xfrm>
            <a:prstGeom prst="rightBrace">
              <a:avLst>
                <a:gd name="adj1" fmla="val 1000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43046" name="Text Box 18"/>
            <p:cNvSpPr txBox="1">
              <a:spLocks noChangeAspect="1" noChangeArrowheads="1"/>
            </p:cNvSpPr>
            <p:nvPr/>
          </p:nvSpPr>
          <p:spPr bwMode="auto">
            <a:xfrm>
              <a:off x="4269" y="2711"/>
              <a:ext cx="1395"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solidFill>
                    <a:srgbClr val="FF0000"/>
                  </a:solidFill>
                </a:rPr>
                <a:t>Local disks hold files retrieved from disks on remote network servers.</a:t>
              </a:r>
            </a:p>
          </p:txBody>
        </p:sp>
      </p:grpSp>
      <p:grpSp>
        <p:nvGrpSpPr>
          <p:cNvPr id="43024" name="Group 19"/>
          <p:cNvGrpSpPr>
            <a:grpSpLocks noChangeAspect="1"/>
          </p:cNvGrpSpPr>
          <p:nvPr/>
        </p:nvGrpSpPr>
        <p:grpSpPr bwMode="auto">
          <a:xfrm>
            <a:off x="6542088" y="3822700"/>
            <a:ext cx="2908300" cy="852488"/>
            <a:chOff x="3696" y="1968"/>
            <a:chExt cx="1968" cy="576"/>
          </a:xfrm>
        </p:grpSpPr>
        <p:sp>
          <p:nvSpPr>
            <p:cNvPr id="43043" name="AutoShape 20"/>
            <p:cNvSpPr>
              <a:spLocks noChangeAspect="1"/>
            </p:cNvSpPr>
            <p:nvPr/>
          </p:nvSpPr>
          <p:spPr bwMode="auto">
            <a:xfrm>
              <a:off x="3696" y="1968"/>
              <a:ext cx="48" cy="576"/>
            </a:xfrm>
            <a:prstGeom prst="rightBrace">
              <a:avLst>
                <a:gd name="adj1" fmla="val 1000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43044" name="Text Box 21"/>
            <p:cNvSpPr txBox="1">
              <a:spLocks noChangeAspect="1" noChangeArrowheads="1"/>
            </p:cNvSpPr>
            <p:nvPr/>
          </p:nvSpPr>
          <p:spPr bwMode="auto">
            <a:xfrm>
              <a:off x="3791" y="2032"/>
              <a:ext cx="1873"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solidFill>
                    <a:srgbClr val="FF0000"/>
                  </a:solidFill>
                </a:rPr>
                <a:t>Main memory holds disk </a:t>
              </a:r>
            </a:p>
            <a:p>
              <a:pPr algn="l">
                <a:lnSpc>
                  <a:spcPct val="100000"/>
                </a:lnSpc>
              </a:pPr>
              <a:r>
                <a:rPr lang="en-US" altLang="en-US" sz="1200">
                  <a:solidFill>
                    <a:srgbClr val="FF0000"/>
                  </a:solidFill>
                </a:rPr>
                <a:t>blocks retrieved from local </a:t>
              </a:r>
            </a:p>
            <a:p>
              <a:pPr algn="l">
                <a:lnSpc>
                  <a:spcPct val="100000"/>
                </a:lnSpc>
              </a:pPr>
              <a:r>
                <a:rPr lang="en-US" altLang="en-US" sz="1200">
                  <a:solidFill>
                    <a:srgbClr val="FF0000"/>
                  </a:solidFill>
                </a:rPr>
                <a:t>disks.</a:t>
              </a:r>
            </a:p>
          </p:txBody>
        </p:sp>
      </p:grpSp>
      <p:sp>
        <p:nvSpPr>
          <p:cNvPr id="43025" name="Line 22"/>
          <p:cNvSpPr>
            <a:spLocks noChangeAspect="1" noChangeShapeType="1"/>
          </p:cNvSpPr>
          <p:nvPr/>
        </p:nvSpPr>
        <p:spPr bwMode="auto">
          <a:xfrm>
            <a:off x="1785938" y="5337175"/>
            <a:ext cx="4965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6" name="Text Box 23"/>
          <p:cNvSpPr txBox="1">
            <a:spLocks noChangeAspect="1" noChangeArrowheads="1"/>
          </p:cNvSpPr>
          <p:nvPr/>
        </p:nvSpPr>
        <p:spPr bwMode="auto">
          <a:xfrm>
            <a:off x="3525838" y="2647950"/>
            <a:ext cx="1549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off-chip L2</a:t>
            </a:r>
          </a:p>
          <a:p>
            <a:pPr>
              <a:lnSpc>
                <a:spcPct val="100000"/>
              </a:lnSpc>
            </a:pPr>
            <a:r>
              <a:rPr lang="en-US" altLang="en-US" sz="1600"/>
              <a:t>cache (SRAM)</a:t>
            </a:r>
          </a:p>
        </p:txBody>
      </p:sp>
      <p:grpSp>
        <p:nvGrpSpPr>
          <p:cNvPr id="43027" name="Group 24"/>
          <p:cNvGrpSpPr>
            <a:grpSpLocks/>
          </p:cNvGrpSpPr>
          <p:nvPr/>
        </p:nvGrpSpPr>
        <p:grpSpPr bwMode="auto">
          <a:xfrm>
            <a:off x="5411788" y="2262188"/>
            <a:ext cx="3011487" cy="615950"/>
            <a:chOff x="2975" y="797"/>
            <a:chExt cx="1897" cy="388"/>
          </a:xfrm>
        </p:grpSpPr>
        <p:sp>
          <p:nvSpPr>
            <p:cNvPr id="43041" name="Text Box 25"/>
            <p:cNvSpPr txBox="1">
              <a:spLocks noChangeAspect="1" noChangeArrowheads="1"/>
            </p:cNvSpPr>
            <p:nvPr/>
          </p:nvSpPr>
          <p:spPr bwMode="auto">
            <a:xfrm>
              <a:off x="3084" y="839"/>
              <a:ext cx="17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solidFill>
                    <a:srgbClr val="FF0000"/>
                  </a:solidFill>
                </a:rPr>
                <a:t>L1 cache holds cache lines retrieved from the L2 cache memory.</a:t>
              </a:r>
            </a:p>
          </p:txBody>
        </p:sp>
        <p:sp>
          <p:nvSpPr>
            <p:cNvPr id="43042" name="AutoShape 26"/>
            <p:cNvSpPr>
              <a:spLocks noChangeAspect="1"/>
            </p:cNvSpPr>
            <p:nvPr/>
          </p:nvSpPr>
          <p:spPr bwMode="auto">
            <a:xfrm>
              <a:off x="2975" y="797"/>
              <a:ext cx="45" cy="388"/>
            </a:xfrm>
            <a:prstGeom prst="rightBrace">
              <a:avLst>
                <a:gd name="adj1" fmla="val 71852"/>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sp>
        <p:nvSpPr>
          <p:cNvPr id="43028" name="Text Box 27"/>
          <p:cNvSpPr txBox="1">
            <a:spLocks noChangeAspect="1" noChangeArrowheads="1"/>
          </p:cNvSpPr>
          <p:nvPr/>
        </p:nvSpPr>
        <p:spPr bwMode="auto">
          <a:xfrm>
            <a:off x="5221288" y="1619250"/>
            <a:ext cx="2919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solidFill>
                  <a:srgbClr val="FF0000"/>
                </a:solidFill>
              </a:rPr>
              <a:t>CPU registers hold words retrieved from L1 cache.</a:t>
            </a:r>
          </a:p>
        </p:txBody>
      </p:sp>
      <p:sp>
        <p:nvSpPr>
          <p:cNvPr id="43029" name="AutoShape 28"/>
          <p:cNvSpPr>
            <a:spLocks noChangeAspect="1"/>
          </p:cNvSpPr>
          <p:nvPr/>
        </p:nvSpPr>
        <p:spPr bwMode="auto">
          <a:xfrm>
            <a:off x="5030788" y="1576388"/>
            <a:ext cx="76200" cy="615950"/>
          </a:xfrm>
          <a:prstGeom prst="rightBrace">
            <a:avLst>
              <a:gd name="adj1" fmla="val 67361"/>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nvGrpSpPr>
          <p:cNvPr id="43030" name="Group 29"/>
          <p:cNvGrpSpPr>
            <a:grpSpLocks/>
          </p:cNvGrpSpPr>
          <p:nvPr/>
        </p:nvGrpSpPr>
        <p:grpSpPr bwMode="auto">
          <a:xfrm>
            <a:off x="5830888" y="2901950"/>
            <a:ext cx="2862262" cy="614363"/>
            <a:chOff x="3198" y="1200"/>
            <a:chExt cx="1803" cy="387"/>
          </a:xfrm>
        </p:grpSpPr>
        <p:sp>
          <p:nvSpPr>
            <p:cNvPr id="43039" name="Text Box 30"/>
            <p:cNvSpPr txBox="1">
              <a:spLocks noChangeAspect="1" noChangeArrowheads="1"/>
            </p:cNvSpPr>
            <p:nvPr/>
          </p:nvSpPr>
          <p:spPr bwMode="auto">
            <a:xfrm>
              <a:off x="3345" y="1249"/>
              <a:ext cx="16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solidFill>
                    <a:srgbClr val="FF0000"/>
                  </a:solidFill>
                </a:rPr>
                <a:t>L2 cache holds cache lines retrieved from main memory.</a:t>
              </a:r>
            </a:p>
          </p:txBody>
        </p:sp>
        <p:sp>
          <p:nvSpPr>
            <p:cNvPr id="43040" name="AutoShape 31"/>
            <p:cNvSpPr>
              <a:spLocks noChangeAspect="1"/>
            </p:cNvSpPr>
            <p:nvPr/>
          </p:nvSpPr>
          <p:spPr bwMode="auto">
            <a:xfrm>
              <a:off x="3198" y="1200"/>
              <a:ext cx="45" cy="387"/>
            </a:xfrm>
            <a:prstGeom prst="rightBrace">
              <a:avLst>
                <a:gd name="adj1" fmla="val 71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sp>
        <p:nvSpPr>
          <p:cNvPr id="43031" name="Text Box 32"/>
          <p:cNvSpPr txBox="1">
            <a:spLocks noChangeAspect="1" noChangeArrowheads="1"/>
          </p:cNvSpPr>
          <p:nvPr/>
        </p:nvSpPr>
        <p:spPr bwMode="auto">
          <a:xfrm>
            <a:off x="3529013" y="13271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solidFill>
                  <a:srgbClr val="000482"/>
                </a:solidFill>
              </a:rPr>
              <a:t>L0:</a:t>
            </a:r>
          </a:p>
        </p:txBody>
      </p:sp>
      <p:sp>
        <p:nvSpPr>
          <p:cNvPr id="43032" name="Text Box 33"/>
          <p:cNvSpPr txBox="1">
            <a:spLocks noChangeAspect="1" noChangeArrowheads="1"/>
          </p:cNvSpPr>
          <p:nvPr/>
        </p:nvSpPr>
        <p:spPr bwMode="auto">
          <a:xfrm>
            <a:off x="3151188" y="2036763"/>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solidFill>
                  <a:srgbClr val="000482"/>
                </a:solidFill>
              </a:rPr>
              <a:t>L1:</a:t>
            </a:r>
          </a:p>
        </p:txBody>
      </p:sp>
      <p:sp>
        <p:nvSpPr>
          <p:cNvPr id="43033" name="Text Box 34"/>
          <p:cNvSpPr txBox="1">
            <a:spLocks noChangeAspect="1" noChangeArrowheads="1"/>
          </p:cNvSpPr>
          <p:nvPr/>
        </p:nvSpPr>
        <p:spPr bwMode="auto">
          <a:xfrm>
            <a:off x="2713038" y="27336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solidFill>
                  <a:srgbClr val="000482"/>
                </a:solidFill>
              </a:rPr>
              <a:t>L2:</a:t>
            </a:r>
          </a:p>
        </p:txBody>
      </p:sp>
      <p:sp>
        <p:nvSpPr>
          <p:cNvPr id="43034" name="Text Box 35"/>
          <p:cNvSpPr txBox="1">
            <a:spLocks noChangeAspect="1" noChangeArrowheads="1"/>
          </p:cNvSpPr>
          <p:nvPr/>
        </p:nvSpPr>
        <p:spPr bwMode="auto">
          <a:xfrm>
            <a:off x="2239963" y="35369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solidFill>
                  <a:srgbClr val="000482"/>
                </a:solidFill>
              </a:rPr>
              <a:t>L3:</a:t>
            </a:r>
          </a:p>
        </p:txBody>
      </p:sp>
      <p:sp>
        <p:nvSpPr>
          <p:cNvPr id="43035" name="Text Box 36"/>
          <p:cNvSpPr txBox="1">
            <a:spLocks noChangeAspect="1" noChangeArrowheads="1"/>
          </p:cNvSpPr>
          <p:nvPr/>
        </p:nvSpPr>
        <p:spPr bwMode="auto">
          <a:xfrm>
            <a:off x="1638300" y="4602163"/>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solidFill>
                  <a:srgbClr val="000482"/>
                </a:solidFill>
              </a:rPr>
              <a:t>L4:</a:t>
            </a:r>
          </a:p>
        </p:txBody>
      </p:sp>
      <p:sp>
        <p:nvSpPr>
          <p:cNvPr id="43036" name="Text Box 37"/>
          <p:cNvSpPr txBox="1">
            <a:spLocks noChangeAspect="1" noChangeArrowheads="1"/>
          </p:cNvSpPr>
          <p:nvPr/>
        </p:nvSpPr>
        <p:spPr bwMode="auto">
          <a:xfrm>
            <a:off x="998538" y="5700713"/>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solidFill>
                  <a:srgbClr val="000482"/>
                </a:solidFill>
              </a:rPr>
              <a:t>L5:</a:t>
            </a:r>
          </a:p>
        </p:txBody>
      </p:sp>
      <p:sp>
        <p:nvSpPr>
          <p:cNvPr id="43037" name="Text Box 38"/>
          <p:cNvSpPr txBox="1">
            <a:spLocks noChangeAspect="1" noChangeArrowheads="1"/>
          </p:cNvSpPr>
          <p:nvPr/>
        </p:nvSpPr>
        <p:spPr bwMode="auto">
          <a:xfrm>
            <a:off x="271463" y="1265238"/>
            <a:ext cx="1108075"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solidFill>
                  <a:srgbClr val="FF0000"/>
                </a:solidFill>
              </a:rPr>
              <a:t>Smaller,</a:t>
            </a:r>
          </a:p>
          <a:p>
            <a:pPr>
              <a:lnSpc>
                <a:spcPct val="100000"/>
              </a:lnSpc>
            </a:pPr>
            <a:r>
              <a:rPr lang="en-US" altLang="en-US" sz="1600">
                <a:solidFill>
                  <a:srgbClr val="FF0000"/>
                </a:solidFill>
              </a:rPr>
              <a:t>faster,</a:t>
            </a:r>
          </a:p>
          <a:p>
            <a:pPr>
              <a:lnSpc>
                <a:spcPct val="100000"/>
              </a:lnSpc>
            </a:pPr>
            <a:r>
              <a:rPr lang="en-US" altLang="en-US" sz="1600">
                <a:solidFill>
                  <a:srgbClr val="FF0000"/>
                </a:solidFill>
              </a:rPr>
              <a:t>and </a:t>
            </a:r>
          </a:p>
          <a:p>
            <a:pPr>
              <a:lnSpc>
                <a:spcPct val="100000"/>
              </a:lnSpc>
            </a:pPr>
            <a:r>
              <a:rPr lang="en-US" altLang="en-US" sz="1600">
                <a:solidFill>
                  <a:srgbClr val="FF0000"/>
                </a:solidFill>
              </a:rPr>
              <a:t>costlier</a:t>
            </a:r>
          </a:p>
          <a:p>
            <a:pPr>
              <a:lnSpc>
                <a:spcPct val="100000"/>
              </a:lnSpc>
            </a:pPr>
            <a:r>
              <a:rPr lang="en-US" altLang="en-US" sz="1600">
                <a:solidFill>
                  <a:srgbClr val="FF0000"/>
                </a:solidFill>
              </a:rPr>
              <a:t>(per byte)</a:t>
            </a:r>
          </a:p>
          <a:p>
            <a:pPr>
              <a:lnSpc>
                <a:spcPct val="100000"/>
              </a:lnSpc>
            </a:pPr>
            <a:r>
              <a:rPr lang="en-US" altLang="en-US" sz="1600">
                <a:solidFill>
                  <a:srgbClr val="FF0000"/>
                </a:solidFill>
              </a:rPr>
              <a:t>storage </a:t>
            </a:r>
          </a:p>
          <a:p>
            <a:pPr>
              <a:lnSpc>
                <a:spcPct val="100000"/>
              </a:lnSpc>
            </a:pPr>
            <a:r>
              <a:rPr lang="en-US" altLang="en-US" sz="1600">
                <a:solidFill>
                  <a:srgbClr val="FF0000"/>
                </a:solidFill>
              </a:rPr>
              <a:t>devices</a:t>
            </a:r>
          </a:p>
        </p:txBody>
      </p:sp>
      <p:sp>
        <p:nvSpPr>
          <p:cNvPr id="43038" name="Line 39"/>
          <p:cNvSpPr>
            <a:spLocks noChangeShapeType="1"/>
          </p:cNvSpPr>
          <p:nvPr/>
        </p:nvSpPr>
        <p:spPr bwMode="auto">
          <a:xfrm flipH="1" flipV="1">
            <a:off x="319088" y="1074738"/>
            <a:ext cx="0" cy="21542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title"/>
          </p:nvPr>
        </p:nvSpPr>
        <p:spPr/>
        <p:txBody>
          <a:bodyPr/>
          <a:lstStyle/>
          <a:p>
            <a:pPr eaLnBrk="1" hangingPunct="1"/>
            <a:r>
              <a:rPr lang="en-US" altLang="en-US" smtClean="0"/>
              <a:t>Caches</a:t>
            </a:r>
          </a:p>
        </p:txBody>
      </p:sp>
      <p:sp>
        <p:nvSpPr>
          <p:cNvPr id="136199" name="Rectangle 7"/>
          <p:cNvSpPr>
            <a:spLocks noGrp="1" noChangeArrowheads="1"/>
          </p:cNvSpPr>
          <p:nvPr>
            <p:ph type="body" idx="1"/>
          </p:nvPr>
        </p:nvSpPr>
        <p:spPr/>
        <p:txBody>
          <a:bodyPr/>
          <a:lstStyle/>
          <a:p>
            <a:pPr eaLnBrk="1" hangingPunct="1">
              <a:lnSpc>
                <a:spcPct val="85000"/>
              </a:lnSpc>
              <a:buFont typeface="Wingdings" panose="05000000000000000000" pitchFamily="2" charset="2"/>
              <a:buNone/>
              <a:defRPr/>
            </a:pPr>
            <a:r>
              <a:rPr lang="en-US" smtClean="0">
                <a:solidFill>
                  <a:srgbClr val="FF0000"/>
                </a:solidFill>
              </a:rPr>
              <a:t>Cache:</a:t>
            </a:r>
            <a:r>
              <a:rPr lang="en-US" smtClean="0"/>
              <a:t> A smaller, faster storage device that acts as a staging area for a subset of the data in a larger, slower device.</a:t>
            </a:r>
          </a:p>
          <a:p>
            <a:pPr eaLnBrk="1" hangingPunct="1">
              <a:lnSpc>
                <a:spcPct val="85000"/>
              </a:lnSpc>
              <a:buFont typeface="Wingdings" panose="05000000000000000000" pitchFamily="2" charset="2"/>
              <a:buNone/>
              <a:defRPr/>
            </a:pPr>
            <a:r>
              <a:rPr lang="en-US" smtClean="0"/>
              <a:t>Fundamental idea of a memory hierarchy:</a:t>
            </a:r>
          </a:p>
          <a:p>
            <a:pPr lvl="1" eaLnBrk="1" hangingPunct="1">
              <a:lnSpc>
                <a:spcPct val="90000"/>
              </a:lnSpc>
              <a:defRPr/>
            </a:pPr>
            <a:r>
              <a:rPr lang="en-US" smtClean="0"/>
              <a:t>For each k, the faster, smaller device at level k serves as a cache for the larger, slower device at level k+1.</a:t>
            </a:r>
          </a:p>
          <a:p>
            <a:pPr eaLnBrk="1" hangingPunct="1">
              <a:lnSpc>
                <a:spcPct val="85000"/>
              </a:lnSpc>
              <a:buFont typeface="Wingdings" panose="05000000000000000000" pitchFamily="2" charset="2"/>
              <a:buNone/>
              <a:defRPr/>
            </a:pPr>
            <a:r>
              <a:rPr lang="en-US" smtClean="0"/>
              <a:t>Why do memory hierarchies work?</a:t>
            </a:r>
          </a:p>
          <a:p>
            <a:pPr lvl="1" eaLnBrk="1" hangingPunct="1">
              <a:lnSpc>
                <a:spcPct val="90000"/>
              </a:lnSpc>
              <a:defRPr/>
            </a:pPr>
            <a:r>
              <a:rPr lang="en-US" smtClean="0"/>
              <a:t>Programs tend to access the data at level k more often than they access the data at level k+1. </a:t>
            </a:r>
          </a:p>
          <a:p>
            <a:pPr lvl="1" eaLnBrk="1" hangingPunct="1">
              <a:lnSpc>
                <a:spcPct val="90000"/>
              </a:lnSpc>
              <a:defRPr/>
            </a:pPr>
            <a:r>
              <a:rPr lang="en-US" smtClean="0"/>
              <a:t>Thus, the storage at level k+1 can be slower, and thus larger and cheaper per bit.</a:t>
            </a:r>
          </a:p>
          <a:p>
            <a:pPr lvl="1" eaLnBrk="1" hangingPunct="1">
              <a:lnSpc>
                <a:spcPct val="90000"/>
              </a:lnSpc>
              <a:defRPr/>
            </a:pPr>
            <a:r>
              <a:rPr lang="en-US" smtClean="0">
                <a:solidFill>
                  <a:srgbClr val="FF0000"/>
                </a:solidFill>
              </a:rPr>
              <a:t>Net effect:  A large pool of memory that costs as much as the cheap storage near the bottom, but that serves data to programs at the rate of the fast storage near the top.</a:t>
            </a:r>
          </a:p>
          <a:p>
            <a:pPr lvl="1" eaLnBrk="1" hangingPunct="1">
              <a:lnSpc>
                <a:spcPct val="90000"/>
              </a:lnSpc>
              <a:defRPr/>
            </a:pPr>
            <a:endParaRPr lang="en-US" smtClean="0"/>
          </a:p>
          <a:p>
            <a:pPr eaLnBrk="1" hangingPunct="1">
              <a:lnSpc>
                <a:spcPct val="85000"/>
              </a:lnSpc>
              <a:buFont typeface="Wingdings" panose="05000000000000000000" pitchFamily="2" charset="2"/>
              <a:buNone/>
              <a:defRPr/>
            </a:pPr>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2"/>
          <p:cNvSpPr>
            <a:spLocks noGrp="1" noChangeArrowheads="1"/>
          </p:cNvSpPr>
          <p:nvPr>
            <p:ph type="title"/>
          </p:nvPr>
        </p:nvSpPr>
        <p:spPr/>
        <p:txBody>
          <a:bodyPr/>
          <a:lstStyle/>
          <a:p>
            <a:pPr eaLnBrk="1" hangingPunct="1"/>
            <a:r>
              <a:rPr lang="en-US" altLang="en-US" smtClean="0"/>
              <a:t>Conventional DRAM Organization</a:t>
            </a:r>
          </a:p>
        </p:txBody>
      </p:sp>
      <p:sp>
        <p:nvSpPr>
          <p:cNvPr id="62517" name="Rectangle 53"/>
          <p:cNvSpPr>
            <a:spLocks noGrp="1" noChangeArrowheads="1"/>
          </p:cNvSpPr>
          <p:nvPr>
            <p:ph type="body" idx="1"/>
          </p:nvPr>
        </p:nvSpPr>
        <p:spPr/>
        <p:txBody>
          <a:bodyPr/>
          <a:lstStyle/>
          <a:p>
            <a:pPr eaLnBrk="1" hangingPunct="1">
              <a:buFont typeface="Wingdings" panose="05000000000000000000" pitchFamily="2" charset="2"/>
              <a:buNone/>
              <a:defRPr/>
            </a:pPr>
            <a:r>
              <a:rPr lang="en-US" smtClean="0"/>
              <a:t>d x w DRAM:</a:t>
            </a:r>
          </a:p>
          <a:p>
            <a:pPr lvl="1" eaLnBrk="1" hangingPunct="1">
              <a:defRPr/>
            </a:pPr>
            <a:r>
              <a:rPr lang="en-US" smtClean="0"/>
              <a:t>dw total bits organized as d </a:t>
            </a:r>
            <a:r>
              <a:rPr lang="en-US" smtClean="0">
                <a:solidFill>
                  <a:srgbClr val="FF0000"/>
                </a:solidFill>
              </a:rPr>
              <a:t>supercells</a:t>
            </a:r>
            <a:r>
              <a:rPr lang="en-US" smtClean="0"/>
              <a:t> of size w bits</a:t>
            </a:r>
          </a:p>
        </p:txBody>
      </p:sp>
      <p:sp>
        <p:nvSpPr>
          <p:cNvPr id="8196" name="Text Box 4"/>
          <p:cNvSpPr txBox="1">
            <a:spLocks noChangeArrowheads="1"/>
          </p:cNvSpPr>
          <p:nvPr/>
        </p:nvSpPr>
        <p:spPr bwMode="auto">
          <a:xfrm>
            <a:off x="5805488" y="274002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cols</a:t>
            </a:r>
          </a:p>
        </p:txBody>
      </p:sp>
      <p:sp>
        <p:nvSpPr>
          <p:cNvPr id="8197" name="Text Box 5"/>
          <p:cNvSpPr txBox="1">
            <a:spLocks noChangeArrowheads="1"/>
          </p:cNvSpPr>
          <p:nvPr/>
        </p:nvSpPr>
        <p:spPr bwMode="auto">
          <a:xfrm>
            <a:off x="4000500" y="4143375"/>
            <a:ext cx="665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rows</a:t>
            </a:r>
          </a:p>
        </p:txBody>
      </p:sp>
      <p:sp>
        <p:nvSpPr>
          <p:cNvPr id="8198" name="Rectangle 6"/>
          <p:cNvSpPr>
            <a:spLocks noChangeArrowheads="1"/>
          </p:cNvSpPr>
          <p:nvPr/>
        </p:nvSpPr>
        <p:spPr bwMode="auto">
          <a:xfrm>
            <a:off x="4867275" y="32607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8199" name="Rectangle 7"/>
          <p:cNvSpPr>
            <a:spLocks noChangeArrowheads="1"/>
          </p:cNvSpPr>
          <p:nvPr/>
        </p:nvSpPr>
        <p:spPr bwMode="auto">
          <a:xfrm>
            <a:off x="5476875" y="32607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8200" name="Rectangle 8"/>
          <p:cNvSpPr>
            <a:spLocks noChangeArrowheads="1"/>
          </p:cNvSpPr>
          <p:nvPr/>
        </p:nvSpPr>
        <p:spPr bwMode="auto">
          <a:xfrm>
            <a:off x="6086475" y="32607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8201" name="Rectangle 9"/>
          <p:cNvSpPr>
            <a:spLocks noChangeArrowheads="1"/>
          </p:cNvSpPr>
          <p:nvPr/>
        </p:nvSpPr>
        <p:spPr bwMode="auto">
          <a:xfrm>
            <a:off x="6696075" y="32607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8202" name="Rectangle 10"/>
          <p:cNvSpPr>
            <a:spLocks noChangeArrowheads="1"/>
          </p:cNvSpPr>
          <p:nvPr/>
        </p:nvSpPr>
        <p:spPr bwMode="auto">
          <a:xfrm>
            <a:off x="4867275" y="37941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8203" name="Rectangle 11"/>
          <p:cNvSpPr>
            <a:spLocks noChangeArrowheads="1"/>
          </p:cNvSpPr>
          <p:nvPr/>
        </p:nvSpPr>
        <p:spPr bwMode="auto">
          <a:xfrm>
            <a:off x="5476875" y="37941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8204" name="Rectangle 12"/>
          <p:cNvSpPr>
            <a:spLocks noChangeArrowheads="1"/>
          </p:cNvSpPr>
          <p:nvPr/>
        </p:nvSpPr>
        <p:spPr bwMode="auto">
          <a:xfrm>
            <a:off x="6086475" y="37941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8205" name="Rectangle 13"/>
          <p:cNvSpPr>
            <a:spLocks noChangeArrowheads="1"/>
          </p:cNvSpPr>
          <p:nvPr/>
        </p:nvSpPr>
        <p:spPr bwMode="auto">
          <a:xfrm>
            <a:off x="6696075" y="37941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8206" name="Rectangle 14"/>
          <p:cNvSpPr>
            <a:spLocks noChangeArrowheads="1"/>
          </p:cNvSpPr>
          <p:nvPr/>
        </p:nvSpPr>
        <p:spPr bwMode="auto">
          <a:xfrm>
            <a:off x="4867275" y="43275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8207" name="Rectangle 15"/>
          <p:cNvSpPr>
            <a:spLocks noChangeArrowheads="1"/>
          </p:cNvSpPr>
          <p:nvPr/>
        </p:nvSpPr>
        <p:spPr bwMode="auto">
          <a:xfrm>
            <a:off x="5476875" y="4327525"/>
            <a:ext cx="609600" cy="533400"/>
          </a:xfrm>
          <a:prstGeom prst="rect">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8208" name="Rectangle 16"/>
          <p:cNvSpPr>
            <a:spLocks noChangeArrowheads="1"/>
          </p:cNvSpPr>
          <p:nvPr/>
        </p:nvSpPr>
        <p:spPr bwMode="auto">
          <a:xfrm>
            <a:off x="6086475" y="43275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8209" name="Rectangle 17"/>
          <p:cNvSpPr>
            <a:spLocks noChangeArrowheads="1"/>
          </p:cNvSpPr>
          <p:nvPr/>
        </p:nvSpPr>
        <p:spPr bwMode="auto">
          <a:xfrm>
            <a:off x="6696075" y="43275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8210" name="Rectangle 18"/>
          <p:cNvSpPr>
            <a:spLocks noChangeArrowheads="1"/>
          </p:cNvSpPr>
          <p:nvPr/>
        </p:nvSpPr>
        <p:spPr bwMode="auto">
          <a:xfrm>
            <a:off x="4867275" y="48609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8211" name="Rectangle 19"/>
          <p:cNvSpPr>
            <a:spLocks noChangeArrowheads="1"/>
          </p:cNvSpPr>
          <p:nvPr/>
        </p:nvSpPr>
        <p:spPr bwMode="auto">
          <a:xfrm>
            <a:off x="5476875" y="48609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8212" name="Rectangle 20"/>
          <p:cNvSpPr>
            <a:spLocks noChangeArrowheads="1"/>
          </p:cNvSpPr>
          <p:nvPr/>
        </p:nvSpPr>
        <p:spPr bwMode="auto">
          <a:xfrm>
            <a:off x="6086475" y="48609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8213" name="Rectangle 21"/>
          <p:cNvSpPr>
            <a:spLocks noChangeArrowheads="1"/>
          </p:cNvSpPr>
          <p:nvPr/>
        </p:nvSpPr>
        <p:spPr bwMode="auto">
          <a:xfrm>
            <a:off x="6696075" y="48609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8214" name="Text Box 22"/>
          <p:cNvSpPr txBox="1">
            <a:spLocks noChangeArrowheads="1"/>
          </p:cNvSpPr>
          <p:nvPr/>
        </p:nvSpPr>
        <p:spPr bwMode="auto">
          <a:xfrm>
            <a:off x="5019675" y="29400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0</a:t>
            </a:r>
          </a:p>
        </p:txBody>
      </p:sp>
      <p:sp>
        <p:nvSpPr>
          <p:cNvPr id="8215" name="Text Box 23"/>
          <p:cNvSpPr txBox="1">
            <a:spLocks noChangeArrowheads="1"/>
          </p:cNvSpPr>
          <p:nvPr/>
        </p:nvSpPr>
        <p:spPr bwMode="auto">
          <a:xfrm>
            <a:off x="5629275" y="295592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a:t>
            </a:r>
          </a:p>
        </p:txBody>
      </p:sp>
      <p:sp>
        <p:nvSpPr>
          <p:cNvPr id="8216" name="Text Box 24"/>
          <p:cNvSpPr txBox="1">
            <a:spLocks noChangeArrowheads="1"/>
          </p:cNvSpPr>
          <p:nvPr/>
        </p:nvSpPr>
        <p:spPr bwMode="auto">
          <a:xfrm>
            <a:off x="6246813" y="295592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2</a:t>
            </a:r>
          </a:p>
        </p:txBody>
      </p:sp>
      <p:sp>
        <p:nvSpPr>
          <p:cNvPr id="8217" name="Text Box 25"/>
          <p:cNvSpPr txBox="1">
            <a:spLocks noChangeArrowheads="1"/>
          </p:cNvSpPr>
          <p:nvPr/>
        </p:nvSpPr>
        <p:spPr bwMode="auto">
          <a:xfrm>
            <a:off x="6856413" y="295592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3</a:t>
            </a:r>
          </a:p>
        </p:txBody>
      </p:sp>
      <p:sp>
        <p:nvSpPr>
          <p:cNvPr id="8218" name="Text Box 26"/>
          <p:cNvSpPr txBox="1">
            <a:spLocks noChangeArrowheads="1"/>
          </p:cNvSpPr>
          <p:nvPr/>
        </p:nvSpPr>
        <p:spPr bwMode="auto">
          <a:xfrm>
            <a:off x="4562475" y="33813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0</a:t>
            </a:r>
          </a:p>
        </p:txBody>
      </p:sp>
      <p:sp>
        <p:nvSpPr>
          <p:cNvPr id="8219" name="Text Box 27"/>
          <p:cNvSpPr txBox="1">
            <a:spLocks noChangeArrowheads="1"/>
          </p:cNvSpPr>
          <p:nvPr/>
        </p:nvSpPr>
        <p:spPr bwMode="auto">
          <a:xfrm>
            <a:off x="4562475" y="39147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a:t>
            </a:r>
          </a:p>
        </p:txBody>
      </p:sp>
      <p:sp>
        <p:nvSpPr>
          <p:cNvPr id="8220" name="Text Box 28"/>
          <p:cNvSpPr txBox="1">
            <a:spLocks noChangeArrowheads="1"/>
          </p:cNvSpPr>
          <p:nvPr/>
        </p:nvSpPr>
        <p:spPr bwMode="auto">
          <a:xfrm>
            <a:off x="4562475" y="44481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2</a:t>
            </a:r>
          </a:p>
        </p:txBody>
      </p:sp>
      <p:sp>
        <p:nvSpPr>
          <p:cNvPr id="8221" name="Text Box 29"/>
          <p:cNvSpPr txBox="1">
            <a:spLocks noChangeArrowheads="1"/>
          </p:cNvSpPr>
          <p:nvPr/>
        </p:nvSpPr>
        <p:spPr bwMode="auto">
          <a:xfrm>
            <a:off x="4562475" y="49815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3</a:t>
            </a:r>
          </a:p>
        </p:txBody>
      </p:sp>
      <p:sp>
        <p:nvSpPr>
          <p:cNvPr id="8222" name="Rectangle 30"/>
          <p:cNvSpPr>
            <a:spLocks noChangeArrowheads="1"/>
          </p:cNvSpPr>
          <p:nvPr/>
        </p:nvSpPr>
        <p:spPr bwMode="auto">
          <a:xfrm>
            <a:off x="4864100" y="3260725"/>
            <a:ext cx="2438400" cy="2133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8223" name="Rectangle 31"/>
          <p:cNvSpPr>
            <a:spLocks noChangeArrowheads="1"/>
          </p:cNvSpPr>
          <p:nvPr/>
        </p:nvSpPr>
        <p:spPr bwMode="auto">
          <a:xfrm>
            <a:off x="4864100" y="5699125"/>
            <a:ext cx="609600" cy="5334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8224" name="Rectangle 32"/>
          <p:cNvSpPr>
            <a:spLocks noChangeArrowheads="1"/>
          </p:cNvSpPr>
          <p:nvPr/>
        </p:nvSpPr>
        <p:spPr bwMode="auto">
          <a:xfrm>
            <a:off x="5473700" y="5699125"/>
            <a:ext cx="609600" cy="5334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8225" name="Rectangle 33"/>
          <p:cNvSpPr>
            <a:spLocks noChangeArrowheads="1"/>
          </p:cNvSpPr>
          <p:nvPr/>
        </p:nvSpPr>
        <p:spPr bwMode="auto">
          <a:xfrm>
            <a:off x="6083300" y="5699125"/>
            <a:ext cx="609600" cy="5334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8226" name="Rectangle 34"/>
          <p:cNvSpPr>
            <a:spLocks noChangeArrowheads="1"/>
          </p:cNvSpPr>
          <p:nvPr/>
        </p:nvSpPr>
        <p:spPr bwMode="auto">
          <a:xfrm>
            <a:off x="6692900" y="5699125"/>
            <a:ext cx="609600" cy="5334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8227" name="Rectangle 35"/>
          <p:cNvSpPr>
            <a:spLocks noChangeArrowheads="1"/>
          </p:cNvSpPr>
          <p:nvPr/>
        </p:nvSpPr>
        <p:spPr bwMode="auto">
          <a:xfrm>
            <a:off x="4864100" y="5699125"/>
            <a:ext cx="2438400" cy="533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8228" name="Text Box 36"/>
          <p:cNvSpPr txBox="1">
            <a:spLocks noChangeArrowheads="1"/>
          </p:cNvSpPr>
          <p:nvPr/>
        </p:nvSpPr>
        <p:spPr bwMode="auto">
          <a:xfrm>
            <a:off x="5145088" y="6292850"/>
            <a:ext cx="1978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internal row buffer</a:t>
            </a:r>
          </a:p>
        </p:txBody>
      </p:sp>
      <p:sp>
        <p:nvSpPr>
          <p:cNvPr id="8229" name="Rectangle 37"/>
          <p:cNvSpPr>
            <a:spLocks noChangeArrowheads="1"/>
          </p:cNvSpPr>
          <p:nvPr/>
        </p:nvSpPr>
        <p:spPr bwMode="auto">
          <a:xfrm>
            <a:off x="4029075" y="2667000"/>
            <a:ext cx="3505200" cy="40386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8230" name="Text Box 38"/>
          <p:cNvSpPr txBox="1">
            <a:spLocks noChangeArrowheads="1"/>
          </p:cNvSpPr>
          <p:nvPr/>
        </p:nvSpPr>
        <p:spPr bwMode="auto">
          <a:xfrm>
            <a:off x="3892550" y="2346325"/>
            <a:ext cx="188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16 x 8 DRAM chip</a:t>
            </a:r>
          </a:p>
        </p:txBody>
      </p:sp>
      <p:sp>
        <p:nvSpPr>
          <p:cNvPr id="8231" name="Line 39"/>
          <p:cNvSpPr>
            <a:spLocks noChangeShapeType="1"/>
          </p:cNvSpPr>
          <p:nvPr/>
        </p:nvSpPr>
        <p:spPr bwMode="auto">
          <a:xfrm flipV="1">
            <a:off x="2886075" y="3702050"/>
            <a:ext cx="1143000" cy="158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32" name="Text Box 40"/>
          <p:cNvSpPr txBox="1">
            <a:spLocks noChangeArrowheads="1"/>
          </p:cNvSpPr>
          <p:nvPr/>
        </p:nvSpPr>
        <p:spPr bwMode="auto">
          <a:xfrm>
            <a:off x="3160713" y="3762375"/>
            <a:ext cx="673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latin typeface="Courier New" panose="02070309020205020404" pitchFamily="49" charset="0"/>
              </a:rPr>
              <a:t>addr</a:t>
            </a:r>
          </a:p>
        </p:txBody>
      </p:sp>
      <p:sp>
        <p:nvSpPr>
          <p:cNvPr id="8233" name="Line 41"/>
          <p:cNvSpPr>
            <a:spLocks noChangeShapeType="1"/>
          </p:cNvSpPr>
          <p:nvPr/>
        </p:nvSpPr>
        <p:spPr bwMode="auto">
          <a:xfrm>
            <a:off x="2886075" y="5470525"/>
            <a:ext cx="11430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34" name="Text Box 42"/>
          <p:cNvSpPr txBox="1">
            <a:spLocks noChangeArrowheads="1"/>
          </p:cNvSpPr>
          <p:nvPr/>
        </p:nvSpPr>
        <p:spPr bwMode="auto">
          <a:xfrm>
            <a:off x="3128963" y="5514975"/>
            <a:ext cx="673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latin typeface="Courier New" panose="02070309020205020404" pitchFamily="49" charset="0"/>
              </a:rPr>
              <a:t>data</a:t>
            </a:r>
          </a:p>
        </p:txBody>
      </p:sp>
      <p:sp>
        <p:nvSpPr>
          <p:cNvPr id="8235" name="Text Box 43"/>
          <p:cNvSpPr txBox="1">
            <a:spLocks noChangeArrowheads="1"/>
          </p:cNvSpPr>
          <p:nvPr/>
        </p:nvSpPr>
        <p:spPr bwMode="auto">
          <a:xfrm>
            <a:off x="7756525" y="4441825"/>
            <a:ext cx="10763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supercell</a:t>
            </a:r>
          </a:p>
          <a:p>
            <a:pPr>
              <a:lnSpc>
                <a:spcPct val="100000"/>
              </a:lnSpc>
            </a:pPr>
            <a:r>
              <a:rPr lang="en-US" altLang="en-US" sz="1600"/>
              <a:t>(2,1)</a:t>
            </a:r>
          </a:p>
        </p:txBody>
      </p:sp>
      <p:sp>
        <p:nvSpPr>
          <p:cNvPr id="8236" name="Line 44"/>
          <p:cNvSpPr>
            <a:spLocks noChangeShapeType="1"/>
          </p:cNvSpPr>
          <p:nvPr/>
        </p:nvSpPr>
        <p:spPr bwMode="auto">
          <a:xfrm flipH="1" flipV="1">
            <a:off x="5857875" y="4632325"/>
            <a:ext cx="1981200" cy="152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37" name="Text Box 45"/>
          <p:cNvSpPr txBox="1">
            <a:spLocks noChangeArrowheads="1"/>
          </p:cNvSpPr>
          <p:nvPr/>
        </p:nvSpPr>
        <p:spPr bwMode="auto">
          <a:xfrm>
            <a:off x="3182938" y="3382963"/>
            <a:ext cx="582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200"/>
              <a:t>2 bits</a:t>
            </a:r>
          </a:p>
          <a:p>
            <a:pPr>
              <a:lnSpc>
                <a:spcPct val="100000"/>
              </a:lnSpc>
            </a:pPr>
            <a:r>
              <a:rPr lang="en-US" altLang="en-US" sz="1200"/>
              <a:t>/</a:t>
            </a:r>
          </a:p>
        </p:txBody>
      </p:sp>
      <p:sp>
        <p:nvSpPr>
          <p:cNvPr id="8238" name="Text Box 46"/>
          <p:cNvSpPr txBox="1">
            <a:spLocks noChangeArrowheads="1"/>
          </p:cNvSpPr>
          <p:nvPr/>
        </p:nvSpPr>
        <p:spPr bwMode="auto">
          <a:xfrm>
            <a:off x="3189288" y="5165725"/>
            <a:ext cx="582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200"/>
              <a:t>8 bits</a:t>
            </a:r>
          </a:p>
          <a:p>
            <a:pPr>
              <a:lnSpc>
                <a:spcPct val="100000"/>
              </a:lnSpc>
            </a:pPr>
            <a:r>
              <a:rPr lang="en-US" altLang="en-US" sz="1200"/>
              <a:t>/</a:t>
            </a:r>
          </a:p>
        </p:txBody>
      </p:sp>
      <p:sp>
        <p:nvSpPr>
          <p:cNvPr id="8239" name="Rectangle 47"/>
          <p:cNvSpPr>
            <a:spLocks noChangeArrowheads="1"/>
          </p:cNvSpPr>
          <p:nvPr/>
        </p:nvSpPr>
        <p:spPr bwMode="auto">
          <a:xfrm>
            <a:off x="1743075" y="3032125"/>
            <a:ext cx="1143000" cy="3200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memory</a:t>
            </a:r>
          </a:p>
          <a:p>
            <a:pPr>
              <a:lnSpc>
                <a:spcPct val="100000"/>
              </a:lnSpc>
            </a:pPr>
            <a:r>
              <a:rPr lang="en-US" altLang="en-US" sz="1600"/>
              <a:t>controller</a:t>
            </a:r>
          </a:p>
        </p:txBody>
      </p:sp>
      <p:sp>
        <p:nvSpPr>
          <p:cNvPr id="8240" name="AutoShape 48"/>
          <p:cNvSpPr>
            <a:spLocks noChangeArrowheads="1"/>
          </p:cNvSpPr>
          <p:nvPr/>
        </p:nvSpPr>
        <p:spPr bwMode="auto">
          <a:xfrm>
            <a:off x="447675" y="4251325"/>
            <a:ext cx="1295400" cy="457200"/>
          </a:xfrm>
          <a:prstGeom prst="leftRightArrow">
            <a:avLst>
              <a:gd name="adj1" fmla="val 50000"/>
              <a:gd name="adj2" fmla="val 56667"/>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8241" name="Text Box 49"/>
          <p:cNvSpPr txBox="1">
            <a:spLocks noChangeArrowheads="1"/>
          </p:cNvSpPr>
          <p:nvPr/>
        </p:nvSpPr>
        <p:spPr bwMode="auto">
          <a:xfrm>
            <a:off x="639763" y="4784725"/>
            <a:ext cx="996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(to CPU)</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4"/>
          <p:cNvSpPr>
            <a:spLocks noGrp="1" noChangeArrowheads="1"/>
          </p:cNvSpPr>
          <p:nvPr>
            <p:ph type="title"/>
          </p:nvPr>
        </p:nvSpPr>
        <p:spPr>
          <a:xfrm>
            <a:off x="427038" y="227013"/>
            <a:ext cx="8716962" cy="781050"/>
          </a:xfrm>
        </p:spPr>
        <p:txBody>
          <a:bodyPr/>
          <a:lstStyle/>
          <a:p>
            <a:pPr eaLnBrk="1" hangingPunct="1"/>
            <a:r>
              <a:rPr lang="en-US" altLang="en-US" smtClean="0"/>
              <a:t>Caching in a Memory Hierarchy</a:t>
            </a:r>
          </a:p>
        </p:txBody>
      </p:sp>
      <p:sp>
        <p:nvSpPr>
          <p:cNvPr id="45059" name="Rectangle 10"/>
          <p:cNvSpPr>
            <a:spLocks noChangeArrowheads="1"/>
          </p:cNvSpPr>
          <p:nvPr/>
        </p:nvSpPr>
        <p:spPr bwMode="auto">
          <a:xfrm>
            <a:off x="1111250" y="3429000"/>
            <a:ext cx="4267200" cy="2286000"/>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45060" name="Rectangle 11"/>
          <p:cNvSpPr>
            <a:spLocks noChangeArrowheads="1"/>
          </p:cNvSpPr>
          <p:nvPr/>
        </p:nvSpPr>
        <p:spPr bwMode="auto">
          <a:xfrm>
            <a:off x="1644650" y="3733800"/>
            <a:ext cx="685800" cy="3048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0</a:t>
            </a:r>
          </a:p>
        </p:txBody>
      </p:sp>
      <p:sp>
        <p:nvSpPr>
          <p:cNvPr id="45061" name="Rectangle 12"/>
          <p:cNvSpPr>
            <a:spLocks noChangeArrowheads="1"/>
          </p:cNvSpPr>
          <p:nvPr/>
        </p:nvSpPr>
        <p:spPr bwMode="auto">
          <a:xfrm>
            <a:off x="2482850" y="3733800"/>
            <a:ext cx="685800" cy="3048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a:t>
            </a:r>
          </a:p>
        </p:txBody>
      </p:sp>
      <p:sp>
        <p:nvSpPr>
          <p:cNvPr id="45062" name="Rectangle 13"/>
          <p:cNvSpPr>
            <a:spLocks noChangeArrowheads="1"/>
          </p:cNvSpPr>
          <p:nvPr/>
        </p:nvSpPr>
        <p:spPr bwMode="auto">
          <a:xfrm>
            <a:off x="3321050" y="3733800"/>
            <a:ext cx="685800" cy="3048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2</a:t>
            </a:r>
          </a:p>
        </p:txBody>
      </p:sp>
      <p:sp>
        <p:nvSpPr>
          <p:cNvPr id="45063" name="Rectangle 14"/>
          <p:cNvSpPr>
            <a:spLocks noChangeArrowheads="1"/>
          </p:cNvSpPr>
          <p:nvPr/>
        </p:nvSpPr>
        <p:spPr bwMode="auto">
          <a:xfrm>
            <a:off x="4159250" y="3733800"/>
            <a:ext cx="685800" cy="3048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3</a:t>
            </a:r>
          </a:p>
        </p:txBody>
      </p:sp>
      <p:sp>
        <p:nvSpPr>
          <p:cNvPr id="45064" name="Rectangle 15"/>
          <p:cNvSpPr>
            <a:spLocks noChangeArrowheads="1"/>
          </p:cNvSpPr>
          <p:nvPr/>
        </p:nvSpPr>
        <p:spPr bwMode="auto">
          <a:xfrm>
            <a:off x="1644650" y="4191000"/>
            <a:ext cx="685800" cy="3048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4</a:t>
            </a:r>
          </a:p>
        </p:txBody>
      </p:sp>
      <p:sp>
        <p:nvSpPr>
          <p:cNvPr id="45065" name="Rectangle 16"/>
          <p:cNvSpPr>
            <a:spLocks noChangeArrowheads="1"/>
          </p:cNvSpPr>
          <p:nvPr/>
        </p:nvSpPr>
        <p:spPr bwMode="auto">
          <a:xfrm>
            <a:off x="2482850" y="4191000"/>
            <a:ext cx="685800" cy="3048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5</a:t>
            </a:r>
          </a:p>
        </p:txBody>
      </p:sp>
      <p:sp>
        <p:nvSpPr>
          <p:cNvPr id="45066" name="Rectangle 17"/>
          <p:cNvSpPr>
            <a:spLocks noChangeArrowheads="1"/>
          </p:cNvSpPr>
          <p:nvPr/>
        </p:nvSpPr>
        <p:spPr bwMode="auto">
          <a:xfrm>
            <a:off x="3321050" y="4191000"/>
            <a:ext cx="685800" cy="3048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6</a:t>
            </a:r>
          </a:p>
        </p:txBody>
      </p:sp>
      <p:sp>
        <p:nvSpPr>
          <p:cNvPr id="45067" name="Rectangle 18"/>
          <p:cNvSpPr>
            <a:spLocks noChangeArrowheads="1"/>
          </p:cNvSpPr>
          <p:nvPr/>
        </p:nvSpPr>
        <p:spPr bwMode="auto">
          <a:xfrm>
            <a:off x="4159250" y="4191000"/>
            <a:ext cx="685800" cy="3048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7</a:t>
            </a:r>
          </a:p>
        </p:txBody>
      </p:sp>
      <p:sp>
        <p:nvSpPr>
          <p:cNvPr id="45068" name="Rectangle 19"/>
          <p:cNvSpPr>
            <a:spLocks noChangeArrowheads="1"/>
          </p:cNvSpPr>
          <p:nvPr/>
        </p:nvSpPr>
        <p:spPr bwMode="auto">
          <a:xfrm>
            <a:off x="1644650" y="4648200"/>
            <a:ext cx="685800" cy="3048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8</a:t>
            </a:r>
          </a:p>
        </p:txBody>
      </p:sp>
      <p:sp>
        <p:nvSpPr>
          <p:cNvPr id="45069" name="Rectangle 20"/>
          <p:cNvSpPr>
            <a:spLocks noChangeArrowheads="1"/>
          </p:cNvSpPr>
          <p:nvPr/>
        </p:nvSpPr>
        <p:spPr bwMode="auto">
          <a:xfrm>
            <a:off x="2482850" y="4648200"/>
            <a:ext cx="685800" cy="3048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9</a:t>
            </a:r>
          </a:p>
        </p:txBody>
      </p:sp>
      <p:sp>
        <p:nvSpPr>
          <p:cNvPr id="45070" name="Rectangle 21"/>
          <p:cNvSpPr>
            <a:spLocks noChangeArrowheads="1"/>
          </p:cNvSpPr>
          <p:nvPr/>
        </p:nvSpPr>
        <p:spPr bwMode="auto">
          <a:xfrm>
            <a:off x="3321050" y="4648200"/>
            <a:ext cx="685800" cy="3048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10</a:t>
            </a:r>
          </a:p>
        </p:txBody>
      </p:sp>
      <p:sp>
        <p:nvSpPr>
          <p:cNvPr id="45071" name="Rectangle 22"/>
          <p:cNvSpPr>
            <a:spLocks noChangeArrowheads="1"/>
          </p:cNvSpPr>
          <p:nvPr/>
        </p:nvSpPr>
        <p:spPr bwMode="auto">
          <a:xfrm>
            <a:off x="4159250" y="4648200"/>
            <a:ext cx="685800" cy="3048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11</a:t>
            </a:r>
          </a:p>
        </p:txBody>
      </p:sp>
      <p:sp>
        <p:nvSpPr>
          <p:cNvPr id="45072" name="Rectangle 23"/>
          <p:cNvSpPr>
            <a:spLocks noChangeArrowheads="1"/>
          </p:cNvSpPr>
          <p:nvPr/>
        </p:nvSpPr>
        <p:spPr bwMode="auto">
          <a:xfrm>
            <a:off x="1644650" y="5105400"/>
            <a:ext cx="685800" cy="3048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12</a:t>
            </a:r>
          </a:p>
        </p:txBody>
      </p:sp>
      <p:sp>
        <p:nvSpPr>
          <p:cNvPr id="45073" name="Rectangle 24"/>
          <p:cNvSpPr>
            <a:spLocks noChangeArrowheads="1"/>
          </p:cNvSpPr>
          <p:nvPr/>
        </p:nvSpPr>
        <p:spPr bwMode="auto">
          <a:xfrm>
            <a:off x="2482850" y="5105400"/>
            <a:ext cx="685800" cy="3048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13</a:t>
            </a:r>
          </a:p>
        </p:txBody>
      </p:sp>
      <p:sp>
        <p:nvSpPr>
          <p:cNvPr id="45074" name="Rectangle 25"/>
          <p:cNvSpPr>
            <a:spLocks noChangeArrowheads="1"/>
          </p:cNvSpPr>
          <p:nvPr/>
        </p:nvSpPr>
        <p:spPr bwMode="auto">
          <a:xfrm>
            <a:off x="3321050" y="5105400"/>
            <a:ext cx="685800" cy="3048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14</a:t>
            </a:r>
          </a:p>
        </p:txBody>
      </p:sp>
      <p:sp>
        <p:nvSpPr>
          <p:cNvPr id="45075" name="Rectangle 26"/>
          <p:cNvSpPr>
            <a:spLocks noChangeArrowheads="1"/>
          </p:cNvSpPr>
          <p:nvPr/>
        </p:nvSpPr>
        <p:spPr bwMode="auto">
          <a:xfrm>
            <a:off x="4159250" y="5105400"/>
            <a:ext cx="685800" cy="304800"/>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15</a:t>
            </a:r>
          </a:p>
        </p:txBody>
      </p:sp>
      <p:sp>
        <p:nvSpPr>
          <p:cNvPr id="45076" name="Text Box 27"/>
          <p:cNvSpPr txBox="1">
            <a:spLocks noChangeArrowheads="1"/>
          </p:cNvSpPr>
          <p:nvPr/>
        </p:nvSpPr>
        <p:spPr bwMode="auto">
          <a:xfrm>
            <a:off x="5372100" y="4144963"/>
            <a:ext cx="33004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Larger, slower, cheaper storage</a:t>
            </a:r>
          </a:p>
          <a:p>
            <a:pPr algn="l">
              <a:lnSpc>
                <a:spcPct val="100000"/>
              </a:lnSpc>
            </a:pPr>
            <a:r>
              <a:rPr lang="en-US" altLang="en-US" sz="1600"/>
              <a:t>device at level k+1 is partitioned</a:t>
            </a:r>
          </a:p>
          <a:p>
            <a:pPr algn="l">
              <a:lnSpc>
                <a:spcPct val="100000"/>
              </a:lnSpc>
            </a:pPr>
            <a:r>
              <a:rPr lang="en-US" altLang="en-US" sz="1600"/>
              <a:t>into blocks.</a:t>
            </a:r>
          </a:p>
        </p:txBody>
      </p:sp>
      <p:grpSp>
        <p:nvGrpSpPr>
          <p:cNvPr id="2" name="Group 49"/>
          <p:cNvGrpSpPr>
            <a:grpSpLocks/>
          </p:cNvGrpSpPr>
          <p:nvPr/>
        </p:nvGrpSpPr>
        <p:grpSpPr bwMode="auto">
          <a:xfrm>
            <a:off x="3244850" y="1828800"/>
            <a:ext cx="3352800" cy="1524000"/>
            <a:chOff x="2044" y="1152"/>
            <a:chExt cx="2112" cy="960"/>
          </a:xfrm>
        </p:grpSpPr>
        <p:sp>
          <p:nvSpPr>
            <p:cNvPr id="45093" name="Line 29"/>
            <p:cNvSpPr>
              <a:spLocks noChangeShapeType="1"/>
            </p:cNvSpPr>
            <p:nvPr/>
          </p:nvSpPr>
          <p:spPr bwMode="auto">
            <a:xfrm>
              <a:off x="2044" y="1152"/>
              <a:ext cx="0" cy="96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4" name="Text Box 31"/>
            <p:cNvSpPr txBox="1">
              <a:spLocks noChangeArrowheads="1"/>
            </p:cNvSpPr>
            <p:nvPr/>
          </p:nvSpPr>
          <p:spPr bwMode="auto">
            <a:xfrm>
              <a:off x="2053" y="1315"/>
              <a:ext cx="2103"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Data is copied between</a:t>
              </a:r>
            </a:p>
            <a:p>
              <a:pPr algn="l">
                <a:lnSpc>
                  <a:spcPct val="100000"/>
                </a:lnSpc>
              </a:pPr>
              <a:r>
                <a:rPr lang="en-US" altLang="en-US" sz="1600"/>
                <a:t>levels in block-sized transfer units</a:t>
              </a:r>
            </a:p>
          </p:txBody>
        </p:sp>
      </p:grpSp>
      <p:grpSp>
        <p:nvGrpSpPr>
          <p:cNvPr id="3" name="Group 48"/>
          <p:cNvGrpSpPr>
            <a:grpSpLocks/>
          </p:cNvGrpSpPr>
          <p:nvPr/>
        </p:nvGrpSpPr>
        <p:grpSpPr bwMode="auto">
          <a:xfrm>
            <a:off x="350838" y="1066800"/>
            <a:ext cx="8640762" cy="825500"/>
            <a:chOff x="221" y="672"/>
            <a:chExt cx="5443" cy="520"/>
          </a:xfrm>
        </p:grpSpPr>
        <p:sp>
          <p:nvSpPr>
            <p:cNvPr id="45086" name="Rectangle 5"/>
            <p:cNvSpPr>
              <a:spLocks noChangeArrowheads="1"/>
            </p:cNvSpPr>
            <p:nvPr/>
          </p:nvSpPr>
          <p:spPr bwMode="auto">
            <a:xfrm>
              <a:off x="892" y="760"/>
              <a:ext cx="2256" cy="384"/>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45087" name="Rectangle 6"/>
            <p:cNvSpPr>
              <a:spLocks noChangeArrowheads="1"/>
            </p:cNvSpPr>
            <p:nvPr/>
          </p:nvSpPr>
          <p:spPr bwMode="auto">
            <a:xfrm>
              <a:off x="981" y="850"/>
              <a:ext cx="432" cy="192"/>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8</a:t>
              </a:r>
            </a:p>
          </p:txBody>
        </p:sp>
        <p:sp>
          <p:nvSpPr>
            <p:cNvPr id="45088" name="Rectangle 7"/>
            <p:cNvSpPr>
              <a:spLocks noChangeArrowheads="1"/>
            </p:cNvSpPr>
            <p:nvPr/>
          </p:nvSpPr>
          <p:spPr bwMode="auto">
            <a:xfrm>
              <a:off x="1516" y="856"/>
              <a:ext cx="432" cy="192"/>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9</a:t>
              </a:r>
            </a:p>
          </p:txBody>
        </p:sp>
        <p:sp>
          <p:nvSpPr>
            <p:cNvPr id="45089" name="Rectangle 8"/>
            <p:cNvSpPr>
              <a:spLocks noChangeArrowheads="1"/>
            </p:cNvSpPr>
            <p:nvPr/>
          </p:nvSpPr>
          <p:spPr bwMode="auto">
            <a:xfrm>
              <a:off x="2044" y="856"/>
              <a:ext cx="432" cy="192"/>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14</a:t>
              </a:r>
            </a:p>
          </p:txBody>
        </p:sp>
        <p:sp>
          <p:nvSpPr>
            <p:cNvPr id="45090" name="Rectangle 9"/>
            <p:cNvSpPr>
              <a:spLocks noChangeArrowheads="1"/>
            </p:cNvSpPr>
            <p:nvPr/>
          </p:nvSpPr>
          <p:spPr bwMode="auto">
            <a:xfrm>
              <a:off x="2572" y="856"/>
              <a:ext cx="432" cy="192"/>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3</a:t>
              </a:r>
            </a:p>
          </p:txBody>
        </p:sp>
        <p:sp>
          <p:nvSpPr>
            <p:cNvPr id="45091" name="Text Box 28"/>
            <p:cNvSpPr txBox="1">
              <a:spLocks noChangeArrowheads="1"/>
            </p:cNvSpPr>
            <p:nvPr/>
          </p:nvSpPr>
          <p:spPr bwMode="auto">
            <a:xfrm>
              <a:off x="3415" y="672"/>
              <a:ext cx="2249"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Smaller, faster, more expensive</a:t>
              </a:r>
            </a:p>
            <a:p>
              <a:pPr algn="l">
                <a:lnSpc>
                  <a:spcPct val="100000"/>
                </a:lnSpc>
              </a:pPr>
              <a:r>
                <a:rPr lang="en-US" altLang="en-US" sz="1600"/>
                <a:t>device at level k caches a </a:t>
              </a:r>
            </a:p>
            <a:p>
              <a:pPr algn="l">
                <a:lnSpc>
                  <a:spcPct val="100000"/>
                </a:lnSpc>
              </a:pPr>
              <a:r>
                <a:rPr lang="en-US" altLang="en-US" sz="1600"/>
                <a:t>subset of the blocks from level k+1</a:t>
              </a:r>
            </a:p>
          </p:txBody>
        </p:sp>
        <p:sp>
          <p:nvSpPr>
            <p:cNvPr id="45092" name="Text Box 32"/>
            <p:cNvSpPr txBox="1">
              <a:spLocks noChangeArrowheads="1"/>
            </p:cNvSpPr>
            <p:nvPr/>
          </p:nvSpPr>
          <p:spPr bwMode="auto">
            <a:xfrm>
              <a:off x="221" y="854"/>
              <a:ext cx="5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Level k:</a:t>
              </a:r>
            </a:p>
          </p:txBody>
        </p:sp>
      </p:grpSp>
      <p:sp>
        <p:nvSpPr>
          <p:cNvPr id="45079" name="Text Box 33"/>
          <p:cNvSpPr txBox="1">
            <a:spLocks noChangeArrowheads="1"/>
          </p:cNvSpPr>
          <p:nvPr/>
        </p:nvSpPr>
        <p:spPr bwMode="auto">
          <a:xfrm>
            <a:off x="-50800" y="4267200"/>
            <a:ext cx="1173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Level k+1:</a:t>
            </a:r>
          </a:p>
        </p:txBody>
      </p:sp>
      <p:sp>
        <p:nvSpPr>
          <p:cNvPr id="103460" name="Rectangle 36"/>
          <p:cNvSpPr>
            <a:spLocks noChangeArrowheads="1"/>
          </p:cNvSpPr>
          <p:nvPr/>
        </p:nvSpPr>
        <p:spPr bwMode="auto">
          <a:xfrm>
            <a:off x="1646238" y="4191000"/>
            <a:ext cx="685800" cy="304800"/>
          </a:xfrm>
          <a:prstGeom prst="rect">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4</a:t>
            </a:r>
          </a:p>
        </p:txBody>
      </p:sp>
      <p:sp>
        <p:nvSpPr>
          <p:cNvPr id="103461" name="Rectangle 37"/>
          <p:cNvSpPr>
            <a:spLocks noChangeArrowheads="1"/>
          </p:cNvSpPr>
          <p:nvPr/>
        </p:nvSpPr>
        <p:spPr bwMode="auto">
          <a:xfrm>
            <a:off x="2411413" y="2411413"/>
            <a:ext cx="685800" cy="304800"/>
          </a:xfrm>
          <a:prstGeom prst="rect">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4</a:t>
            </a:r>
          </a:p>
        </p:txBody>
      </p:sp>
      <p:sp>
        <p:nvSpPr>
          <p:cNvPr id="103464" name="Rectangle 40"/>
          <p:cNvSpPr>
            <a:spLocks noChangeArrowheads="1"/>
          </p:cNvSpPr>
          <p:nvPr/>
        </p:nvSpPr>
        <p:spPr bwMode="auto">
          <a:xfrm>
            <a:off x="1546225" y="1354138"/>
            <a:ext cx="685800" cy="304800"/>
          </a:xfrm>
          <a:prstGeom prst="rect">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4</a:t>
            </a:r>
          </a:p>
        </p:txBody>
      </p:sp>
      <p:sp>
        <p:nvSpPr>
          <p:cNvPr id="103468" name="Rectangle 44"/>
          <p:cNvSpPr>
            <a:spLocks noChangeArrowheads="1"/>
          </p:cNvSpPr>
          <p:nvPr/>
        </p:nvSpPr>
        <p:spPr bwMode="auto">
          <a:xfrm>
            <a:off x="3241675" y="1363663"/>
            <a:ext cx="685800" cy="304800"/>
          </a:xfrm>
          <a:prstGeom prst="rect">
            <a:avLst/>
          </a:prstGeom>
          <a:solidFill>
            <a:srgbClr val="FFFF00"/>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10</a:t>
            </a:r>
          </a:p>
        </p:txBody>
      </p:sp>
      <p:sp>
        <p:nvSpPr>
          <p:cNvPr id="103470" name="Rectangle 46"/>
          <p:cNvSpPr>
            <a:spLocks noChangeArrowheads="1"/>
          </p:cNvSpPr>
          <p:nvPr/>
        </p:nvSpPr>
        <p:spPr bwMode="auto">
          <a:xfrm>
            <a:off x="2406650" y="2403475"/>
            <a:ext cx="685800" cy="304800"/>
          </a:xfrm>
          <a:prstGeom prst="rect">
            <a:avLst/>
          </a:prstGeom>
          <a:solidFill>
            <a:srgbClr val="FFFF00"/>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10</a:t>
            </a:r>
          </a:p>
        </p:txBody>
      </p:sp>
      <p:sp>
        <p:nvSpPr>
          <p:cNvPr id="103471" name="Rectangle 47"/>
          <p:cNvSpPr>
            <a:spLocks noChangeArrowheads="1"/>
          </p:cNvSpPr>
          <p:nvPr/>
        </p:nvSpPr>
        <p:spPr bwMode="auto">
          <a:xfrm>
            <a:off x="3319463" y="4648200"/>
            <a:ext cx="685800" cy="304800"/>
          </a:xfrm>
          <a:prstGeom prst="rect">
            <a:avLst/>
          </a:prstGeom>
          <a:solidFill>
            <a:srgbClr val="FFFF00"/>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34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3461"/>
                                        </p:tgtEl>
                                        <p:attrNameLst>
                                          <p:attrName>style.visibility</p:attrName>
                                        </p:attrNameLst>
                                      </p:cBhvr>
                                      <p:to>
                                        <p:strVal val="visible"/>
                                      </p:to>
                                    </p:set>
                                  </p:childTnLst>
                                  <p:subTnLst>
                                    <p:set>
                                      <p:cBhvr override="childStyle">
                                        <p:cTn dur="1" fill="hold" display="0" masterRel="nextClick" afterEffect="1"/>
                                        <p:tgtEl>
                                          <p:spTgt spid="103461"/>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346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347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3470"/>
                                        </p:tgtEl>
                                        <p:attrNameLst>
                                          <p:attrName>style.visibility</p:attrName>
                                        </p:attrNameLst>
                                      </p:cBhvr>
                                      <p:to>
                                        <p:strVal val="visible"/>
                                      </p:to>
                                    </p:set>
                                  </p:childTnLst>
                                  <p:subTnLst>
                                    <p:set>
                                      <p:cBhvr override="childStyle">
                                        <p:cTn dur="1" fill="hold" display="0" masterRel="nextClick" afterEffect="1"/>
                                        <p:tgtEl>
                                          <p:spTgt spid="103470"/>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3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60" grpId="0" animBg="1" autoUpdateAnimBg="0"/>
      <p:bldP spid="103461" grpId="0" animBg="1" autoUpdateAnimBg="0"/>
      <p:bldP spid="103464" grpId="0" animBg="1" autoUpdateAnimBg="0"/>
      <p:bldP spid="103468" grpId="0" animBg="1" autoUpdateAnimBg="0"/>
      <p:bldP spid="103470" grpId="0" animBg="1" autoUpdateAnimBg="0"/>
      <p:bldP spid="103471"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spect="1" noChangeArrowheads="1"/>
          </p:cNvSpPr>
          <p:nvPr/>
        </p:nvSpPr>
        <p:spPr bwMode="auto">
          <a:xfrm>
            <a:off x="1012825" y="2263775"/>
            <a:ext cx="2862263" cy="487363"/>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37267" name="Text Box 51"/>
          <p:cNvSpPr txBox="1">
            <a:spLocks noChangeArrowheads="1"/>
          </p:cNvSpPr>
          <p:nvPr/>
        </p:nvSpPr>
        <p:spPr bwMode="auto">
          <a:xfrm>
            <a:off x="2476500" y="1457325"/>
            <a:ext cx="8921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r>
              <a:rPr lang="en-US" altLang="en-US" sz="1600"/>
              <a:t>Request</a:t>
            </a:r>
          </a:p>
          <a:p>
            <a:r>
              <a:rPr lang="en-US" altLang="en-US" sz="1600"/>
              <a:t>14</a:t>
            </a:r>
          </a:p>
        </p:txBody>
      </p:sp>
      <p:sp>
        <p:nvSpPr>
          <p:cNvPr id="137269" name="Text Box 53"/>
          <p:cNvSpPr txBox="1">
            <a:spLocks noChangeArrowheads="1"/>
          </p:cNvSpPr>
          <p:nvPr/>
        </p:nvSpPr>
        <p:spPr bwMode="auto">
          <a:xfrm>
            <a:off x="2479675" y="1447800"/>
            <a:ext cx="892175" cy="5334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r>
              <a:rPr lang="en-US" altLang="en-US" sz="1600"/>
              <a:t>Request</a:t>
            </a:r>
          </a:p>
          <a:p>
            <a:r>
              <a:rPr lang="en-US" altLang="en-US" sz="1600"/>
              <a:t>12</a:t>
            </a:r>
          </a:p>
        </p:txBody>
      </p:sp>
      <p:sp>
        <p:nvSpPr>
          <p:cNvPr id="46085" name="Rectangle 30"/>
          <p:cNvSpPr>
            <a:spLocks noGrp="1" noChangeArrowheads="1"/>
          </p:cNvSpPr>
          <p:nvPr>
            <p:ph type="title"/>
          </p:nvPr>
        </p:nvSpPr>
        <p:spPr/>
        <p:txBody>
          <a:bodyPr/>
          <a:lstStyle/>
          <a:p>
            <a:pPr eaLnBrk="1" hangingPunct="1"/>
            <a:r>
              <a:rPr lang="en-US" altLang="en-US" smtClean="0"/>
              <a:t>General Caching  Concepts</a:t>
            </a:r>
          </a:p>
        </p:txBody>
      </p:sp>
      <p:sp>
        <p:nvSpPr>
          <p:cNvPr id="137247" name="Rectangle 31"/>
          <p:cNvSpPr>
            <a:spLocks noGrp="1" noChangeArrowheads="1"/>
          </p:cNvSpPr>
          <p:nvPr>
            <p:ph type="body" idx="1"/>
          </p:nvPr>
        </p:nvSpPr>
        <p:spPr>
          <a:xfrm>
            <a:off x="3795713" y="1204913"/>
            <a:ext cx="5208587" cy="5224462"/>
          </a:xfrm>
        </p:spPr>
        <p:txBody>
          <a:bodyPr/>
          <a:lstStyle/>
          <a:p>
            <a:pPr eaLnBrk="1" hangingPunct="1">
              <a:buFont typeface="Wingdings" panose="05000000000000000000" pitchFamily="2" charset="2"/>
              <a:buNone/>
              <a:defRPr/>
            </a:pPr>
            <a:r>
              <a:rPr lang="en-US" sz="2000" smtClean="0"/>
              <a:t>Program needs object d, which is stored in some block b.</a:t>
            </a:r>
          </a:p>
          <a:p>
            <a:pPr eaLnBrk="1" hangingPunct="1">
              <a:buFont typeface="Wingdings" panose="05000000000000000000" pitchFamily="2" charset="2"/>
              <a:buNone/>
              <a:defRPr/>
            </a:pPr>
            <a:r>
              <a:rPr lang="en-US" sz="2000" smtClean="0">
                <a:solidFill>
                  <a:srgbClr val="FF0000"/>
                </a:solidFill>
              </a:rPr>
              <a:t>Cache hit</a:t>
            </a:r>
          </a:p>
          <a:p>
            <a:pPr lvl="1" eaLnBrk="1" hangingPunct="1">
              <a:defRPr/>
            </a:pPr>
            <a:r>
              <a:rPr lang="en-US" sz="1800" smtClean="0"/>
              <a:t>Program finds  b  in the cache at level k.  E.g.,  block 14.</a:t>
            </a:r>
          </a:p>
          <a:p>
            <a:pPr eaLnBrk="1" hangingPunct="1">
              <a:buFont typeface="Wingdings" panose="05000000000000000000" pitchFamily="2" charset="2"/>
              <a:buNone/>
              <a:defRPr/>
            </a:pPr>
            <a:r>
              <a:rPr lang="en-US" sz="2000" smtClean="0">
                <a:solidFill>
                  <a:srgbClr val="FF0000"/>
                </a:solidFill>
              </a:rPr>
              <a:t>Cache miss</a:t>
            </a:r>
          </a:p>
          <a:p>
            <a:pPr lvl="1" eaLnBrk="1" hangingPunct="1">
              <a:defRPr/>
            </a:pPr>
            <a:r>
              <a:rPr lang="en-US" sz="1800" smtClean="0"/>
              <a:t>b is not at level k, so level k cache  must fetch it from level k+1.             E.g.,  block 12.</a:t>
            </a:r>
          </a:p>
          <a:p>
            <a:pPr lvl="1" eaLnBrk="1" hangingPunct="1">
              <a:defRPr/>
            </a:pPr>
            <a:r>
              <a:rPr lang="en-US" sz="1800" smtClean="0"/>
              <a:t>If level k cache is full, then some current block must be replaced (evicted). Which one is the “victim”? </a:t>
            </a:r>
          </a:p>
          <a:p>
            <a:pPr lvl="2" eaLnBrk="1" hangingPunct="1">
              <a:defRPr/>
            </a:pPr>
            <a:r>
              <a:rPr lang="en-US" sz="1600" smtClean="0">
                <a:solidFill>
                  <a:srgbClr val="FF0000"/>
                </a:solidFill>
              </a:rPr>
              <a:t>Placement policy:</a:t>
            </a:r>
            <a:r>
              <a:rPr lang="en-US" sz="1600" smtClean="0"/>
              <a:t> where can the new block go? E.g., b mod 4</a:t>
            </a:r>
          </a:p>
          <a:p>
            <a:pPr lvl="2" eaLnBrk="1" hangingPunct="1">
              <a:defRPr/>
            </a:pPr>
            <a:r>
              <a:rPr lang="en-US" sz="1600" smtClean="0">
                <a:solidFill>
                  <a:srgbClr val="FF0000"/>
                </a:solidFill>
              </a:rPr>
              <a:t>Replacement policy:</a:t>
            </a:r>
            <a:r>
              <a:rPr lang="en-US" sz="1600" smtClean="0"/>
              <a:t> which block should be evicted? E.g., LRU</a:t>
            </a:r>
          </a:p>
        </p:txBody>
      </p:sp>
      <p:sp>
        <p:nvSpPr>
          <p:cNvPr id="46087" name="Rectangle 6"/>
          <p:cNvSpPr>
            <a:spLocks noChangeAspect="1" noChangeArrowheads="1"/>
          </p:cNvSpPr>
          <p:nvPr/>
        </p:nvSpPr>
        <p:spPr bwMode="auto">
          <a:xfrm>
            <a:off x="1773238" y="2376488"/>
            <a:ext cx="547687" cy="242887"/>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9</a:t>
            </a:r>
          </a:p>
        </p:txBody>
      </p:sp>
      <p:sp>
        <p:nvSpPr>
          <p:cNvPr id="46088" name="Rectangle 8"/>
          <p:cNvSpPr>
            <a:spLocks noChangeAspect="1" noChangeArrowheads="1"/>
          </p:cNvSpPr>
          <p:nvPr/>
        </p:nvSpPr>
        <p:spPr bwMode="auto">
          <a:xfrm>
            <a:off x="3113088" y="2376488"/>
            <a:ext cx="547687" cy="242887"/>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3</a:t>
            </a:r>
          </a:p>
        </p:txBody>
      </p:sp>
      <p:sp>
        <p:nvSpPr>
          <p:cNvPr id="46089" name="Rectangle 9"/>
          <p:cNvSpPr>
            <a:spLocks noChangeAspect="1" noChangeArrowheads="1"/>
          </p:cNvSpPr>
          <p:nvPr/>
        </p:nvSpPr>
        <p:spPr bwMode="auto">
          <a:xfrm>
            <a:off x="738188" y="4030663"/>
            <a:ext cx="3409950" cy="1825625"/>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46090" name="Rectangle 10"/>
          <p:cNvSpPr>
            <a:spLocks noChangeAspect="1" noChangeArrowheads="1"/>
          </p:cNvSpPr>
          <p:nvPr/>
        </p:nvSpPr>
        <p:spPr bwMode="auto">
          <a:xfrm>
            <a:off x="1163638" y="4273550"/>
            <a:ext cx="549275" cy="242888"/>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0</a:t>
            </a:r>
          </a:p>
        </p:txBody>
      </p:sp>
      <p:sp>
        <p:nvSpPr>
          <p:cNvPr id="46091" name="Rectangle 11"/>
          <p:cNvSpPr>
            <a:spLocks noChangeAspect="1" noChangeArrowheads="1"/>
          </p:cNvSpPr>
          <p:nvPr/>
        </p:nvSpPr>
        <p:spPr bwMode="auto">
          <a:xfrm>
            <a:off x="1833563" y="4273550"/>
            <a:ext cx="549275" cy="242888"/>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a:t>
            </a:r>
          </a:p>
        </p:txBody>
      </p:sp>
      <p:sp>
        <p:nvSpPr>
          <p:cNvPr id="46092" name="Rectangle 12"/>
          <p:cNvSpPr>
            <a:spLocks noChangeAspect="1" noChangeArrowheads="1"/>
          </p:cNvSpPr>
          <p:nvPr/>
        </p:nvSpPr>
        <p:spPr bwMode="auto">
          <a:xfrm>
            <a:off x="2503488" y="4273550"/>
            <a:ext cx="547687" cy="242888"/>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2</a:t>
            </a:r>
          </a:p>
        </p:txBody>
      </p:sp>
      <p:sp>
        <p:nvSpPr>
          <p:cNvPr id="46093" name="Rectangle 13"/>
          <p:cNvSpPr>
            <a:spLocks noChangeAspect="1" noChangeArrowheads="1"/>
          </p:cNvSpPr>
          <p:nvPr/>
        </p:nvSpPr>
        <p:spPr bwMode="auto">
          <a:xfrm>
            <a:off x="3173413" y="4273550"/>
            <a:ext cx="547687" cy="242888"/>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3</a:t>
            </a:r>
          </a:p>
        </p:txBody>
      </p:sp>
      <p:sp>
        <p:nvSpPr>
          <p:cNvPr id="46094" name="Rectangle 14"/>
          <p:cNvSpPr>
            <a:spLocks noChangeAspect="1" noChangeArrowheads="1"/>
          </p:cNvSpPr>
          <p:nvPr/>
        </p:nvSpPr>
        <p:spPr bwMode="auto">
          <a:xfrm>
            <a:off x="1163638" y="4638675"/>
            <a:ext cx="549275" cy="242888"/>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4</a:t>
            </a:r>
          </a:p>
        </p:txBody>
      </p:sp>
      <p:sp>
        <p:nvSpPr>
          <p:cNvPr id="46095" name="Rectangle 15"/>
          <p:cNvSpPr>
            <a:spLocks noChangeAspect="1" noChangeArrowheads="1"/>
          </p:cNvSpPr>
          <p:nvPr/>
        </p:nvSpPr>
        <p:spPr bwMode="auto">
          <a:xfrm>
            <a:off x="1833563" y="4638675"/>
            <a:ext cx="549275" cy="242888"/>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5</a:t>
            </a:r>
          </a:p>
        </p:txBody>
      </p:sp>
      <p:sp>
        <p:nvSpPr>
          <p:cNvPr id="46096" name="Rectangle 16"/>
          <p:cNvSpPr>
            <a:spLocks noChangeAspect="1" noChangeArrowheads="1"/>
          </p:cNvSpPr>
          <p:nvPr/>
        </p:nvSpPr>
        <p:spPr bwMode="auto">
          <a:xfrm>
            <a:off x="2503488" y="4638675"/>
            <a:ext cx="547687" cy="242888"/>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6</a:t>
            </a:r>
          </a:p>
        </p:txBody>
      </p:sp>
      <p:sp>
        <p:nvSpPr>
          <p:cNvPr id="46097" name="Rectangle 17"/>
          <p:cNvSpPr>
            <a:spLocks noChangeAspect="1" noChangeArrowheads="1"/>
          </p:cNvSpPr>
          <p:nvPr/>
        </p:nvSpPr>
        <p:spPr bwMode="auto">
          <a:xfrm>
            <a:off x="3173413" y="4638675"/>
            <a:ext cx="547687" cy="242888"/>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7</a:t>
            </a:r>
          </a:p>
        </p:txBody>
      </p:sp>
      <p:sp>
        <p:nvSpPr>
          <p:cNvPr id="46098" name="Rectangle 18"/>
          <p:cNvSpPr>
            <a:spLocks noChangeAspect="1" noChangeArrowheads="1"/>
          </p:cNvSpPr>
          <p:nvPr/>
        </p:nvSpPr>
        <p:spPr bwMode="auto">
          <a:xfrm>
            <a:off x="1163638" y="5003800"/>
            <a:ext cx="549275" cy="244475"/>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8</a:t>
            </a:r>
          </a:p>
        </p:txBody>
      </p:sp>
      <p:sp>
        <p:nvSpPr>
          <p:cNvPr id="46099" name="Rectangle 19"/>
          <p:cNvSpPr>
            <a:spLocks noChangeAspect="1" noChangeArrowheads="1"/>
          </p:cNvSpPr>
          <p:nvPr/>
        </p:nvSpPr>
        <p:spPr bwMode="auto">
          <a:xfrm>
            <a:off x="1833563" y="5003800"/>
            <a:ext cx="549275" cy="244475"/>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9</a:t>
            </a:r>
          </a:p>
        </p:txBody>
      </p:sp>
      <p:sp>
        <p:nvSpPr>
          <p:cNvPr id="46100" name="Rectangle 20"/>
          <p:cNvSpPr>
            <a:spLocks noChangeAspect="1" noChangeArrowheads="1"/>
          </p:cNvSpPr>
          <p:nvPr/>
        </p:nvSpPr>
        <p:spPr bwMode="auto">
          <a:xfrm>
            <a:off x="2503488" y="5003800"/>
            <a:ext cx="547687" cy="244475"/>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10</a:t>
            </a:r>
          </a:p>
        </p:txBody>
      </p:sp>
      <p:sp>
        <p:nvSpPr>
          <p:cNvPr id="46101" name="Rectangle 21"/>
          <p:cNvSpPr>
            <a:spLocks noChangeAspect="1" noChangeArrowheads="1"/>
          </p:cNvSpPr>
          <p:nvPr/>
        </p:nvSpPr>
        <p:spPr bwMode="auto">
          <a:xfrm>
            <a:off x="3173413" y="5003800"/>
            <a:ext cx="547687" cy="244475"/>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11</a:t>
            </a:r>
          </a:p>
        </p:txBody>
      </p:sp>
      <p:sp>
        <p:nvSpPr>
          <p:cNvPr id="46102" name="Rectangle 22"/>
          <p:cNvSpPr>
            <a:spLocks noChangeAspect="1" noChangeArrowheads="1"/>
          </p:cNvSpPr>
          <p:nvPr/>
        </p:nvSpPr>
        <p:spPr bwMode="auto">
          <a:xfrm>
            <a:off x="1163638" y="5368925"/>
            <a:ext cx="549275" cy="244475"/>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12</a:t>
            </a:r>
          </a:p>
        </p:txBody>
      </p:sp>
      <p:sp>
        <p:nvSpPr>
          <p:cNvPr id="46103" name="Rectangle 23"/>
          <p:cNvSpPr>
            <a:spLocks noChangeAspect="1" noChangeArrowheads="1"/>
          </p:cNvSpPr>
          <p:nvPr/>
        </p:nvSpPr>
        <p:spPr bwMode="auto">
          <a:xfrm>
            <a:off x="1833563" y="5368925"/>
            <a:ext cx="549275" cy="244475"/>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13</a:t>
            </a:r>
          </a:p>
        </p:txBody>
      </p:sp>
      <p:sp>
        <p:nvSpPr>
          <p:cNvPr id="46104" name="Rectangle 24"/>
          <p:cNvSpPr>
            <a:spLocks noChangeAspect="1" noChangeArrowheads="1"/>
          </p:cNvSpPr>
          <p:nvPr/>
        </p:nvSpPr>
        <p:spPr bwMode="auto">
          <a:xfrm>
            <a:off x="2503488" y="5368925"/>
            <a:ext cx="547687" cy="244475"/>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14</a:t>
            </a:r>
          </a:p>
        </p:txBody>
      </p:sp>
      <p:sp>
        <p:nvSpPr>
          <p:cNvPr id="46105" name="Rectangle 25"/>
          <p:cNvSpPr>
            <a:spLocks noChangeAspect="1" noChangeArrowheads="1"/>
          </p:cNvSpPr>
          <p:nvPr/>
        </p:nvSpPr>
        <p:spPr bwMode="auto">
          <a:xfrm>
            <a:off x="3173413" y="5368925"/>
            <a:ext cx="547687" cy="244475"/>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15</a:t>
            </a:r>
          </a:p>
        </p:txBody>
      </p:sp>
      <p:sp>
        <p:nvSpPr>
          <p:cNvPr id="46106" name="Line 26"/>
          <p:cNvSpPr>
            <a:spLocks noChangeAspect="1" noChangeShapeType="1"/>
          </p:cNvSpPr>
          <p:nvPr/>
        </p:nvSpPr>
        <p:spPr bwMode="auto">
          <a:xfrm>
            <a:off x="2443163" y="2751138"/>
            <a:ext cx="0" cy="1217612"/>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7" name="Rectangle 27"/>
          <p:cNvSpPr>
            <a:spLocks noChangeAspect="1" noChangeArrowheads="1"/>
          </p:cNvSpPr>
          <p:nvPr/>
        </p:nvSpPr>
        <p:spPr bwMode="auto">
          <a:xfrm>
            <a:off x="1773238" y="3178175"/>
            <a:ext cx="547687" cy="242888"/>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46108" name="Text Box 28"/>
          <p:cNvSpPr txBox="1">
            <a:spLocks noChangeAspect="1" noChangeArrowheads="1"/>
          </p:cNvSpPr>
          <p:nvPr/>
        </p:nvSpPr>
        <p:spPr bwMode="auto">
          <a:xfrm>
            <a:off x="268288" y="2222500"/>
            <a:ext cx="7000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Level</a:t>
            </a:r>
          </a:p>
          <a:p>
            <a:pPr>
              <a:lnSpc>
                <a:spcPct val="100000"/>
              </a:lnSpc>
            </a:pPr>
            <a:r>
              <a:rPr lang="en-US" altLang="en-US" sz="1600"/>
              <a:t> k:</a:t>
            </a:r>
          </a:p>
        </p:txBody>
      </p:sp>
      <p:sp>
        <p:nvSpPr>
          <p:cNvPr id="46109" name="Text Box 29"/>
          <p:cNvSpPr txBox="1">
            <a:spLocks noChangeAspect="1" noChangeArrowheads="1"/>
          </p:cNvSpPr>
          <p:nvPr/>
        </p:nvSpPr>
        <p:spPr bwMode="auto">
          <a:xfrm>
            <a:off x="0" y="4637088"/>
            <a:ext cx="757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Level </a:t>
            </a:r>
          </a:p>
          <a:p>
            <a:pPr>
              <a:lnSpc>
                <a:spcPct val="100000"/>
              </a:lnSpc>
            </a:pPr>
            <a:r>
              <a:rPr lang="en-US" altLang="en-US" sz="1600"/>
              <a:t>k+1:</a:t>
            </a:r>
          </a:p>
        </p:txBody>
      </p:sp>
      <p:sp>
        <p:nvSpPr>
          <p:cNvPr id="46110" name="Rectangle 33"/>
          <p:cNvSpPr>
            <a:spLocks noChangeAspect="1" noChangeArrowheads="1"/>
          </p:cNvSpPr>
          <p:nvPr/>
        </p:nvSpPr>
        <p:spPr bwMode="auto">
          <a:xfrm>
            <a:off x="2443163" y="2376488"/>
            <a:ext cx="547687" cy="242887"/>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14</a:t>
            </a:r>
          </a:p>
        </p:txBody>
      </p:sp>
      <p:sp>
        <p:nvSpPr>
          <p:cNvPr id="137250" name="Rectangle 34"/>
          <p:cNvSpPr>
            <a:spLocks noChangeAspect="1" noChangeArrowheads="1"/>
          </p:cNvSpPr>
          <p:nvPr/>
        </p:nvSpPr>
        <p:spPr bwMode="auto">
          <a:xfrm>
            <a:off x="2435225" y="2365375"/>
            <a:ext cx="547688" cy="242888"/>
          </a:xfrm>
          <a:prstGeom prst="rect">
            <a:avLst/>
          </a:prstGeom>
          <a:solidFill>
            <a:srgbClr val="FFFF00"/>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14</a:t>
            </a:r>
          </a:p>
        </p:txBody>
      </p:sp>
      <p:sp>
        <p:nvSpPr>
          <p:cNvPr id="137251" name="Rectangle 35"/>
          <p:cNvSpPr>
            <a:spLocks noChangeAspect="1" noChangeArrowheads="1"/>
          </p:cNvSpPr>
          <p:nvPr/>
        </p:nvSpPr>
        <p:spPr bwMode="auto">
          <a:xfrm>
            <a:off x="1165225" y="5370513"/>
            <a:ext cx="549275" cy="244475"/>
          </a:xfrm>
          <a:prstGeom prst="rect">
            <a:avLst/>
          </a:prstGeom>
          <a:solidFill>
            <a:srgbClr val="00FF00"/>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12</a:t>
            </a:r>
          </a:p>
        </p:txBody>
      </p:sp>
      <p:sp>
        <p:nvSpPr>
          <p:cNvPr id="46113" name="Line 37"/>
          <p:cNvSpPr>
            <a:spLocks noChangeShapeType="1"/>
          </p:cNvSpPr>
          <p:nvPr/>
        </p:nvSpPr>
        <p:spPr bwMode="auto">
          <a:xfrm flipH="1" flipV="1">
            <a:off x="2420938" y="1285875"/>
            <a:ext cx="3175" cy="985838"/>
          </a:xfrm>
          <a:prstGeom prst="line">
            <a:avLst/>
          </a:prstGeom>
          <a:noFill/>
          <a:ln w="1905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lIns="45720" rIns="45720" anchor="ctr">
            <a:spAutoFit/>
          </a:bodyPr>
          <a:lstStyle/>
          <a:p>
            <a:endParaRPr lang="en-US"/>
          </a:p>
        </p:txBody>
      </p:sp>
      <p:sp>
        <p:nvSpPr>
          <p:cNvPr id="137254" name="Rectangle 38"/>
          <p:cNvSpPr>
            <a:spLocks noChangeAspect="1" noChangeArrowheads="1"/>
          </p:cNvSpPr>
          <p:nvPr/>
        </p:nvSpPr>
        <p:spPr bwMode="auto">
          <a:xfrm>
            <a:off x="1762125" y="1570038"/>
            <a:ext cx="547688" cy="242887"/>
          </a:xfrm>
          <a:prstGeom prst="rect">
            <a:avLst/>
          </a:prstGeom>
          <a:solidFill>
            <a:srgbClr val="FFFF00"/>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14</a:t>
            </a:r>
          </a:p>
        </p:txBody>
      </p:sp>
      <p:sp>
        <p:nvSpPr>
          <p:cNvPr id="137256" name="Rectangle 40"/>
          <p:cNvSpPr>
            <a:spLocks noChangeAspect="1" noChangeArrowheads="1"/>
          </p:cNvSpPr>
          <p:nvPr/>
        </p:nvSpPr>
        <p:spPr bwMode="auto">
          <a:xfrm>
            <a:off x="1165225" y="4641850"/>
            <a:ext cx="547688" cy="242888"/>
          </a:xfrm>
          <a:prstGeom prst="rect">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4*</a:t>
            </a:r>
          </a:p>
        </p:txBody>
      </p:sp>
      <p:sp>
        <p:nvSpPr>
          <p:cNvPr id="137257" name="Rectangle 41"/>
          <p:cNvSpPr>
            <a:spLocks noChangeAspect="1" noChangeArrowheads="1"/>
          </p:cNvSpPr>
          <p:nvPr/>
        </p:nvSpPr>
        <p:spPr bwMode="auto">
          <a:xfrm>
            <a:off x="1765300" y="3179763"/>
            <a:ext cx="547688" cy="242887"/>
          </a:xfrm>
          <a:prstGeom prst="rect">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4*</a:t>
            </a:r>
          </a:p>
        </p:txBody>
      </p:sp>
      <p:sp>
        <p:nvSpPr>
          <p:cNvPr id="137260" name="Rectangle 44"/>
          <p:cNvSpPr>
            <a:spLocks noChangeAspect="1" noChangeArrowheads="1"/>
          </p:cNvSpPr>
          <p:nvPr/>
        </p:nvSpPr>
        <p:spPr bwMode="auto">
          <a:xfrm>
            <a:off x="1752600" y="3171825"/>
            <a:ext cx="549275" cy="244475"/>
          </a:xfrm>
          <a:prstGeom prst="rect">
            <a:avLst/>
          </a:prstGeom>
          <a:solidFill>
            <a:srgbClr val="00FF00"/>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12</a:t>
            </a:r>
          </a:p>
        </p:txBody>
      </p:sp>
      <p:sp>
        <p:nvSpPr>
          <p:cNvPr id="137261" name="Rectangle 45"/>
          <p:cNvSpPr>
            <a:spLocks noChangeAspect="1" noChangeArrowheads="1"/>
          </p:cNvSpPr>
          <p:nvPr/>
        </p:nvSpPr>
        <p:spPr bwMode="auto">
          <a:xfrm>
            <a:off x="1765300" y="1570038"/>
            <a:ext cx="549275" cy="244475"/>
          </a:xfrm>
          <a:prstGeom prst="rect">
            <a:avLst/>
          </a:prstGeom>
          <a:solidFill>
            <a:srgbClr val="00FF00"/>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12</a:t>
            </a:r>
          </a:p>
        </p:txBody>
      </p:sp>
      <p:sp>
        <p:nvSpPr>
          <p:cNvPr id="46119" name="Text Box 46"/>
          <p:cNvSpPr txBox="1">
            <a:spLocks noChangeArrowheads="1"/>
          </p:cNvSpPr>
          <p:nvPr/>
        </p:nvSpPr>
        <p:spPr bwMode="auto">
          <a:xfrm>
            <a:off x="1323975" y="2052638"/>
            <a:ext cx="1762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r>
              <a:rPr lang="en-US" altLang="en-US" sz="1200"/>
              <a:t>0</a:t>
            </a:r>
          </a:p>
        </p:txBody>
      </p:sp>
      <p:sp>
        <p:nvSpPr>
          <p:cNvPr id="46120" name="Text Box 47"/>
          <p:cNvSpPr txBox="1">
            <a:spLocks noChangeArrowheads="1"/>
          </p:cNvSpPr>
          <p:nvPr/>
        </p:nvSpPr>
        <p:spPr bwMode="auto">
          <a:xfrm>
            <a:off x="1952625" y="2052638"/>
            <a:ext cx="1762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r>
              <a:rPr lang="en-US" altLang="en-US" sz="1200"/>
              <a:t>1</a:t>
            </a:r>
          </a:p>
        </p:txBody>
      </p:sp>
      <p:sp>
        <p:nvSpPr>
          <p:cNvPr id="46121" name="Text Box 48"/>
          <p:cNvSpPr txBox="1">
            <a:spLocks noChangeArrowheads="1"/>
          </p:cNvSpPr>
          <p:nvPr/>
        </p:nvSpPr>
        <p:spPr bwMode="auto">
          <a:xfrm>
            <a:off x="2655888" y="2052638"/>
            <a:ext cx="17621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r>
              <a:rPr lang="en-US" altLang="en-US" sz="1200"/>
              <a:t>2</a:t>
            </a:r>
          </a:p>
        </p:txBody>
      </p:sp>
      <p:sp>
        <p:nvSpPr>
          <p:cNvPr id="46122" name="Text Box 49"/>
          <p:cNvSpPr txBox="1">
            <a:spLocks noChangeArrowheads="1"/>
          </p:cNvSpPr>
          <p:nvPr/>
        </p:nvSpPr>
        <p:spPr bwMode="auto">
          <a:xfrm>
            <a:off x="3305175" y="2052638"/>
            <a:ext cx="1762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r>
              <a:rPr lang="en-US" altLang="en-US" sz="1200"/>
              <a:t>3</a:t>
            </a:r>
          </a:p>
        </p:txBody>
      </p:sp>
      <p:sp>
        <p:nvSpPr>
          <p:cNvPr id="46123" name="Rectangle 50"/>
          <p:cNvSpPr>
            <a:spLocks noChangeAspect="1" noChangeArrowheads="1"/>
          </p:cNvSpPr>
          <p:nvPr/>
        </p:nvSpPr>
        <p:spPr bwMode="auto">
          <a:xfrm>
            <a:off x="1763713" y="1573213"/>
            <a:ext cx="547687" cy="242887"/>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37268" name="Text Box 52"/>
          <p:cNvSpPr txBox="1">
            <a:spLocks noChangeArrowheads="1"/>
          </p:cNvSpPr>
          <p:nvPr/>
        </p:nvSpPr>
        <p:spPr bwMode="auto">
          <a:xfrm>
            <a:off x="2498725" y="3067050"/>
            <a:ext cx="8921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r>
              <a:rPr lang="en-US" altLang="en-US" sz="1600"/>
              <a:t>Request</a:t>
            </a:r>
          </a:p>
          <a:p>
            <a:r>
              <a:rPr lang="en-US" altLang="en-US" sz="1600"/>
              <a:t>12</a:t>
            </a:r>
          </a:p>
        </p:txBody>
      </p:sp>
      <p:sp>
        <p:nvSpPr>
          <p:cNvPr id="46125" name="Rectangle 5"/>
          <p:cNvSpPr>
            <a:spLocks noChangeAspect="1" noChangeArrowheads="1"/>
          </p:cNvSpPr>
          <p:nvPr/>
        </p:nvSpPr>
        <p:spPr bwMode="auto">
          <a:xfrm>
            <a:off x="1133475" y="2384425"/>
            <a:ext cx="547688" cy="242888"/>
          </a:xfrm>
          <a:prstGeom prst="rect">
            <a:avLst/>
          </a:prstGeom>
          <a:solidFill>
            <a:schemeClr val="bg1"/>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4*</a:t>
            </a:r>
          </a:p>
        </p:txBody>
      </p:sp>
      <p:sp>
        <p:nvSpPr>
          <p:cNvPr id="137258" name="Rectangle 42"/>
          <p:cNvSpPr>
            <a:spLocks noChangeAspect="1" noChangeArrowheads="1"/>
          </p:cNvSpPr>
          <p:nvPr/>
        </p:nvSpPr>
        <p:spPr bwMode="auto">
          <a:xfrm>
            <a:off x="1125538" y="2366963"/>
            <a:ext cx="547687" cy="242887"/>
          </a:xfrm>
          <a:prstGeom prst="rect">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4*</a:t>
            </a:r>
          </a:p>
        </p:txBody>
      </p:sp>
      <p:sp>
        <p:nvSpPr>
          <p:cNvPr id="137271" name="Rectangle 55"/>
          <p:cNvSpPr>
            <a:spLocks noChangeAspect="1" noChangeArrowheads="1"/>
          </p:cNvSpPr>
          <p:nvPr/>
        </p:nvSpPr>
        <p:spPr bwMode="auto">
          <a:xfrm>
            <a:off x="1133475" y="2378075"/>
            <a:ext cx="549275" cy="244475"/>
          </a:xfrm>
          <a:prstGeom prst="rect">
            <a:avLst/>
          </a:prstGeom>
          <a:solidFill>
            <a:srgbClr val="00FF00"/>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67"/>
                                        </p:tgtEl>
                                        <p:attrNameLst>
                                          <p:attrName>style.visibility</p:attrName>
                                        </p:attrNameLst>
                                      </p:cBhvr>
                                      <p:to>
                                        <p:strVal val="visible"/>
                                      </p:to>
                                    </p:set>
                                  </p:childTnLst>
                                  <p:subTnLst>
                                    <p:set>
                                      <p:cBhvr override="childStyle">
                                        <p:cTn dur="1" fill="hold" display="0" masterRel="nextClick" afterEffect="1"/>
                                        <p:tgtEl>
                                          <p:spTgt spid="13726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54"/>
                                        </p:tgtEl>
                                        <p:attrNameLst>
                                          <p:attrName>style.visibility</p:attrName>
                                        </p:attrNameLst>
                                      </p:cBhvr>
                                      <p:to>
                                        <p:strVal val="visible"/>
                                      </p:to>
                                    </p:set>
                                  </p:childTnLst>
                                  <p:subTnLst>
                                    <p:set>
                                      <p:cBhvr override="childStyle">
                                        <p:cTn dur="1" fill="hold" display="0" masterRel="nextClick" afterEffect="1"/>
                                        <p:tgtEl>
                                          <p:spTgt spid="13725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69"/>
                                        </p:tgtEl>
                                        <p:attrNameLst>
                                          <p:attrName>style.visibility</p:attrName>
                                        </p:attrNameLst>
                                      </p:cBhvr>
                                      <p:to>
                                        <p:strVal val="visible"/>
                                      </p:to>
                                    </p:set>
                                  </p:childTnLst>
                                  <p:subTnLst>
                                    <p:set>
                                      <p:cBhvr override="childStyle">
                                        <p:cTn dur="1" fill="hold" display="0" masterRel="nextClick" afterEffect="1"/>
                                        <p:tgtEl>
                                          <p:spTgt spid="137269"/>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725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7257"/>
                                        </p:tgtEl>
                                        <p:attrNameLst>
                                          <p:attrName>style.visibility</p:attrName>
                                        </p:attrNameLst>
                                      </p:cBhvr>
                                      <p:to>
                                        <p:strVal val="visible"/>
                                      </p:to>
                                    </p:set>
                                  </p:childTnLst>
                                  <p:subTnLst>
                                    <p:set>
                                      <p:cBhvr override="childStyle">
                                        <p:cTn dur="1" fill="hold" display="0" masterRel="nextClick" afterEffect="1"/>
                                        <p:tgtEl>
                                          <p:spTgt spid="13725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725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7268"/>
                                        </p:tgtEl>
                                        <p:attrNameLst>
                                          <p:attrName>style.visibility</p:attrName>
                                        </p:attrNameLst>
                                      </p:cBhvr>
                                      <p:to>
                                        <p:strVal val="visible"/>
                                      </p:to>
                                    </p:set>
                                  </p:childTnLst>
                                  <p:subTnLst>
                                    <p:set>
                                      <p:cBhvr override="childStyle">
                                        <p:cTn dur="1" fill="hold" display="0" masterRel="nextClick" afterEffect="1"/>
                                        <p:tgtEl>
                                          <p:spTgt spid="137268"/>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725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7260"/>
                                        </p:tgtEl>
                                        <p:attrNameLst>
                                          <p:attrName>style.visibility</p:attrName>
                                        </p:attrNameLst>
                                      </p:cBhvr>
                                      <p:to>
                                        <p:strVal val="visible"/>
                                      </p:to>
                                    </p:set>
                                  </p:childTnLst>
                                  <p:subTnLst>
                                    <p:set>
                                      <p:cBhvr override="childStyle">
                                        <p:cTn dur="1" fill="hold" display="0" masterRel="nextClick" afterEffect="1"/>
                                        <p:tgtEl>
                                          <p:spTgt spid="137260"/>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3727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37261"/>
                                        </p:tgtEl>
                                        <p:attrNameLst>
                                          <p:attrName>style.visibility</p:attrName>
                                        </p:attrNameLst>
                                      </p:cBhvr>
                                      <p:to>
                                        <p:strVal val="visible"/>
                                      </p:to>
                                    </p:set>
                                  </p:childTnLst>
                                  <p:subTnLst>
                                    <p:set>
                                      <p:cBhvr override="childStyle">
                                        <p:cTn dur="1" fill="hold" display="0" masterRel="nextClick" afterEffect="1"/>
                                        <p:tgtEl>
                                          <p:spTgt spid="1372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67" grpId="0" autoUpdateAnimBg="0"/>
      <p:bldP spid="137269" grpId="0" animBg="1" autoUpdateAnimBg="0"/>
      <p:bldP spid="137250" grpId="0" animBg="1" autoUpdateAnimBg="0"/>
      <p:bldP spid="137251" grpId="0" animBg="1" autoUpdateAnimBg="0"/>
      <p:bldP spid="137254" grpId="0" animBg="1" autoUpdateAnimBg="0"/>
      <p:bldP spid="137256" grpId="0" animBg="1" autoUpdateAnimBg="0"/>
      <p:bldP spid="137257" grpId="0" animBg="1" autoUpdateAnimBg="0"/>
      <p:bldP spid="137260" grpId="0" animBg="1" autoUpdateAnimBg="0"/>
      <p:bldP spid="137261" grpId="0" animBg="1" autoUpdateAnimBg="0"/>
      <p:bldP spid="137268" grpId="0" autoUpdateAnimBg="0"/>
      <p:bldP spid="137258" grpId="0" animBg="1" autoUpdateAnimBg="0"/>
      <p:bldP spid="137271"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pPr eaLnBrk="1" hangingPunct="1"/>
            <a:r>
              <a:rPr lang="en-US" altLang="en-US" smtClean="0"/>
              <a:t>General Caching Concepts</a:t>
            </a:r>
          </a:p>
        </p:txBody>
      </p:sp>
      <p:sp>
        <p:nvSpPr>
          <p:cNvPr id="138245" name="Rectangle 5"/>
          <p:cNvSpPr>
            <a:spLocks noGrp="1" noChangeArrowheads="1"/>
          </p:cNvSpPr>
          <p:nvPr>
            <p:ph type="body" idx="1"/>
          </p:nvPr>
        </p:nvSpPr>
        <p:spPr/>
        <p:txBody>
          <a:bodyPr/>
          <a:lstStyle/>
          <a:p>
            <a:pPr eaLnBrk="1" hangingPunct="1">
              <a:buFont typeface="Wingdings" panose="05000000000000000000" pitchFamily="2" charset="2"/>
              <a:buNone/>
              <a:defRPr/>
            </a:pPr>
            <a:r>
              <a:rPr lang="en-US" smtClean="0"/>
              <a:t>Types of cache misses:</a:t>
            </a:r>
          </a:p>
          <a:p>
            <a:pPr lvl="1" eaLnBrk="1" hangingPunct="1">
              <a:defRPr/>
            </a:pPr>
            <a:r>
              <a:rPr lang="en-US" smtClean="0">
                <a:solidFill>
                  <a:srgbClr val="FF0000"/>
                </a:solidFill>
              </a:rPr>
              <a:t>Cold (compulsary) miss</a:t>
            </a:r>
          </a:p>
          <a:p>
            <a:pPr lvl="2" eaLnBrk="1" hangingPunct="1">
              <a:defRPr/>
            </a:pPr>
            <a:r>
              <a:rPr lang="en-US" sz="1800" smtClean="0"/>
              <a:t>Cold misses occur because the cache is empty.</a:t>
            </a:r>
          </a:p>
          <a:p>
            <a:pPr lvl="1" eaLnBrk="1" hangingPunct="1">
              <a:defRPr/>
            </a:pPr>
            <a:r>
              <a:rPr lang="en-US" smtClean="0">
                <a:solidFill>
                  <a:srgbClr val="FF0000"/>
                </a:solidFill>
              </a:rPr>
              <a:t>Conflict miss</a:t>
            </a:r>
          </a:p>
          <a:p>
            <a:pPr lvl="2" eaLnBrk="1" hangingPunct="1">
              <a:defRPr/>
            </a:pPr>
            <a:r>
              <a:rPr lang="en-US" sz="1800" smtClean="0"/>
              <a:t>Most caches limit blocks at level k+1 to a small subset (sometimes a singleton) of the block positions at level k.</a:t>
            </a:r>
          </a:p>
          <a:p>
            <a:pPr lvl="2" eaLnBrk="1" hangingPunct="1">
              <a:defRPr/>
            </a:pPr>
            <a:r>
              <a:rPr lang="en-US" sz="1800" smtClean="0"/>
              <a:t>E.g. Block i at level k+1 must be placed in block (i mod 4) at level k+1.</a:t>
            </a:r>
          </a:p>
          <a:p>
            <a:pPr lvl="2" eaLnBrk="1" hangingPunct="1">
              <a:defRPr/>
            </a:pPr>
            <a:r>
              <a:rPr lang="en-US" sz="1800" smtClean="0"/>
              <a:t>Conflict misses occur when the level k cache is large enough, but multiple data objects all map to the same level k block.</a:t>
            </a:r>
          </a:p>
          <a:p>
            <a:pPr lvl="2" eaLnBrk="1" hangingPunct="1">
              <a:defRPr/>
            </a:pPr>
            <a:r>
              <a:rPr lang="en-US" sz="1800" smtClean="0"/>
              <a:t>E.g. Referencing blocks 0, 8, 0, 8, 0, 8, ... would miss every time.</a:t>
            </a:r>
          </a:p>
          <a:p>
            <a:pPr lvl="1" eaLnBrk="1" hangingPunct="1">
              <a:defRPr/>
            </a:pPr>
            <a:r>
              <a:rPr lang="en-US" smtClean="0">
                <a:solidFill>
                  <a:srgbClr val="FF0000"/>
                </a:solidFill>
              </a:rPr>
              <a:t>Capacity miss</a:t>
            </a:r>
          </a:p>
          <a:p>
            <a:pPr lvl="2" eaLnBrk="1" hangingPunct="1">
              <a:defRPr/>
            </a:pPr>
            <a:r>
              <a:rPr lang="en-US" sz="1800" smtClean="0"/>
              <a:t>Occurs when the set of active cache blocks (working set) is larger than the cache.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2"/>
          <p:cNvSpPr>
            <a:spLocks noGrp="1" noChangeArrowheads="1"/>
          </p:cNvSpPr>
          <p:nvPr>
            <p:ph type="title"/>
          </p:nvPr>
        </p:nvSpPr>
        <p:spPr/>
        <p:txBody>
          <a:bodyPr/>
          <a:lstStyle/>
          <a:p>
            <a:pPr eaLnBrk="1" hangingPunct="1"/>
            <a:r>
              <a:rPr lang="en-US" altLang="en-US" smtClean="0"/>
              <a:t>Examples of Caching in the Hierarchy</a:t>
            </a:r>
          </a:p>
        </p:txBody>
      </p:sp>
      <p:grpSp>
        <p:nvGrpSpPr>
          <p:cNvPr id="48131" name="Group 73"/>
          <p:cNvGrpSpPr>
            <a:grpSpLocks/>
          </p:cNvGrpSpPr>
          <p:nvPr/>
        </p:nvGrpSpPr>
        <p:grpSpPr bwMode="auto">
          <a:xfrm>
            <a:off x="114300" y="1143000"/>
            <a:ext cx="8991600" cy="4957763"/>
            <a:chOff x="96" y="720"/>
            <a:chExt cx="5664" cy="3123"/>
          </a:xfrm>
        </p:grpSpPr>
        <p:sp>
          <p:nvSpPr>
            <p:cNvPr id="48133" name="Rectangle 4"/>
            <p:cNvSpPr>
              <a:spLocks noChangeArrowheads="1"/>
            </p:cNvSpPr>
            <p:nvPr/>
          </p:nvSpPr>
          <p:spPr bwMode="auto">
            <a:xfrm>
              <a:off x="4848" y="1344"/>
              <a:ext cx="912"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Hardware</a:t>
              </a:r>
            </a:p>
          </p:txBody>
        </p:sp>
        <p:sp>
          <p:nvSpPr>
            <p:cNvPr id="48134" name="Rectangle 5"/>
            <p:cNvSpPr>
              <a:spLocks noChangeArrowheads="1"/>
            </p:cNvSpPr>
            <p:nvPr/>
          </p:nvSpPr>
          <p:spPr bwMode="auto">
            <a:xfrm>
              <a:off x="3744" y="1344"/>
              <a:ext cx="1104"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r">
                <a:lnSpc>
                  <a:spcPct val="100000"/>
                </a:lnSpc>
              </a:pPr>
              <a:r>
                <a:rPr lang="en-US" altLang="en-US"/>
                <a:t>0</a:t>
              </a:r>
            </a:p>
          </p:txBody>
        </p:sp>
        <p:sp>
          <p:nvSpPr>
            <p:cNvPr id="48135" name="Rectangle 6"/>
            <p:cNvSpPr>
              <a:spLocks noChangeArrowheads="1"/>
            </p:cNvSpPr>
            <p:nvPr/>
          </p:nvSpPr>
          <p:spPr bwMode="auto">
            <a:xfrm>
              <a:off x="2448" y="1344"/>
              <a:ext cx="1296"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On-Chip TLB</a:t>
              </a:r>
            </a:p>
          </p:txBody>
        </p:sp>
        <p:sp>
          <p:nvSpPr>
            <p:cNvPr id="48136" name="Rectangle 7"/>
            <p:cNvSpPr>
              <a:spLocks noChangeArrowheads="1"/>
            </p:cNvSpPr>
            <p:nvPr/>
          </p:nvSpPr>
          <p:spPr bwMode="auto">
            <a:xfrm>
              <a:off x="1248" y="1344"/>
              <a:ext cx="1200"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Address translations</a:t>
              </a:r>
            </a:p>
          </p:txBody>
        </p:sp>
        <p:sp>
          <p:nvSpPr>
            <p:cNvPr id="48137" name="Rectangle 8"/>
            <p:cNvSpPr>
              <a:spLocks noChangeArrowheads="1"/>
            </p:cNvSpPr>
            <p:nvPr/>
          </p:nvSpPr>
          <p:spPr bwMode="auto">
            <a:xfrm>
              <a:off x="96" y="1344"/>
              <a:ext cx="1152"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TLB</a:t>
              </a:r>
            </a:p>
          </p:txBody>
        </p:sp>
        <p:sp>
          <p:nvSpPr>
            <p:cNvPr id="48138" name="Rectangle 9"/>
            <p:cNvSpPr>
              <a:spLocks noChangeArrowheads="1"/>
            </p:cNvSpPr>
            <p:nvPr/>
          </p:nvSpPr>
          <p:spPr bwMode="auto">
            <a:xfrm>
              <a:off x="4848" y="3105"/>
              <a:ext cx="912"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Web browser</a:t>
              </a:r>
            </a:p>
          </p:txBody>
        </p:sp>
        <p:sp>
          <p:nvSpPr>
            <p:cNvPr id="48139" name="Rectangle 10"/>
            <p:cNvSpPr>
              <a:spLocks noChangeArrowheads="1"/>
            </p:cNvSpPr>
            <p:nvPr/>
          </p:nvSpPr>
          <p:spPr bwMode="auto">
            <a:xfrm>
              <a:off x="3744" y="3105"/>
              <a:ext cx="1104"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r">
                <a:lnSpc>
                  <a:spcPct val="100000"/>
                </a:lnSpc>
              </a:pPr>
              <a:r>
                <a:rPr lang="en-US" altLang="en-US"/>
                <a:t>10,000,000</a:t>
              </a:r>
            </a:p>
          </p:txBody>
        </p:sp>
        <p:sp>
          <p:nvSpPr>
            <p:cNvPr id="48140" name="Rectangle 11"/>
            <p:cNvSpPr>
              <a:spLocks noChangeArrowheads="1"/>
            </p:cNvSpPr>
            <p:nvPr/>
          </p:nvSpPr>
          <p:spPr bwMode="auto">
            <a:xfrm>
              <a:off x="2448" y="3105"/>
              <a:ext cx="1296"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Local disk</a:t>
              </a:r>
            </a:p>
          </p:txBody>
        </p:sp>
        <p:sp>
          <p:nvSpPr>
            <p:cNvPr id="48141" name="Rectangle 12"/>
            <p:cNvSpPr>
              <a:spLocks noChangeArrowheads="1"/>
            </p:cNvSpPr>
            <p:nvPr/>
          </p:nvSpPr>
          <p:spPr bwMode="auto">
            <a:xfrm>
              <a:off x="1248" y="3105"/>
              <a:ext cx="1200"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Web pages</a:t>
              </a:r>
            </a:p>
          </p:txBody>
        </p:sp>
        <p:sp>
          <p:nvSpPr>
            <p:cNvPr id="48142" name="Rectangle 13"/>
            <p:cNvSpPr>
              <a:spLocks noChangeArrowheads="1"/>
            </p:cNvSpPr>
            <p:nvPr/>
          </p:nvSpPr>
          <p:spPr bwMode="auto">
            <a:xfrm>
              <a:off x="96" y="3105"/>
              <a:ext cx="1152"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Browser cache</a:t>
              </a:r>
            </a:p>
          </p:txBody>
        </p:sp>
        <p:sp>
          <p:nvSpPr>
            <p:cNvPr id="48143" name="Rectangle 14"/>
            <p:cNvSpPr>
              <a:spLocks noChangeArrowheads="1"/>
            </p:cNvSpPr>
            <p:nvPr/>
          </p:nvSpPr>
          <p:spPr bwMode="auto">
            <a:xfrm>
              <a:off x="96" y="3474"/>
              <a:ext cx="1152"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Web cache</a:t>
              </a:r>
            </a:p>
          </p:txBody>
        </p:sp>
        <p:sp>
          <p:nvSpPr>
            <p:cNvPr id="48144" name="Rectangle 15"/>
            <p:cNvSpPr>
              <a:spLocks noChangeArrowheads="1"/>
            </p:cNvSpPr>
            <p:nvPr/>
          </p:nvSpPr>
          <p:spPr bwMode="auto">
            <a:xfrm>
              <a:off x="96" y="2736"/>
              <a:ext cx="1152"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Network buffer cache</a:t>
              </a:r>
            </a:p>
          </p:txBody>
        </p:sp>
        <p:sp>
          <p:nvSpPr>
            <p:cNvPr id="48145" name="Rectangle 16"/>
            <p:cNvSpPr>
              <a:spLocks noChangeArrowheads="1"/>
            </p:cNvSpPr>
            <p:nvPr/>
          </p:nvSpPr>
          <p:spPr bwMode="auto">
            <a:xfrm>
              <a:off x="96" y="2508"/>
              <a:ext cx="1152" cy="2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Buffer cache</a:t>
              </a:r>
            </a:p>
          </p:txBody>
        </p:sp>
        <p:sp>
          <p:nvSpPr>
            <p:cNvPr id="48146" name="Rectangle 17"/>
            <p:cNvSpPr>
              <a:spLocks noChangeArrowheads="1"/>
            </p:cNvSpPr>
            <p:nvPr/>
          </p:nvSpPr>
          <p:spPr bwMode="auto">
            <a:xfrm>
              <a:off x="96" y="2139"/>
              <a:ext cx="1152"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Virtual Memory</a:t>
              </a:r>
            </a:p>
          </p:txBody>
        </p:sp>
        <p:sp>
          <p:nvSpPr>
            <p:cNvPr id="48147" name="Rectangle 18"/>
            <p:cNvSpPr>
              <a:spLocks noChangeArrowheads="1"/>
            </p:cNvSpPr>
            <p:nvPr/>
          </p:nvSpPr>
          <p:spPr bwMode="auto">
            <a:xfrm>
              <a:off x="96" y="1926"/>
              <a:ext cx="1152" cy="2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L2 cache</a:t>
              </a:r>
            </a:p>
          </p:txBody>
        </p:sp>
        <p:sp>
          <p:nvSpPr>
            <p:cNvPr id="48148" name="Rectangle 19"/>
            <p:cNvSpPr>
              <a:spLocks noChangeArrowheads="1"/>
            </p:cNvSpPr>
            <p:nvPr/>
          </p:nvSpPr>
          <p:spPr bwMode="auto">
            <a:xfrm>
              <a:off x="96" y="1713"/>
              <a:ext cx="1152" cy="2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L1 cache</a:t>
              </a:r>
            </a:p>
          </p:txBody>
        </p:sp>
        <p:sp>
          <p:nvSpPr>
            <p:cNvPr id="48149" name="Rectangle 20"/>
            <p:cNvSpPr>
              <a:spLocks noChangeArrowheads="1"/>
            </p:cNvSpPr>
            <p:nvPr/>
          </p:nvSpPr>
          <p:spPr bwMode="auto">
            <a:xfrm>
              <a:off x="96" y="1123"/>
              <a:ext cx="1152" cy="22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Registers</a:t>
              </a:r>
            </a:p>
          </p:txBody>
        </p:sp>
        <p:sp>
          <p:nvSpPr>
            <p:cNvPr id="48150" name="Rectangle 21"/>
            <p:cNvSpPr>
              <a:spLocks noChangeArrowheads="1"/>
            </p:cNvSpPr>
            <p:nvPr/>
          </p:nvSpPr>
          <p:spPr bwMode="auto">
            <a:xfrm>
              <a:off x="96" y="720"/>
              <a:ext cx="1152" cy="40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solidFill>
                    <a:srgbClr val="FF0000"/>
                  </a:solidFill>
                </a:rPr>
                <a:t>Cache Type</a:t>
              </a:r>
            </a:p>
          </p:txBody>
        </p:sp>
        <p:sp>
          <p:nvSpPr>
            <p:cNvPr id="48151" name="Rectangle 22"/>
            <p:cNvSpPr>
              <a:spLocks noChangeArrowheads="1"/>
            </p:cNvSpPr>
            <p:nvPr/>
          </p:nvSpPr>
          <p:spPr bwMode="auto">
            <a:xfrm>
              <a:off x="1248" y="3474"/>
              <a:ext cx="1200"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Web pages</a:t>
              </a:r>
            </a:p>
          </p:txBody>
        </p:sp>
        <p:sp>
          <p:nvSpPr>
            <p:cNvPr id="48152" name="Rectangle 23"/>
            <p:cNvSpPr>
              <a:spLocks noChangeArrowheads="1"/>
            </p:cNvSpPr>
            <p:nvPr/>
          </p:nvSpPr>
          <p:spPr bwMode="auto">
            <a:xfrm>
              <a:off x="1248" y="2736"/>
              <a:ext cx="1200"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Parts of files</a:t>
              </a:r>
            </a:p>
          </p:txBody>
        </p:sp>
        <p:sp>
          <p:nvSpPr>
            <p:cNvPr id="48153" name="Rectangle 24"/>
            <p:cNvSpPr>
              <a:spLocks noChangeArrowheads="1"/>
            </p:cNvSpPr>
            <p:nvPr/>
          </p:nvSpPr>
          <p:spPr bwMode="auto">
            <a:xfrm>
              <a:off x="1248" y="2508"/>
              <a:ext cx="1200" cy="2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Parts of files</a:t>
              </a:r>
            </a:p>
          </p:txBody>
        </p:sp>
        <p:sp>
          <p:nvSpPr>
            <p:cNvPr id="48154" name="Rectangle 25"/>
            <p:cNvSpPr>
              <a:spLocks noChangeArrowheads="1"/>
            </p:cNvSpPr>
            <p:nvPr/>
          </p:nvSpPr>
          <p:spPr bwMode="auto">
            <a:xfrm>
              <a:off x="1248" y="2139"/>
              <a:ext cx="1200"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4-KB page</a:t>
              </a:r>
            </a:p>
          </p:txBody>
        </p:sp>
        <p:sp>
          <p:nvSpPr>
            <p:cNvPr id="48155" name="Rectangle 26"/>
            <p:cNvSpPr>
              <a:spLocks noChangeArrowheads="1"/>
            </p:cNvSpPr>
            <p:nvPr/>
          </p:nvSpPr>
          <p:spPr bwMode="auto">
            <a:xfrm>
              <a:off x="1248" y="1926"/>
              <a:ext cx="1200" cy="2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32-byte block</a:t>
              </a:r>
            </a:p>
          </p:txBody>
        </p:sp>
        <p:sp>
          <p:nvSpPr>
            <p:cNvPr id="48156" name="Rectangle 27"/>
            <p:cNvSpPr>
              <a:spLocks noChangeArrowheads="1"/>
            </p:cNvSpPr>
            <p:nvPr/>
          </p:nvSpPr>
          <p:spPr bwMode="auto">
            <a:xfrm>
              <a:off x="1248" y="1713"/>
              <a:ext cx="1200" cy="2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32-byte block</a:t>
              </a:r>
            </a:p>
          </p:txBody>
        </p:sp>
        <p:sp>
          <p:nvSpPr>
            <p:cNvPr id="48157" name="Rectangle 28"/>
            <p:cNvSpPr>
              <a:spLocks noChangeArrowheads="1"/>
            </p:cNvSpPr>
            <p:nvPr/>
          </p:nvSpPr>
          <p:spPr bwMode="auto">
            <a:xfrm>
              <a:off x="1248" y="1123"/>
              <a:ext cx="1200" cy="22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4-byte word</a:t>
              </a:r>
            </a:p>
          </p:txBody>
        </p:sp>
        <p:sp>
          <p:nvSpPr>
            <p:cNvPr id="48158" name="Rectangle 29"/>
            <p:cNvSpPr>
              <a:spLocks noChangeArrowheads="1"/>
            </p:cNvSpPr>
            <p:nvPr/>
          </p:nvSpPr>
          <p:spPr bwMode="auto">
            <a:xfrm>
              <a:off x="1248" y="720"/>
              <a:ext cx="1200" cy="40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solidFill>
                    <a:srgbClr val="FF0000"/>
                  </a:solidFill>
                </a:rPr>
                <a:t>What Cached</a:t>
              </a:r>
            </a:p>
          </p:txBody>
        </p:sp>
        <p:sp>
          <p:nvSpPr>
            <p:cNvPr id="48159" name="Rectangle 30"/>
            <p:cNvSpPr>
              <a:spLocks noChangeArrowheads="1"/>
            </p:cNvSpPr>
            <p:nvPr/>
          </p:nvSpPr>
          <p:spPr bwMode="auto">
            <a:xfrm>
              <a:off x="4848" y="3474"/>
              <a:ext cx="912"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Web proxy server</a:t>
              </a:r>
            </a:p>
          </p:txBody>
        </p:sp>
        <p:sp>
          <p:nvSpPr>
            <p:cNvPr id="48160" name="Rectangle 31"/>
            <p:cNvSpPr>
              <a:spLocks noChangeArrowheads="1"/>
            </p:cNvSpPr>
            <p:nvPr/>
          </p:nvSpPr>
          <p:spPr bwMode="auto">
            <a:xfrm>
              <a:off x="3744" y="3474"/>
              <a:ext cx="1104"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r">
                <a:lnSpc>
                  <a:spcPct val="100000"/>
                </a:lnSpc>
              </a:pPr>
              <a:r>
                <a:rPr lang="en-US" altLang="en-US"/>
                <a:t>1,000,000,000</a:t>
              </a:r>
            </a:p>
          </p:txBody>
        </p:sp>
        <p:sp>
          <p:nvSpPr>
            <p:cNvPr id="48161" name="Rectangle 32"/>
            <p:cNvSpPr>
              <a:spLocks noChangeArrowheads="1"/>
            </p:cNvSpPr>
            <p:nvPr/>
          </p:nvSpPr>
          <p:spPr bwMode="auto">
            <a:xfrm>
              <a:off x="2448" y="3474"/>
              <a:ext cx="1296"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Remote server disks</a:t>
              </a:r>
            </a:p>
          </p:txBody>
        </p:sp>
        <p:sp>
          <p:nvSpPr>
            <p:cNvPr id="48162" name="Rectangle 33"/>
            <p:cNvSpPr>
              <a:spLocks noChangeArrowheads="1"/>
            </p:cNvSpPr>
            <p:nvPr/>
          </p:nvSpPr>
          <p:spPr bwMode="auto">
            <a:xfrm>
              <a:off x="4848" y="2508"/>
              <a:ext cx="912" cy="2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OS</a:t>
              </a:r>
            </a:p>
          </p:txBody>
        </p:sp>
        <p:sp>
          <p:nvSpPr>
            <p:cNvPr id="48163" name="Rectangle 34"/>
            <p:cNvSpPr>
              <a:spLocks noChangeArrowheads="1"/>
            </p:cNvSpPr>
            <p:nvPr/>
          </p:nvSpPr>
          <p:spPr bwMode="auto">
            <a:xfrm>
              <a:off x="3744" y="2508"/>
              <a:ext cx="1104" cy="2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r">
                <a:lnSpc>
                  <a:spcPct val="100000"/>
                </a:lnSpc>
              </a:pPr>
              <a:r>
                <a:rPr lang="en-US" altLang="en-US"/>
                <a:t>100</a:t>
              </a:r>
            </a:p>
          </p:txBody>
        </p:sp>
        <p:sp>
          <p:nvSpPr>
            <p:cNvPr id="48164" name="Rectangle 35"/>
            <p:cNvSpPr>
              <a:spLocks noChangeArrowheads="1"/>
            </p:cNvSpPr>
            <p:nvPr/>
          </p:nvSpPr>
          <p:spPr bwMode="auto">
            <a:xfrm>
              <a:off x="2448" y="2508"/>
              <a:ext cx="1296" cy="2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Main memory</a:t>
              </a:r>
            </a:p>
          </p:txBody>
        </p:sp>
        <p:sp>
          <p:nvSpPr>
            <p:cNvPr id="48165" name="Rectangle 36"/>
            <p:cNvSpPr>
              <a:spLocks noChangeArrowheads="1"/>
            </p:cNvSpPr>
            <p:nvPr/>
          </p:nvSpPr>
          <p:spPr bwMode="auto">
            <a:xfrm>
              <a:off x="4848" y="1713"/>
              <a:ext cx="912" cy="2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Hardware</a:t>
              </a:r>
            </a:p>
          </p:txBody>
        </p:sp>
        <p:sp>
          <p:nvSpPr>
            <p:cNvPr id="48166" name="Rectangle 37"/>
            <p:cNvSpPr>
              <a:spLocks noChangeArrowheads="1"/>
            </p:cNvSpPr>
            <p:nvPr/>
          </p:nvSpPr>
          <p:spPr bwMode="auto">
            <a:xfrm>
              <a:off x="3744" y="1713"/>
              <a:ext cx="1104" cy="2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r">
                <a:lnSpc>
                  <a:spcPct val="100000"/>
                </a:lnSpc>
              </a:pPr>
              <a:r>
                <a:rPr lang="en-US" altLang="en-US"/>
                <a:t>1</a:t>
              </a:r>
            </a:p>
          </p:txBody>
        </p:sp>
        <p:sp>
          <p:nvSpPr>
            <p:cNvPr id="48167" name="Rectangle 38"/>
            <p:cNvSpPr>
              <a:spLocks noChangeArrowheads="1"/>
            </p:cNvSpPr>
            <p:nvPr/>
          </p:nvSpPr>
          <p:spPr bwMode="auto">
            <a:xfrm>
              <a:off x="2448" y="1713"/>
              <a:ext cx="1296" cy="2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On-Chip L1</a:t>
              </a:r>
            </a:p>
          </p:txBody>
        </p:sp>
        <p:sp>
          <p:nvSpPr>
            <p:cNvPr id="48168" name="Rectangle 39"/>
            <p:cNvSpPr>
              <a:spLocks noChangeArrowheads="1"/>
            </p:cNvSpPr>
            <p:nvPr/>
          </p:nvSpPr>
          <p:spPr bwMode="auto">
            <a:xfrm>
              <a:off x="4848" y="1926"/>
              <a:ext cx="912" cy="2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Hardware</a:t>
              </a:r>
            </a:p>
          </p:txBody>
        </p:sp>
        <p:sp>
          <p:nvSpPr>
            <p:cNvPr id="48169" name="Rectangle 40"/>
            <p:cNvSpPr>
              <a:spLocks noChangeArrowheads="1"/>
            </p:cNvSpPr>
            <p:nvPr/>
          </p:nvSpPr>
          <p:spPr bwMode="auto">
            <a:xfrm>
              <a:off x="3744" y="1926"/>
              <a:ext cx="1104" cy="2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r">
                <a:lnSpc>
                  <a:spcPct val="100000"/>
                </a:lnSpc>
              </a:pPr>
              <a:r>
                <a:rPr lang="en-US" altLang="en-US"/>
                <a:t>10</a:t>
              </a:r>
            </a:p>
          </p:txBody>
        </p:sp>
        <p:sp>
          <p:nvSpPr>
            <p:cNvPr id="48170" name="Rectangle 41"/>
            <p:cNvSpPr>
              <a:spLocks noChangeArrowheads="1"/>
            </p:cNvSpPr>
            <p:nvPr/>
          </p:nvSpPr>
          <p:spPr bwMode="auto">
            <a:xfrm>
              <a:off x="2448" y="1926"/>
              <a:ext cx="1296" cy="2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Off-Chip L2</a:t>
              </a:r>
            </a:p>
          </p:txBody>
        </p:sp>
        <p:sp>
          <p:nvSpPr>
            <p:cNvPr id="48171" name="Rectangle 42"/>
            <p:cNvSpPr>
              <a:spLocks noChangeArrowheads="1"/>
            </p:cNvSpPr>
            <p:nvPr/>
          </p:nvSpPr>
          <p:spPr bwMode="auto">
            <a:xfrm>
              <a:off x="4848" y="2736"/>
              <a:ext cx="912"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AFS/NFS client</a:t>
              </a:r>
            </a:p>
          </p:txBody>
        </p:sp>
        <p:sp>
          <p:nvSpPr>
            <p:cNvPr id="48172" name="Rectangle 43"/>
            <p:cNvSpPr>
              <a:spLocks noChangeArrowheads="1"/>
            </p:cNvSpPr>
            <p:nvPr/>
          </p:nvSpPr>
          <p:spPr bwMode="auto">
            <a:xfrm>
              <a:off x="3744" y="2736"/>
              <a:ext cx="1104"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r">
                <a:lnSpc>
                  <a:spcPct val="100000"/>
                </a:lnSpc>
              </a:pPr>
              <a:r>
                <a:rPr lang="en-US" altLang="en-US"/>
                <a:t>10,000,000</a:t>
              </a:r>
            </a:p>
          </p:txBody>
        </p:sp>
        <p:sp>
          <p:nvSpPr>
            <p:cNvPr id="48173" name="Rectangle 44"/>
            <p:cNvSpPr>
              <a:spLocks noChangeArrowheads="1"/>
            </p:cNvSpPr>
            <p:nvPr/>
          </p:nvSpPr>
          <p:spPr bwMode="auto">
            <a:xfrm>
              <a:off x="2448" y="2736"/>
              <a:ext cx="1296"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Local disk</a:t>
              </a:r>
            </a:p>
          </p:txBody>
        </p:sp>
        <p:sp>
          <p:nvSpPr>
            <p:cNvPr id="48174" name="Rectangle 45"/>
            <p:cNvSpPr>
              <a:spLocks noChangeArrowheads="1"/>
            </p:cNvSpPr>
            <p:nvPr/>
          </p:nvSpPr>
          <p:spPr bwMode="auto">
            <a:xfrm>
              <a:off x="4848" y="2139"/>
              <a:ext cx="912"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Hardware+OS</a:t>
              </a:r>
            </a:p>
          </p:txBody>
        </p:sp>
        <p:sp>
          <p:nvSpPr>
            <p:cNvPr id="48175" name="Rectangle 46"/>
            <p:cNvSpPr>
              <a:spLocks noChangeArrowheads="1"/>
            </p:cNvSpPr>
            <p:nvPr/>
          </p:nvSpPr>
          <p:spPr bwMode="auto">
            <a:xfrm>
              <a:off x="3744" y="2139"/>
              <a:ext cx="1104"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r">
                <a:lnSpc>
                  <a:spcPct val="100000"/>
                </a:lnSpc>
              </a:pPr>
              <a:r>
                <a:rPr lang="en-US" altLang="en-US"/>
                <a:t>100</a:t>
              </a:r>
            </a:p>
          </p:txBody>
        </p:sp>
        <p:sp>
          <p:nvSpPr>
            <p:cNvPr id="48176" name="Rectangle 47"/>
            <p:cNvSpPr>
              <a:spLocks noChangeArrowheads="1"/>
            </p:cNvSpPr>
            <p:nvPr/>
          </p:nvSpPr>
          <p:spPr bwMode="auto">
            <a:xfrm>
              <a:off x="2448" y="2139"/>
              <a:ext cx="1296" cy="3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Main memory</a:t>
              </a:r>
            </a:p>
          </p:txBody>
        </p:sp>
        <p:sp>
          <p:nvSpPr>
            <p:cNvPr id="48177" name="Rectangle 48"/>
            <p:cNvSpPr>
              <a:spLocks noChangeArrowheads="1"/>
            </p:cNvSpPr>
            <p:nvPr/>
          </p:nvSpPr>
          <p:spPr bwMode="auto">
            <a:xfrm>
              <a:off x="4848" y="1123"/>
              <a:ext cx="912" cy="22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Compiler</a:t>
              </a:r>
            </a:p>
          </p:txBody>
        </p:sp>
        <p:sp>
          <p:nvSpPr>
            <p:cNvPr id="48178" name="Rectangle 49"/>
            <p:cNvSpPr>
              <a:spLocks noChangeArrowheads="1"/>
            </p:cNvSpPr>
            <p:nvPr/>
          </p:nvSpPr>
          <p:spPr bwMode="auto">
            <a:xfrm>
              <a:off x="3744" y="1123"/>
              <a:ext cx="1104" cy="22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r">
                <a:lnSpc>
                  <a:spcPct val="100000"/>
                </a:lnSpc>
              </a:pPr>
              <a:r>
                <a:rPr lang="en-US" altLang="en-US"/>
                <a:t>0</a:t>
              </a:r>
            </a:p>
          </p:txBody>
        </p:sp>
        <p:sp>
          <p:nvSpPr>
            <p:cNvPr id="48179" name="Rectangle 50"/>
            <p:cNvSpPr>
              <a:spLocks noChangeArrowheads="1"/>
            </p:cNvSpPr>
            <p:nvPr/>
          </p:nvSpPr>
          <p:spPr bwMode="auto">
            <a:xfrm>
              <a:off x="2448" y="1123"/>
              <a:ext cx="1296" cy="22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 CPU registers</a:t>
              </a:r>
            </a:p>
          </p:txBody>
        </p:sp>
        <p:sp>
          <p:nvSpPr>
            <p:cNvPr id="48180" name="Rectangle 51"/>
            <p:cNvSpPr>
              <a:spLocks noChangeArrowheads="1"/>
            </p:cNvSpPr>
            <p:nvPr/>
          </p:nvSpPr>
          <p:spPr bwMode="auto">
            <a:xfrm>
              <a:off x="4848" y="720"/>
              <a:ext cx="912" cy="40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solidFill>
                    <a:srgbClr val="FF0000"/>
                  </a:solidFill>
                </a:rPr>
                <a:t>Managed By</a:t>
              </a:r>
            </a:p>
          </p:txBody>
        </p:sp>
        <p:sp>
          <p:nvSpPr>
            <p:cNvPr id="48181" name="Rectangle 52"/>
            <p:cNvSpPr>
              <a:spLocks noChangeArrowheads="1"/>
            </p:cNvSpPr>
            <p:nvPr/>
          </p:nvSpPr>
          <p:spPr bwMode="auto">
            <a:xfrm>
              <a:off x="3744" y="720"/>
              <a:ext cx="1104" cy="40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solidFill>
                    <a:srgbClr val="FF0000"/>
                  </a:solidFill>
                </a:rPr>
                <a:t>Latency (cycles)</a:t>
              </a:r>
            </a:p>
          </p:txBody>
        </p:sp>
        <p:sp>
          <p:nvSpPr>
            <p:cNvPr id="48182" name="Rectangle 53"/>
            <p:cNvSpPr>
              <a:spLocks noChangeArrowheads="1"/>
            </p:cNvSpPr>
            <p:nvPr/>
          </p:nvSpPr>
          <p:spPr bwMode="auto">
            <a:xfrm>
              <a:off x="2448" y="720"/>
              <a:ext cx="1296" cy="40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solidFill>
                    <a:srgbClr val="FF0000"/>
                  </a:solidFill>
                </a:rPr>
                <a:t>Where Cached</a:t>
              </a:r>
            </a:p>
          </p:txBody>
        </p:sp>
        <p:sp>
          <p:nvSpPr>
            <p:cNvPr id="48183" name="Line 54"/>
            <p:cNvSpPr>
              <a:spLocks noChangeShapeType="1"/>
            </p:cNvSpPr>
            <p:nvPr/>
          </p:nvSpPr>
          <p:spPr bwMode="auto">
            <a:xfrm>
              <a:off x="96" y="720"/>
              <a:ext cx="566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84" name="Line 55"/>
            <p:cNvSpPr>
              <a:spLocks noChangeShapeType="1"/>
            </p:cNvSpPr>
            <p:nvPr/>
          </p:nvSpPr>
          <p:spPr bwMode="auto">
            <a:xfrm>
              <a:off x="96" y="1123"/>
              <a:ext cx="56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85" name="Line 56"/>
            <p:cNvSpPr>
              <a:spLocks noChangeShapeType="1"/>
            </p:cNvSpPr>
            <p:nvPr/>
          </p:nvSpPr>
          <p:spPr bwMode="auto">
            <a:xfrm>
              <a:off x="96" y="1344"/>
              <a:ext cx="56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86" name="Line 57"/>
            <p:cNvSpPr>
              <a:spLocks noChangeShapeType="1"/>
            </p:cNvSpPr>
            <p:nvPr/>
          </p:nvSpPr>
          <p:spPr bwMode="auto">
            <a:xfrm>
              <a:off x="96" y="2736"/>
              <a:ext cx="56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87" name="Line 58"/>
            <p:cNvSpPr>
              <a:spLocks noChangeShapeType="1"/>
            </p:cNvSpPr>
            <p:nvPr/>
          </p:nvSpPr>
          <p:spPr bwMode="auto">
            <a:xfrm>
              <a:off x="96" y="3843"/>
              <a:ext cx="566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88" name="Line 59"/>
            <p:cNvSpPr>
              <a:spLocks noChangeShapeType="1"/>
            </p:cNvSpPr>
            <p:nvPr/>
          </p:nvSpPr>
          <p:spPr bwMode="auto">
            <a:xfrm>
              <a:off x="96" y="720"/>
              <a:ext cx="0" cy="40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89" name="Line 60"/>
            <p:cNvSpPr>
              <a:spLocks noChangeShapeType="1"/>
            </p:cNvSpPr>
            <p:nvPr/>
          </p:nvSpPr>
          <p:spPr bwMode="auto">
            <a:xfrm>
              <a:off x="3744" y="720"/>
              <a:ext cx="0" cy="312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0" name="Line 61"/>
            <p:cNvSpPr>
              <a:spLocks noChangeShapeType="1"/>
            </p:cNvSpPr>
            <p:nvPr/>
          </p:nvSpPr>
          <p:spPr bwMode="auto">
            <a:xfrm>
              <a:off x="4848" y="720"/>
              <a:ext cx="0" cy="312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1" name="Line 62"/>
            <p:cNvSpPr>
              <a:spLocks noChangeShapeType="1"/>
            </p:cNvSpPr>
            <p:nvPr/>
          </p:nvSpPr>
          <p:spPr bwMode="auto">
            <a:xfrm>
              <a:off x="5760" y="720"/>
              <a:ext cx="0" cy="312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2" name="Line 63"/>
            <p:cNvSpPr>
              <a:spLocks noChangeShapeType="1"/>
            </p:cNvSpPr>
            <p:nvPr/>
          </p:nvSpPr>
          <p:spPr bwMode="auto">
            <a:xfrm>
              <a:off x="96" y="720"/>
              <a:ext cx="0" cy="312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3" name="Line 64"/>
            <p:cNvSpPr>
              <a:spLocks noChangeShapeType="1"/>
            </p:cNvSpPr>
            <p:nvPr/>
          </p:nvSpPr>
          <p:spPr bwMode="auto">
            <a:xfrm>
              <a:off x="96" y="2139"/>
              <a:ext cx="56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4" name="Line 65"/>
            <p:cNvSpPr>
              <a:spLocks noChangeShapeType="1"/>
            </p:cNvSpPr>
            <p:nvPr/>
          </p:nvSpPr>
          <p:spPr bwMode="auto">
            <a:xfrm>
              <a:off x="96" y="1926"/>
              <a:ext cx="56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5" name="Line 66"/>
            <p:cNvSpPr>
              <a:spLocks noChangeShapeType="1"/>
            </p:cNvSpPr>
            <p:nvPr/>
          </p:nvSpPr>
          <p:spPr bwMode="auto">
            <a:xfrm>
              <a:off x="96" y="3105"/>
              <a:ext cx="56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6" name="Line 67"/>
            <p:cNvSpPr>
              <a:spLocks noChangeShapeType="1"/>
            </p:cNvSpPr>
            <p:nvPr/>
          </p:nvSpPr>
          <p:spPr bwMode="auto">
            <a:xfrm>
              <a:off x="96" y="2508"/>
              <a:ext cx="56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7" name="Line 68"/>
            <p:cNvSpPr>
              <a:spLocks noChangeShapeType="1"/>
            </p:cNvSpPr>
            <p:nvPr/>
          </p:nvSpPr>
          <p:spPr bwMode="auto">
            <a:xfrm>
              <a:off x="2448" y="720"/>
              <a:ext cx="0" cy="312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8" name="Line 69"/>
            <p:cNvSpPr>
              <a:spLocks noChangeShapeType="1"/>
            </p:cNvSpPr>
            <p:nvPr/>
          </p:nvSpPr>
          <p:spPr bwMode="auto">
            <a:xfrm>
              <a:off x="1248" y="720"/>
              <a:ext cx="0" cy="312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9" name="Line 70"/>
            <p:cNvSpPr>
              <a:spLocks noChangeShapeType="1"/>
            </p:cNvSpPr>
            <p:nvPr/>
          </p:nvSpPr>
          <p:spPr bwMode="auto">
            <a:xfrm>
              <a:off x="96" y="3474"/>
              <a:ext cx="56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00" name="Line 71"/>
            <p:cNvSpPr>
              <a:spLocks noChangeShapeType="1"/>
            </p:cNvSpPr>
            <p:nvPr/>
          </p:nvSpPr>
          <p:spPr bwMode="auto">
            <a:xfrm>
              <a:off x="96" y="1713"/>
              <a:ext cx="56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8132" name="Line 74"/>
          <p:cNvSpPr>
            <a:spLocks noChangeShapeType="1"/>
          </p:cNvSpPr>
          <p:nvPr/>
        </p:nvSpPr>
        <p:spPr bwMode="auto">
          <a:xfrm>
            <a:off x="114300" y="1782763"/>
            <a:ext cx="8991600" cy="0"/>
          </a:xfrm>
          <a:prstGeom prst="line">
            <a:avLst/>
          </a:prstGeom>
          <a:noFill/>
          <a:ln w="28575">
            <a:solidFill>
              <a:schemeClr val="tx2"/>
            </a:solidFill>
            <a:round/>
            <a:headEnd/>
            <a:tailEnd type="none" w="sm" len="sm"/>
          </a:ln>
          <a:extLst>
            <a:ext uri="{909E8E84-426E-40DD-AFC4-6F175D3DCCD1}">
              <a14:hiddenFill xmlns:a14="http://schemas.microsoft.com/office/drawing/2010/main">
                <a:noFill/>
              </a14:hiddenFill>
            </a:ext>
          </a:extLst>
        </p:spPr>
        <p:txBody>
          <a:bodyPr wrap="none" lIns="45720" rIns="45720" anchor="ctr">
            <a:spAutoFit/>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50" name="Rectangle 62"/>
          <p:cNvSpPr>
            <a:spLocks noChangeArrowheads="1"/>
          </p:cNvSpPr>
          <p:nvPr/>
        </p:nvSpPr>
        <p:spPr bwMode="auto">
          <a:xfrm>
            <a:off x="4714875" y="5715000"/>
            <a:ext cx="2438400" cy="533400"/>
          </a:xfrm>
          <a:prstGeom prst="rect">
            <a:avLst/>
          </a:prstGeom>
          <a:solidFill>
            <a:srgbClr val="FF99CC"/>
          </a:solidFill>
          <a:ln w="381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9219" name="Rectangle 52"/>
          <p:cNvSpPr>
            <a:spLocks noGrp="1" noChangeArrowheads="1"/>
          </p:cNvSpPr>
          <p:nvPr>
            <p:ph type="title"/>
          </p:nvPr>
        </p:nvSpPr>
        <p:spPr/>
        <p:txBody>
          <a:bodyPr/>
          <a:lstStyle/>
          <a:p>
            <a:pPr eaLnBrk="1" hangingPunct="1"/>
            <a:r>
              <a:rPr lang="en-US" altLang="en-US" smtClean="0"/>
              <a:t>Reading DRAM Supercell (2,1)</a:t>
            </a:r>
          </a:p>
        </p:txBody>
      </p:sp>
      <p:sp>
        <p:nvSpPr>
          <p:cNvPr id="63541" name="Rectangle 53"/>
          <p:cNvSpPr>
            <a:spLocks noGrp="1" noChangeArrowheads="1"/>
          </p:cNvSpPr>
          <p:nvPr>
            <p:ph type="body" idx="1"/>
          </p:nvPr>
        </p:nvSpPr>
        <p:spPr>
          <a:xfrm>
            <a:off x="609600" y="1143000"/>
            <a:ext cx="8167688" cy="533400"/>
          </a:xfrm>
        </p:spPr>
        <p:txBody>
          <a:bodyPr/>
          <a:lstStyle/>
          <a:p>
            <a:pPr eaLnBrk="1" hangingPunct="1">
              <a:buFont typeface="Wingdings" panose="05000000000000000000" pitchFamily="2" charset="2"/>
              <a:buNone/>
              <a:defRPr/>
            </a:pPr>
            <a:r>
              <a:rPr lang="en-US" smtClean="0"/>
              <a:t>Step 1(a): Row access strobe (</a:t>
            </a:r>
            <a:r>
              <a:rPr lang="en-US" smtClean="0">
                <a:solidFill>
                  <a:srgbClr val="FF0000"/>
                </a:solidFill>
              </a:rPr>
              <a:t>RAS</a:t>
            </a:r>
            <a:r>
              <a:rPr lang="en-US" smtClean="0"/>
              <a:t>) selects row 2.</a:t>
            </a:r>
          </a:p>
        </p:txBody>
      </p:sp>
      <p:sp>
        <p:nvSpPr>
          <p:cNvPr id="9221" name="Text Box 5"/>
          <p:cNvSpPr txBox="1">
            <a:spLocks noChangeArrowheads="1"/>
          </p:cNvSpPr>
          <p:nvPr/>
        </p:nvSpPr>
        <p:spPr bwMode="auto">
          <a:xfrm>
            <a:off x="5643563" y="274002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cols</a:t>
            </a:r>
          </a:p>
        </p:txBody>
      </p:sp>
      <p:sp>
        <p:nvSpPr>
          <p:cNvPr id="9222" name="Text Box 6"/>
          <p:cNvSpPr txBox="1">
            <a:spLocks noChangeArrowheads="1"/>
          </p:cNvSpPr>
          <p:nvPr/>
        </p:nvSpPr>
        <p:spPr bwMode="auto">
          <a:xfrm>
            <a:off x="3838575" y="4143375"/>
            <a:ext cx="665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rows</a:t>
            </a:r>
          </a:p>
        </p:txBody>
      </p:sp>
      <p:sp>
        <p:nvSpPr>
          <p:cNvPr id="9223" name="Rectangle 7"/>
          <p:cNvSpPr>
            <a:spLocks noChangeArrowheads="1"/>
          </p:cNvSpPr>
          <p:nvPr/>
        </p:nvSpPr>
        <p:spPr bwMode="auto">
          <a:xfrm>
            <a:off x="4705350" y="32607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9224" name="Rectangle 8"/>
          <p:cNvSpPr>
            <a:spLocks noChangeArrowheads="1"/>
          </p:cNvSpPr>
          <p:nvPr/>
        </p:nvSpPr>
        <p:spPr bwMode="auto">
          <a:xfrm>
            <a:off x="5314950" y="32607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9225" name="Rectangle 9"/>
          <p:cNvSpPr>
            <a:spLocks noChangeArrowheads="1"/>
          </p:cNvSpPr>
          <p:nvPr/>
        </p:nvSpPr>
        <p:spPr bwMode="auto">
          <a:xfrm>
            <a:off x="5924550" y="32607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9226" name="Rectangle 10"/>
          <p:cNvSpPr>
            <a:spLocks noChangeArrowheads="1"/>
          </p:cNvSpPr>
          <p:nvPr/>
        </p:nvSpPr>
        <p:spPr bwMode="auto">
          <a:xfrm>
            <a:off x="6534150" y="32607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9227" name="Rectangle 11"/>
          <p:cNvSpPr>
            <a:spLocks noChangeArrowheads="1"/>
          </p:cNvSpPr>
          <p:nvPr/>
        </p:nvSpPr>
        <p:spPr bwMode="auto">
          <a:xfrm>
            <a:off x="4705350" y="37941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9228" name="Rectangle 12"/>
          <p:cNvSpPr>
            <a:spLocks noChangeArrowheads="1"/>
          </p:cNvSpPr>
          <p:nvPr/>
        </p:nvSpPr>
        <p:spPr bwMode="auto">
          <a:xfrm>
            <a:off x="5314950" y="37941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9229" name="Rectangle 13"/>
          <p:cNvSpPr>
            <a:spLocks noChangeArrowheads="1"/>
          </p:cNvSpPr>
          <p:nvPr/>
        </p:nvSpPr>
        <p:spPr bwMode="auto">
          <a:xfrm>
            <a:off x="5924550" y="37941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9230" name="Rectangle 14"/>
          <p:cNvSpPr>
            <a:spLocks noChangeArrowheads="1"/>
          </p:cNvSpPr>
          <p:nvPr/>
        </p:nvSpPr>
        <p:spPr bwMode="auto">
          <a:xfrm>
            <a:off x="6534150" y="37941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63492" name="Text Box 4"/>
          <p:cNvSpPr txBox="1">
            <a:spLocks noChangeArrowheads="1"/>
          </p:cNvSpPr>
          <p:nvPr/>
        </p:nvSpPr>
        <p:spPr bwMode="auto">
          <a:xfrm>
            <a:off x="2760663" y="3076575"/>
            <a:ext cx="1039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solidFill>
                  <a:srgbClr val="FF0000"/>
                </a:solidFill>
                <a:latin typeface="Courier New" panose="02070309020205020404" pitchFamily="49" charset="0"/>
              </a:rPr>
              <a:t>RAS = 2</a:t>
            </a:r>
          </a:p>
        </p:txBody>
      </p:sp>
      <p:sp>
        <p:nvSpPr>
          <p:cNvPr id="9232" name="Rectangle 15"/>
          <p:cNvSpPr>
            <a:spLocks noChangeArrowheads="1"/>
          </p:cNvSpPr>
          <p:nvPr/>
        </p:nvSpPr>
        <p:spPr bwMode="auto">
          <a:xfrm>
            <a:off x="4705350" y="4327525"/>
            <a:ext cx="6096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9233" name="Rectangle 16"/>
          <p:cNvSpPr>
            <a:spLocks noChangeArrowheads="1"/>
          </p:cNvSpPr>
          <p:nvPr/>
        </p:nvSpPr>
        <p:spPr bwMode="auto">
          <a:xfrm>
            <a:off x="5314950" y="4327525"/>
            <a:ext cx="6096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9234" name="Rectangle 17"/>
          <p:cNvSpPr>
            <a:spLocks noChangeArrowheads="1"/>
          </p:cNvSpPr>
          <p:nvPr/>
        </p:nvSpPr>
        <p:spPr bwMode="auto">
          <a:xfrm>
            <a:off x="5924550" y="4327525"/>
            <a:ext cx="6096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9235" name="Rectangle 18"/>
          <p:cNvSpPr>
            <a:spLocks noChangeArrowheads="1"/>
          </p:cNvSpPr>
          <p:nvPr/>
        </p:nvSpPr>
        <p:spPr bwMode="auto">
          <a:xfrm>
            <a:off x="6534150" y="4327525"/>
            <a:ext cx="6096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9236" name="Text Box 23"/>
          <p:cNvSpPr txBox="1">
            <a:spLocks noChangeArrowheads="1"/>
          </p:cNvSpPr>
          <p:nvPr/>
        </p:nvSpPr>
        <p:spPr bwMode="auto">
          <a:xfrm>
            <a:off x="4857750" y="29400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0</a:t>
            </a:r>
          </a:p>
        </p:txBody>
      </p:sp>
      <p:sp>
        <p:nvSpPr>
          <p:cNvPr id="9237" name="Text Box 24"/>
          <p:cNvSpPr txBox="1">
            <a:spLocks noChangeArrowheads="1"/>
          </p:cNvSpPr>
          <p:nvPr/>
        </p:nvSpPr>
        <p:spPr bwMode="auto">
          <a:xfrm>
            <a:off x="5467350" y="295592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a:t>
            </a:r>
          </a:p>
        </p:txBody>
      </p:sp>
      <p:sp>
        <p:nvSpPr>
          <p:cNvPr id="9238" name="Text Box 25"/>
          <p:cNvSpPr txBox="1">
            <a:spLocks noChangeArrowheads="1"/>
          </p:cNvSpPr>
          <p:nvPr/>
        </p:nvSpPr>
        <p:spPr bwMode="auto">
          <a:xfrm>
            <a:off x="6084888" y="295592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2</a:t>
            </a:r>
          </a:p>
        </p:txBody>
      </p:sp>
      <p:sp>
        <p:nvSpPr>
          <p:cNvPr id="9239" name="Text Box 26"/>
          <p:cNvSpPr txBox="1">
            <a:spLocks noChangeArrowheads="1"/>
          </p:cNvSpPr>
          <p:nvPr/>
        </p:nvSpPr>
        <p:spPr bwMode="auto">
          <a:xfrm>
            <a:off x="6694488" y="295592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3</a:t>
            </a:r>
          </a:p>
        </p:txBody>
      </p:sp>
      <p:sp>
        <p:nvSpPr>
          <p:cNvPr id="9240" name="Text Box 27"/>
          <p:cNvSpPr txBox="1">
            <a:spLocks noChangeArrowheads="1"/>
          </p:cNvSpPr>
          <p:nvPr/>
        </p:nvSpPr>
        <p:spPr bwMode="auto">
          <a:xfrm>
            <a:off x="4400550" y="33813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0</a:t>
            </a:r>
          </a:p>
        </p:txBody>
      </p:sp>
      <p:sp>
        <p:nvSpPr>
          <p:cNvPr id="9241" name="Text Box 28"/>
          <p:cNvSpPr txBox="1">
            <a:spLocks noChangeArrowheads="1"/>
          </p:cNvSpPr>
          <p:nvPr/>
        </p:nvSpPr>
        <p:spPr bwMode="auto">
          <a:xfrm>
            <a:off x="4400550" y="39147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a:t>
            </a:r>
          </a:p>
        </p:txBody>
      </p:sp>
      <p:sp>
        <p:nvSpPr>
          <p:cNvPr id="9242" name="Text Box 29"/>
          <p:cNvSpPr txBox="1">
            <a:spLocks noChangeArrowheads="1"/>
          </p:cNvSpPr>
          <p:nvPr/>
        </p:nvSpPr>
        <p:spPr bwMode="auto">
          <a:xfrm>
            <a:off x="4400550" y="44481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2</a:t>
            </a:r>
          </a:p>
        </p:txBody>
      </p:sp>
      <p:sp>
        <p:nvSpPr>
          <p:cNvPr id="9243" name="Text Box 37"/>
          <p:cNvSpPr txBox="1">
            <a:spLocks noChangeArrowheads="1"/>
          </p:cNvSpPr>
          <p:nvPr/>
        </p:nvSpPr>
        <p:spPr bwMode="auto">
          <a:xfrm>
            <a:off x="4983163" y="6292850"/>
            <a:ext cx="1978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internal row buffer</a:t>
            </a:r>
          </a:p>
        </p:txBody>
      </p:sp>
      <p:sp>
        <p:nvSpPr>
          <p:cNvPr id="9244" name="Rectangle 38"/>
          <p:cNvSpPr>
            <a:spLocks noChangeArrowheads="1"/>
          </p:cNvSpPr>
          <p:nvPr/>
        </p:nvSpPr>
        <p:spPr bwMode="auto">
          <a:xfrm>
            <a:off x="3867150" y="2667000"/>
            <a:ext cx="3667125" cy="40386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9245" name="Text Box 39"/>
          <p:cNvSpPr txBox="1">
            <a:spLocks noChangeArrowheads="1"/>
          </p:cNvSpPr>
          <p:nvPr/>
        </p:nvSpPr>
        <p:spPr bwMode="auto">
          <a:xfrm>
            <a:off x="3740150" y="2346325"/>
            <a:ext cx="188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16 x 8 DRAM chip</a:t>
            </a:r>
          </a:p>
        </p:txBody>
      </p:sp>
      <p:sp>
        <p:nvSpPr>
          <p:cNvPr id="9246" name="Rectangle 19"/>
          <p:cNvSpPr>
            <a:spLocks noChangeArrowheads="1"/>
          </p:cNvSpPr>
          <p:nvPr/>
        </p:nvSpPr>
        <p:spPr bwMode="auto">
          <a:xfrm>
            <a:off x="4705350" y="48609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9247" name="Rectangle 20"/>
          <p:cNvSpPr>
            <a:spLocks noChangeArrowheads="1"/>
          </p:cNvSpPr>
          <p:nvPr/>
        </p:nvSpPr>
        <p:spPr bwMode="auto">
          <a:xfrm>
            <a:off x="5314950" y="48609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9248" name="Rectangle 21"/>
          <p:cNvSpPr>
            <a:spLocks noChangeArrowheads="1"/>
          </p:cNvSpPr>
          <p:nvPr/>
        </p:nvSpPr>
        <p:spPr bwMode="auto">
          <a:xfrm>
            <a:off x="5924550" y="48609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9249" name="Rectangle 22"/>
          <p:cNvSpPr>
            <a:spLocks noChangeArrowheads="1"/>
          </p:cNvSpPr>
          <p:nvPr/>
        </p:nvSpPr>
        <p:spPr bwMode="auto">
          <a:xfrm>
            <a:off x="6534150" y="4860925"/>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9250" name="Text Box 30"/>
          <p:cNvSpPr txBox="1">
            <a:spLocks noChangeArrowheads="1"/>
          </p:cNvSpPr>
          <p:nvPr/>
        </p:nvSpPr>
        <p:spPr bwMode="auto">
          <a:xfrm>
            <a:off x="4400550" y="49815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3</a:t>
            </a:r>
          </a:p>
        </p:txBody>
      </p:sp>
      <p:sp>
        <p:nvSpPr>
          <p:cNvPr id="9251" name="Rectangle 32"/>
          <p:cNvSpPr>
            <a:spLocks noChangeArrowheads="1"/>
          </p:cNvSpPr>
          <p:nvPr/>
        </p:nvSpPr>
        <p:spPr bwMode="auto">
          <a:xfrm>
            <a:off x="4702175" y="5699125"/>
            <a:ext cx="6096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9252" name="Rectangle 33"/>
          <p:cNvSpPr>
            <a:spLocks noChangeArrowheads="1"/>
          </p:cNvSpPr>
          <p:nvPr/>
        </p:nvSpPr>
        <p:spPr bwMode="auto">
          <a:xfrm>
            <a:off x="5311775" y="5699125"/>
            <a:ext cx="6096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9253" name="Rectangle 34"/>
          <p:cNvSpPr>
            <a:spLocks noChangeArrowheads="1"/>
          </p:cNvSpPr>
          <p:nvPr/>
        </p:nvSpPr>
        <p:spPr bwMode="auto">
          <a:xfrm>
            <a:off x="5921375" y="5699125"/>
            <a:ext cx="6096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9254" name="Rectangle 35"/>
          <p:cNvSpPr>
            <a:spLocks noChangeArrowheads="1"/>
          </p:cNvSpPr>
          <p:nvPr/>
        </p:nvSpPr>
        <p:spPr bwMode="auto">
          <a:xfrm>
            <a:off x="6530975" y="5699125"/>
            <a:ext cx="6096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9255" name="Line 45"/>
          <p:cNvSpPr>
            <a:spLocks noChangeShapeType="1"/>
          </p:cNvSpPr>
          <p:nvPr/>
        </p:nvSpPr>
        <p:spPr bwMode="auto">
          <a:xfrm flipV="1">
            <a:off x="2733675" y="3625850"/>
            <a:ext cx="1143000" cy="158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56" name="Text Box 46"/>
          <p:cNvSpPr txBox="1">
            <a:spLocks noChangeArrowheads="1"/>
          </p:cNvSpPr>
          <p:nvPr/>
        </p:nvSpPr>
        <p:spPr bwMode="auto">
          <a:xfrm>
            <a:off x="3008313" y="3686175"/>
            <a:ext cx="673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latin typeface="Courier New" panose="02070309020205020404" pitchFamily="49" charset="0"/>
              </a:rPr>
              <a:t>addr</a:t>
            </a:r>
          </a:p>
        </p:txBody>
      </p:sp>
      <p:sp>
        <p:nvSpPr>
          <p:cNvPr id="9257" name="Line 47"/>
          <p:cNvSpPr>
            <a:spLocks noChangeShapeType="1"/>
          </p:cNvSpPr>
          <p:nvPr/>
        </p:nvSpPr>
        <p:spPr bwMode="auto">
          <a:xfrm>
            <a:off x="2733675" y="5394325"/>
            <a:ext cx="11430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58" name="Text Box 48"/>
          <p:cNvSpPr txBox="1">
            <a:spLocks noChangeArrowheads="1"/>
          </p:cNvSpPr>
          <p:nvPr/>
        </p:nvSpPr>
        <p:spPr bwMode="auto">
          <a:xfrm>
            <a:off x="2976563" y="5438775"/>
            <a:ext cx="673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latin typeface="Courier New" panose="02070309020205020404" pitchFamily="49" charset="0"/>
              </a:rPr>
              <a:t>data</a:t>
            </a:r>
          </a:p>
        </p:txBody>
      </p:sp>
      <p:sp>
        <p:nvSpPr>
          <p:cNvPr id="9259" name="Text Box 49"/>
          <p:cNvSpPr txBox="1">
            <a:spLocks noChangeArrowheads="1"/>
          </p:cNvSpPr>
          <p:nvPr/>
        </p:nvSpPr>
        <p:spPr bwMode="auto">
          <a:xfrm>
            <a:off x="3184525" y="3306763"/>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200"/>
              <a:t>2</a:t>
            </a:r>
          </a:p>
          <a:p>
            <a:pPr>
              <a:lnSpc>
                <a:spcPct val="100000"/>
              </a:lnSpc>
            </a:pPr>
            <a:r>
              <a:rPr lang="en-US" altLang="en-US" sz="1200"/>
              <a:t>/</a:t>
            </a:r>
          </a:p>
        </p:txBody>
      </p:sp>
      <p:sp>
        <p:nvSpPr>
          <p:cNvPr id="9260" name="Text Box 50"/>
          <p:cNvSpPr txBox="1">
            <a:spLocks noChangeArrowheads="1"/>
          </p:cNvSpPr>
          <p:nvPr/>
        </p:nvSpPr>
        <p:spPr bwMode="auto">
          <a:xfrm>
            <a:off x="3190875" y="5089525"/>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200"/>
              <a:t>8</a:t>
            </a:r>
          </a:p>
          <a:p>
            <a:pPr>
              <a:lnSpc>
                <a:spcPct val="100000"/>
              </a:lnSpc>
            </a:pPr>
            <a:r>
              <a:rPr lang="en-US" altLang="en-US" sz="1200"/>
              <a:t>/</a:t>
            </a:r>
          </a:p>
        </p:txBody>
      </p:sp>
      <p:sp>
        <p:nvSpPr>
          <p:cNvPr id="9261" name="Rectangle 51"/>
          <p:cNvSpPr>
            <a:spLocks noChangeArrowheads="1"/>
          </p:cNvSpPr>
          <p:nvPr/>
        </p:nvSpPr>
        <p:spPr bwMode="auto">
          <a:xfrm>
            <a:off x="1590675" y="2955925"/>
            <a:ext cx="1143000" cy="3200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memory</a:t>
            </a:r>
          </a:p>
          <a:p>
            <a:pPr>
              <a:lnSpc>
                <a:spcPct val="100000"/>
              </a:lnSpc>
            </a:pPr>
            <a:r>
              <a:rPr lang="en-US" altLang="en-US" sz="1600"/>
              <a:t>controller</a:t>
            </a:r>
          </a:p>
        </p:txBody>
      </p:sp>
      <p:sp>
        <p:nvSpPr>
          <p:cNvPr id="63545" name="Rectangle 57"/>
          <p:cNvSpPr>
            <a:spLocks noChangeArrowheads="1"/>
          </p:cNvSpPr>
          <p:nvPr/>
        </p:nvSpPr>
        <p:spPr bwMode="auto">
          <a:xfrm>
            <a:off x="609600" y="1676400"/>
            <a:ext cx="8610600" cy="533400"/>
          </a:xfrm>
          <a:prstGeom prst="rect">
            <a:avLst/>
          </a:prstGeom>
          <a:noFill/>
          <a:ln w="9525">
            <a:noFill/>
            <a:miter lim="800000"/>
            <a:headEnd/>
            <a:tailEnd/>
          </a:ln>
          <a:effectLst/>
        </p:spPr>
        <p:txBody>
          <a:bodyPr lIns="90479" tIns="44446" rIns="90479" bIns="44446"/>
          <a:lstStyle/>
          <a:p>
            <a:pPr marL="385763" indent="-385763" eaLnBrk="1" hangingPunct="1">
              <a:lnSpc>
                <a:spcPct val="95000"/>
              </a:lnSpc>
              <a:spcBef>
                <a:spcPct val="50000"/>
              </a:spcBef>
              <a:buClr>
                <a:schemeClr val="hlink"/>
              </a:buClr>
              <a:buFont typeface="Wingdings" pitchFamily="2" charset="2"/>
              <a:buNone/>
              <a:defRPr/>
            </a:pPr>
            <a:r>
              <a:rPr lang="en-US" sz="2400">
                <a:solidFill>
                  <a:schemeClr val="tx2"/>
                </a:solidFill>
                <a:effectLst>
                  <a:outerShdw blurRad="38100" dist="38100" dir="2700000" algn="tl">
                    <a:srgbClr val="C0C0C0"/>
                  </a:outerShdw>
                </a:effectLst>
              </a:rPr>
              <a:t>Step 1(b): Row 2 copied from DRAM array to row buffer.</a:t>
            </a:r>
          </a:p>
        </p:txBody>
      </p:sp>
      <p:grpSp>
        <p:nvGrpSpPr>
          <p:cNvPr id="2" name="Group 65"/>
          <p:cNvGrpSpPr>
            <a:grpSpLocks/>
          </p:cNvGrpSpPr>
          <p:nvPr/>
        </p:nvGrpSpPr>
        <p:grpSpPr bwMode="auto">
          <a:xfrm>
            <a:off x="4705350" y="4324350"/>
            <a:ext cx="2438400" cy="533400"/>
            <a:chOff x="3018" y="2582"/>
            <a:chExt cx="1536" cy="336"/>
          </a:xfrm>
        </p:grpSpPr>
        <p:sp>
          <p:nvSpPr>
            <p:cNvPr id="9270" name="Rectangle 66"/>
            <p:cNvSpPr>
              <a:spLocks noChangeArrowheads="1"/>
            </p:cNvSpPr>
            <p:nvPr/>
          </p:nvSpPr>
          <p:spPr bwMode="auto">
            <a:xfrm>
              <a:off x="3018" y="2582"/>
              <a:ext cx="384" cy="336"/>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9271" name="Rectangle 67"/>
            <p:cNvSpPr>
              <a:spLocks noChangeArrowheads="1"/>
            </p:cNvSpPr>
            <p:nvPr/>
          </p:nvSpPr>
          <p:spPr bwMode="auto">
            <a:xfrm>
              <a:off x="3402" y="2582"/>
              <a:ext cx="384" cy="336"/>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9272" name="Rectangle 68"/>
            <p:cNvSpPr>
              <a:spLocks noChangeArrowheads="1"/>
            </p:cNvSpPr>
            <p:nvPr/>
          </p:nvSpPr>
          <p:spPr bwMode="auto">
            <a:xfrm>
              <a:off x="3786" y="2582"/>
              <a:ext cx="384" cy="336"/>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9273" name="Rectangle 69"/>
            <p:cNvSpPr>
              <a:spLocks noChangeArrowheads="1"/>
            </p:cNvSpPr>
            <p:nvPr/>
          </p:nvSpPr>
          <p:spPr bwMode="auto">
            <a:xfrm>
              <a:off x="4170" y="2582"/>
              <a:ext cx="384" cy="336"/>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sp>
        <p:nvSpPr>
          <p:cNvPr id="9264" name="Rectangle 31"/>
          <p:cNvSpPr>
            <a:spLocks noChangeArrowheads="1"/>
          </p:cNvSpPr>
          <p:nvPr/>
        </p:nvSpPr>
        <p:spPr bwMode="auto">
          <a:xfrm>
            <a:off x="4702175" y="3260725"/>
            <a:ext cx="2438400" cy="2133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nvGrpSpPr>
          <p:cNvPr id="3" name="Group 63"/>
          <p:cNvGrpSpPr>
            <a:grpSpLocks/>
          </p:cNvGrpSpPr>
          <p:nvPr/>
        </p:nvGrpSpPr>
        <p:grpSpPr bwMode="auto">
          <a:xfrm>
            <a:off x="4857750" y="4708525"/>
            <a:ext cx="2133600" cy="990600"/>
            <a:chOff x="3114" y="2822"/>
            <a:chExt cx="1344" cy="624"/>
          </a:xfrm>
        </p:grpSpPr>
        <p:sp>
          <p:nvSpPr>
            <p:cNvPr id="9266" name="AutoShape 40"/>
            <p:cNvSpPr>
              <a:spLocks noChangeArrowheads="1"/>
            </p:cNvSpPr>
            <p:nvPr/>
          </p:nvSpPr>
          <p:spPr bwMode="auto">
            <a:xfrm>
              <a:off x="3114" y="2822"/>
              <a:ext cx="192" cy="624"/>
            </a:xfrm>
            <a:prstGeom prst="downArrow">
              <a:avLst>
                <a:gd name="adj1" fmla="val 50000"/>
                <a:gd name="adj2" fmla="val 81250"/>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9267" name="AutoShape 41"/>
            <p:cNvSpPr>
              <a:spLocks noChangeArrowheads="1"/>
            </p:cNvSpPr>
            <p:nvPr/>
          </p:nvSpPr>
          <p:spPr bwMode="auto">
            <a:xfrm>
              <a:off x="3498" y="2822"/>
              <a:ext cx="192" cy="624"/>
            </a:xfrm>
            <a:prstGeom prst="downArrow">
              <a:avLst>
                <a:gd name="adj1" fmla="val 50000"/>
                <a:gd name="adj2" fmla="val 81250"/>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9268" name="AutoShape 42"/>
            <p:cNvSpPr>
              <a:spLocks noChangeArrowheads="1"/>
            </p:cNvSpPr>
            <p:nvPr/>
          </p:nvSpPr>
          <p:spPr bwMode="auto">
            <a:xfrm>
              <a:off x="3882" y="2822"/>
              <a:ext cx="192" cy="624"/>
            </a:xfrm>
            <a:prstGeom prst="downArrow">
              <a:avLst>
                <a:gd name="adj1" fmla="val 50000"/>
                <a:gd name="adj2" fmla="val 81250"/>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9269" name="AutoShape 43"/>
            <p:cNvSpPr>
              <a:spLocks noChangeArrowheads="1"/>
            </p:cNvSpPr>
            <p:nvPr/>
          </p:nvSpPr>
          <p:spPr bwMode="auto">
            <a:xfrm>
              <a:off x="4266" y="2822"/>
              <a:ext cx="192" cy="624"/>
            </a:xfrm>
            <a:prstGeom prst="downArrow">
              <a:avLst>
                <a:gd name="adj1" fmla="val 50000"/>
                <a:gd name="adj2" fmla="val 81250"/>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5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3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50" grpId="0" animBg="1"/>
      <p:bldP spid="63492" grpId="0" autoUpdateAnimBg="0"/>
      <p:bldP spid="6354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50"/>
          <p:cNvSpPr>
            <a:spLocks noGrp="1" noChangeArrowheads="1"/>
          </p:cNvSpPr>
          <p:nvPr>
            <p:ph type="title"/>
          </p:nvPr>
        </p:nvSpPr>
        <p:spPr/>
        <p:txBody>
          <a:bodyPr/>
          <a:lstStyle/>
          <a:p>
            <a:pPr eaLnBrk="1" hangingPunct="1"/>
            <a:r>
              <a:rPr lang="en-US" altLang="en-US" smtClean="0"/>
              <a:t>Reading DRAM Supercell (2,1)</a:t>
            </a:r>
          </a:p>
        </p:txBody>
      </p:sp>
      <p:sp>
        <p:nvSpPr>
          <p:cNvPr id="64563" name="Rectangle 51"/>
          <p:cNvSpPr>
            <a:spLocks noGrp="1" noChangeArrowheads="1"/>
          </p:cNvSpPr>
          <p:nvPr>
            <p:ph type="body" idx="1"/>
          </p:nvPr>
        </p:nvSpPr>
        <p:spPr>
          <a:xfrm>
            <a:off x="290513" y="1057275"/>
            <a:ext cx="8701087" cy="536575"/>
          </a:xfrm>
        </p:spPr>
        <p:txBody>
          <a:bodyPr/>
          <a:lstStyle/>
          <a:p>
            <a:pPr eaLnBrk="1" hangingPunct="1">
              <a:buFont typeface="Wingdings" panose="05000000000000000000" pitchFamily="2" charset="2"/>
              <a:buNone/>
              <a:defRPr/>
            </a:pPr>
            <a:r>
              <a:rPr lang="en-US" smtClean="0"/>
              <a:t>Step 2(a): Column access strobe (</a:t>
            </a:r>
            <a:r>
              <a:rPr lang="en-US" smtClean="0">
                <a:solidFill>
                  <a:srgbClr val="FF0000"/>
                </a:solidFill>
              </a:rPr>
              <a:t>CAS</a:t>
            </a:r>
            <a:r>
              <a:rPr lang="en-US" smtClean="0"/>
              <a:t>) selects column 1.</a:t>
            </a:r>
          </a:p>
        </p:txBody>
      </p:sp>
      <p:sp>
        <p:nvSpPr>
          <p:cNvPr id="10244" name="Text Box 4"/>
          <p:cNvSpPr txBox="1">
            <a:spLocks noChangeArrowheads="1"/>
          </p:cNvSpPr>
          <p:nvPr/>
        </p:nvSpPr>
        <p:spPr bwMode="auto">
          <a:xfrm>
            <a:off x="9636125" y="9051925"/>
            <a:ext cx="1552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internal buffer</a:t>
            </a:r>
          </a:p>
        </p:txBody>
      </p:sp>
      <p:sp>
        <p:nvSpPr>
          <p:cNvPr id="10245" name="Text Box 6"/>
          <p:cNvSpPr txBox="1">
            <a:spLocks noChangeArrowheads="1"/>
          </p:cNvSpPr>
          <p:nvPr/>
        </p:nvSpPr>
        <p:spPr bwMode="auto">
          <a:xfrm>
            <a:off x="5654675" y="2749550"/>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cols</a:t>
            </a:r>
          </a:p>
        </p:txBody>
      </p:sp>
      <p:sp>
        <p:nvSpPr>
          <p:cNvPr id="10246" name="Text Box 7"/>
          <p:cNvSpPr txBox="1">
            <a:spLocks noChangeArrowheads="1"/>
          </p:cNvSpPr>
          <p:nvPr/>
        </p:nvSpPr>
        <p:spPr bwMode="auto">
          <a:xfrm>
            <a:off x="3849688" y="4152900"/>
            <a:ext cx="665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rows</a:t>
            </a:r>
          </a:p>
        </p:txBody>
      </p:sp>
      <p:sp>
        <p:nvSpPr>
          <p:cNvPr id="10247" name="Rectangle 8"/>
          <p:cNvSpPr>
            <a:spLocks noChangeArrowheads="1"/>
          </p:cNvSpPr>
          <p:nvPr/>
        </p:nvSpPr>
        <p:spPr bwMode="auto">
          <a:xfrm>
            <a:off x="4716463" y="3270250"/>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0248" name="Rectangle 9"/>
          <p:cNvSpPr>
            <a:spLocks noChangeArrowheads="1"/>
          </p:cNvSpPr>
          <p:nvPr/>
        </p:nvSpPr>
        <p:spPr bwMode="auto">
          <a:xfrm>
            <a:off x="5326063" y="3270250"/>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0249" name="Rectangle 10"/>
          <p:cNvSpPr>
            <a:spLocks noChangeArrowheads="1"/>
          </p:cNvSpPr>
          <p:nvPr/>
        </p:nvSpPr>
        <p:spPr bwMode="auto">
          <a:xfrm>
            <a:off x="5935663" y="3270250"/>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0250" name="Rectangle 11"/>
          <p:cNvSpPr>
            <a:spLocks noChangeArrowheads="1"/>
          </p:cNvSpPr>
          <p:nvPr/>
        </p:nvSpPr>
        <p:spPr bwMode="auto">
          <a:xfrm>
            <a:off x="6545263" y="3270250"/>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0251" name="Rectangle 12"/>
          <p:cNvSpPr>
            <a:spLocks noChangeArrowheads="1"/>
          </p:cNvSpPr>
          <p:nvPr/>
        </p:nvSpPr>
        <p:spPr bwMode="auto">
          <a:xfrm>
            <a:off x="4716463" y="3803650"/>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0252" name="Rectangle 13"/>
          <p:cNvSpPr>
            <a:spLocks noChangeArrowheads="1"/>
          </p:cNvSpPr>
          <p:nvPr/>
        </p:nvSpPr>
        <p:spPr bwMode="auto">
          <a:xfrm>
            <a:off x="5326063" y="3803650"/>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0253" name="Rectangle 14"/>
          <p:cNvSpPr>
            <a:spLocks noChangeArrowheads="1"/>
          </p:cNvSpPr>
          <p:nvPr/>
        </p:nvSpPr>
        <p:spPr bwMode="auto">
          <a:xfrm>
            <a:off x="5935663" y="3803650"/>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0254" name="Rectangle 15"/>
          <p:cNvSpPr>
            <a:spLocks noChangeArrowheads="1"/>
          </p:cNvSpPr>
          <p:nvPr/>
        </p:nvSpPr>
        <p:spPr bwMode="auto">
          <a:xfrm>
            <a:off x="6545263" y="3803650"/>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0255" name="Rectangle 16"/>
          <p:cNvSpPr>
            <a:spLocks noChangeArrowheads="1"/>
          </p:cNvSpPr>
          <p:nvPr/>
        </p:nvSpPr>
        <p:spPr bwMode="auto">
          <a:xfrm>
            <a:off x="4716463" y="4337050"/>
            <a:ext cx="609600" cy="533400"/>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0256" name="Rectangle 17"/>
          <p:cNvSpPr>
            <a:spLocks noChangeArrowheads="1"/>
          </p:cNvSpPr>
          <p:nvPr/>
        </p:nvSpPr>
        <p:spPr bwMode="auto">
          <a:xfrm>
            <a:off x="5326063" y="4337050"/>
            <a:ext cx="609600" cy="533400"/>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0257" name="Rectangle 18"/>
          <p:cNvSpPr>
            <a:spLocks noChangeArrowheads="1"/>
          </p:cNvSpPr>
          <p:nvPr/>
        </p:nvSpPr>
        <p:spPr bwMode="auto">
          <a:xfrm>
            <a:off x="5935663" y="4337050"/>
            <a:ext cx="609600" cy="533400"/>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0258" name="Rectangle 19"/>
          <p:cNvSpPr>
            <a:spLocks noChangeArrowheads="1"/>
          </p:cNvSpPr>
          <p:nvPr/>
        </p:nvSpPr>
        <p:spPr bwMode="auto">
          <a:xfrm>
            <a:off x="6545263" y="4337050"/>
            <a:ext cx="609600" cy="533400"/>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0259" name="Rectangle 20"/>
          <p:cNvSpPr>
            <a:spLocks noChangeArrowheads="1"/>
          </p:cNvSpPr>
          <p:nvPr/>
        </p:nvSpPr>
        <p:spPr bwMode="auto">
          <a:xfrm>
            <a:off x="4716463" y="4870450"/>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0260" name="Rectangle 21"/>
          <p:cNvSpPr>
            <a:spLocks noChangeArrowheads="1"/>
          </p:cNvSpPr>
          <p:nvPr/>
        </p:nvSpPr>
        <p:spPr bwMode="auto">
          <a:xfrm>
            <a:off x="5326063" y="4870450"/>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0261" name="Rectangle 22"/>
          <p:cNvSpPr>
            <a:spLocks noChangeArrowheads="1"/>
          </p:cNvSpPr>
          <p:nvPr/>
        </p:nvSpPr>
        <p:spPr bwMode="auto">
          <a:xfrm>
            <a:off x="5935663" y="4870450"/>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0262" name="Rectangle 23"/>
          <p:cNvSpPr>
            <a:spLocks noChangeArrowheads="1"/>
          </p:cNvSpPr>
          <p:nvPr/>
        </p:nvSpPr>
        <p:spPr bwMode="auto">
          <a:xfrm>
            <a:off x="6545263" y="4870450"/>
            <a:ext cx="609600" cy="533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0263" name="Text Box 24"/>
          <p:cNvSpPr txBox="1">
            <a:spLocks noChangeArrowheads="1"/>
          </p:cNvSpPr>
          <p:nvPr/>
        </p:nvSpPr>
        <p:spPr bwMode="auto">
          <a:xfrm>
            <a:off x="4868863" y="294957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0</a:t>
            </a:r>
          </a:p>
        </p:txBody>
      </p:sp>
      <p:sp>
        <p:nvSpPr>
          <p:cNvPr id="10264" name="Text Box 25"/>
          <p:cNvSpPr txBox="1">
            <a:spLocks noChangeArrowheads="1"/>
          </p:cNvSpPr>
          <p:nvPr/>
        </p:nvSpPr>
        <p:spPr bwMode="auto">
          <a:xfrm>
            <a:off x="5478463" y="296545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a:t>
            </a:r>
          </a:p>
        </p:txBody>
      </p:sp>
      <p:sp>
        <p:nvSpPr>
          <p:cNvPr id="10265" name="Text Box 26"/>
          <p:cNvSpPr txBox="1">
            <a:spLocks noChangeArrowheads="1"/>
          </p:cNvSpPr>
          <p:nvPr/>
        </p:nvSpPr>
        <p:spPr bwMode="auto">
          <a:xfrm>
            <a:off x="6096000" y="29654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2</a:t>
            </a:r>
          </a:p>
        </p:txBody>
      </p:sp>
      <p:sp>
        <p:nvSpPr>
          <p:cNvPr id="10266" name="Text Box 27"/>
          <p:cNvSpPr txBox="1">
            <a:spLocks noChangeArrowheads="1"/>
          </p:cNvSpPr>
          <p:nvPr/>
        </p:nvSpPr>
        <p:spPr bwMode="auto">
          <a:xfrm>
            <a:off x="6705600" y="29654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3</a:t>
            </a:r>
          </a:p>
        </p:txBody>
      </p:sp>
      <p:sp>
        <p:nvSpPr>
          <p:cNvPr id="10267" name="Text Box 28"/>
          <p:cNvSpPr txBox="1">
            <a:spLocks noChangeArrowheads="1"/>
          </p:cNvSpPr>
          <p:nvPr/>
        </p:nvSpPr>
        <p:spPr bwMode="auto">
          <a:xfrm>
            <a:off x="4411663" y="33909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0</a:t>
            </a:r>
          </a:p>
        </p:txBody>
      </p:sp>
      <p:sp>
        <p:nvSpPr>
          <p:cNvPr id="10268" name="Text Box 29"/>
          <p:cNvSpPr txBox="1">
            <a:spLocks noChangeArrowheads="1"/>
          </p:cNvSpPr>
          <p:nvPr/>
        </p:nvSpPr>
        <p:spPr bwMode="auto">
          <a:xfrm>
            <a:off x="4411663" y="39243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a:t>
            </a:r>
          </a:p>
        </p:txBody>
      </p:sp>
      <p:sp>
        <p:nvSpPr>
          <p:cNvPr id="10269" name="Text Box 30"/>
          <p:cNvSpPr txBox="1">
            <a:spLocks noChangeArrowheads="1"/>
          </p:cNvSpPr>
          <p:nvPr/>
        </p:nvSpPr>
        <p:spPr bwMode="auto">
          <a:xfrm>
            <a:off x="4411663" y="44577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2</a:t>
            </a:r>
          </a:p>
        </p:txBody>
      </p:sp>
      <p:sp>
        <p:nvSpPr>
          <p:cNvPr id="10270" name="Text Box 31"/>
          <p:cNvSpPr txBox="1">
            <a:spLocks noChangeArrowheads="1"/>
          </p:cNvSpPr>
          <p:nvPr/>
        </p:nvSpPr>
        <p:spPr bwMode="auto">
          <a:xfrm>
            <a:off x="4411663" y="49911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3</a:t>
            </a:r>
          </a:p>
        </p:txBody>
      </p:sp>
      <p:sp>
        <p:nvSpPr>
          <p:cNvPr id="10271" name="Rectangle 32"/>
          <p:cNvSpPr>
            <a:spLocks noChangeArrowheads="1"/>
          </p:cNvSpPr>
          <p:nvPr/>
        </p:nvSpPr>
        <p:spPr bwMode="auto">
          <a:xfrm>
            <a:off x="4713288" y="3270250"/>
            <a:ext cx="2438400" cy="2133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0272" name="Rectangle 35"/>
          <p:cNvSpPr>
            <a:spLocks noChangeArrowheads="1"/>
          </p:cNvSpPr>
          <p:nvPr/>
        </p:nvSpPr>
        <p:spPr bwMode="auto">
          <a:xfrm>
            <a:off x="5932488" y="5699125"/>
            <a:ext cx="609600" cy="533400"/>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0273" name="Rectangle 36"/>
          <p:cNvSpPr>
            <a:spLocks noChangeArrowheads="1"/>
          </p:cNvSpPr>
          <p:nvPr/>
        </p:nvSpPr>
        <p:spPr bwMode="auto">
          <a:xfrm>
            <a:off x="6542088" y="5699125"/>
            <a:ext cx="609600" cy="533400"/>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0274" name="Text Box 38"/>
          <p:cNvSpPr txBox="1">
            <a:spLocks noChangeArrowheads="1"/>
          </p:cNvSpPr>
          <p:nvPr/>
        </p:nvSpPr>
        <p:spPr bwMode="auto">
          <a:xfrm>
            <a:off x="4994275" y="6302375"/>
            <a:ext cx="1978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internal row buffer</a:t>
            </a:r>
          </a:p>
        </p:txBody>
      </p:sp>
      <p:sp>
        <p:nvSpPr>
          <p:cNvPr id="10275" name="Rectangle 39"/>
          <p:cNvSpPr>
            <a:spLocks noChangeArrowheads="1"/>
          </p:cNvSpPr>
          <p:nvPr/>
        </p:nvSpPr>
        <p:spPr bwMode="auto">
          <a:xfrm>
            <a:off x="3878263" y="2676525"/>
            <a:ext cx="3644900" cy="40386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0276" name="Text Box 40"/>
          <p:cNvSpPr txBox="1">
            <a:spLocks noChangeArrowheads="1"/>
          </p:cNvSpPr>
          <p:nvPr/>
        </p:nvSpPr>
        <p:spPr bwMode="auto">
          <a:xfrm>
            <a:off x="3759200" y="2355850"/>
            <a:ext cx="188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16 x 8 DRAM chip</a:t>
            </a:r>
          </a:p>
        </p:txBody>
      </p:sp>
      <p:sp>
        <p:nvSpPr>
          <p:cNvPr id="64554" name="Text Box 42"/>
          <p:cNvSpPr txBox="1">
            <a:spLocks noChangeArrowheads="1"/>
          </p:cNvSpPr>
          <p:nvPr/>
        </p:nvSpPr>
        <p:spPr bwMode="auto">
          <a:xfrm>
            <a:off x="2778125" y="3086100"/>
            <a:ext cx="1039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solidFill>
                  <a:srgbClr val="FF0000"/>
                </a:solidFill>
                <a:latin typeface="Courier New" panose="02070309020205020404" pitchFamily="49" charset="0"/>
              </a:rPr>
              <a:t>CAS = 1</a:t>
            </a:r>
          </a:p>
        </p:txBody>
      </p:sp>
      <p:sp>
        <p:nvSpPr>
          <p:cNvPr id="10278" name="Line 43"/>
          <p:cNvSpPr>
            <a:spLocks noChangeShapeType="1"/>
          </p:cNvSpPr>
          <p:nvPr/>
        </p:nvSpPr>
        <p:spPr bwMode="auto">
          <a:xfrm flipV="1">
            <a:off x="2697163" y="3635375"/>
            <a:ext cx="1143000" cy="158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79" name="Text Box 44"/>
          <p:cNvSpPr txBox="1">
            <a:spLocks noChangeArrowheads="1"/>
          </p:cNvSpPr>
          <p:nvPr/>
        </p:nvSpPr>
        <p:spPr bwMode="auto">
          <a:xfrm>
            <a:off x="2971800" y="3695700"/>
            <a:ext cx="673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latin typeface="Courier New" panose="02070309020205020404" pitchFamily="49" charset="0"/>
              </a:rPr>
              <a:t>addr</a:t>
            </a:r>
          </a:p>
        </p:txBody>
      </p:sp>
      <p:sp>
        <p:nvSpPr>
          <p:cNvPr id="10280" name="Line 45"/>
          <p:cNvSpPr>
            <a:spLocks noChangeShapeType="1"/>
          </p:cNvSpPr>
          <p:nvPr/>
        </p:nvSpPr>
        <p:spPr bwMode="auto">
          <a:xfrm>
            <a:off x="2697163" y="5403850"/>
            <a:ext cx="11430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81" name="Text Box 46"/>
          <p:cNvSpPr txBox="1">
            <a:spLocks noChangeArrowheads="1"/>
          </p:cNvSpPr>
          <p:nvPr/>
        </p:nvSpPr>
        <p:spPr bwMode="auto">
          <a:xfrm>
            <a:off x="2940050" y="5448300"/>
            <a:ext cx="673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latin typeface="Courier New" panose="02070309020205020404" pitchFamily="49" charset="0"/>
              </a:rPr>
              <a:t>data</a:t>
            </a:r>
          </a:p>
        </p:txBody>
      </p:sp>
      <p:sp>
        <p:nvSpPr>
          <p:cNvPr id="10282" name="Text Box 47"/>
          <p:cNvSpPr txBox="1">
            <a:spLocks noChangeArrowheads="1"/>
          </p:cNvSpPr>
          <p:nvPr/>
        </p:nvSpPr>
        <p:spPr bwMode="auto">
          <a:xfrm>
            <a:off x="3148013" y="3316288"/>
            <a:ext cx="26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200"/>
              <a:t>2</a:t>
            </a:r>
          </a:p>
          <a:p>
            <a:pPr>
              <a:lnSpc>
                <a:spcPct val="100000"/>
              </a:lnSpc>
            </a:pPr>
            <a:r>
              <a:rPr lang="en-US" altLang="en-US" sz="1200"/>
              <a:t>/</a:t>
            </a:r>
          </a:p>
        </p:txBody>
      </p:sp>
      <p:sp>
        <p:nvSpPr>
          <p:cNvPr id="10283" name="Text Box 48"/>
          <p:cNvSpPr txBox="1">
            <a:spLocks noChangeArrowheads="1"/>
          </p:cNvSpPr>
          <p:nvPr/>
        </p:nvSpPr>
        <p:spPr bwMode="auto">
          <a:xfrm>
            <a:off x="3154363" y="5099050"/>
            <a:ext cx="26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200"/>
              <a:t>8</a:t>
            </a:r>
          </a:p>
          <a:p>
            <a:pPr>
              <a:lnSpc>
                <a:spcPct val="100000"/>
              </a:lnSpc>
            </a:pPr>
            <a:r>
              <a:rPr lang="en-US" altLang="en-US" sz="1200"/>
              <a:t>/</a:t>
            </a:r>
          </a:p>
        </p:txBody>
      </p:sp>
      <p:sp>
        <p:nvSpPr>
          <p:cNvPr id="10284" name="Rectangle 49"/>
          <p:cNvSpPr>
            <a:spLocks noChangeArrowheads="1"/>
          </p:cNvSpPr>
          <p:nvPr/>
        </p:nvSpPr>
        <p:spPr bwMode="auto">
          <a:xfrm>
            <a:off x="1554163" y="2965450"/>
            <a:ext cx="1143000" cy="3200400"/>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memory</a:t>
            </a:r>
          </a:p>
          <a:p>
            <a:pPr>
              <a:lnSpc>
                <a:spcPct val="100000"/>
              </a:lnSpc>
            </a:pPr>
            <a:r>
              <a:rPr lang="en-US" altLang="en-US" sz="1600"/>
              <a:t>controller</a:t>
            </a:r>
          </a:p>
        </p:txBody>
      </p:sp>
      <p:sp>
        <p:nvSpPr>
          <p:cNvPr id="64565" name="Rectangle 53"/>
          <p:cNvSpPr>
            <a:spLocks noChangeArrowheads="1"/>
          </p:cNvSpPr>
          <p:nvPr/>
        </p:nvSpPr>
        <p:spPr bwMode="auto">
          <a:xfrm>
            <a:off x="301625" y="1565275"/>
            <a:ext cx="8701088" cy="833438"/>
          </a:xfrm>
          <a:prstGeom prst="rect">
            <a:avLst/>
          </a:prstGeom>
          <a:noFill/>
          <a:ln w="9525">
            <a:noFill/>
            <a:miter lim="800000"/>
            <a:headEnd/>
            <a:tailEnd/>
          </a:ln>
          <a:effectLst/>
        </p:spPr>
        <p:txBody>
          <a:bodyPr lIns="90479" tIns="44446" rIns="90479" bIns="44446"/>
          <a:lstStyle/>
          <a:p>
            <a:pPr marL="385763" indent="-385763" eaLnBrk="1" hangingPunct="1">
              <a:lnSpc>
                <a:spcPct val="95000"/>
              </a:lnSpc>
              <a:spcBef>
                <a:spcPct val="50000"/>
              </a:spcBef>
              <a:buClr>
                <a:schemeClr val="hlink"/>
              </a:buClr>
              <a:buFont typeface="Wingdings" pitchFamily="2" charset="2"/>
              <a:buNone/>
              <a:defRPr/>
            </a:pPr>
            <a:r>
              <a:rPr lang="en-US" sz="2400">
                <a:solidFill>
                  <a:schemeClr val="tx2"/>
                </a:solidFill>
                <a:effectLst>
                  <a:outerShdw blurRad="38100" dist="38100" dir="2700000" algn="tl">
                    <a:srgbClr val="C0C0C0"/>
                  </a:outerShdw>
                </a:effectLst>
              </a:rPr>
              <a:t>Step 2(b): Supercell (2,1) copied from buffer to data lines, and eventually back to the CPU.</a:t>
            </a:r>
          </a:p>
        </p:txBody>
      </p:sp>
      <p:sp>
        <p:nvSpPr>
          <p:cNvPr id="10286" name="Rectangle 33"/>
          <p:cNvSpPr>
            <a:spLocks noChangeArrowheads="1"/>
          </p:cNvSpPr>
          <p:nvPr/>
        </p:nvSpPr>
        <p:spPr bwMode="auto">
          <a:xfrm>
            <a:off x="4713288" y="5699125"/>
            <a:ext cx="609600" cy="533400"/>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0287" name="Rectangle 54"/>
          <p:cNvSpPr>
            <a:spLocks noChangeArrowheads="1"/>
          </p:cNvSpPr>
          <p:nvPr/>
        </p:nvSpPr>
        <p:spPr bwMode="auto">
          <a:xfrm>
            <a:off x="5322888" y="5689600"/>
            <a:ext cx="609600" cy="533400"/>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64546" name="Rectangle 34"/>
          <p:cNvSpPr>
            <a:spLocks noChangeArrowheads="1"/>
          </p:cNvSpPr>
          <p:nvPr/>
        </p:nvSpPr>
        <p:spPr bwMode="auto">
          <a:xfrm>
            <a:off x="5311775" y="5708650"/>
            <a:ext cx="609600" cy="533400"/>
          </a:xfrm>
          <a:prstGeom prst="rect">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0289" name="Rectangle 37"/>
          <p:cNvSpPr>
            <a:spLocks noChangeArrowheads="1"/>
          </p:cNvSpPr>
          <p:nvPr/>
        </p:nvSpPr>
        <p:spPr bwMode="auto">
          <a:xfrm>
            <a:off x="4703763" y="5697538"/>
            <a:ext cx="2438400" cy="533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64553" name="AutoShape 41"/>
          <p:cNvSpPr>
            <a:spLocks noChangeArrowheads="1"/>
          </p:cNvSpPr>
          <p:nvPr/>
        </p:nvSpPr>
        <p:spPr bwMode="auto">
          <a:xfrm rot="6382932">
            <a:off x="4505326" y="4778375"/>
            <a:ext cx="304800" cy="1724025"/>
          </a:xfrm>
          <a:prstGeom prst="downArrow">
            <a:avLst>
              <a:gd name="adj1" fmla="val 58333"/>
              <a:gd name="adj2" fmla="val 102677"/>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nvGrpSpPr>
          <p:cNvPr id="2" name="Group 57"/>
          <p:cNvGrpSpPr>
            <a:grpSpLocks/>
          </p:cNvGrpSpPr>
          <p:nvPr/>
        </p:nvGrpSpPr>
        <p:grpSpPr bwMode="auto">
          <a:xfrm>
            <a:off x="2747963" y="5748338"/>
            <a:ext cx="1133475" cy="1019175"/>
            <a:chOff x="1731" y="3621"/>
            <a:chExt cx="714" cy="642"/>
          </a:xfrm>
        </p:grpSpPr>
        <p:sp>
          <p:nvSpPr>
            <p:cNvPr id="10298" name="Text Box 5"/>
            <p:cNvSpPr txBox="1">
              <a:spLocks noChangeArrowheads="1"/>
            </p:cNvSpPr>
            <p:nvPr/>
          </p:nvSpPr>
          <p:spPr bwMode="auto">
            <a:xfrm>
              <a:off x="1731" y="3897"/>
              <a:ext cx="71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solidFill>
                    <a:srgbClr val="FF0000"/>
                  </a:solidFill>
                </a:rPr>
                <a:t>supercell </a:t>
              </a:r>
            </a:p>
            <a:p>
              <a:pPr>
                <a:lnSpc>
                  <a:spcPct val="100000"/>
                </a:lnSpc>
              </a:pPr>
              <a:r>
                <a:rPr lang="en-US" altLang="en-US" sz="1600">
                  <a:solidFill>
                    <a:srgbClr val="FF0000"/>
                  </a:solidFill>
                </a:rPr>
                <a:t>(2,1)</a:t>
              </a:r>
            </a:p>
          </p:txBody>
        </p:sp>
        <p:sp>
          <p:nvSpPr>
            <p:cNvPr id="10299" name="Rectangle 55"/>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grpSp>
      <p:grpSp>
        <p:nvGrpSpPr>
          <p:cNvPr id="3" name="Group 63"/>
          <p:cNvGrpSpPr>
            <a:grpSpLocks/>
          </p:cNvGrpSpPr>
          <p:nvPr/>
        </p:nvGrpSpPr>
        <p:grpSpPr bwMode="auto">
          <a:xfrm>
            <a:off x="415925" y="3787775"/>
            <a:ext cx="1139825" cy="1700213"/>
            <a:chOff x="262" y="2386"/>
            <a:chExt cx="718" cy="1071"/>
          </a:xfrm>
        </p:grpSpPr>
        <p:grpSp>
          <p:nvGrpSpPr>
            <p:cNvPr id="10293" name="Group 58"/>
            <p:cNvGrpSpPr>
              <a:grpSpLocks/>
            </p:cNvGrpSpPr>
            <p:nvPr/>
          </p:nvGrpSpPr>
          <p:grpSpPr bwMode="auto">
            <a:xfrm>
              <a:off x="266" y="2815"/>
              <a:ext cx="714" cy="642"/>
              <a:chOff x="1731" y="3621"/>
              <a:chExt cx="714" cy="642"/>
            </a:xfrm>
          </p:grpSpPr>
          <p:sp>
            <p:nvSpPr>
              <p:cNvPr id="10296" name="Text Box 59"/>
              <p:cNvSpPr txBox="1">
                <a:spLocks noChangeArrowheads="1"/>
              </p:cNvSpPr>
              <p:nvPr/>
            </p:nvSpPr>
            <p:spPr bwMode="auto">
              <a:xfrm>
                <a:off x="1731" y="3897"/>
                <a:ext cx="71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solidFill>
                      <a:srgbClr val="FF0000"/>
                    </a:solidFill>
                  </a:rPr>
                  <a:t>supercell </a:t>
                </a:r>
              </a:p>
              <a:p>
                <a:pPr>
                  <a:lnSpc>
                    <a:spcPct val="100000"/>
                  </a:lnSpc>
                </a:pPr>
                <a:r>
                  <a:rPr lang="en-US" altLang="en-US" sz="1600">
                    <a:solidFill>
                      <a:srgbClr val="FF0000"/>
                    </a:solidFill>
                  </a:rPr>
                  <a:t>(2,1)</a:t>
                </a:r>
              </a:p>
            </p:txBody>
          </p:sp>
          <p:sp>
            <p:nvSpPr>
              <p:cNvPr id="10297" name="Rectangle 60"/>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grpSp>
        <p:sp>
          <p:nvSpPr>
            <p:cNvPr id="10294" name="Line 61"/>
            <p:cNvSpPr>
              <a:spLocks noChangeShapeType="1"/>
            </p:cNvSpPr>
            <p:nvPr/>
          </p:nvSpPr>
          <p:spPr bwMode="auto">
            <a:xfrm flipH="1">
              <a:off x="262" y="2719"/>
              <a:ext cx="704" cy="0"/>
            </a:xfrm>
            <a:prstGeom prst="line">
              <a:avLst/>
            </a:prstGeom>
            <a:noFill/>
            <a:ln w="19050">
              <a:solidFill>
                <a:schemeClr val="tx2"/>
              </a:solidFill>
              <a:round/>
              <a:headEnd/>
              <a:tailEnd type="triangle" w="sm" len="sm"/>
            </a:ln>
            <a:extLst>
              <a:ext uri="{909E8E84-426E-40DD-AFC4-6F175D3DCCD1}">
                <a14:hiddenFill xmlns:a14="http://schemas.microsoft.com/office/drawing/2010/main">
                  <a:noFill/>
                </a14:hiddenFill>
              </a:ext>
            </a:extLst>
          </p:spPr>
          <p:txBody>
            <a:bodyPr wrap="none" lIns="45720" rIns="45720" anchor="ctr">
              <a:spAutoFit/>
            </a:bodyPr>
            <a:lstStyle/>
            <a:p>
              <a:endParaRPr lang="en-US"/>
            </a:p>
          </p:txBody>
        </p:sp>
        <p:sp>
          <p:nvSpPr>
            <p:cNvPr id="10295" name="Text Box 62"/>
            <p:cNvSpPr txBox="1">
              <a:spLocks noChangeArrowheads="1"/>
            </p:cNvSpPr>
            <p:nvPr/>
          </p:nvSpPr>
          <p:spPr bwMode="auto">
            <a:xfrm>
              <a:off x="277" y="2386"/>
              <a:ext cx="57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r>
                <a:rPr lang="en-US" altLang="en-US"/>
                <a:t>To CPU</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4553"/>
                                        </p:tgtEl>
                                        <p:attrNameLst>
                                          <p:attrName>style.visibility</p:attrName>
                                        </p:attrNameLst>
                                      </p:cBhvr>
                                      <p:to>
                                        <p:strVal val="visible"/>
                                      </p:to>
                                    </p:set>
                                  </p:childTnLst>
                                  <p:subTnLst>
                                    <p:set>
                                      <p:cBhvr override="childStyle">
                                        <p:cTn dur="1" fill="hold" display="0" masterRel="nextClick" afterEffect="1"/>
                                        <p:tgtEl>
                                          <p:spTgt spid="64553"/>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4" grpId="0" autoUpdateAnimBg="0"/>
      <p:bldP spid="64565" grpId="0" autoUpdateAnimBg="0"/>
      <p:bldP spid="64546" grpId="0" animBg="1" autoUpdateAnimBg="0"/>
      <p:bldP spid="645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86"/>
          <p:cNvSpPr>
            <a:spLocks noGrp="1" noChangeArrowheads="1"/>
          </p:cNvSpPr>
          <p:nvPr>
            <p:ph type="title"/>
          </p:nvPr>
        </p:nvSpPr>
        <p:spPr/>
        <p:txBody>
          <a:bodyPr/>
          <a:lstStyle/>
          <a:p>
            <a:pPr eaLnBrk="1" hangingPunct="1"/>
            <a:r>
              <a:rPr lang="en-US" altLang="en-US" smtClean="0"/>
              <a:t>Memory Modules</a:t>
            </a:r>
          </a:p>
        </p:txBody>
      </p:sp>
      <p:sp>
        <p:nvSpPr>
          <p:cNvPr id="11267" name="Rectangle 4"/>
          <p:cNvSpPr>
            <a:spLocks noChangeAspect="1" noChangeArrowheads="1"/>
          </p:cNvSpPr>
          <p:nvPr/>
        </p:nvSpPr>
        <p:spPr bwMode="auto">
          <a:xfrm>
            <a:off x="1549400" y="1174750"/>
            <a:ext cx="5062538" cy="2692400"/>
          </a:xfrm>
          <a:prstGeom prst="rect">
            <a:avLst/>
          </a:prstGeom>
          <a:solidFill>
            <a:schemeClr val="bg1"/>
          </a:solidFill>
          <a:ln w="12700">
            <a:solidFill>
              <a:schemeClr val="tx1"/>
            </a:solidFill>
            <a:miter lim="800000"/>
            <a:headEnd/>
            <a:tailEnd/>
          </a:ln>
          <a:effectLst>
            <a:outerShdw dist="107763" dir="2700000" algn="ctr" rotWithShape="0">
              <a:srgbClr val="000004"/>
            </a:outerShdw>
          </a:effec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268" name="Rectangle 5"/>
          <p:cNvSpPr>
            <a:spLocks noChangeAspect="1" noChangeArrowheads="1"/>
          </p:cNvSpPr>
          <p:nvPr/>
        </p:nvSpPr>
        <p:spPr bwMode="auto">
          <a:xfrm>
            <a:off x="2044700" y="4557713"/>
            <a:ext cx="4510088" cy="1279525"/>
          </a:xfrm>
          <a:prstGeom prst="rect">
            <a:avLst/>
          </a:prstGeom>
          <a:solidFill>
            <a:srgbClr val="FFFFFF"/>
          </a:solidFill>
          <a:ln w="12700">
            <a:solidFill>
              <a:schemeClr val="tx1"/>
            </a:solidFill>
            <a:miter lim="800000"/>
            <a:headEnd/>
            <a:tailEnd/>
          </a:ln>
          <a:effectLst>
            <a:outerShdw dist="107763" dir="2700000" algn="ctr" rotWithShape="0">
              <a:srgbClr val="000004"/>
            </a:outerShdw>
          </a:effec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269" name="Rectangle 6"/>
          <p:cNvSpPr>
            <a:spLocks noChangeAspect="1" noChangeArrowheads="1"/>
          </p:cNvSpPr>
          <p:nvPr/>
        </p:nvSpPr>
        <p:spPr bwMode="auto">
          <a:xfrm>
            <a:off x="5099050" y="1920875"/>
            <a:ext cx="1096963" cy="974725"/>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270" name="Rectangle 7"/>
          <p:cNvSpPr>
            <a:spLocks noChangeAspect="1" noChangeArrowheads="1"/>
          </p:cNvSpPr>
          <p:nvPr/>
        </p:nvSpPr>
        <p:spPr bwMode="auto">
          <a:xfrm>
            <a:off x="4611688" y="2043113"/>
            <a:ext cx="1096962" cy="974725"/>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271" name="Rectangle 8"/>
          <p:cNvSpPr>
            <a:spLocks noChangeAspect="1" noChangeArrowheads="1"/>
          </p:cNvSpPr>
          <p:nvPr/>
        </p:nvSpPr>
        <p:spPr bwMode="auto">
          <a:xfrm>
            <a:off x="4124325" y="2165350"/>
            <a:ext cx="1096963" cy="974725"/>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272" name="Rectangle 9"/>
          <p:cNvSpPr>
            <a:spLocks noChangeAspect="1" noChangeArrowheads="1"/>
          </p:cNvSpPr>
          <p:nvPr/>
        </p:nvSpPr>
        <p:spPr bwMode="auto">
          <a:xfrm>
            <a:off x="3636963" y="2286000"/>
            <a:ext cx="1096962" cy="976313"/>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273" name="Rectangle 10"/>
          <p:cNvSpPr>
            <a:spLocks noChangeAspect="1" noChangeArrowheads="1"/>
          </p:cNvSpPr>
          <p:nvPr/>
        </p:nvSpPr>
        <p:spPr bwMode="auto">
          <a:xfrm>
            <a:off x="3149600" y="2408238"/>
            <a:ext cx="1096963" cy="976312"/>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274" name="Rectangle 11"/>
          <p:cNvSpPr>
            <a:spLocks noChangeAspect="1" noChangeArrowheads="1"/>
          </p:cNvSpPr>
          <p:nvPr/>
        </p:nvSpPr>
        <p:spPr bwMode="auto">
          <a:xfrm>
            <a:off x="2662238" y="2530475"/>
            <a:ext cx="1096962" cy="974725"/>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275" name="Rectangle 12"/>
          <p:cNvSpPr>
            <a:spLocks noChangeAspect="1" noChangeArrowheads="1"/>
          </p:cNvSpPr>
          <p:nvPr/>
        </p:nvSpPr>
        <p:spPr bwMode="auto">
          <a:xfrm>
            <a:off x="2173288" y="2652713"/>
            <a:ext cx="1096962" cy="974725"/>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276" name="Rectangle 13"/>
          <p:cNvSpPr>
            <a:spLocks noChangeAspect="1" noChangeArrowheads="1"/>
          </p:cNvSpPr>
          <p:nvPr/>
        </p:nvSpPr>
        <p:spPr bwMode="auto">
          <a:xfrm>
            <a:off x="1685925" y="2774950"/>
            <a:ext cx="1096963" cy="974725"/>
          </a:xfrm>
          <a:prstGeom prst="rect">
            <a:avLst/>
          </a:prstGeom>
          <a:solidFill>
            <a:srgbClr val="FFFFFF"/>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11277" name="Rectangle 15"/>
          <p:cNvSpPr>
            <a:spLocks noChangeAspect="1" noChangeArrowheads="1"/>
          </p:cNvSpPr>
          <p:nvPr/>
        </p:nvSpPr>
        <p:spPr bwMode="auto">
          <a:xfrm>
            <a:off x="6743700" y="1560513"/>
            <a:ext cx="101600" cy="111125"/>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278" name="Text Box 16"/>
          <p:cNvSpPr txBox="1">
            <a:spLocks noChangeAspect="1" noChangeArrowheads="1"/>
          </p:cNvSpPr>
          <p:nvPr/>
        </p:nvSpPr>
        <p:spPr bwMode="auto">
          <a:xfrm>
            <a:off x="6815138" y="1446213"/>
            <a:ext cx="156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 supercell (i,j)</a:t>
            </a:r>
          </a:p>
        </p:txBody>
      </p:sp>
      <p:sp>
        <p:nvSpPr>
          <p:cNvPr id="11279" name="Text Box 61"/>
          <p:cNvSpPr txBox="1">
            <a:spLocks noChangeAspect="1" noChangeArrowheads="1"/>
          </p:cNvSpPr>
          <p:nvPr/>
        </p:nvSpPr>
        <p:spPr bwMode="auto">
          <a:xfrm>
            <a:off x="6648450" y="2120900"/>
            <a:ext cx="200977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64 MB  </a:t>
            </a:r>
          </a:p>
          <a:p>
            <a:pPr algn="l">
              <a:lnSpc>
                <a:spcPct val="100000"/>
              </a:lnSpc>
            </a:pPr>
            <a:r>
              <a:rPr lang="en-US" altLang="en-US" sz="1600"/>
              <a:t>memory module</a:t>
            </a:r>
          </a:p>
          <a:p>
            <a:pPr algn="l">
              <a:lnSpc>
                <a:spcPct val="100000"/>
              </a:lnSpc>
            </a:pPr>
            <a:r>
              <a:rPr lang="en-US" altLang="en-US" sz="1600"/>
              <a:t>consisting of</a:t>
            </a:r>
          </a:p>
          <a:p>
            <a:pPr algn="l">
              <a:lnSpc>
                <a:spcPct val="100000"/>
              </a:lnSpc>
            </a:pPr>
            <a:r>
              <a:rPr lang="en-US" altLang="en-US" sz="1600"/>
              <a:t>eight 8Mx8 DRAMs</a:t>
            </a:r>
          </a:p>
        </p:txBody>
      </p:sp>
      <p:grpSp>
        <p:nvGrpSpPr>
          <p:cNvPr id="2" name="Group 102"/>
          <p:cNvGrpSpPr>
            <a:grpSpLocks/>
          </p:cNvGrpSpPr>
          <p:nvPr/>
        </p:nvGrpSpPr>
        <p:grpSpPr bwMode="auto">
          <a:xfrm>
            <a:off x="1219200" y="1141413"/>
            <a:ext cx="4164013" cy="4035425"/>
            <a:chOff x="768" y="719"/>
            <a:chExt cx="2623" cy="2542"/>
          </a:xfrm>
        </p:grpSpPr>
        <p:sp>
          <p:nvSpPr>
            <p:cNvPr id="11371" name="Line 42"/>
            <p:cNvSpPr>
              <a:spLocks noChangeAspect="1" noChangeShapeType="1"/>
            </p:cNvSpPr>
            <p:nvPr/>
          </p:nvSpPr>
          <p:spPr bwMode="auto">
            <a:xfrm>
              <a:off x="768" y="913"/>
              <a:ext cx="2623" cy="0"/>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372" name="Group 99"/>
            <p:cNvGrpSpPr>
              <a:grpSpLocks/>
            </p:cNvGrpSpPr>
            <p:nvPr/>
          </p:nvGrpSpPr>
          <p:grpSpPr bwMode="auto">
            <a:xfrm>
              <a:off x="768" y="719"/>
              <a:ext cx="2610" cy="2542"/>
              <a:chOff x="768" y="719"/>
              <a:chExt cx="2610" cy="2542"/>
            </a:xfrm>
          </p:grpSpPr>
          <p:sp>
            <p:nvSpPr>
              <p:cNvPr id="11373" name="Text Box 43"/>
              <p:cNvSpPr txBox="1">
                <a:spLocks noChangeAspect="1" noChangeArrowheads="1"/>
              </p:cNvSpPr>
              <p:nvPr/>
            </p:nvSpPr>
            <p:spPr bwMode="auto">
              <a:xfrm>
                <a:off x="1433" y="719"/>
                <a:ext cx="18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latin typeface="Courier New" panose="02070309020205020404" pitchFamily="49" charset="0"/>
                  </a:rPr>
                  <a:t>addr (row = i, col = j)</a:t>
                </a:r>
              </a:p>
            </p:txBody>
          </p:sp>
          <p:sp>
            <p:nvSpPr>
              <p:cNvPr id="11374" name="Line 5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5" name="Line 5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6" name="Line 5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7" name="Line 5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8" name="Line 5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79" name="Line 5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80" name="Line 5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81" name="Line 6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82" name="Line 62"/>
              <p:cNvSpPr>
                <a:spLocks noChangeAspect="1" noChangeShapeType="1"/>
              </p:cNvSpPr>
              <p:nvPr/>
            </p:nvSpPr>
            <p:spPr bwMode="auto">
              <a:xfrm flipH="1" flipV="1">
                <a:off x="768" y="3255"/>
                <a:ext cx="518" cy="6"/>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83" name="Line 63"/>
              <p:cNvSpPr>
                <a:spLocks noChangeAspect="1" noChangeShapeType="1"/>
              </p:cNvSpPr>
              <p:nvPr/>
            </p:nvSpPr>
            <p:spPr bwMode="auto">
              <a:xfrm flipV="1">
                <a:off x="768" y="913"/>
                <a:ext cx="0" cy="2342"/>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281" name="Text Box 64"/>
          <p:cNvSpPr txBox="1">
            <a:spLocks noChangeAspect="1" noChangeArrowheads="1"/>
          </p:cNvSpPr>
          <p:nvPr/>
        </p:nvSpPr>
        <p:spPr bwMode="auto">
          <a:xfrm>
            <a:off x="6578600" y="4841875"/>
            <a:ext cx="11223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Memory</a:t>
            </a:r>
          </a:p>
          <a:p>
            <a:pPr algn="l">
              <a:lnSpc>
                <a:spcPct val="100000"/>
              </a:lnSpc>
            </a:pPr>
            <a:r>
              <a:rPr lang="en-US" altLang="en-US" sz="1600"/>
              <a:t>controller</a:t>
            </a:r>
          </a:p>
        </p:txBody>
      </p:sp>
      <p:sp>
        <p:nvSpPr>
          <p:cNvPr id="11282" name="Rectangle 65"/>
          <p:cNvSpPr>
            <a:spLocks noChangeAspect="1" noChangeArrowheads="1"/>
          </p:cNvSpPr>
          <p:nvPr/>
        </p:nvSpPr>
        <p:spPr bwMode="auto">
          <a:xfrm>
            <a:off x="3078163" y="3068638"/>
            <a:ext cx="101600" cy="112712"/>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283" name="Rectangle 66"/>
          <p:cNvSpPr>
            <a:spLocks noChangeAspect="1" noChangeArrowheads="1"/>
          </p:cNvSpPr>
          <p:nvPr/>
        </p:nvSpPr>
        <p:spPr bwMode="auto">
          <a:xfrm>
            <a:off x="2611438" y="3186113"/>
            <a:ext cx="101600" cy="111125"/>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284" name="Rectangle 67"/>
          <p:cNvSpPr>
            <a:spLocks noChangeAspect="1" noChangeArrowheads="1"/>
          </p:cNvSpPr>
          <p:nvPr/>
        </p:nvSpPr>
        <p:spPr bwMode="auto">
          <a:xfrm>
            <a:off x="3565525" y="2941638"/>
            <a:ext cx="101600" cy="112712"/>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285" name="Rectangle 68"/>
          <p:cNvSpPr>
            <a:spLocks noChangeAspect="1" noChangeArrowheads="1"/>
          </p:cNvSpPr>
          <p:nvPr/>
        </p:nvSpPr>
        <p:spPr bwMode="auto">
          <a:xfrm>
            <a:off x="4057650" y="2814638"/>
            <a:ext cx="101600" cy="112712"/>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286" name="Rectangle 69"/>
          <p:cNvSpPr>
            <a:spLocks noChangeAspect="1" noChangeArrowheads="1"/>
          </p:cNvSpPr>
          <p:nvPr/>
        </p:nvSpPr>
        <p:spPr bwMode="auto">
          <a:xfrm>
            <a:off x="4560888" y="2682875"/>
            <a:ext cx="101600" cy="111125"/>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287" name="Rectangle 70"/>
          <p:cNvSpPr>
            <a:spLocks noChangeAspect="1" noChangeArrowheads="1"/>
          </p:cNvSpPr>
          <p:nvPr/>
        </p:nvSpPr>
        <p:spPr bwMode="auto">
          <a:xfrm>
            <a:off x="5038725" y="2571750"/>
            <a:ext cx="101600" cy="111125"/>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288" name="Rectangle 71"/>
          <p:cNvSpPr>
            <a:spLocks noChangeAspect="1" noChangeArrowheads="1"/>
          </p:cNvSpPr>
          <p:nvPr/>
        </p:nvSpPr>
        <p:spPr bwMode="auto">
          <a:xfrm>
            <a:off x="5526088" y="2438400"/>
            <a:ext cx="101600" cy="112713"/>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289" name="Rectangle 72"/>
          <p:cNvSpPr>
            <a:spLocks noChangeAspect="1" noChangeArrowheads="1"/>
          </p:cNvSpPr>
          <p:nvPr/>
        </p:nvSpPr>
        <p:spPr bwMode="auto">
          <a:xfrm>
            <a:off x="6003925" y="2317750"/>
            <a:ext cx="101600" cy="111125"/>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290" name="Text Box 74"/>
          <p:cNvSpPr txBox="1">
            <a:spLocks noChangeAspect="1" noChangeArrowheads="1"/>
          </p:cNvSpPr>
          <p:nvPr/>
        </p:nvSpPr>
        <p:spPr bwMode="auto">
          <a:xfrm>
            <a:off x="2057400" y="2763838"/>
            <a:ext cx="7667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200"/>
              <a:t>DRAM 7</a:t>
            </a:r>
          </a:p>
        </p:txBody>
      </p:sp>
      <p:sp>
        <p:nvSpPr>
          <p:cNvPr id="11291" name="Text Box 75"/>
          <p:cNvSpPr txBox="1">
            <a:spLocks noChangeAspect="1" noChangeArrowheads="1"/>
          </p:cNvSpPr>
          <p:nvPr/>
        </p:nvSpPr>
        <p:spPr bwMode="auto">
          <a:xfrm>
            <a:off x="5534025" y="1870075"/>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200"/>
              <a:t>DRAM 0</a:t>
            </a:r>
          </a:p>
        </p:txBody>
      </p:sp>
      <p:grpSp>
        <p:nvGrpSpPr>
          <p:cNvPr id="4" name="Group 138"/>
          <p:cNvGrpSpPr>
            <a:grpSpLocks/>
          </p:cNvGrpSpPr>
          <p:nvPr/>
        </p:nvGrpSpPr>
        <p:grpSpPr bwMode="auto">
          <a:xfrm>
            <a:off x="2009775" y="2424113"/>
            <a:ext cx="4591050" cy="3154362"/>
            <a:chOff x="1266" y="1527"/>
            <a:chExt cx="2892" cy="1987"/>
          </a:xfrm>
        </p:grpSpPr>
        <p:grpSp>
          <p:nvGrpSpPr>
            <p:cNvPr id="11325" name="Group 108"/>
            <p:cNvGrpSpPr>
              <a:grpSpLocks/>
            </p:cNvGrpSpPr>
            <p:nvPr/>
          </p:nvGrpSpPr>
          <p:grpSpPr bwMode="auto">
            <a:xfrm>
              <a:off x="1266" y="3023"/>
              <a:ext cx="2892" cy="491"/>
              <a:chOff x="1266" y="3023"/>
              <a:chExt cx="2892" cy="491"/>
            </a:xfrm>
          </p:grpSpPr>
          <p:sp>
            <p:nvSpPr>
              <p:cNvPr id="11344" name="Text Box 17"/>
              <p:cNvSpPr txBox="1">
                <a:spLocks noChangeAspect="1" noChangeArrowheads="1"/>
              </p:cNvSpPr>
              <p:nvPr/>
            </p:nvSpPr>
            <p:spPr bwMode="auto">
              <a:xfrm>
                <a:off x="3889" y="30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0</a:t>
                </a:r>
              </a:p>
            </p:txBody>
          </p:sp>
          <p:sp>
            <p:nvSpPr>
              <p:cNvPr id="11345" name="Text Box 18"/>
              <p:cNvSpPr txBox="1">
                <a:spLocks noChangeAspect="1" noChangeArrowheads="1"/>
              </p:cNvSpPr>
              <p:nvPr/>
            </p:nvSpPr>
            <p:spPr bwMode="auto">
              <a:xfrm>
                <a:off x="2695"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31</a:t>
                </a:r>
              </a:p>
            </p:txBody>
          </p:sp>
          <p:sp>
            <p:nvSpPr>
              <p:cNvPr id="11346" name="Text Box 23"/>
              <p:cNvSpPr txBox="1">
                <a:spLocks noChangeAspect="1" noChangeArrowheads="1"/>
              </p:cNvSpPr>
              <p:nvPr/>
            </p:nvSpPr>
            <p:spPr bwMode="auto">
              <a:xfrm>
                <a:off x="3645" y="30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7</a:t>
                </a:r>
              </a:p>
            </p:txBody>
          </p:sp>
          <p:sp>
            <p:nvSpPr>
              <p:cNvPr id="11347" name="Text Box 24"/>
              <p:cNvSpPr txBox="1">
                <a:spLocks noChangeAspect="1" noChangeArrowheads="1"/>
              </p:cNvSpPr>
              <p:nvPr/>
            </p:nvSpPr>
            <p:spPr bwMode="auto">
              <a:xfrm>
                <a:off x="3554" y="30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8</a:t>
                </a:r>
              </a:p>
            </p:txBody>
          </p:sp>
          <p:sp>
            <p:nvSpPr>
              <p:cNvPr id="11348" name="Text Box 25"/>
              <p:cNvSpPr txBox="1">
                <a:spLocks noChangeAspect="1" noChangeArrowheads="1"/>
              </p:cNvSpPr>
              <p:nvPr/>
            </p:nvSpPr>
            <p:spPr bwMode="auto">
              <a:xfrm>
                <a:off x="3309"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15</a:t>
                </a:r>
              </a:p>
            </p:txBody>
          </p:sp>
          <p:sp>
            <p:nvSpPr>
              <p:cNvPr id="11349" name="Text Box 26"/>
              <p:cNvSpPr txBox="1">
                <a:spLocks noChangeAspect="1" noChangeArrowheads="1"/>
              </p:cNvSpPr>
              <p:nvPr/>
            </p:nvSpPr>
            <p:spPr bwMode="auto">
              <a:xfrm>
                <a:off x="3194"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16</a:t>
                </a:r>
              </a:p>
            </p:txBody>
          </p:sp>
          <p:sp>
            <p:nvSpPr>
              <p:cNvPr id="11350" name="Text Box 27"/>
              <p:cNvSpPr txBox="1">
                <a:spLocks noChangeAspect="1" noChangeArrowheads="1"/>
              </p:cNvSpPr>
              <p:nvPr/>
            </p:nvSpPr>
            <p:spPr bwMode="auto">
              <a:xfrm>
                <a:off x="3030"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23</a:t>
                </a:r>
              </a:p>
            </p:txBody>
          </p:sp>
          <p:sp>
            <p:nvSpPr>
              <p:cNvPr id="11351" name="Text Box 28"/>
              <p:cNvSpPr txBox="1">
                <a:spLocks noChangeAspect="1" noChangeArrowheads="1"/>
              </p:cNvSpPr>
              <p:nvPr/>
            </p:nvSpPr>
            <p:spPr bwMode="auto">
              <a:xfrm>
                <a:off x="2925"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24</a:t>
                </a:r>
              </a:p>
            </p:txBody>
          </p:sp>
          <p:sp>
            <p:nvSpPr>
              <p:cNvPr id="11352" name="Text Box 29"/>
              <p:cNvSpPr txBox="1">
                <a:spLocks noChangeAspect="1" noChangeArrowheads="1"/>
              </p:cNvSpPr>
              <p:nvPr/>
            </p:nvSpPr>
            <p:spPr bwMode="auto">
              <a:xfrm>
                <a:off x="2591"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32</a:t>
                </a:r>
              </a:p>
            </p:txBody>
          </p:sp>
          <p:sp>
            <p:nvSpPr>
              <p:cNvPr id="11353" name="Text Box 30"/>
              <p:cNvSpPr txBox="1">
                <a:spLocks noChangeAspect="1" noChangeArrowheads="1"/>
              </p:cNvSpPr>
              <p:nvPr/>
            </p:nvSpPr>
            <p:spPr bwMode="auto">
              <a:xfrm>
                <a:off x="1468"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63</a:t>
                </a:r>
              </a:p>
            </p:txBody>
          </p:sp>
          <p:sp>
            <p:nvSpPr>
              <p:cNvPr id="11354" name="Text Box 35"/>
              <p:cNvSpPr txBox="1">
                <a:spLocks noChangeAspect="1" noChangeArrowheads="1"/>
              </p:cNvSpPr>
              <p:nvPr/>
            </p:nvSpPr>
            <p:spPr bwMode="auto">
              <a:xfrm>
                <a:off x="2407"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39</a:t>
                </a:r>
              </a:p>
            </p:txBody>
          </p:sp>
          <p:sp>
            <p:nvSpPr>
              <p:cNvPr id="11355" name="Text Box 36"/>
              <p:cNvSpPr txBox="1">
                <a:spLocks noChangeAspect="1" noChangeArrowheads="1"/>
              </p:cNvSpPr>
              <p:nvPr/>
            </p:nvSpPr>
            <p:spPr bwMode="auto">
              <a:xfrm>
                <a:off x="2283"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40</a:t>
                </a:r>
              </a:p>
            </p:txBody>
          </p:sp>
          <p:sp>
            <p:nvSpPr>
              <p:cNvPr id="11356" name="Text Box 37"/>
              <p:cNvSpPr txBox="1">
                <a:spLocks noChangeAspect="1" noChangeArrowheads="1"/>
              </p:cNvSpPr>
              <p:nvPr/>
            </p:nvSpPr>
            <p:spPr bwMode="auto">
              <a:xfrm>
                <a:off x="2082"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47</a:t>
                </a:r>
              </a:p>
            </p:txBody>
          </p:sp>
          <p:sp>
            <p:nvSpPr>
              <p:cNvPr id="11357" name="Text Box 38"/>
              <p:cNvSpPr txBox="1">
                <a:spLocks noChangeAspect="1" noChangeArrowheads="1"/>
              </p:cNvSpPr>
              <p:nvPr/>
            </p:nvSpPr>
            <p:spPr bwMode="auto">
              <a:xfrm>
                <a:off x="1976"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48</a:t>
                </a:r>
              </a:p>
            </p:txBody>
          </p:sp>
          <p:sp>
            <p:nvSpPr>
              <p:cNvPr id="11358" name="Text Box 39"/>
              <p:cNvSpPr txBox="1">
                <a:spLocks noChangeAspect="1" noChangeArrowheads="1"/>
              </p:cNvSpPr>
              <p:nvPr/>
            </p:nvSpPr>
            <p:spPr bwMode="auto">
              <a:xfrm>
                <a:off x="1784"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55</a:t>
                </a:r>
              </a:p>
            </p:txBody>
          </p:sp>
          <p:sp>
            <p:nvSpPr>
              <p:cNvPr id="11359" name="Text Box 40"/>
              <p:cNvSpPr txBox="1">
                <a:spLocks noChangeAspect="1" noChangeArrowheads="1"/>
              </p:cNvSpPr>
              <p:nvPr/>
            </p:nvSpPr>
            <p:spPr bwMode="auto">
              <a:xfrm>
                <a:off x="1658"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56</a:t>
                </a:r>
              </a:p>
            </p:txBody>
          </p:sp>
          <p:grpSp>
            <p:nvGrpSpPr>
              <p:cNvPr id="11360" name="Group 107"/>
              <p:cNvGrpSpPr>
                <a:grpSpLocks/>
              </p:cNvGrpSpPr>
              <p:nvPr/>
            </p:nvGrpSpPr>
            <p:grpSpPr bwMode="auto">
              <a:xfrm>
                <a:off x="1266" y="3153"/>
                <a:ext cx="2892" cy="361"/>
                <a:chOff x="1266" y="3153"/>
                <a:chExt cx="2892" cy="361"/>
              </a:xfrm>
            </p:grpSpPr>
            <p:grpSp>
              <p:nvGrpSpPr>
                <p:cNvPr id="11361" name="Group 97"/>
                <p:cNvGrpSpPr>
                  <a:grpSpLocks/>
                </p:cNvGrpSpPr>
                <p:nvPr/>
              </p:nvGrpSpPr>
              <p:grpSpPr bwMode="auto">
                <a:xfrm>
                  <a:off x="1536" y="3153"/>
                  <a:ext cx="2446" cy="154"/>
                  <a:chOff x="1536" y="3153"/>
                  <a:chExt cx="2446" cy="154"/>
                </a:xfrm>
              </p:grpSpPr>
              <p:sp>
                <p:nvSpPr>
                  <p:cNvPr id="11363" name="Rectangle 1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364" name="Rectangle 2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365" name="Rectangle 2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366" name="Rectangle 2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367" name="Rectangle 31"/>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368" name="Rectangle 32"/>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369" name="Rectangle 33"/>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370" name="Rectangle 34"/>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sp>
              <p:nvSpPr>
                <p:cNvPr id="11362" name="Text Box 41"/>
                <p:cNvSpPr txBox="1">
                  <a:spLocks noChangeAspect="1" noChangeArrowheads="1"/>
                </p:cNvSpPr>
                <p:nvPr/>
              </p:nvSpPr>
              <p:spPr bwMode="auto">
                <a:xfrm>
                  <a:off x="1266" y="3302"/>
                  <a:ext cx="28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64-bit doubleword at main memory address </a:t>
                  </a:r>
                  <a:r>
                    <a:rPr lang="en-US" altLang="en-US" sz="1600" i="1"/>
                    <a:t>A</a:t>
                  </a:r>
                </a:p>
              </p:txBody>
            </p:sp>
          </p:grpSp>
        </p:grpSp>
        <p:grpSp>
          <p:nvGrpSpPr>
            <p:cNvPr id="11326" name="Group 106"/>
            <p:cNvGrpSpPr>
              <a:grpSpLocks/>
            </p:cNvGrpSpPr>
            <p:nvPr/>
          </p:nvGrpSpPr>
          <p:grpSpPr bwMode="auto">
            <a:xfrm>
              <a:off x="1651" y="1527"/>
              <a:ext cx="2428" cy="1497"/>
              <a:chOff x="1651" y="1527"/>
              <a:chExt cx="2428" cy="1497"/>
            </a:xfrm>
          </p:grpSpPr>
          <p:grpSp>
            <p:nvGrpSpPr>
              <p:cNvPr id="11327" name="Group 100"/>
              <p:cNvGrpSpPr>
                <a:grpSpLocks/>
              </p:cNvGrpSpPr>
              <p:nvPr/>
            </p:nvGrpSpPr>
            <p:grpSpPr bwMode="auto">
              <a:xfrm>
                <a:off x="1677" y="1527"/>
                <a:ext cx="2137" cy="1497"/>
                <a:chOff x="1677" y="1527"/>
                <a:chExt cx="2137" cy="1497"/>
              </a:xfrm>
            </p:grpSpPr>
            <p:sp>
              <p:nvSpPr>
                <p:cNvPr id="11336" name="Line 44"/>
                <p:cNvSpPr>
                  <a:spLocks noChangeAspect="1" noChangeShapeType="1"/>
                </p:cNvSpPr>
                <p:nvPr/>
              </p:nvSpPr>
              <p:spPr bwMode="auto">
                <a:xfrm>
                  <a:off x="3814" y="1527"/>
                  <a:ext cx="0" cy="149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37" name="Line 45"/>
                <p:cNvSpPr>
                  <a:spLocks noChangeAspect="1" noChangeShapeType="1"/>
                </p:cNvSpPr>
                <p:nvPr/>
              </p:nvSpPr>
              <p:spPr bwMode="auto">
                <a:xfrm>
                  <a:off x="3513" y="1604"/>
                  <a:ext cx="0" cy="141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38" name="Line 46"/>
                <p:cNvSpPr>
                  <a:spLocks noChangeAspect="1" noChangeShapeType="1"/>
                </p:cNvSpPr>
                <p:nvPr/>
              </p:nvSpPr>
              <p:spPr bwMode="auto">
                <a:xfrm flipH="1">
                  <a:off x="3206" y="1680"/>
                  <a:ext cx="0" cy="134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39" name="Line 47"/>
                <p:cNvSpPr>
                  <a:spLocks noChangeAspect="1" noChangeShapeType="1"/>
                </p:cNvSpPr>
                <p:nvPr/>
              </p:nvSpPr>
              <p:spPr bwMode="auto">
                <a:xfrm>
                  <a:off x="2905" y="1757"/>
                  <a:ext cx="0" cy="1261"/>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40" name="Line 48"/>
                <p:cNvSpPr>
                  <a:spLocks noChangeAspect="1" noChangeShapeType="1"/>
                </p:cNvSpPr>
                <p:nvPr/>
              </p:nvSpPr>
              <p:spPr bwMode="auto">
                <a:xfrm>
                  <a:off x="2592" y="1834"/>
                  <a:ext cx="0" cy="119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41" name="Line 49"/>
                <p:cNvSpPr>
                  <a:spLocks noChangeAspect="1" noChangeShapeType="1"/>
                </p:cNvSpPr>
                <p:nvPr/>
              </p:nvSpPr>
              <p:spPr bwMode="auto">
                <a:xfrm>
                  <a:off x="2278" y="1911"/>
                  <a:ext cx="0" cy="1113"/>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42" name="Line 50"/>
                <p:cNvSpPr>
                  <a:spLocks noChangeAspect="1" noChangeShapeType="1"/>
                </p:cNvSpPr>
                <p:nvPr/>
              </p:nvSpPr>
              <p:spPr bwMode="auto">
                <a:xfrm flipH="1">
                  <a:off x="1971" y="1988"/>
                  <a:ext cx="0" cy="1036"/>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43" name="Line 51"/>
                <p:cNvSpPr>
                  <a:spLocks noChangeAspect="1" noChangeShapeType="1"/>
                </p:cNvSpPr>
                <p:nvPr/>
              </p:nvSpPr>
              <p:spPr bwMode="auto">
                <a:xfrm>
                  <a:off x="1677" y="2064"/>
                  <a:ext cx="0" cy="95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1328" name="Text Box 73"/>
              <p:cNvSpPr txBox="1">
                <a:spLocks noChangeAspect="1" noChangeArrowheads="1"/>
              </p:cNvSpPr>
              <p:nvPr/>
            </p:nvSpPr>
            <p:spPr bwMode="auto">
              <a:xfrm>
                <a:off x="3792" y="2497"/>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bits</a:t>
                </a:r>
              </a:p>
              <a:p>
                <a:pPr algn="l">
                  <a:lnSpc>
                    <a:spcPct val="100000"/>
                  </a:lnSpc>
                </a:pPr>
                <a:r>
                  <a:rPr lang="en-US" altLang="en-US" sz="1200"/>
                  <a:t>0-7</a:t>
                </a:r>
              </a:p>
            </p:txBody>
          </p:sp>
          <p:sp>
            <p:nvSpPr>
              <p:cNvPr id="11329" name="Text Box 76"/>
              <p:cNvSpPr txBox="1">
                <a:spLocks noChangeAspect="1" noChangeArrowheads="1"/>
              </p:cNvSpPr>
              <p:nvPr/>
            </p:nvSpPr>
            <p:spPr bwMode="auto">
              <a:xfrm>
                <a:off x="3494" y="2497"/>
                <a:ext cx="3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bits</a:t>
                </a:r>
              </a:p>
              <a:p>
                <a:pPr algn="l">
                  <a:lnSpc>
                    <a:spcPct val="100000"/>
                  </a:lnSpc>
                </a:pPr>
                <a:r>
                  <a:rPr lang="en-US" altLang="en-US" sz="1200"/>
                  <a:t>8-15</a:t>
                </a:r>
              </a:p>
            </p:txBody>
          </p:sp>
          <p:sp>
            <p:nvSpPr>
              <p:cNvPr id="11330" name="Text Box 77"/>
              <p:cNvSpPr txBox="1">
                <a:spLocks noChangeAspect="1" noChangeArrowheads="1"/>
              </p:cNvSpPr>
              <p:nvPr/>
            </p:nvSpPr>
            <p:spPr bwMode="auto">
              <a:xfrm>
                <a:off x="3186" y="2497"/>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bits</a:t>
                </a:r>
              </a:p>
              <a:p>
                <a:pPr algn="l">
                  <a:lnSpc>
                    <a:spcPct val="100000"/>
                  </a:lnSpc>
                </a:pPr>
                <a:r>
                  <a:rPr lang="en-US" altLang="en-US" sz="1200"/>
                  <a:t>16-23</a:t>
                </a:r>
              </a:p>
            </p:txBody>
          </p:sp>
          <p:sp>
            <p:nvSpPr>
              <p:cNvPr id="11331" name="Text Box 78"/>
              <p:cNvSpPr txBox="1">
                <a:spLocks noChangeAspect="1" noChangeArrowheads="1"/>
              </p:cNvSpPr>
              <p:nvPr/>
            </p:nvSpPr>
            <p:spPr bwMode="auto">
              <a:xfrm>
                <a:off x="2879" y="2497"/>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bits</a:t>
                </a:r>
              </a:p>
              <a:p>
                <a:pPr algn="l">
                  <a:lnSpc>
                    <a:spcPct val="100000"/>
                  </a:lnSpc>
                </a:pPr>
                <a:r>
                  <a:rPr lang="en-US" altLang="en-US" sz="1200"/>
                  <a:t>24-31</a:t>
                </a:r>
              </a:p>
            </p:txBody>
          </p:sp>
          <p:sp>
            <p:nvSpPr>
              <p:cNvPr id="11332" name="Text Box 79"/>
              <p:cNvSpPr txBox="1">
                <a:spLocks noChangeAspect="1" noChangeArrowheads="1"/>
              </p:cNvSpPr>
              <p:nvPr/>
            </p:nvSpPr>
            <p:spPr bwMode="auto">
              <a:xfrm>
                <a:off x="2572" y="2497"/>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bits</a:t>
                </a:r>
              </a:p>
              <a:p>
                <a:pPr algn="l">
                  <a:lnSpc>
                    <a:spcPct val="100000"/>
                  </a:lnSpc>
                </a:pPr>
                <a:r>
                  <a:rPr lang="en-US" altLang="en-US" sz="1200"/>
                  <a:t>32-39</a:t>
                </a:r>
              </a:p>
            </p:txBody>
          </p:sp>
          <p:sp>
            <p:nvSpPr>
              <p:cNvPr id="11333" name="Text Box 80"/>
              <p:cNvSpPr txBox="1">
                <a:spLocks noChangeAspect="1" noChangeArrowheads="1"/>
              </p:cNvSpPr>
              <p:nvPr/>
            </p:nvSpPr>
            <p:spPr bwMode="auto">
              <a:xfrm>
                <a:off x="2245" y="2497"/>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bits</a:t>
                </a:r>
              </a:p>
              <a:p>
                <a:pPr algn="l">
                  <a:lnSpc>
                    <a:spcPct val="100000"/>
                  </a:lnSpc>
                </a:pPr>
                <a:r>
                  <a:rPr lang="en-US" altLang="en-US" sz="1200"/>
                  <a:t>40-47</a:t>
                </a:r>
              </a:p>
            </p:txBody>
          </p:sp>
          <p:sp>
            <p:nvSpPr>
              <p:cNvPr id="11334" name="Text Box 81"/>
              <p:cNvSpPr txBox="1">
                <a:spLocks noChangeAspect="1" noChangeArrowheads="1"/>
              </p:cNvSpPr>
              <p:nvPr/>
            </p:nvSpPr>
            <p:spPr bwMode="auto">
              <a:xfrm>
                <a:off x="1938" y="2497"/>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bits</a:t>
                </a:r>
              </a:p>
              <a:p>
                <a:pPr algn="l">
                  <a:lnSpc>
                    <a:spcPct val="100000"/>
                  </a:lnSpc>
                </a:pPr>
                <a:r>
                  <a:rPr lang="en-US" altLang="en-US" sz="1200"/>
                  <a:t>48-55</a:t>
                </a:r>
              </a:p>
            </p:txBody>
          </p:sp>
          <p:sp>
            <p:nvSpPr>
              <p:cNvPr id="11335" name="Text Box 82"/>
              <p:cNvSpPr txBox="1">
                <a:spLocks noChangeAspect="1" noChangeArrowheads="1"/>
              </p:cNvSpPr>
              <p:nvPr/>
            </p:nvSpPr>
            <p:spPr bwMode="auto">
              <a:xfrm>
                <a:off x="1651" y="2497"/>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bits</a:t>
                </a:r>
              </a:p>
              <a:p>
                <a:pPr algn="l">
                  <a:lnSpc>
                    <a:spcPct val="100000"/>
                  </a:lnSpc>
                </a:pPr>
                <a:r>
                  <a:rPr lang="en-US" altLang="en-US" sz="1200"/>
                  <a:t>56-63</a:t>
                </a:r>
              </a:p>
            </p:txBody>
          </p:sp>
        </p:grpSp>
      </p:grpSp>
      <p:grpSp>
        <p:nvGrpSpPr>
          <p:cNvPr id="10" name="Group 139"/>
          <p:cNvGrpSpPr>
            <a:grpSpLocks/>
          </p:cNvGrpSpPr>
          <p:nvPr/>
        </p:nvGrpSpPr>
        <p:grpSpPr bwMode="auto">
          <a:xfrm>
            <a:off x="2009775" y="4799013"/>
            <a:ext cx="4618038" cy="1830387"/>
            <a:chOff x="1266" y="3023"/>
            <a:chExt cx="2909" cy="1153"/>
          </a:xfrm>
        </p:grpSpPr>
        <p:grpSp>
          <p:nvGrpSpPr>
            <p:cNvPr id="11294" name="Group 105"/>
            <p:cNvGrpSpPr>
              <a:grpSpLocks/>
            </p:cNvGrpSpPr>
            <p:nvPr/>
          </p:nvGrpSpPr>
          <p:grpSpPr bwMode="auto">
            <a:xfrm>
              <a:off x="2476" y="3677"/>
              <a:ext cx="1699" cy="499"/>
              <a:chOff x="2476" y="3677"/>
              <a:chExt cx="1699" cy="499"/>
            </a:xfrm>
          </p:grpSpPr>
          <p:sp>
            <p:nvSpPr>
              <p:cNvPr id="11323" name="AutoShape 83"/>
              <p:cNvSpPr>
                <a:spLocks noChangeAspect="1" noChangeArrowheads="1"/>
              </p:cNvSpPr>
              <p:nvPr/>
            </p:nvSpPr>
            <p:spPr bwMode="auto">
              <a:xfrm>
                <a:off x="2476" y="3677"/>
                <a:ext cx="538" cy="499"/>
              </a:xfrm>
              <a:prstGeom prst="downArrow">
                <a:avLst>
                  <a:gd name="adj1" fmla="val 50000"/>
                  <a:gd name="adj2" fmla="val 25000"/>
                </a:avLst>
              </a:prstGeom>
              <a:solidFill>
                <a:srgbClr val="FF99CC"/>
              </a:solidFill>
              <a:ln w="12700">
                <a:solidFill>
                  <a:srgbClr val="000004"/>
                </a:solidFill>
                <a:miter lim="800000"/>
                <a:headEnd/>
                <a:tailEnd/>
              </a:ln>
              <a:effectLst>
                <a:outerShdw dist="35921" dir="2700000" algn="ctr" rotWithShape="0">
                  <a:srgbClr val="000004"/>
                </a:outerShdw>
              </a:effec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324" name="Text Box 84"/>
              <p:cNvSpPr txBox="1">
                <a:spLocks noChangeAspect="1" noChangeArrowheads="1"/>
              </p:cNvSpPr>
              <p:nvPr/>
            </p:nvSpPr>
            <p:spPr bwMode="auto">
              <a:xfrm>
                <a:off x="2952" y="3755"/>
                <a:ext cx="122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64-bit doubleword</a:t>
                </a:r>
              </a:p>
            </p:txBody>
          </p:sp>
        </p:grpSp>
        <p:grpSp>
          <p:nvGrpSpPr>
            <p:cNvPr id="11295" name="Group 110"/>
            <p:cNvGrpSpPr>
              <a:grpSpLocks/>
            </p:cNvGrpSpPr>
            <p:nvPr/>
          </p:nvGrpSpPr>
          <p:grpSpPr bwMode="auto">
            <a:xfrm>
              <a:off x="1266" y="3023"/>
              <a:ext cx="2892" cy="491"/>
              <a:chOff x="1266" y="3023"/>
              <a:chExt cx="2892" cy="491"/>
            </a:xfrm>
          </p:grpSpPr>
          <p:sp>
            <p:nvSpPr>
              <p:cNvPr id="11296" name="Text Box 111"/>
              <p:cNvSpPr txBox="1">
                <a:spLocks noChangeAspect="1" noChangeArrowheads="1"/>
              </p:cNvSpPr>
              <p:nvPr/>
            </p:nvSpPr>
            <p:spPr bwMode="auto">
              <a:xfrm>
                <a:off x="3889" y="30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0</a:t>
                </a:r>
              </a:p>
            </p:txBody>
          </p:sp>
          <p:sp>
            <p:nvSpPr>
              <p:cNvPr id="11297" name="Text Box 112"/>
              <p:cNvSpPr txBox="1">
                <a:spLocks noChangeAspect="1" noChangeArrowheads="1"/>
              </p:cNvSpPr>
              <p:nvPr/>
            </p:nvSpPr>
            <p:spPr bwMode="auto">
              <a:xfrm>
                <a:off x="2695"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31</a:t>
                </a:r>
              </a:p>
            </p:txBody>
          </p:sp>
          <p:sp>
            <p:nvSpPr>
              <p:cNvPr id="11298" name="Text Box 113"/>
              <p:cNvSpPr txBox="1">
                <a:spLocks noChangeAspect="1" noChangeArrowheads="1"/>
              </p:cNvSpPr>
              <p:nvPr/>
            </p:nvSpPr>
            <p:spPr bwMode="auto">
              <a:xfrm>
                <a:off x="3645" y="30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7</a:t>
                </a:r>
              </a:p>
            </p:txBody>
          </p:sp>
          <p:sp>
            <p:nvSpPr>
              <p:cNvPr id="11299" name="Text Box 114"/>
              <p:cNvSpPr txBox="1">
                <a:spLocks noChangeAspect="1" noChangeArrowheads="1"/>
              </p:cNvSpPr>
              <p:nvPr/>
            </p:nvSpPr>
            <p:spPr bwMode="auto">
              <a:xfrm>
                <a:off x="3554" y="30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8</a:t>
                </a:r>
              </a:p>
            </p:txBody>
          </p:sp>
          <p:sp>
            <p:nvSpPr>
              <p:cNvPr id="11300" name="Text Box 115"/>
              <p:cNvSpPr txBox="1">
                <a:spLocks noChangeAspect="1" noChangeArrowheads="1"/>
              </p:cNvSpPr>
              <p:nvPr/>
            </p:nvSpPr>
            <p:spPr bwMode="auto">
              <a:xfrm>
                <a:off x="3309"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15</a:t>
                </a:r>
              </a:p>
            </p:txBody>
          </p:sp>
          <p:sp>
            <p:nvSpPr>
              <p:cNvPr id="11301" name="Text Box 116"/>
              <p:cNvSpPr txBox="1">
                <a:spLocks noChangeAspect="1" noChangeArrowheads="1"/>
              </p:cNvSpPr>
              <p:nvPr/>
            </p:nvSpPr>
            <p:spPr bwMode="auto">
              <a:xfrm>
                <a:off x="3194"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16</a:t>
                </a:r>
              </a:p>
            </p:txBody>
          </p:sp>
          <p:sp>
            <p:nvSpPr>
              <p:cNvPr id="11302" name="Text Box 117"/>
              <p:cNvSpPr txBox="1">
                <a:spLocks noChangeAspect="1" noChangeArrowheads="1"/>
              </p:cNvSpPr>
              <p:nvPr/>
            </p:nvSpPr>
            <p:spPr bwMode="auto">
              <a:xfrm>
                <a:off x="3030"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23</a:t>
                </a:r>
              </a:p>
            </p:txBody>
          </p:sp>
          <p:sp>
            <p:nvSpPr>
              <p:cNvPr id="11303" name="Text Box 118"/>
              <p:cNvSpPr txBox="1">
                <a:spLocks noChangeAspect="1" noChangeArrowheads="1"/>
              </p:cNvSpPr>
              <p:nvPr/>
            </p:nvSpPr>
            <p:spPr bwMode="auto">
              <a:xfrm>
                <a:off x="2925"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24</a:t>
                </a:r>
              </a:p>
            </p:txBody>
          </p:sp>
          <p:sp>
            <p:nvSpPr>
              <p:cNvPr id="11304" name="Text Box 119"/>
              <p:cNvSpPr txBox="1">
                <a:spLocks noChangeAspect="1" noChangeArrowheads="1"/>
              </p:cNvSpPr>
              <p:nvPr/>
            </p:nvSpPr>
            <p:spPr bwMode="auto">
              <a:xfrm>
                <a:off x="2591"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32</a:t>
                </a:r>
              </a:p>
            </p:txBody>
          </p:sp>
          <p:sp>
            <p:nvSpPr>
              <p:cNvPr id="11305" name="Text Box 120"/>
              <p:cNvSpPr txBox="1">
                <a:spLocks noChangeAspect="1" noChangeArrowheads="1"/>
              </p:cNvSpPr>
              <p:nvPr/>
            </p:nvSpPr>
            <p:spPr bwMode="auto">
              <a:xfrm>
                <a:off x="1468"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63</a:t>
                </a:r>
              </a:p>
            </p:txBody>
          </p:sp>
          <p:sp>
            <p:nvSpPr>
              <p:cNvPr id="11306" name="Text Box 121"/>
              <p:cNvSpPr txBox="1">
                <a:spLocks noChangeAspect="1" noChangeArrowheads="1"/>
              </p:cNvSpPr>
              <p:nvPr/>
            </p:nvSpPr>
            <p:spPr bwMode="auto">
              <a:xfrm>
                <a:off x="2407"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39</a:t>
                </a:r>
              </a:p>
            </p:txBody>
          </p:sp>
          <p:sp>
            <p:nvSpPr>
              <p:cNvPr id="11307" name="Text Box 122"/>
              <p:cNvSpPr txBox="1">
                <a:spLocks noChangeAspect="1" noChangeArrowheads="1"/>
              </p:cNvSpPr>
              <p:nvPr/>
            </p:nvSpPr>
            <p:spPr bwMode="auto">
              <a:xfrm>
                <a:off x="2283"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40</a:t>
                </a:r>
              </a:p>
            </p:txBody>
          </p:sp>
          <p:sp>
            <p:nvSpPr>
              <p:cNvPr id="11308" name="Text Box 123"/>
              <p:cNvSpPr txBox="1">
                <a:spLocks noChangeAspect="1" noChangeArrowheads="1"/>
              </p:cNvSpPr>
              <p:nvPr/>
            </p:nvSpPr>
            <p:spPr bwMode="auto">
              <a:xfrm>
                <a:off x="2082"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47</a:t>
                </a:r>
              </a:p>
            </p:txBody>
          </p:sp>
          <p:sp>
            <p:nvSpPr>
              <p:cNvPr id="11309" name="Text Box 124"/>
              <p:cNvSpPr txBox="1">
                <a:spLocks noChangeAspect="1" noChangeArrowheads="1"/>
              </p:cNvSpPr>
              <p:nvPr/>
            </p:nvSpPr>
            <p:spPr bwMode="auto">
              <a:xfrm>
                <a:off x="1976"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48</a:t>
                </a:r>
              </a:p>
            </p:txBody>
          </p:sp>
          <p:sp>
            <p:nvSpPr>
              <p:cNvPr id="11310" name="Text Box 125"/>
              <p:cNvSpPr txBox="1">
                <a:spLocks noChangeAspect="1" noChangeArrowheads="1"/>
              </p:cNvSpPr>
              <p:nvPr/>
            </p:nvSpPr>
            <p:spPr bwMode="auto">
              <a:xfrm>
                <a:off x="1784"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55</a:t>
                </a:r>
              </a:p>
            </p:txBody>
          </p:sp>
          <p:sp>
            <p:nvSpPr>
              <p:cNvPr id="11311" name="Text Box 126"/>
              <p:cNvSpPr txBox="1">
                <a:spLocks noChangeAspect="1" noChangeArrowheads="1"/>
              </p:cNvSpPr>
              <p:nvPr/>
            </p:nvSpPr>
            <p:spPr bwMode="auto">
              <a:xfrm>
                <a:off x="1658" y="3023"/>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000"/>
                  <a:t>56</a:t>
                </a:r>
              </a:p>
            </p:txBody>
          </p:sp>
          <p:grpSp>
            <p:nvGrpSpPr>
              <p:cNvPr id="11312" name="Group 127"/>
              <p:cNvGrpSpPr>
                <a:grpSpLocks/>
              </p:cNvGrpSpPr>
              <p:nvPr/>
            </p:nvGrpSpPr>
            <p:grpSpPr bwMode="auto">
              <a:xfrm>
                <a:off x="1266" y="3153"/>
                <a:ext cx="2892" cy="361"/>
                <a:chOff x="1266" y="3153"/>
                <a:chExt cx="2892" cy="361"/>
              </a:xfrm>
            </p:grpSpPr>
            <p:grpSp>
              <p:nvGrpSpPr>
                <p:cNvPr id="11313" name="Group 128"/>
                <p:cNvGrpSpPr>
                  <a:grpSpLocks/>
                </p:cNvGrpSpPr>
                <p:nvPr/>
              </p:nvGrpSpPr>
              <p:grpSpPr bwMode="auto">
                <a:xfrm>
                  <a:off x="1536" y="3153"/>
                  <a:ext cx="2446" cy="154"/>
                  <a:chOff x="1536" y="3153"/>
                  <a:chExt cx="2446" cy="154"/>
                </a:xfrm>
              </p:grpSpPr>
              <p:sp>
                <p:nvSpPr>
                  <p:cNvPr id="11315" name="Rectangle 12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316" name="Rectangle 13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317" name="Rectangle 13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318" name="Rectangle 13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319" name="Rectangle 133"/>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320" name="Rectangle 134"/>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321" name="Rectangle 135"/>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sp>
                <p:nvSpPr>
                  <p:cNvPr id="11322" name="Rectangle 136"/>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ltLang="en-US"/>
                  </a:p>
                </p:txBody>
              </p:sp>
            </p:grpSp>
            <p:sp>
              <p:nvSpPr>
                <p:cNvPr id="11314" name="Text Box 137"/>
                <p:cNvSpPr txBox="1">
                  <a:spLocks noChangeAspect="1" noChangeArrowheads="1"/>
                </p:cNvSpPr>
                <p:nvPr/>
              </p:nvSpPr>
              <p:spPr bwMode="auto">
                <a:xfrm>
                  <a:off x="1266" y="3302"/>
                  <a:ext cx="28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64-bit doubleword at main memory address </a:t>
                  </a:r>
                  <a:r>
                    <a:rPr lang="en-US" altLang="en-US" sz="1600" i="1"/>
                    <a:t>A</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pPr eaLnBrk="1" hangingPunct="1"/>
            <a:r>
              <a:rPr lang="en-US" altLang="en-US" smtClean="0"/>
              <a:t>Enhanced DRAMs</a:t>
            </a:r>
          </a:p>
        </p:txBody>
      </p:sp>
      <p:sp>
        <p:nvSpPr>
          <p:cNvPr id="121861" name="Rectangle 5"/>
          <p:cNvSpPr>
            <a:spLocks noGrp="1" noChangeArrowheads="1"/>
          </p:cNvSpPr>
          <p:nvPr>
            <p:ph type="body" idx="1"/>
          </p:nvPr>
        </p:nvSpPr>
        <p:spPr/>
        <p:txBody>
          <a:bodyPr/>
          <a:lstStyle/>
          <a:p>
            <a:pPr eaLnBrk="1" hangingPunct="1">
              <a:lnSpc>
                <a:spcPct val="85000"/>
              </a:lnSpc>
              <a:buFont typeface="Wingdings" panose="05000000000000000000" pitchFamily="2" charset="2"/>
              <a:buNone/>
              <a:defRPr/>
            </a:pPr>
            <a:r>
              <a:rPr lang="en-US" smtClean="0"/>
              <a:t>All enhanced DRAMs are built around the conventional DRAM core. </a:t>
            </a:r>
          </a:p>
          <a:p>
            <a:pPr lvl="1" eaLnBrk="1" hangingPunct="1">
              <a:lnSpc>
                <a:spcPct val="90000"/>
              </a:lnSpc>
              <a:defRPr/>
            </a:pPr>
            <a:r>
              <a:rPr lang="en-US" smtClean="0"/>
              <a:t>Fast page mode DRAM (</a:t>
            </a:r>
            <a:r>
              <a:rPr lang="en-US" smtClean="0">
                <a:solidFill>
                  <a:srgbClr val="FF0000"/>
                </a:solidFill>
              </a:rPr>
              <a:t>FPM DRAM</a:t>
            </a:r>
            <a:r>
              <a:rPr lang="en-US" smtClean="0"/>
              <a:t>)</a:t>
            </a:r>
          </a:p>
          <a:p>
            <a:pPr lvl="2" eaLnBrk="1" hangingPunct="1">
              <a:lnSpc>
                <a:spcPct val="97000"/>
              </a:lnSpc>
              <a:defRPr/>
            </a:pPr>
            <a:r>
              <a:rPr lang="en-US" sz="1800" smtClean="0"/>
              <a:t>Access contents of row with [RAS, CAS, CAS, CAS, CAS] instead of [(RAS,CAS), (RAS,CAS), (RAS,CAS), (RAS,CAS)].</a:t>
            </a:r>
          </a:p>
          <a:p>
            <a:pPr lvl="1" eaLnBrk="1" hangingPunct="1">
              <a:lnSpc>
                <a:spcPct val="90000"/>
              </a:lnSpc>
              <a:defRPr/>
            </a:pPr>
            <a:r>
              <a:rPr lang="en-US" smtClean="0"/>
              <a:t>Extended data out DRAM (</a:t>
            </a:r>
            <a:r>
              <a:rPr lang="en-US" smtClean="0">
                <a:solidFill>
                  <a:srgbClr val="FF0000"/>
                </a:solidFill>
              </a:rPr>
              <a:t>EDO DRAM</a:t>
            </a:r>
            <a:r>
              <a:rPr lang="en-US" smtClean="0"/>
              <a:t>)</a:t>
            </a:r>
          </a:p>
          <a:p>
            <a:pPr lvl="2" eaLnBrk="1" hangingPunct="1">
              <a:lnSpc>
                <a:spcPct val="97000"/>
              </a:lnSpc>
              <a:defRPr/>
            </a:pPr>
            <a:r>
              <a:rPr lang="en-US" sz="1800" smtClean="0"/>
              <a:t>Enhanced FPM DRAM with more closely spaced CAS signals.</a:t>
            </a:r>
          </a:p>
          <a:p>
            <a:pPr lvl="1" eaLnBrk="1" hangingPunct="1">
              <a:lnSpc>
                <a:spcPct val="90000"/>
              </a:lnSpc>
              <a:defRPr/>
            </a:pPr>
            <a:r>
              <a:rPr lang="en-US" smtClean="0"/>
              <a:t>Synchronous DRAM (</a:t>
            </a:r>
            <a:r>
              <a:rPr lang="en-US" smtClean="0">
                <a:solidFill>
                  <a:srgbClr val="FF0000"/>
                </a:solidFill>
              </a:rPr>
              <a:t>SDRAM)</a:t>
            </a:r>
          </a:p>
          <a:p>
            <a:pPr lvl="2" eaLnBrk="1" hangingPunct="1">
              <a:lnSpc>
                <a:spcPct val="97000"/>
              </a:lnSpc>
              <a:defRPr/>
            </a:pPr>
            <a:r>
              <a:rPr lang="en-US" sz="1800" smtClean="0">
                <a:solidFill>
                  <a:schemeClr val="tx1"/>
                </a:solidFill>
              </a:rPr>
              <a:t>Driven with rising clock edge instead of asynchronous control signals.</a:t>
            </a:r>
          </a:p>
          <a:p>
            <a:pPr lvl="1" eaLnBrk="1" hangingPunct="1">
              <a:lnSpc>
                <a:spcPct val="90000"/>
              </a:lnSpc>
              <a:defRPr/>
            </a:pPr>
            <a:r>
              <a:rPr lang="en-US" smtClean="0"/>
              <a:t>Double data-rate synchronous DRAM (</a:t>
            </a:r>
            <a:r>
              <a:rPr lang="en-US" smtClean="0">
                <a:solidFill>
                  <a:srgbClr val="FF0000"/>
                </a:solidFill>
              </a:rPr>
              <a:t>DDR SDRAM</a:t>
            </a:r>
            <a:r>
              <a:rPr lang="en-US" smtClean="0"/>
              <a:t>)</a:t>
            </a:r>
          </a:p>
          <a:p>
            <a:pPr lvl="2" eaLnBrk="1" hangingPunct="1">
              <a:lnSpc>
                <a:spcPct val="97000"/>
              </a:lnSpc>
              <a:defRPr/>
            </a:pPr>
            <a:r>
              <a:rPr lang="en-US" sz="1800" smtClean="0"/>
              <a:t>Enhancement of SDRAM that uses both clock edges as control signals.</a:t>
            </a:r>
          </a:p>
          <a:p>
            <a:pPr lvl="1" eaLnBrk="1" hangingPunct="1">
              <a:lnSpc>
                <a:spcPct val="90000"/>
              </a:lnSpc>
              <a:defRPr/>
            </a:pPr>
            <a:r>
              <a:rPr lang="en-US" smtClean="0"/>
              <a:t>Video RAM (</a:t>
            </a:r>
            <a:r>
              <a:rPr lang="en-US" smtClean="0">
                <a:solidFill>
                  <a:srgbClr val="FF0000"/>
                </a:solidFill>
              </a:rPr>
              <a:t>VRAM</a:t>
            </a:r>
            <a:r>
              <a:rPr lang="en-US" smtClean="0"/>
              <a:t>)</a:t>
            </a:r>
          </a:p>
          <a:p>
            <a:pPr lvl="2" eaLnBrk="1" hangingPunct="1">
              <a:lnSpc>
                <a:spcPct val="97000"/>
              </a:lnSpc>
              <a:defRPr/>
            </a:pPr>
            <a:r>
              <a:rPr lang="en-US" sz="1800" smtClean="0"/>
              <a:t>Like FPM DRAM, but output is produced by shifting row buffer</a:t>
            </a:r>
          </a:p>
          <a:p>
            <a:pPr lvl="2" eaLnBrk="1" hangingPunct="1">
              <a:lnSpc>
                <a:spcPct val="97000"/>
              </a:lnSpc>
              <a:defRPr/>
            </a:pPr>
            <a:r>
              <a:rPr lang="en-US" sz="1800" smtClean="0"/>
              <a:t>Dual ported (allows concurrent reads and writes)</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pPr eaLnBrk="1" hangingPunct="1"/>
            <a:r>
              <a:rPr lang="en-US" altLang="en-US" smtClean="0"/>
              <a:t>Nonvolatile Memories</a:t>
            </a:r>
          </a:p>
        </p:txBody>
      </p:sp>
      <p:sp>
        <p:nvSpPr>
          <p:cNvPr id="122885" name="Rectangle 5"/>
          <p:cNvSpPr>
            <a:spLocks noGrp="1" noChangeArrowheads="1"/>
          </p:cNvSpPr>
          <p:nvPr>
            <p:ph type="body" idx="1"/>
          </p:nvPr>
        </p:nvSpPr>
        <p:spPr/>
        <p:txBody>
          <a:bodyPr/>
          <a:lstStyle/>
          <a:p>
            <a:pPr eaLnBrk="1" hangingPunct="1">
              <a:buFont typeface="Wingdings" panose="05000000000000000000" pitchFamily="2" charset="2"/>
              <a:buNone/>
              <a:defRPr/>
            </a:pPr>
            <a:r>
              <a:rPr lang="en-US" sz="2000" smtClean="0"/>
              <a:t>DRAM and SRAM are volatile memories</a:t>
            </a:r>
          </a:p>
          <a:p>
            <a:pPr lvl="1" eaLnBrk="1" hangingPunct="1">
              <a:defRPr/>
            </a:pPr>
            <a:r>
              <a:rPr lang="en-US" sz="1800" smtClean="0"/>
              <a:t>Lose information if powered off.</a:t>
            </a:r>
          </a:p>
          <a:p>
            <a:pPr eaLnBrk="1" hangingPunct="1">
              <a:buFont typeface="Wingdings" panose="05000000000000000000" pitchFamily="2" charset="2"/>
              <a:buNone/>
              <a:defRPr/>
            </a:pPr>
            <a:r>
              <a:rPr lang="en-US" sz="2000" smtClean="0"/>
              <a:t>Nonvolatile memories retain value even if powered off.</a:t>
            </a:r>
          </a:p>
          <a:p>
            <a:pPr lvl="1" eaLnBrk="1" hangingPunct="1">
              <a:defRPr/>
            </a:pPr>
            <a:r>
              <a:rPr lang="en-US" sz="1800" smtClean="0"/>
              <a:t>Generic name is read-only memory (</a:t>
            </a:r>
            <a:r>
              <a:rPr lang="en-US" sz="1800" smtClean="0">
                <a:solidFill>
                  <a:srgbClr val="FF0000"/>
                </a:solidFill>
              </a:rPr>
              <a:t>ROM</a:t>
            </a:r>
            <a:r>
              <a:rPr lang="en-US" sz="1800" smtClean="0"/>
              <a:t>).</a:t>
            </a:r>
          </a:p>
          <a:p>
            <a:pPr lvl="1" eaLnBrk="1" hangingPunct="1">
              <a:defRPr/>
            </a:pPr>
            <a:r>
              <a:rPr lang="en-US" sz="1800" smtClean="0"/>
              <a:t>Misleading because some ROMs can be read and modified.</a:t>
            </a:r>
          </a:p>
          <a:p>
            <a:pPr eaLnBrk="1" hangingPunct="1">
              <a:buFont typeface="Wingdings" panose="05000000000000000000" pitchFamily="2" charset="2"/>
              <a:buNone/>
              <a:defRPr/>
            </a:pPr>
            <a:r>
              <a:rPr lang="en-US" sz="2000" smtClean="0"/>
              <a:t>Types of ROMs</a:t>
            </a:r>
          </a:p>
          <a:p>
            <a:pPr lvl="1" eaLnBrk="1" hangingPunct="1">
              <a:defRPr/>
            </a:pPr>
            <a:r>
              <a:rPr lang="en-US" sz="1800" smtClean="0"/>
              <a:t>Programmable ROM (</a:t>
            </a:r>
            <a:r>
              <a:rPr lang="en-US" sz="1800" smtClean="0">
                <a:solidFill>
                  <a:srgbClr val="FF0000"/>
                </a:solidFill>
              </a:rPr>
              <a:t>PROM</a:t>
            </a:r>
            <a:r>
              <a:rPr lang="en-US" sz="1800" smtClean="0"/>
              <a:t>)</a:t>
            </a:r>
          </a:p>
          <a:p>
            <a:pPr lvl="1" eaLnBrk="1" hangingPunct="1">
              <a:defRPr/>
            </a:pPr>
            <a:r>
              <a:rPr lang="en-US" sz="1800" smtClean="0"/>
              <a:t>Eraseable programmable ROM (</a:t>
            </a:r>
            <a:r>
              <a:rPr lang="en-US" sz="1800" smtClean="0">
                <a:solidFill>
                  <a:srgbClr val="FF0000"/>
                </a:solidFill>
              </a:rPr>
              <a:t>EPROM</a:t>
            </a:r>
            <a:r>
              <a:rPr lang="en-US" sz="1800" smtClean="0"/>
              <a:t>)</a:t>
            </a:r>
          </a:p>
          <a:p>
            <a:pPr lvl="1" eaLnBrk="1" hangingPunct="1">
              <a:defRPr/>
            </a:pPr>
            <a:r>
              <a:rPr lang="en-US" sz="1800" smtClean="0"/>
              <a:t>Electrically eraseable PROM (</a:t>
            </a:r>
            <a:r>
              <a:rPr lang="en-US" sz="1800" smtClean="0">
                <a:solidFill>
                  <a:srgbClr val="FF0000"/>
                </a:solidFill>
              </a:rPr>
              <a:t>EEPROM</a:t>
            </a:r>
            <a:r>
              <a:rPr lang="en-US" sz="1800" smtClean="0"/>
              <a:t>)</a:t>
            </a:r>
          </a:p>
          <a:p>
            <a:pPr lvl="1" eaLnBrk="1" hangingPunct="1">
              <a:defRPr/>
            </a:pPr>
            <a:r>
              <a:rPr lang="en-US" sz="1800" smtClean="0"/>
              <a:t>Flash memory</a:t>
            </a:r>
          </a:p>
          <a:p>
            <a:pPr eaLnBrk="1" hangingPunct="1">
              <a:buFont typeface="Wingdings" panose="05000000000000000000" pitchFamily="2" charset="2"/>
              <a:buNone/>
              <a:defRPr/>
            </a:pPr>
            <a:r>
              <a:rPr lang="en-US" sz="2000" smtClean="0">
                <a:solidFill>
                  <a:srgbClr val="FF0000"/>
                </a:solidFill>
              </a:rPr>
              <a:t>Firmware</a:t>
            </a:r>
          </a:p>
          <a:p>
            <a:pPr lvl="1" eaLnBrk="1" hangingPunct="1">
              <a:defRPr/>
            </a:pPr>
            <a:r>
              <a:rPr lang="en-US" sz="1800" smtClean="0"/>
              <a:t>Program stored in a ROM</a:t>
            </a:r>
          </a:p>
          <a:p>
            <a:pPr lvl="2" eaLnBrk="1" hangingPunct="1">
              <a:defRPr/>
            </a:pPr>
            <a:r>
              <a:rPr lang="en-US" sz="1600" smtClean="0">
                <a:solidFill>
                  <a:schemeClr val="tx1"/>
                </a:solidFill>
              </a:rPr>
              <a:t>Boot time code, BIOS (basic input/ouput system)</a:t>
            </a:r>
          </a:p>
          <a:p>
            <a:pPr lvl="2" eaLnBrk="1" hangingPunct="1">
              <a:defRPr/>
            </a:pPr>
            <a:r>
              <a:rPr lang="en-US" sz="1600" smtClean="0">
                <a:solidFill>
                  <a:schemeClr val="tx1"/>
                </a:solidFill>
              </a:rPr>
              <a:t>graphics cards, disk controllers</a:t>
            </a:r>
            <a:r>
              <a:rPr lang="en-US" sz="1600" smtClean="0"/>
              <a:t>.</a:t>
            </a:r>
          </a:p>
          <a:p>
            <a:pPr eaLnBrk="1" hangingPunct="1">
              <a:buFont typeface="Wingdings" panose="05000000000000000000" pitchFamily="2" charset="2"/>
              <a:buNone/>
              <a:defRPr/>
            </a:pPr>
            <a:endParaRPr lang="en-US" sz="20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lass11">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11">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Helvetica" pitchFamily="34" charset="0"/>
          </a:defRPr>
        </a:defPPr>
      </a:lstStyle>
    </a:lnDef>
  </a:objectDefaults>
  <a:extraClrSchemeLst>
    <a:extraClrScheme>
      <a:clrScheme name="class1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11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C:\cygwin\home\droh\class\213-f02\class11.ppt</Template>
  <TotalTime>7012</TotalTime>
  <Pages>20</Pages>
  <Words>2926</Words>
  <Application>Microsoft Office PowerPoint</Application>
  <PresentationFormat>Letter Paper (8.5x11 in)</PresentationFormat>
  <Paragraphs>770</Paragraphs>
  <Slides>43</Slides>
  <Notes>0</Notes>
  <HiddenSlides>5</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2" baseType="lpstr">
      <vt:lpstr>Arial</vt:lpstr>
      <vt:lpstr>Century Gothic</vt:lpstr>
      <vt:lpstr>Courier New</vt:lpstr>
      <vt:lpstr>Helvetica</vt:lpstr>
      <vt:lpstr>Times</vt:lpstr>
      <vt:lpstr>Times New Roman</vt:lpstr>
      <vt:lpstr>Wingdings</vt:lpstr>
      <vt:lpstr>class11</vt:lpstr>
      <vt:lpstr>Worksheet</vt:lpstr>
      <vt:lpstr>The Memory Hierarchy </vt:lpstr>
      <vt:lpstr>Random-Access Memory (RAM)</vt:lpstr>
      <vt:lpstr>SRAM vs DRAM Summary</vt:lpstr>
      <vt:lpstr>Conventional DRAM Organization</vt:lpstr>
      <vt:lpstr>Reading DRAM Supercell (2,1)</vt:lpstr>
      <vt:lpstr>Reading DRAM Supercell (2,1)</vt:lpstr>
      <vt:lpstr>Memory Modules</vt:lpstr>
      <vt:lpstr>Enhanced DRAMs</vt:lpstr>
      <vt:lpstr>Nonvolatile Memories</vt:lpstr>
      <vt:lpstr>Typical Bus Structure Connecting  CPU and Memory</vt:lpstr>
      <vt:lpstr>Memory Read Transaction (1)</vt:lpstr>
      <vt:lpstr>Memory Read Transaction (2)</vt:lpstr>
      <vt:lpstr>Memory Read Transaction (3)</vt:lpstr>
      <vt:lpstr>Memory Write Transaction (1)</vt:lpstr>
      <vt:lpstr>Memory Write Transaction (2)</vt:lpstr>
      <vt:lpstr>Memory Write Transaction (3)</vt:lpstr>
      <vt:lpstr>Disk Geometry</vt:lpstr>
      <vt:lpstr>Disk Geometry (Muliple-Platter View)</vt:lpstr>
      <vt:lpstr>Disk Capacity</vt:lpstr>
      <vt:lpstr> Computing Disk Capacity</vt:lpstr>
      <vt:lpstr>Disk Operation (Single-Platter View)</vt:lpstr>
      <vt:lpstr>Disk Operation (Multi-Platter View)</vt:lpstr>
      <vt:lpstr>Disk Access Time</vt:lpstr>
      <vt:lpstr>Disk Access Time Example</vt:lpstr>
      <vt:lpstr>Logical Disk Blocks</vt:lpstr>
      <vt:lpstr>I/O Bus</vt:lpstr>
      <vt:lpstr>Reading a Disk Sector (1)</vt:lpstr>
      <vt:lpstr>Reading a Disk Sector (2)</vt:lpstr>
      <vt:lpstr>Reading a Disk Sector (3)</vt:lpstr>
      <vt:lpstr>Storage Trends</vt:lpstr>
      <vt:lpstr>CPU Clock Rates</vt:lpstr>
      <vt:lpstr>The CPU-Memory Gap</vt:lpstr>
      <vt:lpstr>Locality</vt:lpstr>
      <vt:lpstr>Locality Example</vt:lpstr>
      <vt:lpstr>Locality Example</vt:lpstr>
      <vt:lpstr>Locality Example</vt:lpstr>
      <vt:lpstr>Memory Hierarchies</vt:lpstr>
      <vt:lpstr>An Example Memory Hierarchy</vt:lpstr>
      <vt:lpstr>Caches</vt:lpstr>
      <vt:lpstr>Caching in a Memory Hierarchy</vt:lpstr>
      <vt:lpstr>General Caching  Concepts</vt:lpstr>
      <vt:lpstr>General Caching Concepts</vt:lpstr>
      <vt:lpstr>Examples of Caching in the Hierarchy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Memory Hierarchy</dc:title>
  <dc:creator>Randal E. Bryant and David R. O'Hallaron</dc:creator>
  <cp:lastModifiedBy>Acer</cp:lastModifiedBy>
  <cp:revision>241</cp:revision>
  <cp:lastPrinted>2001-10-04T12:22:59Z</cp:lastPrinted>
  <dcterms:created xsi:type="dcterms:W3CDTF">1998-08-11T09:18:51Z</dcterms:created>
  <dcterms:modified xsi:type="dcterms:W3CDTF">2019-03-01T10:55:21Z</dcterms:modified>
</cp:coreProperties>
</file>