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90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AFF"/>
    <a:srgbClr val="0033CC"/>
    <a:srgbClr val="3366CC"/>
    <a:srgbClr val="3399FF"/>
    <a:srgbClr val="669900"/>
    <a:srgbClr val="CC9900"/>
    <a:srgbClr val="CC660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68" autoAdjust="0"/>
    <p:restoredTop sz="92548" autoAdjust="0"/>
  </p:normalViewPr>
  <p:slideViewPr>
    <p:cSldViewPr>
      <p:cViewPr varScale="1">
        <p:scale>
          <a:sx n="67" d="100"/>
          <a:sy n="67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678F40-A4CB-4EA7-875B-571CDC506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11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Some times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Programmed  I/O with polling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Programmed  I/O with interrupt driven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DMA – direct memory access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5CAF2-3114-4220-BC6F-CEF0ED3B6309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7521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2AC5-52D0-4624-9B77-62211B24D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368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0019-2FED-4D48-922D-5F834911B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973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44C5E-39DC-4FBB-AAD3-108EEB908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976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E529-23F3-467F-83DB-9FBE064A81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43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6B55B-F5BE-4EE1-84D7-C54ECF537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821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29AF2-FE3E-4172-BD8E-41BE9013A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932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847D-895D-4018-8B1D-87FAA7730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25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2C9F2-E558-42E0-BC91-10285A0B9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5801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CAAD3-0652-43F7-800C-F0F259106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412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98457-AEDA-44C8-80CD-BD71E59E9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087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B59E5-6F27-4776-9DD6-91A2F8CCE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92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963110F-9B3E-431B-8F4C-B0CBE37E9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82550" y="95250"/>
            <a:ext cx="8980488" cy="1588"/>
          </a:xfrm>
          <a:custGeom>
            <a:avLst/>
            <a:gdLst>
              <a:gd name="T0" fmla="*/ 0 w 5657"/>
              <a:gd name="T1" fmla="*/ 0 h 17"/>
              <a:gd name="T2" fmla="*/ 2147483646 w 5657"/>
              <a:gd name="T3" fmla="*/ 148338 h 1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57" h="17">
                <a:moveTo>
                  <a:pt x="0" y="0"/>
                </a:moveTo>
                <a:lnTo>
                  <a:pt x="5657" y="17"/>
                </a:lnTo>
              </a:path>
            </a:pathLst>
          </a:custGeom>
          <a:noFill/>
          <a:ln w="47625" cmpd="thinThick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 userDrawn="1"/>
        </p:nvSpPr>
        <p:spPr bwMode="auto">
          <a:xfrm>
            <a:off x="82550" y="6756400"/>
            <a:ext cx="8994775" cy="1588"/>
          </a:xfrm>
          <a:custGeom>
            <a:avLst/>
            <a:gdLst>
              <a:gd name="T0" fmla="*/ 0 w 5666"/>
              <a:gd name="T1" fmla="*/ 0 h 1"/>
              <a:gd name="T2" fmla="*/ 2147483646 w 566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66" h="1">
                <a:moveTo>
                  <a:pt x="0" y="0"/>
                </a:moveTo>
                <a:lnTo>
                  <a:pt x="5666" y="0"/>
                </a:lnTo>
              </a:path>
            </a:pathLst>
          </a:custGeom>
          <a:noFill/>
          <a:ln w="47625" cmpd="thinThick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95250" y="109538"/>
            <a:ext cx="1588" cy="6659562"/>
          </a:xfrm>
          <a:custGeom>
            <a:avLst/>
            <a:gdLst>
              <a:gd name="T0" fmla="*/ 0 w 17"/>
              <a:gd name="T1" fmla="*/ 2147483646 h 4195"/>
              <a:gd name="T2" fmla="*/ 148338 w 17"/>
              <a:gd name="T3" fmla="*/ 0 h 41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" h="4195">
                <a:moveTo>
                  <a:pt x="0" y="4195"/>
                </a:moveTo>
                <a:lnTo>
                  <a:pt x="17" y="0"/>
                </a:lnTo>
              </a:path>
            </a:pathLst>
          </a:custGeom>
          <a:noFill/>
          <a:ln w="47625" cmpd="thinThick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Freeform 14"/>
          <p:cNvSpPr>
            <a:spLocks/>
          </p:cNvSpPr>
          <p:nvPr userDrawn="1"/>
        </p:nvSpPr>
        <p:spPr bwMode="auto">
          <a:xfrm>
            <a:off x="9050338" y="109538"/>
            <a:ext cx="1587" cy="6646862"/>
          </a:xfrm>
          <a:custGeom>
            <a:avLst/>
            <a:gdLst>
              <a:gd name="T0" fmla="*/ 0 w 1"/>
              <a:gd name="T1" fmla="*/ 2147483646 h 4187"/>
              <a:gd name="T2" fmla="*/ 0 w 1"/>
              <a:gd name="T3" fmla="*/ 0 h 41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187">
                <a:moveTo>
                  <a:pt x="0" y="4187"/>
                </a:moveTo>
                <a:lnTo>
                  <a:pt x="0" y="0"/>
                </a:lnTo>
              </a:path>
            </a:pathLst>
          </a:custGeom>
          <a:noFill/>
          <a:ln w="47625" cmpd="thinThick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AutoShape 17"/>
          <p:cNvSpPr>
            <a:spLocks noChangeArrowheads="1"/>
          </p:cNvSpPr>
          <p:nvPr userDrawn="1"/>
        </p:nvSpPr>
        <p:spPr bwMode="auto">
          <a:xfrm>
            <a:off x="584200" y="1054100"/>
            <a:ext cx="7953375" cy="76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F79FF"/>
              </a:gs>
              <a:gs pos="100000">
                <a:srgbClr val="DCE4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C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6ADA4B-E616-4FE0-9F4E-33343AC635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INPUT/OUTPUT SYSTEM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2438400" y="396875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mtClean="0">
                <a:solidFill>
                  <a:srgbClr val="FF0000"/>
                </a:solidFill>
              </a:rPr>
              <a:t>HNDIT2402</a:t>
            </a:r>
            <a:r>
              <a:rPr lang="en-US" altLang="en-US" dirty="0">
                <a:solidFill>
                  <a:srgbClr val="FF0000"/>
                </a:solidFill>
              </a:rPr>
              <a:t/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6C852-86D5-4579-BF2A-39A312B29F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Functions 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tabLst>
                <a:tab pos="1712913" algn="l"/>
              </a:tabLst>
            </a:pPr>
            <a:r>
              <a:rPr lang="en-US" altLang="en-US" sz="2800" smtClean="0"/>
              <a:t>Error Detection: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 altLang="en-US" sz="2200" smtClean="0"/>
              <a:t>An I/O module is responsible for error detection and reporting them to the CPU.</a:t>
            </a:r>
          </a:p>
          <a:p>
            <a:pPr lvl="1" eaLnBrk="1" hangingPunct="1">
              <a:tabLst>
                <a:tab pos="1712913" algn="l"/>
              </a:tabLst>
            </a:pPr>
            <a:r>
              <a:rPr lang="en-US" altLang="en-US" sz="2200" smtClean="0"/>
              <a:t>Two classes of errors:</a:t>
            </a:r>
          </a:p>
          <a:p>
            <a:pPr marL="1085850" lvl="2" eaLnBrk="1" hangingPunct="1">
              <a:tabLst>
                <a:tab pos="1712913" algn="l"/>
              </a:tabLst>
            </a:pPr>
            <a:r>
              <a:rPr lang="en-US" altLang="en-US" sz="2000" smtClean="0"/>
              <a:t>Mechanical and electrical malfunctions reported by the device:</a:t>
            </a:r>
          </a:p>
          <a:p>
            <a:pPr marL="1428750" lvl="3" eaLnBrk="1" hangingPunct="1">
              <a:tabLst>
                <a:tab pos="1712913" algn="l"/>
              </a:tabLst>
            </a:pPr>
            <a:r>
              <a:rPr lang="en-US" altLang="en-US" sz="1800" smtClean="0"/>
              <a:t>Eg: Paper jam, Bad disk track etc.</a:t>
            </a:r>
          </a:p>
          <a:p>
            <a:pPr marL="1085850" lvl="2" eaLnBrk="1" hangingPunct="1">
              <a:tabLst>
                <a:tab pos="1712913" algn="l"/>
              </a:tabLst>
            </a:pPr>
            <a:r>
              <a:rPr lang="en-US" altLang="en-US" sz="2000" smtClean="0"/>
              <a:t>Transmission errors:</a:t>
            </a:r>
          </a:p>
          <a:p>
            <a:pPr marL="1428750" lvl="3" eaLnBrk="1" hangingPunct="1">
              <a:tabLst>
                <a:tab pos="1712913" algn="l"/>
              </a:tabLst>
            </a:pPr>
            <a:r>
              <a:rPr lang="en-US" altLang="en-US" sz="1800" smtClean="0"/>
              <a:t>Unintentional changes to the bit pattern as it is transmitted from device to I/O module.</a:t>
            </a:r>
          </a:p>
          <a:p>
            <a:pPr marL="1428750" lvl="3" eaLnBrk="1" hangingPunct="1">
              <a:tabLst>
                <a:tab pos="1712913" algn="l"/>
              </a:tabLst>
            </a:pPr>
            <a:r>
              <a:rPr lang="en-US" altLang="en-US" sz="1800" smtClean="0"/>
              <a:t>Error detecting codes are often used to detect the errors:</a:t>
            </a:r>
          </a:p>
          <a:p>
            <a:pPr marL="1543050" lvl="4" indent="0" eaLnBrk="1" hangingPunct="1">
              <a:tabLst>
                <a:tab pos="1712913" algn="l"/>
              </a:tabLst>
            </a:pPr>
            <a:r>
              <a:rPr lang="en-US" altLang="en-US" sz="1600" smtClean="0"/>
              <a:t> Eg: Even parity, Odd parity.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DF202-5737-4D53-B4FF-7A3704667B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Structure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There are varieties of I/O module structures:</a:t>
            </a:r>
          </a:p>
          <a:p>
            <a:pPr lvl="1" eaLnBrk="1" hangingPunct="1"/>
            <a:r>
              <a:rPr lang="en-US" altLang="en-US" sz="2200" smtClean="0"/>
              <a:t>Depends on complexity and number of devices that they control.</a:t>
            </a:r>
          </a:p>
          <a:p>
            <a:pPr eaLnBrk="1" hangingPunct="1"/>
            <a:r>
              <a:rPr lang="en-US" altLang="en-US" sz="2800" smtClean="0"/>
              <a:t>In generally a module consists of:</a:t>
            </a:r>
          </a:p>
          <a:p>
            <a:pPr lvl="1" eaLnBrk="1" hangingPunct="1"/>
            <a:r>
              <a:rPr lang="en-US" altLang="en-US" sz="2100" smtClean="0"/>
              <a:t>A set of signal lines:</a:t>
            </a:r>
          </a:p>
          <a:p>
            <a:pPr lvl="2" eaLnBrk="1" hangingPunct="1"/>
            <a:r>
              <a:rPr lang="en-US" altLang="en-US" sz="2000" smtClean="0"/>
              <a:t>To connect the module to the computer.</a:t>
            </a:r>
          </a:p>
          <a:p>
            <a:pPr lvl="2" eaLnBrk="1" hangingPunct="1"/>
            <a:r>
              <a:rPr lang="en-US" altLang="en-US" sz="2000" smtClean="0"/>
              <a:t>Eg: System bus line.</a:t>
            </a:r>
          </a:p>
          <a:p>
            <a:pPr lvl="1" eaLnBrk="1" hangingPunct="1"/>
            <a:r>
              <a:rPr lang="en-US" altLang="en-US" sz="2200" smtClean="0"/>
              <a:t>One or more data registers:</a:t>
            </a:r>
          </a:p>
          <a:p>
            <a:pPr lvl="2" eaLnBrk="1" hangingPunct="1"/>
            <a:r>
              <a:rPr lang="en-US" altLang="en-US" sz="2000" smtClean="0"/>
              <a:t>To buffer the data transferred to and from the module.</a:t>
            </a:r>
          </a:p>
          <a:p>
            <a:pPr lvl="1" eaLnBrk="1" hangingPunct="1"/>
            <a:r>
              <a:rPr lang="en-US" altLang="en-US" sz="2200" smtClean="0"/>
              <a:t>One or more status registers:</a:t>
            </a:r>
          </a:p>
          <a:p>
            <a:pPr lvl="2" eaLnBrk="1" hangingPunct="1"/>
            <a:r>
              <a:rPr lang="en-US" altLang="en-US" sz="2000" smtClean="0"/>
              <a:t>To provide current status.</a:t>
            </a:r>
          </a:p>
          <a:p>
            <a:pPr lvl="2" eaLnBrk="1" hangingPunct="1"/>
            <a:r>
              <a:rPr lang="en-US" altLang="en-US" sz="2000" smtClean="0"/>
              <a:t>One can function as a control register:</a:t>
            </a:r>
          </a:p>
          <a:p>
            <a:pPr lvl="3" eaLnBrk="1" hangingPunct="1"/>
            <a:r>
              <a:rPr lang="en-US" altLang="en-US" sz="1800" smtClean="0"/>
              <a:t>To accept detailed control information from the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F87E1-2CF3-418E-A117-39550D7CC9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Structure 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Block diagram of an I/O module: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6738"/>
            <a:ext cx="75438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95E0A-8F19-450F-BD20-7FD383EC75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Structure 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I/O Logic:</a:t>
            </a:r>
          </a:p>
          <a:p>
            <a:pPr lvl="1" eaLnBrk="1" hangingPunct="1"/>
            <a:r>
              <a:rPr lang="en-US" altLang="en-US" sz="2400" smtClean="0"/>
              <a:t>The logic inside the module.</a:t>
            </a:r>
          </a:p>
          <a:p>
            <a:pPr lvl="1" eaLnBrk="1" hangingPunct="1"/>
            <a:r>
              <a:rPr lang="en-US" altLang="en-US" sz="2400" smtClean="0"/>
              <a:t>Interacts the processor via a set of control lines.</a:t>
            </a:r>
          </a:p>
          <a:p>
            <a:pPr lvl="1" eaLnBrk="1" hangingPunct="1"/>
            <a:r>
              <a:rPr lang="en-US" altLang="en-US" sz="2400" smtClean="0"/>
              <a:t>Recognizes and generates address associated with the external devices:</a:t>
            </a:r>
          </a:p>
          <a:p>
            <a:pPr lvl="2" eaLnBrk="1" hangingPunct="1"/>
            <a:r>
              <a:rPr lang="en-US" altLang="en-US" sz="2000" smtClean="0"/>
              <a:t>I/O module has a unique address or set of unique addresses if it controls more than one device.</a:t>
            </a:r>
          </a:p>
          <a:p>
            <a:pPr lvl="1" eaLnBrk="1" hangingPunct="1"/>
            <a:r>
              <a:rPr lang="en-US" altLang="en-US" sz="2400" smtClean="0"/>
              <a:t>Interfaces with each device.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159A8-BB28-45C2-A691-C490264DE2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Structure 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I/O Module:</a:t>
            </a:r>
          </a:p>
          <a:p>
            <a:pPr lvl="1" eaLnBrk="1" hangingPunct="1"/>
            <a:r>
              <a:rPr lang="en-US" altLang="en-US" sz="2400" smtClean="0"/>
              <a:t>Allow the processor to view a wide range of devices in a simple-minded way.</a:t>
            </a:r>
          </a:p>
          <a:p>
            <a:pPr lvl="1" eaLnBrk="1" hangingPunct="1"/>
            <a:r>
              <a:rPr lang="en-US" altLang="en-US" sz="2400" smtClean="0"/>
              <a:t>Hides the device properties to CPU.</a:t>
            </a:r>
          </a:p>
          <a:p>
            <a:pPr lvl="2" eaLnBrk="1" hangingPunct="1"/>
            <a:r>
              <a:rPr lang="en-US" altLang="en-US" sz="2000" smtClean="0"/>
              <a:t>Processor can function in terms of simple commands.</a:t>
            </a:r>
          </a:p>
          <a:p>
            <a:pPr lvl="2" eaLnBrk="1" hangingPunct="1"/>
            <a:r>
              <a:rPr lang="en-US" altLang="en-US" sz="2000" smtClean="0"/>
              <a:t>Eg: READ, WRITE, OPEN, CLOSE etc.</a:t>
            </a:r>
          </a:p>
          <a:p>
            <a:pPr eaLnBrk="1" hangingPunct="1"/>
            <a:r>
              <a:rPr lang="en-US" altLang="en-US" sz="2800" smtClean="0"/>
              <a:t>Some I/O modules:</a:t>
            </a:r>
          </a:p>
          <a:p>
            <a:pPr lvl="1" eaLnBrk="1" hangingPunct="1"/>
            <a:r>
              <a:rPr lang="en-US" altLang="en-US" sz="2400" smtClean="0"/>
              <a:t>Take on most of the processing burden from CPU.</a:t>
            </a:r>
          </a:p>
          <a:p>
            <a:pPr lvl="2" eaLnBrk="1" hangingPunct="1"/>
            <a:r>
              <a:rPr lang="en-US" altLang="en-US" sz="2000" smtClean="0"/>
              <a:t>Referred as </a:t>
            </a:r>
            <a:r>
              <a:rPr lang="en-US" altLang="en-US" sz="2000" i="1" smtClean="0"/>
              <a:t>I/O Channel</a:t>
            </a:r>
            <a:r>
              <a:rPr lang="en-US" altLang="en-US" sz="2000" smtClean="0"/>
              <a:t> or </a:t>
            </a:r>
            <a:r>
              <a:rPr lang="en-US" altLang="en-US" sz="2000" i="1" smtClean="0"/>
              <a:t>I/O processor</a:t>
            </a:r>
            <a:r>
              <a:rPr lang="en-US" alt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B74D1-C78A-4EBD-B8CD-11951499C8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Input Output Techniques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Three techniques are possible for I/O operations.</a:t>
            </a:r>
          </a:p>
          <a:p>
            <a:pPr lvl="1" eaLnBrk="1" hangingPunct="1"/>
            <a:r>
              <a:rPr lang="en-US" altLang="en-US" sz="2400" smtClean="0"/>
              <a:t>Programmed (polling).</a:t>
            </a:r>
          </a:p>
          <a:p>
            <a:pPr lvl="1" eaLnBrk="1" hangingPunct="1"/>
            <a:r>
              <a:rPr lang="en-US" altLang="en-US" sz="2400" smtClean="0"/>
              <a:t>Interrupt driven.</a:t>
            </a:r>
          </a:p>
          <a:p>
            <a:pPr lvl="1" eaLnBrk="1" hangingPunct="1"/>
            <a:r>
              <a:rPr lang="en-US" altLang="en-US" sz="2400" smtClean="0"/>
              <a:t>Direct Memory Access (DMA).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88040-C362-432A-8088-633E86CBF6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Programmed I/O (Polling)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With programmed I/O:</a:t>
            </a:r>
          </a:p>
          <a:p>
            <a:pPr lvl="1" eaLnBrk="1" hangingPunct="1"/>
            <a:r>
              <a:rPr lang="en-US" altLang="en-US" sz="2200" smtClean="0"/>
              <a:t>Data are exchanged between the CPU and I/O module.</a:t>
            </a:r>
          </a:p>
          <a:p>
            <a:pPr lvl="1" eaLnBrk="1" hangingPunct="1"/>
            <a:r>
              <a:rPr lang="en-US" altLang="en-US" sz="2200" smtClean="0"/>
              <a:t>CPU executes a program and issue command directly to the appropriate I/O.</a:t>
            </a:r>
          </a:p>
          <a:p>
            <a:pPr lvl="2" eaLnBrk="1" hangingPunct="1"/>
            <a:r>
              <a:rPr lang="en-US" altLang="en-US" sz="1800" smtClean="0"/>
              <a:t>Ie: CPU has direct control over I/O:</a:t>
            </a:r>
          </a:p>
          <a:p>
            <a:pPr lvl="3" eaLnBrk="1" hangingPunct="1"/>
            <a:r>
              <a:rPr lang="en-US" altLang="en-US" sz="1600" smtClean="0"/>
              <a:t>Sensing status.</a:t>
            </a:r>
          </a:p>
          <a:p>
            <a:pPr lvl="3" eaLnBrk="1" hangingPunct="1"/>
            <a:r>
              <a:rPr lang="en-US" altLang="en-US" sz="1600" smtClean="0"/>
              <a:t>Read/write commands.</a:t>
            </a:r>
          </a:p>
          <a:p>
            <a:pPr lvl="3" eaLnBrk="1" hangingPunct="1"/>
            <a:r>
              <a:rPr lang="en-US" altLang="en-US" sz="1600" smtClean="0"/>
              <a:t>Transferring data.</a:t>
            </a:r>
          </a:p>
          <a:p>
            <a:pPr lvl="1" eaLnBrk="1" hangingPunct="1"/>
            <a:r>
              <a:rPr lang="en-US" altLang="en-US" sz="2200" smtClean="0"/>
              <a:t>I/O module performs the requested action and set the appropriate bits in the I/O status register.</a:t>
            </a:r>
          </a:p>
          <a:p>
            <a:pPr lvl="2" eaLnBrk="1" hangingPunct="1"/>
            <a:r>
              <a:rPr lang="en-US" altLang="en-US" sz="1800" smtClean="0"/>
              <a:t>No further action to alert the CPU.</a:t>
            </a:r>
          </a:p>
          <a:p>
            <a:pPr lvl="1" eaLnBrk="1" hangingPunct="1"/>
            <a:r>
              <a:rPr lang="en-US" altLang="en-US" sz="2200" smtClean="0"/>
              <a:t>CPU waits for I/O module to complete operation.</a:t>
            </a:r>
          </a:p>
          <a:p>
            <a:pPr lvl="2" eaLnBrk="1" hangingPunct="1"/>
            <a:r>
              <a:rPr lang="en-US" altLang="en-US" sz="1800" smtClean="0"/>
              <a:t>Periodically checks the I/O status register.</a:t>
            </a:r>
          </a:p>
          <a:p>
            <a:pPr lvl="1" eaLnBrk="1" hangingPunct="1"/>
            <a:r>
              <a:rPr lang="en-US" altLang="en-US" sz="2200" smtClean="0"/>
              <a:t>This wastes CPU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BA4A3-98B1-4C34-A9B4-7B25FD91E6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Programmed I/O …</a:t>
            </a:r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2038350" y="1438275"/>
            <a:ext cx="6343650" cy="5038725"/>
            <a:chOff x="1284" y="906"/>
            <a:chExt cx="3996" cy="3174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680" y="906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Issue read command to I/O module</a:t>
              </a: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1680" y="1305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Read status of I/O module</a:t>
              </a: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680" y="2406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Read word from I/O module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1680" y="2808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Write word into memory</a:t>
              </a:r>
            </a:p>
          </p:txBody>
        </p:sp>
        <p:sp>
          <p:nvSpPr>
            <p:cNvPr id="20490" name="AutoShape 9"/>
            <p:cNvSpPr>
              <a:spLocks noChangeArrowheads="1"/>
            </p:cNvSpPr>
            <p:nvPr/>
          </p:nvSpPr>
          <p:spPr bwMode="auto">
            <a:xfrm>
              <a:off x="2226" y="1713"/>
              <a:ext cx="1200" cy="528"/>
            </a:xfrm>
            <a:prstGeom prst="diamond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Check status</a:t>
              </a:r>
            </a:p>
          </p:txBody>
        </p:sp>
        <p:sp>
          <p:nvSpPr>
            <p:cNvPr id="20491" name="AutoShape 10"/>
            <p:cNvSpPr>
              <a:spLocks noChangeArrowheads="1"/>
            </p:cNvSpPr>
            <p:nvPr/>
          </p:nvSpPr>
          <p:spPr bwMode="auto">
            <a:xfrm>
              <a:off x="2231" y="3210"/>
              <a:ext cx="1198" cy="528"/>
            </a:xfrm>
            <a:prstGeom prst="diamond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Done ?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352" y="3868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Next instruction</a:t>
              </a: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2832" y="113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>
              <a:off x="2832" y="1539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6"/>
            <p:cNvSpPr>
              <a:spLocks noChangeShapeType="1"/>
            </p:cNvSpPr>
            <p:nvPr/>
          </p:nvSpPr>
          <p:spPr bwMode="auto">
            <a:xfrm>
              <a:off x="2832" y="2230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2832" y="263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2832" y="303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2832" y="3738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 flipH="1">
              <a:off x="1284" y="347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1"/>
            <p:cNvSpPr>
              <a:spLocks noChangeShapeType="1"/>
            </p:cNvSpPr>
            <p:nvPr/>
          </p:nvSpPr>
          <p:spPr bwMode="auto">
            <a:xfrm flipV="1">
              <a:off x="1284" y="1026"/>
              <a:ext cx="0" cy="2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2"/>
            <p:cNvSpPr>
              <a:spLocks noChangeShapeType="1"/>
            </p:cNvSpPr>
            <p:nvPr/>
          </p:nvSpPr>
          <p:spPr bwMode="auto">
            <a:xfrm>
              <a:off x="1488" y="1218"/>
              <a:ext cx="1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3"/>
            <p:cNvSpPr>
              <a:spLocks noChangeShapeType="1"/>
            </p:cNvSpPr>
            <p:nvPr/>
          </p:nvSpPr>
          <p:spPr bwMode="auto">
            <a:xfrm>
              <a:off x="1287" y="102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4"/>
            <p:cNvSpPr>
              <a:spLocks noChangeShapeType="1"/>
            </p:cNvSpPr>
            <p:nvPr/>
          </p:nvSpPr>
          <p:spPr bwMode="auto">
            <a:xfrm flipV="1">
              <a:off x="1488" y="1218"/>
              <a:ext cx="0" cy="7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5"/>
            <p:cNvSpPr>
              <a:spLocks noChangeShapeType="1"/>
            </p:cNvSpPr>
            <p:nvPr/>
          </p:nvSpPr>
          <p:spPr bwMode="auto">
            <a:xfrm flipH="1">
              <a:off x="1488" y="1977"/>
              <a:ext cx="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6"/>
            <p:cNvSpPr txBox="1">
              <a:spLocks noChangeArrowheads="1"/>
            </p:cNvSpPr>
            <p:nvPr/>
          </p:nvSpPr>
          <p:spPr bwMode="auto">
            <a:xfrm>
              <a:off x="1536" y="180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Not ready</a:t>
              </a:r>
            </a:p>
          </p:txBody>
        </p:sp>
        <p:sp>
          <p:nvSpPr>
            <p:cNvPr id="20506" name="Text Box 27"/>
            <p:cNvSpPr txBox="1">
              <a:spLocks noChangeArrowheads="1"/>
            </p:cNvSpPr>
            <p:nvPr/>
          </p:nvSpPr>
          <p:spPr bwMode="auto">
            <a:xfrm>
              <a:off x="1920" y="329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No</a:t>
              </a:r>
            </a:p>
          </p:txBody>
        </p:sp>
        <p:sp>
          <p:nvSpPr>
            <p:cNvPr id="20507" name="Text Box 28"/>
            <p:cNvSpPr txBox="1">
              <a:spLocks noChangeArrowheads="1"/>
            </p:cNvSpPr>
            <p:nvPr/>
          </p:nvSpPr>
          <p:spPr bwMode="auto">
            <a:xfrm>
              <a:off x="2496" y="369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Yes</a:t>
              </a:r>
            </a:p>
          </p:txBody>
        </p:sp>
        <p:sp>
          <p:nvSpPr>
            <p:cNvPr id="20508" name="Text Box 29"/>
            <p:cNvSpPr txBox="1">
              <a:spLocks noChangeArrowheads="1"/>
            </p:cNvSpPr>
            <p:nvPr/>
          </p:nvSpPr>
          <p:spPr bwMode="auto">
            <a:xfrm>
              <a:off x="2334" y="218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Ready</a:t>
              </a:r>
            </a:p>
          </p:txBody>
        </p:sp>
        <p:sp>
          <p:nvSpPr>
            <p:cNvPr id="20509" name="Text Box 30"/>
            <p:cNvSpPr txBox="1">
              <a:spLocks noChangeArrowheads="1"/>
            </p:cNvSpPr>
            <p:nvPr/>
          </p:nvSpPr>
          <p:spPr bwMode="auto">
            <a:xfrm>
              <a:off x="3753" y="1872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Error Condition</a:t>
              </a:r>
            </a:p>
          </p:txBody>
        </p:sp>
        <p:sp>
          <p:nvSpPr>
            <p:cNvPr id="20510" name="Line 31"/>
            <p:cNvSpPr>
              <a:spLocks noChangeShapeType="1"/>
            </p:cNvSpPr>
            <p:nvPr/>
          </p:nvSpPr>
          <p:spPr bwMode="auto">
            <a:xfrm>
              <a:off x="3408" y="197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Text Box 33"/>
            <p:cNvSpPr txBox="1">
              <a:spLocks noChangeArrowheads="1"/>
            </p:cNvSpPr>
            <p:nvPr/>
          </p:nvSpPr>
          <p:spPr bwMode="auto">
            <a:xfrm>
              <a:off x="4128" y="940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CPU → I/O</a:t>
              </a:r>
            </a:p>
          </p:txBody>
        </p:sp>
        <p:sp>
          <p:nvSpPr>
            <p:cNvPr id="20512" name="Text Box 34"/>
            <p:cNvSpPr txBox="1">
              <a:spLocks noChangeArrowheads="1"/>
            </p:cNvSpPr>
            <p:nvPr/>
          </p:nvSpPr>
          <p:spPr bwMode="auto">
            <a:xfrm>
              <a:off x="4137" y="131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I/O → CPU</a:t>
              </a:r>
            </a:p>
          </p:txBody>
        </p:sp>
        <p:sp>
          <p:nvSpPr>
            <p:cNvPr id="20513" name="Text Box 35"/>
            <p:cNvSpPr txBox="1">
              <a:spLocks noChangeArrowheads="1"/>
            </p:cNvSpPr>
            <p:nvPr/>
          </p:nvSpPr>
          <p:spPr bwMode="auto">
            <a:xfrm>
              <a:off x="4137" y="2422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I/O → CPU</a:t>
              </a:r>
            </a:p>
          </p:txBody>
        </p:sp>
        <p:sp>
          <p:nvSpPr>
            <p:cNvPr id="20514" name="Text Box 36"/>
            <p:cNvSpPr txBox="1">
              <a:spLocks noChangeArrowheads="1"/>
            </p:cNvSpPr>
            <p:nvPr/>
          </p:nvSpPr>
          <p:spPr bwMode="auto">
            <a:xfrm>
              <a:off x="4128" y="283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CPU → Memory</a:t>
              </a:r>
            </a:p>
          </p:txBody>
        </p:sp>
      </p:grpSp>
      <p:sp>
        <p:nvSpPr>
          <p:cNvPr id="20485" name="Text Box 38"/>
          <p:cNvSpPr txBox="1">
            <a:spLocks noChangeArrowheads="1"/>
          </p:cNvSpPr>
          <p:nvPr/>
        </p:nvSpPr>
        <p:spPr bwMode="auto">
          <a:xfrm rot="10800000">
            <a:off x="1019175" y="1295400"/>
            <a:ext cx="4286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Read a block of data from a device into memory.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240C4-A58C-4F6E-9384-C742142AA8B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Programmed I/O 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I/O Commands:</a:t>
            </a:r>
          </a:p>
          <a:p>
            <a:pPr lvl="1" eaLnBrk="1" hangingPunct="1"/>
            <a:r>
              <a:rPr lang="en-US" altLang="en-US" sz="2400" smtClean="0"/>
              <a:t>To execute an I/O related instruction, CPU issues an address:</a:t>
            </a:r>
          </a:p>
          <a:p>
            <a:pPr lvl="2" eaLnBrk="1" hangingPunct="1"/>
            <a:r>
              <a:rPr lang="en-US" altLang="en-US" sz="2000" smtClean="0"/>
              <a:t>Identifies module (&amp; device if more devices).</a:t>
            </a:r>
          </a:p>
          <a:p>
            <a:pPr lvl="1" eaLnBrk="1" hangingPunct="1"/>
            <a:r>
              <a:rPr lang="en-US" altLang="en-US" sz="2400" smtClean="0"/>
              <a:t>CPU issues an I/O command:</a:t>
            </a:r>
          </a:p>
          <a:p>
            <a:pPr lvl="2" eaLnBrk="1" hangingPunct="1"/>
            <a:r>
              <a:rPr lang="en-US" altLang="en-US" sz="2000" smtClean="0"/>
              <a:t>Control - Telling module what to do.</a:t>
            </a:r>
          </a:p>
          <a:p>
            <a:pPr lvl="3" eaLnBrk="1" hangingPunct="1"/>
            <a:r>
              <a:rPr lang="en-US" altLang="en-US" sz="1800" smtClean="0"/>
              <a:t>Eg: Spin up disk.</a:t>
            </a:r>
          </a:p>
          <a:p>
            <a:pPr lvl="2" eaLnBrk="1" hangingPunct="1"/>
            <a:r>
              <a:rPr lang="en-US" altLang="en-US" sz="2000" smtClean="0"/>
              <a:t>Test - Check status.</a:t>
            </a:r>
          </a:p>
          <a:p>
            <a:pPr lvl="3" eaLnBrk="1" hangingPunct="1"/>
            <a:r>
              <a:rPr lang="en-US" altLang="en-US" sz="1800" smtClean="0"/>
              <a:t>Eg: Power?, Error?</a:t>
            </a:r>
          </a:p>
          <a:p>
            <a:pPr lvl="2" eaLnBrk="1" hangingPunct="1"/>
            <a:r>
              <a:rPr lang="en-US" altLang="en-US" sz="2000" smtClean="0"/>
              <a:t>Read:</a:t>
            </a:r>
          </a:p>
          <a:p>
            <a:pPr lvl="3" eaLnBrk="1" hangingPunct="1"/>
            <a:r>
              <a:rPr lang="en-US" altLang="en-US" sz="1800" smtClean="0"/>
              <a:t>Takes data from the device and places it in internal buffer.</a:t>
            </a:r>
          </a:p>
          <a:p>
            <a:pPr lvl="2" eaLnBrk="1" hangingPunct="1"/>
            <a:r>
              <a:rPr lang="en-US" altLang="en-US" sz="2000" smtClean="0"/>
              <a:t>Write:</a:t>
            </a:r>
          </a:p>
          <a:p>
            <a:pPr lvl="3" eaLnBrk="1" hangingPunct="1"/>
            <a:r>
              <a:rPr lang="en-US" altLang="en-US" sz="1800" smtClean="0"/>
              <a:t>Takes data from the data bus and transmits to the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8282D-B375-4580-9DD4-EF18776593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Interrupt Driven I/O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With interrupt driven I/O:</a:t>
            </a:r>
          </a:p>
          <a:p>
            <a:pPr lvl="1" eaLnBrk="1" hangingPunct="1"/>
            <a:r>
              <a:rPr lang="en-US" altLang="en-US" sz="2400" smtClean="0"/>
              <a:t>CPU:</a:t>
            </a:r>
          </a:p>
          <a:p>
            <a:pPr lvl="2" eaLnBrk="1" hangingPunct="1"/>
            <a:r>
              <a:rPr lang="en-US" altLang="en-US" sz="2000" smtClean="0"/>
              <a:t>Issues an I/O command to a module.</a:t>
            </a:r>
          </a:p>
          <a:p>
            <a:pPr lvl="2" eaLnBrk="1" hangingPunct="1"/>
            <a:r>
              <a:rPr lang="en-US" altLang="en-US" sz="2000" smtClean="0"/>
              <a:t>Continues to execute other instructions.</a:t>
            </a:r>
          </a:p>
          <a:p>
            <a:pPr lvl="1" eaLnBrk="1" hangingPunct="1"/>
            <a:r>
              <a:rPr lang="en-US" altLang="en-US" sz="2400" smtClean="0"/>
              <a:t>I/O module:</a:t>
            </a:r>
          </a:p>
          <a:p>
            <a:pPr lvl="2" eaLnBrk="1" hangingPunct="1"/>
            <a:r>
              <a:rPr lang="en-US" altLang="en-US" sz="2000" smtClean="0"/>
              <a:t>Interrupts the CPU when completed the work.</a:t>
            </a:r>
          </a:p>
          <a:p>
            <a:pPr lvl="2" eaLnBrk="1" hangingPunct="1"/>
            <a:r>
              <a:rPr lang="en-US" altLang="en-US" sz="2000" smtClean="0"/>
              <a:t>Requests service to exchange data with the CPU.</a:t>
            </a:r>
          </a:p>
          <a:p>
            <a:pPr lvl="1" eaLnBrk="1" hangingPunct="1"/>
            <a:r>
              <a:rPr lang="en-US" altLang="en-US" sz="2400" smtClean="0"/>
              <a:t>CPU then executes the data transfer.</a:t>
            </a:r>
          </a:p>
          <a:p>
            <a:pPr eaLnBrk="1" hangingPunct="1"/>
            <a:r>
              <a:rPr lang="en-US" altLang="en-US" sz="2800" smtClean="0"/>
              <a:t>This:</a:t>
            </a:r>
          </a:p>
          <a:p>
            <a:pPr lvl="1" eaLnBrk="1" hangingPunct="1"/>
            <a:r>
              <a:rPr lang="en-US" altLang="en-US" sz="2400" smtClean="0"/>
              <a:t>Overcomes CPU waiting.</a:t>
            </a:r>
          </a:p>
          <a:p>
            <a:pPr lvl="1" eaLnBrk="1" hangingPunct="1"/>
            <a:r>
              <a:rPr lang="en-US" altLang="en-US" sz="2400" smtClean="0"/>
              <a:t>No repeated CPU checking of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1CCC0-4D5C-49D1-9AE9-8B54EEEEC5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Input/Output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 addition to:</a:t>
            </a:r>
          </a:p>
          <a:p>
            <a:pPr lvl="1" eaLnBrk="1" hangingPunct="1"/>
            <a:r>
              <a:rPr lang="en-US" altLang="en-US" sz="2400" smtClean="0"/>
              <a:t>The processor and,</a:t>
            </a:r>
          </a:p>
          <a:p>
            <a:pPr lvl="1" eaLnBrk="1" hangingPunct="1"/>
            <a:r>
              <a:rPr lang="en-US" altLang="en-US" sz="2400" smtClean="0"/>
              <a:t>A set of memory modules.</a:t>
            </a:r>
          </a:p>
          <a:p>
            <a:pPr eaLnBrk="1" hangingPunct="1"/>
            <a:r>
              <a:rPr lang="en-US" altLang="en-US" sz="2800" smtClean="0"/>
              <a:t>Third key element of a computer system:</a:t>
            </a:r>
          </a:p>
          <a:p>
            <a:pPr lvl="1" eaLnBrk="1" hangingPunct="1"/>
            <a:r>
              <a:rPr lang="en-US" altLang="en-US" sz="2400" smtClean="0"/>
              <a:t>A set of I/O modules.</a:t>
            </a:r>
          </a:p>
          <a:p>
            <a:pPr eaLnBrk="1" hangingPunct="1"/>
            <a:r>
              <a:rPr lang="en-US" altLang="en-US" sz="2800" smtClean="0"/>
              <a:t>I/O system interfaces:</a:t>
            </a:r>
          </a:p>
          <a:p>
            <a:pPr lvl="1" eaLnBrk="1" hangingPunct="1"/>
            <a:r>
              <a:rPr lang="en-US" altLang="en-US" sz="2400" smtClean="0"/>
              <a:t>The computer to the outside world.</a:t>
            </a:r>
          </a:p>
          <a:p>
            <a:pPr eaLnBrk="1" hangingPunct="1"/>
            <a:r>
              <a:rPr lang="en-US" altLang="en-US" sz="2800" smtClean="0"/>
              <a:t>It consists of wide variety of peripherals:</a:t>
            </a:r>
          </a:p>
          <a:p>
            <a:pPr lvl="1" eaLnBrk="1" hangingPunct="1"/>
            <a:r>
              <a:rPr lang="en-US" altLang="en-US" sz="2400" smtClean="0"/>
              <a:t>Eg:</a:t>
            </a:r>
          </a:p>
          <a:p>
            <a:pPr lvl="2" eaLnBrk="1" hangingPunct="1"/>
            <a:r>
              <a:rPr lang="en-US" altLang="en-US" smtClean="0"/>
              <a:t>Keyboards, Monitors, Printers, Scanner, Modems, Buses,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E21E9-ABDB-46D0-8A80-89A05240922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Interrupt Driven I/O …</a:t>
            </a:r>
          </a:p>
        </p:txBody>
      </p:sp>
      <p:sp>
        <p:nvSpPr>
          <p:cNvPr id="23556" name="Text Box 33"/>
          <p:cNvSpPr txBox="1">
            <a:spLocks noChangeArrowheads="1"/>
          </p:cNvSpPr>
          <p:nvPr/>
        </p:nvSpPr>
        <p:spPr bwMode="auto">
          <a:xfrm rot="10800000">
            <a:off x="1019175" y="1295400"/>
            <a:ext cx="4286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Read a block of data from a device into memory. </a:t>
            </a:r>
          </a:p>
        </p:txBody>
      </p:sp>
      <p:grpSp>
        <p:nvGrpSpPr>
          <p:cNvPr id="23557" name="Group 38"/>
          <p:cNvGrpSpPr>
            <a:grpSpLocks/>
          </p:cNvGrpSpPr>
          <p:nvPr/>
        </p:nvGrpSpPr>
        <p:grpSpPr bwMode="auto">
          <a:xfrm>
            <a:off x="2038350" y="1335088"/>
            <a:ext cx="6419850" cy="5141912"/>
            <a:chOff x="1284" y="841"/>
            <a:chExt cx="4044" cy="3239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1680" y="906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Issue read command to I/O module</a:t>
              </a:r>
            </a:p>
          </p:txBody>
        </p:sp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680" y="1305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Read status of I/O module</a:t>
              </a: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680" y="2406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Read word from I/O module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680" y="2808"/>
              <a:ext cx="2304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Write word into memory</a:t>
              </a:r>
            </a:p>
          </p:txBody>
        </p:sp>
        <p:sp>
          <p:nvSpPr>
            <p:cNvPr id="23562" name="AutoShape 8"/>
            <p:cNvSpPr>
              <a:spLocks noChangeArrowheads="1"/>
            </p:cNvSpPr>
            <p:nvPr/>
          </p:nvSpPr>
          <p:spPr bwMode="auto">
            <a:xfrm>
              <a:off x="2226" y="1713"/>
              <a:ext cx="1200" cy="528"/>
            </a:xfrm>
            <a:prstGeom prst="diamond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Check status</a:t>
              </a:r>
            </a:p>
          </p:txBody>
        </p:sp>
        <p:sp>
          <p:nvSpPr>
            <p:cNvPr id="23563" name="AutoShape 9"/>
            <p:cNvSpPr>
              <a:spLocks noChangeArrowheads="1"/>
            </p:cNvSpPr>
            <p:nvPr/>
          </p:nvSpPr>
          <p:spPr bwMode="auto">
            <a:xfrm>
              <a:off x="2231" y="3210"/>
              <a:ext cx="1198" cy="528"/>
            </a:xfrm>
            <a:prstGeom prst="diamond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Done ?</a:t>
              </a:r>
            </a:p>
          </p:txBody>
        </p:sp>
        <p:sp>
          <p:nvSpPr>
            <p:cNvPr id="23564" name="Text Box 10"/>
            <p:cNvSpPr txBox="1">
              <a:spLocks noChangeArrowheads="1"/>
            </p:cNvSpPr>
            <p:nvPr/>
          </p:nvSpPr>
          <p:spPr bwMode="auto">
            <a:xfrm>
              <a:off x="2352" y="3868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Next instruction</a:t>
              </a:r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2832" y="113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2832" y="1539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832" y="2230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832" y="263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2832" y="303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2832" y="3738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 flipH="1">
              <a:off x="1284" y="347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V="1">
              <a:off x="1284" y="1026"/>
              <a:ext cx="0" cy="2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>
              <a:off x="1287" y="102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24"/>
            <p:cNvSpPr txBox="1">
              <a:spLocks noChangeArrowheads="1"/>
            </p:cNvSpPr>
            <p:nvPr/>
          </p:nvSpPr>
          <p:spPr bwMode="auto">
            <a:xfrm>
              <a:off x="1920" y="329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No</a:t>
              </a:r>
            </a:p>
          </p:txBody>
        </p:sp>
        <p:sp>
          <p:nvSpPr>
            <p:cNvPr id="23575" name="Text Box 25"/>
            <p:cNvSpPr txBox="1">
              <a:spLocks noChangeArrowheads="1"/>
            </p:cNvSpPr>
            <p:nvPr/>
          </p:nvSpPr>
          <p:spPr bwMode="auto">
            <a:xfrm>
              <a:off x="2496" y="369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Yes</a:t>
              </a:r>
            </a:p>
          </p:txBody>
        </p:sp>
        <p:sp>
          <p:nvSpPr>
            <p:cNvPr id="23576" name="Text Box 26"/>
            <p:cNvSpPr txBox="1">
              <a:spLocks noChangeArrowheads="1"/>
            </p:cNvSpPr>
            <p:nvPr/>
          </p:nvSpPr>
          <p:spPr bwMode="auto">
            <a:xfrm>
              <a:off x="2334" y="218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Ready</a:t>
              </a:r>
            </a:p>
          </p:txBody>
        </p:sp>
        <p:sp>
          <p:nvSpPr>
            <p:cNvPr id="23577" name="Text Box 27"/>
            <p:cNvSpPr txBox="1">
              <a:spLocks noChangeArrowheads="1"/>
            </p:cNvSpPr>
            <p:nvPr/>
          </p:nvSpPr>
          <p:spPr bwMode="auto">
            <a:xfrm>
              <a:off x="3753" y="1872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Error Condition</a:t>
              </a:r>
            </a:p>
          </p:txBody>
        </p:sp>
        <p:sp>
          <p:nvSpPr>
            <p:cNvPr id="23578" name="Line 28"/>
            <p:cNvSpPr>
              <a:spLocks noChangeShapeType="1"/>
            </p:cNvSpPr>
            <p:nvPr/>
          </p:nvSpPr>
          <p:spPr bwMode="auto">
            <a:xfrm>
              <a:off x="3408" y="197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Text Box 29"/>
            <p:cNvSpPr txBox="1">
              <a:spLocks noChangeArrowheads="1"/>
            </p:cNvSpPr>
            <p:nvPr/>
          </p:nvSpPr>
          <p:spPr bwMode="auto">
            <a:xfrm>
              <a:off x="4128" y="841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CPU → I/O</a:t>
              </a:r>
            </a:p>
          </p:txBody>
        </p:sp>
        <p:sp>
          <p:nvSpPr>
            <p:cNvPr id="23580" name="Text Box 30"/>
            <p:cNvSpPr txBox="1">
              <a:spLocks noChangeArrowheads="1"/>
            </p:cNvSpPr>
            <p:nvPr/>
          </p:nvSpPr>
          <p:spPr bwMode="auto">
            <a:xfrm>
              <a:off x="4137" y="1399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I/O → CPU</a:t>
              </a:r>
            </a:p>
          </p:txBody>
        </p:sp>
        <p:sp>
          <p:nvSpPr>
            <p:cNvPr id="23581" name="Text Box 31"/>
            <p:cNvSpPr txBox="1">
              <a:spLocks noChangeArrowheads="1"/>
            </p:cNvSpPr>
            <p:nvPr/>
          </p:nvSpPr>
          <p:spPr bwMode="auto">
            <a:xfrm>
              <a:off x="4137" y="2422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I/O → CPU</a:t>
              </a:r>
            </a:p>
          </p:txBody>
        </p:sp>
        <p:sp>
          <p:nvSpPr>
            <p:cNvPr id="23582" name="Text Box 32"/>
            <p:cNvSpPr txBox="1">
              <a:spLocks noChangeArrowheads="1"/>
            </p:cNvSpPr>
            <p:nvPr/>
          </p:nvSpPr>
          <p:spPr bwMode="auto">
            <a:xfrm>
              <a:off x="4128" y="283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CPU → Memory</a:t>
              </a:r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3984" y="1119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Text Box 35"/>
            <p:cNvSpPr txBox="1">
              <a:spLocks noChangeArrowheads="1"/>
            </p:cNvSpPr>
            <p:nvPr/>
          </p:nvSpPr>
          <p:spPr bwMode="auto">
            <a:xfrm>
              <a:off x="4224" y="1027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Do something else.</a:t>
              </a:r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H="1">
              <a:off x="3984" y="1326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Text Box 37"/>
            <p:cNvSpPr txBox="1">
              <a:spLocks noChangeArrowheads="1"/>
            </p:cNvSpPr>
            <p:nvPr/>
          </p:nvSpPr>
          <p:spPr bwMode="auto">
            <a:xfrm>
              <a:off x="4224" y="123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Interrupt.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A8959-BAAF-4F22-9A25-B1AF7E4247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Interrupt Driven I/O Basic Operation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I/O module:</a:t>
            </a:r>
          </a:p>
          <a:p>
            <a:pPr lvl="1" eaLnBrk="1" hangingPunct="1"/>
            <a:r>
              <a:rPr lang="en-US" altLang="en-US" sz="2400" smtClean="0"/>
              <a:t>Receives a READ command from CPU.</a:t>
            </a:r>
          </a:p>
          <a:p>
            <a:pPr lvl="1" eaLnBrk="1" hangingPunct="1"/>
            <a:r>
              <a:rPr lang="en-US" altLang="en-US" sz="2400" smtClean="0"/>
              <a:t>Proceeds to read data from the external device.</a:t>
            </a:r>
          </a:p>
          <a:p>
            <a:pPr lvl="1" eaLnBrk="1" hangingPunct="1"/>
            <a:r>
              <a:rPr lang="en-US" altLang="en-US" sz="2400" smtClean="0"/>
              <a:t>Signals an interrupt to the CPU over control line:</a:t>
            </a:r>
          </a:p>
          <a:p>
            <a:pPr lvl="2" eaLnBrk="1" hangingPunct="1"/>
            <a:r>
              <a:rPr lang="en-US" altLang="en-US" sz="2000" smtClean="0"/>
              <a:t>When the data are in the module’s data register.</a:t>
            </a:r>
          </a:p>
          <a:p>
            <a:pPr lvl="1" eaLnBrk="1" hangingPunct="1"/>
            <a:r>
              <a:rPr lang="en-US" altLang="en-US" sz="2400" smtClean="0"/>
              <a:t>Waits until its data are requested by the CPU.</a:t>
            </a:r>
          </a:p>
          <a:p>
            <a:pPr lvl="1" eaLnBrk="1" hangingPunct="1"/>
            <a:r>
              <a:rPr lang="en-US" altLang="en-US" sz="2400" smtClean="0"/>
              <a:t>Places its data on the data bus:</a:t>
            </a:r>
          </a:p>
          <a:p>
            <a:pPr lvl="2" eaLnBrk="1" hangingPunct="1"/>
            <a:r>
              <a:rPr lang="en-US" altLang="en-US" sz="2000" smtClean="0"/>
              <a:t>When the CPU request is made.</a:t>
            </a:r>
          </a:p>
          <a:p>
            <a:pPr lvl="1" eaLnBrk="1" hangingPunct="1"/>
            <a:r>
              <a:rPr lang="en-US" altLang="en-US" sz="2400" smtClean="0"/>
              <a:t>Ready for another I/O operation.</a:t>
            </a:r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CC082-0FC5-4904-9788-164D6F8EC5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Interrupt Driven I/O Basic Operation …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CPU:</a:t>
            </a:r>
          </a:p>
          <a:p>
            <a:pPr lvl="1" eaLnBrk="1" hangingPunct="1"/>
            <a:r>
              <a:rPr lang="en-US" altLang="en-US" sz="2400" smtClean="0"/>
              <a:t>Issues a READ command.</a:t>
            </a:r>
          </a:p>
          <a:p>
            <a:pPr lvl="1" eaLnBrk="1" hangingPunct="1"/>
            <a:r>
              <a:rPr lang="en-US" altLang="en-US" sz="2400" smtClean="0"/>
              <a:t>Goes off and does other work.</a:t>
            </a:r>
          </a:p>
          <a:p>
            <a:pPr lvl="1" eaLnBrk="1" hangingPunct="1"/>
            <a:r>
              <a:rPr lang="en-US" altLang="en-US" sz="2400" smtClean="0"/>
              <a:t>Checks for interrupt at the end of each instruction cycle.</a:t>
            </a:r>
          </a:p>
          <a:p>
            <a:pPr lvl="1" eaLnBrk="1" hangingPunct="1"/>
            <a:r>
              <a:rPr lang="en-US" altLang="en-US" sz="2400" smtClean="0"/>
              <a:t>If interrupted:</a:t>
            </a:r>
          </a:p>
          <a:p>
            <a:pPr lvl="2" eaLnBrk="1" hangingPunct="1"/>
            <a:r>
              <a:rPr lang="en-US" altLang="en-US" sz="2000" smtClean="0"/>
              <a:t>Save the context (PC and CPU registers) of current program.</a:t>
            </a:r>
          </a:p>
          <a:p>
            <a:pPr lvl="2" eaLnBrk="1" hangingPunct="1"/>
            <a:r>
              <a:rPr lang="en-US" altLang="en-US" sz="2000" smtClean="0"/>
              <a:t>Process the interrupt:</a:t>
            </a:r>
          </a:p>
          <a:p>
            <a:pPr lvl="3" eaLnBrk="1" hangingPunct="1"/>
            <a:r>
              <a:rPr lang="en-US" altLang="en-US" sz="1800" smtClean="0"/>
              <a:t>Reads the data from the I/O module and stores it in memory.</a:t>
            </a:r>
          </a:p>
          <a:p>
            <a:pPr lvl="1" eaLnBrk="1" hangingPunct="1"/>
            <a:r>
              <a:rPr lang="en-US" altLang="en-US" sz="2400" smtClean="0"/>
              <a:t>Restores the saved context and resumes interrupted program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90034-E64E-41B6-B4D9-32952B33D6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Interrupt driven and programmed I/O require active CPU intervention:</a:t>
            </a:r>
          </a:p>
          <a:p>
            <a:pPr lvl="1" eaLnBrk="1" hangingPunct="1"/>
            <a:r>
              <a:rPr lang="en-GB" altLang="en-US" sz="2400" smtClean="0"/>
              <a:t>Every word of data from memory to I/O or from I/O to memory must pass through the CPU.</a:t>
            </a:r>
          </a:p>
          <a:p>
            <a:pPr eaLnBrk="1" hangingPunct="1"/>
            <a:r>
              <a:rPr lang="en-GB" altLang="en-US" sz="2800" smtClean="0"/>
              <a:t>Both I/Os suffer from two inherent drawbacks:</a:t>
            </a:r>
          </a:p>
          <a:p>
            <a:pPr lvl="1" eaLnBrk="1" hangingPunct="1"/>
            <a:r>
              <a:rPr lang="en-GB" altLang="en-US" sz="2400" smtClean="0"/>
              <a:t>I/O transfer rate is limited by the speed with which CPU service a device.</a:t>
            </a:r>
          </a:p>
          <a:p>
            <a:pPr lvl="1" eaLnBrk="1" hangingPunct="1"/>
            <a:r>
              <a:rPr lang="en-GB" altLang="en-US" sz="2400" smtClean="0"/>
              <a:t>CPU is tied up in managing I/O transfers.</a:t>
            </a:r>
          </a:p>
          <a:p>
            <a:pPr eaLnBrk="1" hangingPunct="1"/>
            <a:r>
              <a:rPr lang="en-GB" altLang="en-US" sz="2800" smtClean="0"/>
              <a:t>The solution is DMA.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F42AD-7E39-4FB5-AF09-C921A19927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DMA Function:</a:t>
            </a:r>
          </a:p>
          <a:p>
            <a:pPr lvl="1" eaLnBrk="1" hangingPunct="1"/>
            <a:r>
              <a:rPr lang="en-GB" altLang="en-US" sz="2200" smtClean="0"/>
              <a:t>DMA involves an additional (hardware) module on the system bus.</a:t>
            </a:r>
          </a:p>
          <a:p>
            <a:pPr lvl="1" eaLnBrk="1" hangingPunct="1"/>
            <a:r>
              <a:rPr lang="en-GB" altLang="en-US" sz="2200" smtClean="0"/>
              <a:t>DMA module can takes over control of the system from the CPU.</a:t>
            </a:r>
          </a:p>
          <a:p>
            <a:pPr lvl="2" eaLnBrk="1" hangingPunct="1"/>
            <a:r>
              <a:rPr lang="en-GB" altLang="en-US" sz="1800" smtClean="0"/>
              <a:t>To transfer data to and from memory over system bus.</a:t>
            </a:r>
          </a:p>
          <a:p>
            <a:pPr eaLnBrk="1" hangingPunct="1"/>
            <a:r>
              <a:rPr lang="en-GB" altLang="en-US" sz="2800" smtClean="0"/>
              <a:t> To do this:</a:t>
            </a:r>
          </a:p>
          <a:p>
            <a:pPr lvl="1" eaLnBrk="1" hangingPunct="1"/>
            <a:r>
              <a:rPr lang="en-GB" altLang="en-US" sz="2200" smtClean="0"/>
              <a:t>DMA must use the bus only when the CPU does not need it or,</a:t>
            </a:r>
          </a:p>
          <a:p>
            <a:pPr lvl="1" eaLnBrk="1" hangingPunct="1"/>
            <a:r>
              <a:rPr lang="en-GB" altLang="en-US" sz="2200" smtClean="0"/>
              <a:t>DMA must force the CPU to suspend operation temporarily.</a:t>
            </a:r>
          </a:p>
          <a:p>
            <a:pPr lvl="2" eaLnBrk="1" hangingPunct="1"/>
            <a:r>
              <a:rPr lang="en-GB" altLang="en-US" sz="1800" smtClean="0"/>
              <a:t>Referred to as </a:t>
            </a:r>
            <a:r>
              <a:rPr lang="en-GB" altLang="en-US" sz="1800" i="1" smtClean="0"/>
              <a:t>cycle stealing </a:t>
            </a:r>
            <a:r>
              <a:rPr lang="en-GB" altLang="en-US" sz="1800" smtClean="0"/>
              <a:t>since DMA steals the bus cycle.</a:t>
            </a:r>
          </a:p>
          <a:p>
            <a:pPr lvl="2" eaLnBrk="1" hangingPunct="1"/>
            <a:r>
              <a:rPr lang="en-GB" altLang="en-US" sz="1800" smtClean="0"/>
              <a:t>Slows down CPU but not as much as CPU doing transfer.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8C6CDA-0519-42C6-86B7-B4FB77804E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8" t="15196" r="31606" b="35957"/>
          <a:stretch>
            <a:fillRect/>
          </a:stretch>
        </p:blipFill>
        <p:spPr bwMode="auto">
          <a:xfrm>
            <a:off x="2286000" y="1371600"/>
            <a:ext cx="500538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Typical DMA Module: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30345-20C6-4BD1-AF28-87ABAF5AA3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DMA Operation:</a:t>
            </a:r>
          </a:p>
          <a:p>
            <a:pPr lvl="1" eaLnBrk="1" hangingPunct="1"/>
            <a:r>
              <a:rPr lang="en-GB" altLang="en-US" sz="2400" smtClean="0"/>
              <a:t>When CPU need to read or write a block of data,</a:t>
            </a:r>
          </a:p>
          <a:p>
            <a:pPr lvl="2" eaLnBrk="1" hangingPunct="1"/>
            <a:r>
              <a:rPr lang="en-GB" altLang="en-US" sz="2000" smtClean="0"/>
              <a:t>CPU tells DMA controller:</a:t>
            </a:r>
          </a:p>
          <a:p>
            <a:pPr lvl="3" eaLnBrk="1" hangingPunct="1"/>
            <a:r>
              <a:rPr lang="en-GB" altLang="en-US" sz="1800" smtClean="0"/>
              <a:t>Required operation (Read/Write).</a:t>
            </a:r>
          </a:p>
          <a:p>
            <a:pPr lvl="3" eaLnBrk="1" hangingPunct="1"/>
            <a:r>
              <a:rPr lang="en-GB" altLang="en-US" sz="1800" smtClean="0"/>
              <a:t>Device address.</a:t>
            </a:r>
          </a:p>
          <a:p>
            <a:pPr lvl="3" eaLnBrk="1" hangingPunct="1"/>
            <a:r>
              <a:rPr lang="en-GB" altLang="en-US" sz="1800" smtClean="0"/>
              <a:t>Starting address of memory block for data.</a:t>
            </a:r>
          </a:p>
          <a:p>
            <a:pPr lvl="3" eaLnBrk="1" hangingPunct="1"/>
            <a:r>
              <a:rPr lang="en-GB" altLang="en-US" sz="1800" smtClean="0"/>
              <a:t>Amount of data to be transferred.</a:t>
            </a:r>
          </a:p>
          <a:p>
            <a:pPr lvl="2" eaLnBrk="1" hangingPunct="1"/>
            <a:r>
              <a:rPr lang="en-GB" altLang="en-US" sz="2000" smtClean="0"/>
              <a:t>CPU carries on with other work.</a:t>
            </a:r>
          </a:p>
          <a:p>
            <a:pPr lvl="2" eaLnBrk="1" hangingPunct="1"/>
            <a:r>
              <a:rPr lang="en-GB" altLang="en-US" sz="2000" smtClean="0"/>
              <a:t>DMA controller deals with transfer:</a:t>
            </a:r>
          </a:p>
          <a:p>
            <a:pPr lvl="3" eaLnBrk="1" hangingPunct="1"/>
            <a:r>
              <a:rPr lang="en-GB" altLang="en-US" sz="1800" smtClean="0"/>
              <a:t>Directly to or from memory without going through CPU.</a:t>
            </a:r>
          </a:p>
          <a:p>
            <a:pPr lvl="2" eaLnBrk="1" hangingPunct="1"/>
            <a:r>
              <a:rPr lang="en-GB" altLang="en-US" sz="2000" smtClean="0"/>
              <a:t>DMA controller sends interrupt when finished.</a:t>
            </a:r>
          </a:p>
          <a:p>
            <a:pPr lvl="1" eaLnBrk="1" hangingPunct="1"/>
            <a:r>
              <a:rPr lang="en-GB" altLang="en-US" sz="2400" smtClean="0"/>
              <a:t>CPU is involved only at the beginning and the end of the data transfer.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Direct Memory Access…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DMA and Interrupt Breakpoints during Instruction Cycle</a:t>
            </a:r>
          </a:p>
          <a:p>
            <a:pPr lvl="1" eaLnBrk="1" hangingPunct="1"/>
            <a:r>
              <a:rPr lang="en-US" altLang="en-US" sz="2400" smtClean="0"/>
              <a:t>The processor is suspended just before it needs to use the bus.</a:t>
            </a:r>
          </a:p>
          <a:p>
            <a:pPr lvl="1" eaLnBrk="1" hangingPunct="1"/>
            <a:r>
              <a:rPr lang="en-US" altLang="en-US" sz="2400" smtClean="0"/>
              <a:t>The DMA module transfers one word and returns control to the processor.</a:t>
            </a:r>
          </a:p>
          <a:p>
            <a:pPr lvl="1" eaLnBrk="1" hangingPunct="1"/>
            <a:r>
              <a:rPr lang="en-US" altLang="en-US" sz="2400" smtClean="0"/>
              <a:t>Since this is not an interrupt the processor does not have to save context.</a:t>
            </a:r>
          </a:p>
          <a:p>
            <a:pPr lvl="1" eaLnBrk="1" hangingPunct="1"/>
            <a:r>
              <a:rPr lang="en-US" altLang="en-US" sz="2400" smtClean="0"/>
              <a:t>The processor executes more slowly, but this is still far more efficient that either programmed or interrupt-driven I/O.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82537-2E85-4AB6-825E-54E40E80D2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Direct Memory Access…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smtClean="0"/>
              <a:t>DMA and Interrupt Breakpoints during Instruction Cycle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2720C-42CF-4645-9DEA-12FABF9364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63738"/>
            <a:ext cx="6553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774380-B75C-408C-8052-7741784EA5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DMA Configuration:</a:t>
            </a:r>
          </a:p>
          <a:p>
            <a:pPr lvl="1" eaLnBrk="1" hangingPunct="1"/>
            <a:r>
              <a:rPr lang="en-GB" altLang="en-US" sz="2400" smtClean="0"/>
              <a:t>DMA mechanism can be configured in a variety of ways.</a:t>
            </a:r>
          </a:p>
          <a:p>
            <a:pPr lvl="1" eaLnBrk="1" hangingPunct="1"/>
            <a:r>
              <a:rPr lang="en-GB" altLang="en-US" sz="2400" smtClean="0"/>
              <a:t>Eg:</a:t>
            </a:r>
          </a:p>
          <a:p>
            <a:pPr lvl="2" eaLnBrk="1" hangingPunct="1"/>
            <a:r>
              <a:rPr lang="en-GB" altLang="en-US" sz="2000" smtClean="0"/>
              <a:t>Single-bus, detached DMA.</a:t>
            </a:r>
          </a:p>
          <a:p>
            <a:pPr lvl="2" eaLnBrk="1" hangingPunct="1"/>
            <a:r>
              <a:rPr lang="en-GB" altLang="en-US" sz="2000" smtClean="0"/>
              <a:t>Single-bus, integrated DMA-I/O.</a:t>
            </a:r>
          </a:p>
          <a:p>
            <a:pPr lvl="2" eaLnBrk="1" hangingPunct="1"/>
            <a:r>
              <a:rPr lang="en-GB" altLang="en-US" sz="2000" smtClean="0"/>
              <a:t>I/O bus.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A33B0-BFE3-4634-834E-2F5EDDAA24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Input/Output System 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Wide variety of peripherals:</a:t>
            </a:r>
          </a:p>
          <a:p>
            <a:pPr lvl="1" eaLnBrk="1" hangingPunct="1"/>
            <a:r>
              <a:rPr lang="en-US" altLang="en-US" sz="2400" smtClean="0"/>
              <a:t>With various methods of operations.</a:t>
            </a:r>
          </a:p>
          <a:p>
            <a:pPr eaLnBrk="1" hangingPunct="1"/>
            <a:r>
              <a:rPr lang="en-US" altLang="en-US" sz="2800" smtClean="0"/>
              <a:t>Impractical to connect directly to the computer.</a:t>
            </a:r>
          </a:p>
          <a:p>
            <a:pPr eaLnBrk="1" hangingPunct="1"/>
            <a:r>
              <a:rPr lang="en-US" altLang="en-US" sz="2800" smtClean="0"/>
              <a:t>Since: </a:t>
            </a:r>
          </a:p>
          <a:p>
            <a:pPr lvl="1" eaLnBrk="1" hangingPunct="1"/>
            <a:r>
              <a:rPr lang="en-US" altLang="en-US" sz="2400" smtClean="0"/>
              <a:t>They are delivering different amounts of data:</a:t>
            </a:r>
          </a:p>
          <a:p>
            <a:pPr lvl="2" eaLnBrk="1" hangingPunct="1"/>
            <a:r>
              <a:rPr lang="en-US" altLang="en-US" sz="2000" smtClean="0"/>
              <a:t>At different speeds.</a:t>
            </a:r>
          </a:p>
          <a:p>
            <a:pPr lvl="2" eaLnBrk="1" hangingPunct="1"/>
            <a:r>
              <a:rPr lang="en-US" altLang="en-US" sz="2000" smtClean="0"/>
              <a:t>In different formats.</a:t>
            </a:r>
          </a:p>
          <a:p>
            <a:pPr lvl="1" eaLnBrk="1" hangingPunct="1"/>
            <a:r>
              <a:rPr lang="en-US" altLang="en-US" sz="2400" smtClean="0"/>
              <a:t>All are slower than CPU and RAM.</a:t>
            </a:r>
          </a:p>
          <a:p>
            <a:pPr eaLnBrk="1" hangingPunct="1"/>
            <a:r>
              <a:rPr lang="en-US" altLang="en-US" sz="2800" smtClean="0"/>
              <a:t>External devices are not generally connected directly into the computer bus structure.</a:t>
            </a:r>
          </a:p>
          <a:p>
            <a:pPr eaLnBrk="1" hangingPunct="1"/>
            <a:r>
              <a:rPr lang="en-US" altLang="en-US" sz="2800" smtClean="0"/>
              <a:t>And need I/ O modules.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7BC1A-71D2-4C53-B44E-963233CBB5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Single-bus, detached DMA: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lvl="1" eaLnBrk="1" hangingPunct="1"/>
            <a:r>
              <a:rPr lang="en-GB" altLang="en-US" sz="2400" smtClean="0"/>
              <a:t>Each transfer uses bus twice:</a:t>
            </a:r>
          </a:p>
          <a:p>
            <a:pPr lvl="2" eaLnBrk="1" hangingPunct="1"/>
            <a:r>
              <a:rPr lang="en-GB" altLang="en-US" sz="2000" smtClean="0"/>
              <a:t>I/O to DMA then DMA to memory.</a:t>
            </a:r>
          </a:p>
          <a:p>
            <a:pPr lvl="1" eaLnBrk="1" hangingPunct="1"/>
            <a:r>
              <a:rPr lang="en-GB" altLang="en-US" sz="2400" smtClean="0"/>
              <a:t>CPU is suspended twice.</a:t>
            </a:r>
          </a:p>
          <a:p>
            <a:pPr lvl="1" eaLnBrk="1" hangingPunct="1"/>
            <a:r>
              <a:rPr lang="en-GB" altLang="en-US" sz="2400" smtClean="0"/>
              <a:t>Inexpensive but inefficient.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871" t="7666" r="12871" b="81479"/>
          <a:stretch>
            <a:fillRect/>
          </a:stretch>
        </p:blipFill>
        <p:spPr bwMode="auto">
          <a:xfrm>
            <a:off x="990600" y="2025650"/>
            <a:ext cx="731520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7080BE-4B3F-49EE-B482-9C003476EB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Single-bus, integrated DMA-I/O: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lvl="1" eaLnBrk="1" hangingPunct="1"/>
            <a:r>
              <a:rPr lang="en-GB" altLang="en-US" sz="2400" smtClean="0"/>
              <a:t>DMA controller may support more than one device.</a:t>
            </a:r>
          </a:p>
          <a:p>
            <a:pPr lvl="2" eaLnBrk="1" hangingPunct="1"/>
            <a:r>
              <a:rPr lang="en-GB" altLang="en-US" sz="2000" smtClean="0"/>
              <a:t>May be a part of an I/O module.</a:t>
            </a:r>
          </a:p>
          <a:p>
            <a:pPr lvl="2" eaLnBrk="1" hangingPunct="1"/>
            <a:r>
              <a:rPr lang="en-GB" altLang="en-US" sz="2000" smtClean="0"/>
              <a:t>May be separate module that controls one or more I/Os.</a:t>
            </a:r>
          </a:p>
          <a:p>
            <a:pPr lvl="1" eaLnBrk="1" hangingPunct="1"/>
            <a:r>
              <a:rPr lang="en-GB" altLang="en-US" sz="2400" smtClean="0"/>
              <a:t>Each transfer uses bus once:</a:t>
            </a:r>
          </a:p>
          <a:p>
            <a:pPr lvl="2" eaLnBrk="1" hangingPunct="1"/>
            <a:r>
              <a:rPr lang="en-GB" altLang="en-US" sz="2000" smtClean="0"/>
              <a:t>DMA to memory.</a:t>
            </a:r>
          </a:p>
          <a:p>
            <a:pPr lvl="1" eaLnBrk="1" hangingPunct="1"/>
            <a:r>
              <a:rPr lang="en-GB" altLang="en-US" sz="2400" smtClean="0"/>
              <a:t>CPU is suspended once.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BC8F8-701A-4094-A356-C26B5ECD22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71625"/>
            <a:ext cx="7086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Direct Memory Access …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I/O bus: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lvl="1" eaLnBrk="1" hangingPunct="1"/>
            <a:endParaRPr lang="en-GB" altLang="en-US" sz="2400" smtClean="0"/>
          </a:p>
          <a:p>
            <a:pPr lvl="1" eaLnBrk="1" hangingPunct="1"/>
            <a:r>
              <a:rPr lang="en-GB" altLang="en-US" sz="2400" smtClean="0"/>
              <a:t>Separate I/O Bus.</a:t>
            </a:r>
          </a:p>
          <a:p>
            <a:pPr lvl="1" eaLnBrk="1" hangingPunct="1"/>
            <a:r>
              <a:rPr lang="en-GB" altLang="en-US" sz="2400" smtClean="0"/>
              <a:t>Bus supports all DMA enabled devices.</a:t>
            </a:r>
          </a:p>
          <a:p>
            <a:pPr lvl="1" eaLnBrk="1" hangingPunct="1"/>
            <a:r>
              <a:rPr lang="en-GB" altLang="en-US" sz="2400" smtClean="0"/>
              <a:t>Each transfer uses bus once:</a:t>
            </a:r>
          </a:p>
          <a:p>
            <a:pPr lvl="2" eaLnBrk="1" hangingPunct="1"/>
            <a:r>
              <a:rPr lang="en-GB" altLang="en-US" sz="2000" smtClean="0"/>
              <a:t>DMA to memory.</a:t>
            </a:r>
          </a:p>
          <a:p>
            <a:pPr lvl="1" eaLnBrk="1" hangingPunct="1"/>
            <a:r>
              <a:rPr lang="en-GB" altLang="en-US" sz="2400" smtClean="0"/>
              <a:t>CPU is suspended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Diagram of I/O Module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C9D06-9624-4E26-80E0-0A8757A0A3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4395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77CC9-0AE5-42F1-9439-C5CEDF0752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38" y="1327150"/>
            <a:ext cx="7831137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Typical I/O Device Data Rates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FE3CD3-8F53-4DD8-8CD6-1905454D74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Input/Output Modules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I/ O module:</a:t>
            </a:r>
          </a:p>
          <a:p>
            <a:pPr lvl="1" eaLnBrk="1" hangingPunct="1"/>
            <a:r>
              <a:rPr lang="en-US" altLang="en-US" sz="2400" smtClean="0"/>
              <a:t>Interface to CPU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and Memory.</a:t>
            </a:r>
          </a:p>
          <a:p>
            <a:pPr lvl="2" eaLnBrk="1" hangingPunct="1"/>
            <a:r>
              <a:rPr lang="en-US" altLang="en-US" sz="2000" smtClean="0"/>
              <a:t>Via system bus,</a:t>
            </a:r>
          </a:p>
          <a:p>
            <a:pPr lvl="2" eaLnBrk="1" hangingPunct="1"/>
            <a:r>
              <a:rPr lang="en-US" altLang="en-US" sz="2000" smtClean="0"/>
              <a:t>Or central switch.</a:t>
            </a:r>
          </a:p>
          <a:p>
            <a:pPr lvl="1" eaLnBrk="1" hangingPunct="1"/>
            <a:r>
              <a:rPr lang="en-US" altLang="en-US" sz="2400" smtClean="0"/>
              <a:t>Interface to one or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more peripherals:</a:t>
            </a:r>
          </a:p>
          <a:p>
            <a:pPr lvl="2" eaLnBrk="1" hangingPunct="1"/>
            <a:r>
              <a:rPr lang="en-US" altLang="en-US" sz="2000" smtClean="0"/>
              <a:t>By data links.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4958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4038600" y="58515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Generic Model of an I/O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D350C-49F8-491B-8AE2-DDB2755A1E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Five major functions:</a:t>
            </a:r>
          </a:p>
          <a:p>
            <a:pPr lvl="1" eaLnBrk="1" hangingPunct="1"/>
            <a:r>
              <a:rPr lang="en-US" altLang="en-US" sz="2400" smtClean="0"/>
              <a:t>Control &amp; Timing.</a:t>
            </a:r>
          </a:p>
          <a:p>
            <a:pPr lvl="1" eaLnBrk="1" hangingPunct="1"/>
            <a:r>
              <a:rPr lang="en-US" altLang="en-US" sz="2400" smtClean="0"/>
              <a:t>CPU Communication.</a:t>
            </a:r>
          </a:p>
          <a:p>
            <a:pPr lvl="1" eaLnBrk="1" hangingPunct="1"/>
            <a:r>
              <a:rPr lang="en-US" altLang="en-US" sz="2400" smtClean="0"/>
              <a:t>Device Communication.</a:t>
            </a:r>
          </a:p>
          <a:p>
            <a:pPr lvl="1" eaLnBrk="1" hangingPunct="1"/>
            <a:r>
              <a:rPr lang="en-US" altLang="en-US" sz="2400" smtClean="0"/>
              <a:t>Data Buffering.</a:t>
            </a:r>
          </a:p>
          <a:p>
            <a:pPr lvl="1" eaLnBrk="1" hangingPunct="1"/>
            <a:r>
              <a:rPr lang="en-US" altLang="en-US" sz="2400" smtClean="0"/>
              <a:t>Error Detection.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E48AD-F851-45BE-AEF0-F8B1E2E877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Functions 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tabLst>
                <a:tab pos="1204913" algn="l"/>
              </a:tabLst>
            </a:pPr>
            <a:r>
              <a:rPr lang="en-US" altLang="en-US" sz="2800" smtClean="0"/>
              <a:t>Control &amp; Timing:</a:t>
            </a:r>
          </a:p>
          <a:p>
            <a:pPr lvl="1" eaLnBrk="1" hangingPunct="1">
              <a:tabLst>
                <a:tab pos="1204913" algn="l"/>
              </a:tabLst>
            </a:pPr>
            <a:r>
              <a:rPr lang="en-US" altLang="en-US" sz="2200" smtClean="0"/>
              <a:t>Main memory and system bus must be shared:</a:t>
            </a:r>
          </a:p>
          <a:p>
            <a:pPr marL="1085850" lvl="2" indent="-171450" eaLnBrk="1" hangingPunct="1">
              <a:tabLst>
                <a:tab pos="1204913" algn="l"/>
              </a:tabLst>
            </a:pPr>
            <a:r>
              <a:rPr lang="en-US" altLang="en-US" sz="2000" smtClean="0"/>
              <a:t> </a:t>
            </a:r>
            <a:r>
              <a:rPr lang="en-US" altLang="en-US" sz="1900" smtClean="0"/>
              <a:t>Processor may communicate with one more devices at a time.</a:t>
            </a:r>
          </a:p>
          <a:p>
            <a:pPr lvl="1" eaLnBrk="1" hangingPunct="1">
              <a:tabLst>
                <a:tab pos="1204913" algn="l"/>
              </a:tabLst>
            </a:pPr>
            <a:r>
              <a:rPr lang="en-US" altLang="en-US" sz="2200" smtClean="0"/>
              <a:t>Need to coordinate the flow of traffic between internal resources and external devices.</a:t>
            </a:r>
          </a:p>
          <a:p>
            <a:pPr lvl="1" eaLnBrk="1" hangingPunct="1">
              <a:tabLst>
                <a:tab pos="1204913" algn="l"/>
              </a:tabLst>
            </a:pPr>
            <a:r>
              <a:rPr lang="en-US" altLang="en-US" sz="2200" smtClean="0"/>
              <a:t>Eg:</a:t>
            </a:r>
          </a:p>
          <a:p>
            <a:pPr marL="1085850" lvl="2" indent="-171450" eaLnBrk="1" hangingPunct="1">
              <a:tabLst>
                <a:tab pos="1204913" algn="l"/>
              </a:tabLst>
            </a:pPr>
            <a:r>
              <a:rPr lang="en-US" altLang="en-US" sz="2000" smtClean="0"/>
              <a:t> The control of the transfer of data from an external device to 	the processor might involve the following steps:</a:t>
            </a:r>
          </a:p>
          <a:p>
            <a:pPr marL="1425575" lvl="3" indent="-222250" eaLnBrk="1" hangingPunct="1">
              <a:tabLst>
                <a:tab pos="1204913" algn="l"/>
              </a:tabLst>
            </a:pPr>
            <a:r>
              <a:rPr lang="en-US" altLang="en-US" sz="1800" smtClean="0"/>
              <a:t>CPU checks I/O module device status.</a:t>
            </a:r>
          </a:p>
          <a:p>
            <a:pPr marL="1425575" lvl="3" indent="-222250" eaLnBrk="1" hangingPunct="1">
              <a:tabLst>
                <a:tab pos="1204913" algn="l"/>
              </a:tabLst>
            </a:pPr>
            <a:r>
              <a:rPr lang="en-US" altLang="en-US" sz="1800" smtClean="0"/>
              <a:t>I/O module returns status.</a:t>
            </a:r>
          </a:p>
          <a:p>
            <a:pPr marL="1425575" lvl="3" indent="-222250" eaLnBrk="1" hangingPunct="1">
              <a:tabLst>
                <a:tab pos="1204913" algn="l"/>
              </a:tabLst>
            </a:pPr>
            <a:r>
              <a:rPr lang="en-US" altLang="en-US" sz="1800" smtClean="0"/>
              <a:t>If ready, CPU requests data transfer.</a:t>
            </a:r>
          </a:p>
          <a:p>
            <a:pPr marL="1425575" lvl="3" indent="-222250" eaLnBrk="1" hangingPunct="1">
              <a:tabLst>
                <a:tab pos="1204913" algn="l"/>
              </a:tabLst>
            </a:pPr>
            <a:r>
              <a:rPr lang="en-US" altLang="en-US" sz="1800" smtClean="0"/>
              <a:t>I/O module gets data from device.</a:t>
            </a:r>
          </a:p>
          <a:p>
            <a:pPr marL="1425575" lvl="3" indent="-222250" eaLnBrk="1" hangingPunct="1">
              <a:tabLst>
                <a:tab pos="1204913" algn="l"/>
              </a:tabLst>
            </a:pPr>
            <a:r>
              <a:rPr lang="en-US" altLang="en-US" sz="1800" smtClean="0"/>
              <a:t>I/O module transfers data to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B5D03-9E3D-4968-9A04-E44056FAD7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Functions 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tabLst>
                <a:tab pos="1262063" algn="l"/>
                <a:tab pos="1320800" algn="l"/>
              </a:tabLst>
            </a:pPr>
            <a:r>
              <a:rPr lang="en-US" altLang="en-US" sz="2800" smtClean="0"/>
              <a:t>CPU Communication:</a:t>
            </a:r>
          </a:p>
          <a:p>
            <a:pPr lvl="1" eaLnBrk="1" hangingPunct="1">
              <a:tabLst>
                <a:tab pos="1262063" algn="l"/>
                <a:tab pos="1320800" algn="l"/>
              </a:tabLst>
            </a:pPr>
            <a:r>
              <a:rPr lang="en-US" altLang="en-US" sz="2200" smtClean="0"/>
              <a:t>I/O modules must communicate with the processor and with the external devices.</a:t>
            </a:r>
          </a:p>
          <a:p>
            <a:pPr lvl="1" eaLnBrk="1" hangingPunct="1">
              <a:tabLst>
                <a:tab pos="1262063" algn="l"/>
                <a:tab pos="1320800" algn="l"/>
              </a:tabLst>
            </a:pPr>
            <a:r>
              <a:rPr lang="en-US" altLang="en-US" sz="2200" smtClean="0"/>
              <a:t>CPU communication involves the following:</a:t>
            </a:r>
          </a:p>
          <a:p>
            <a:pPr marL="973138" lvl="2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2000" smtClean="0"/>
              <a:t> Command decoding:</a:t>
            </a:r>
          </a:p>
          <a:p>
            <a:pPr marL="1262063" lvl="3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1800" smtClean="0"/>
              <a:t> CPU commands are typically sent as signals on the control bus.</a:t>
            </a:r>
          </a:p>
          <a:p>
            <a:pPr marL="973138" lvl="2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2000" smtClean="0"/>
              <a:t> Data:</a:t>
            </a:r>
          </a:p>
          <a:p>
            <a:pPr marL="1262063" lvl="3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1800" smtClean="0"/>
              <a:t> Exchanged between CPU and I/O modules over the data bus.</a:t>
            </a:r>
          </a:p>
          <a:p>
            <a:pPr marL="973138" lvl="2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2000" smtClean="0"/>
              <a:t> Status Reporting:</a:t>
            </a:r>
          </a:p>
          <a:p>
            <a:pPr marL="1262063" lvl="3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1800" smtClean="0"/>
              <a:t> Important to know the status of the I/O modules.</a:t>
            </a:r>
          </a:p>
          <a:p>
            <a:pPr marL="1262063" lvl="3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1800" smtClean="0"/>
              <a:t> Eg:  BUSY, READY</a:t>
            </a:r>
          </a:p>
          <a:p>
            <a:pPr marL="973138" lvl="2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2000" smtClean="0"/>
              <a:t> Address Recognition:</a:t>
            </a:r>
          </a:p>
          <a:p>
            <a:pPr marL="1262063" lvl="3" indent="-115888" eaLnBrk="1" hangingPunct="1">
              <a:tabLst>
                <a:tab pos="1262063" algn="l"/>
                <a:tab pos="1320800" algn="l"/>
              </a:tabLst>
            </a:pPr>
            <a:r>
              <a:rPr lang="en-US" altLang="en-US" sz="1800" smtClean="0"/>
              <a:t> I/O module must recognize one unique address for each device it 	controls.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A727E-8B7D-4E05-99FE-6017B73BAE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I/O Module Functions 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Device Communication:</a:t>
            </a:r>
          </a:p>
          <a:p>
            <a:pPr lvl="1" eaLnBrk="1" hangingPunct="1"/>
            <a:r>
              <a:rPr lang="en-US" altLang="en-US" sz="2200" smtClean="0"/>
              <a:t>I/O modules must be able to perform device communication.</a:t>
            </a:r>
          </a:p>
          <a:p>
            <a:pPr lvl="1" eaLnBrk="1" hangingPunct="1"/>
            <a:r>
              <a:rPr lang="en-US" altLang="en-US" sz="2200" smtClean="0"/>
              <a:t>This involves commands, status and data. </a:t>
            </a:r>
          </a:p>
          <a:p>
            <a:pPr eaLnBrk="1" hangingPunct="1"/>
            <a:r>
              <a:rPr lang="en-US" altLang="en-US" sz="2800" smtClean="0"/>
              <a:t>Data Buffering:</a:t>
            </a:r>
          </a:p>
          <a:p>
            <a:pPr lvl="1" eaLnBrk="1" hangingPunct="1"/>
            <a:r>
              <a:rPr lang="en-US" altLang="en-US" sz="2200" smtClean="0"/>
              <a:t>Data coming from main memory are sent to an I/O module in a rapid burst.</a:t>
            </a:r>
          </a:p>
          <a:p>
            <a:pPr lvl="1" eaLnBrk="1" hangingPunct="1"/>
            <a:r>
              <a:rPr lang="en-US" altLang="en-US" sz="2200" smtClean="0"/>
              <a:t>This data buffered in the I/O module and then sent to the device at its rate. </a:t>
            </a:r>
          </a:p>
          <a:p>
            <a:pPr lvl="1" eaLnBrk="1" hangingPunct="1"/>
            <a:r>
              <a:rPr lang="en-US" altLang="en-US" sz="2200" smtClean="0"/>
              <a:t>In the opposite direction, data are buffered so as not to tie up the memory in a slow transfer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41307</TotalTime>
  <Words>1831</Words>
  <Application>Microsoft Office PowerPoint</Application>
  <PresentationFormat>On-screen Show (4:3)</PresentationFormat>
  <Paragraphs>336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INPUT/OUTPUT SYSTEM</vt:lpstr>
      <vt:lpstr>Input/Output System</vt:lpstr>
      <vt:lpstr>Input/Output System …</vt:lpstr>
      <vt:lpstr>Typical I/O Device Data Rates</vt:lpstr>
      <vt:lpstr>Input/Output Modules</vt:lpstr>
      <vt:lpstr>I/O Module Functions</vt:lpstr>
      <vt:lpstr>I/O Module Functions …</vt:lpstr>
      <vt:lpstr>I/O Module Functions …</vt:lpstr>
      <vt:lpstr>I/O Module Functions …</vt:lpstr>
      <vt:lpstr>I/O Module Functions …</vt:lpstr>
      <vt:lpstr>I/O Module Structure</vt:lpstr>
      <vt:lpstr>I/O Module Structure …</vt:lpstr>
      <vt:lpstr>I/O Module Structure …</vt:lpstr>
      <vt:lpstr>I/O Module Structure …</vt:lpstr>
      <vt:lpstr>Input Output Techniques</vt:lpstr>
      <vt:lpstr>Programmed I/O (Polling)</vt:lpstr>
      <vt:lpstr>Programmed I/O …</vt:lpstr>
      <vt:lpstr>Programmed I/O …</vt:lpstr>
      <vt:lpstr>Interrupt Driven I/O</vt:lpstr>
      <vt:lpstr>Interrupt Driven I/O …</vt:lpstr>
      <vt:lpstr>Interrupt Driven I/O Basic Operation</vt:lpstr>
      <vt:lpstr>Interrupt Driven I/O Basic Operation …</vt:lpstr>
      <vt:lpstr>Direct Memory Access</vt:lpstr>
      <vt:lpstr>Direct Memory Access …</vt:lpstr>
      <vt:lpstr>Direct Memory Access …</vt:lpstr>
      <vt:lpstr>Direct Memory Access …</vt:lpstr>
      <vt:lpstr>Direct Memory Access…</vt:lpstr>
      <vt:lpstr>Direct Memory Access…</vt:lpstr>
      <vt:lpstr>Direct Memory Access …</vt:lpstr>
      <vt:lpstr>Direct Memory Access …</vt:lpstr>
      <vt:lpstr>Direct Memory Access …</vt:lpstr>
      <vt:lpstr>Direct Memory Access …</vt:lpstr>
      <vt:lpstr>Block Diagram of I/O Module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Kentheeswaran Kohilan</dc:creator>
  <cp:lastModifiedBy>SRI SETHUPARAN</cp:lastModifiedBy>
  <cp:revision>2113</cp:revision>
  <cp:lastPrinted>1601-01-01T00:00:00Z</cp:lastPrinted>
  <dcterms:created xsi:type="dcterms:W3CDTF">1601-01-01T00:00:00Z</dcterms:created>
  <dcterms:modified xsi:type="dcterms:W3CDTF">2015-12-12T22:31:49Z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