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401" r:id="rId3"/>
    <p:sldId id="411" r:id="rId4"/>
    <p:sldId id="414" r:id="rId5"/>
    <p:sldId id="402" r:id="rId6"/>
    <p:sldId id="415" r:id="rId7"/>
    <p:sldId id="403" r:id="rId8"/>
    <p:sldId id="404" r:id="rId9"/>
    <p:sldId id="405" r:id="rId10"/>
    <p:sldId id="406" r:id="rId11"/>
    <p:sldId id="412" r:id="rId12"/>
    <p:sldId id="407" r:id="rId13"/>
    <p:sldId id="396" r:id="rId14"/>
    <p:sldId id="398" r:id="rId15"/>
    <p:sldId id="399" r:id="rId16"/>
    <p:sldId id="400" r:id="rId17"/>
    <p:sldId id="327" r:id="rId18"/>
    <p:sldId id="328" r:id="rId19"/>
    <p:sldId id="329" r:id="rId20"/>
    <p:sldId id="330" r:id="rId21"/>
    <p:sldId id="347" r:id="rId22"/>
    <p:sldId id="331" r:id="rId23"/>
    <p:sldId id="332" r:id="rId24"/>
    <p:sldId id="333" r:id="rId25"/>
    <p:sldId id="334" r:id="rId26"/>
    <p:sldId id="336" r:id="rId27"/>
    <p:sldId id="337" r:id="rId28"/>
    <p:sldId id="338" r:id="rId29"/>
    <p:sldId id="339" r:id="rId30"/>
    <p:sldId id="341" r:id="rId31"/>
    <p:sldId id="346" r:id="rId32"/>
    <p:sldId id="348" r:id="rId33"/>
    <p:sldId id="349" r:id="rId34"/>
    <p:sldId id="357" r:id="rId35"/>
    <p:sldId id="350" r:id="rId36"/>
    <p:sldId id="351" r:id="rId37"/>
    <p:sldId id="358" r:id="rId38"/>
    <p:sldId id="352" r:id="rId39"/>
    <p:sldId id="353" r:id="rId40"/>
    <p:sldId id="359" r:id="rId41"/>
    <p:sldId id="355" r:id="rId42"/>
    <p:sldId id="362" r:id="rId43"/>
    <p:sldId id="363" r:id="rId44"/>
    <p:sldId id="364" r:id="rId45"/>
    <p:sldId id="367" r:id="rId46"/>
    <p:sldId id="368" r:id="rId47"/>
    <p:sldId id="376" r:id="rId48"/>
    <p:sldId id="373" r:id="rId49"/>
    <p:sldId id="374" r:id="rId50"/>
    <p:sldId id="375" r:id="rId51"/>
    <p:sldId id="365" r:id="rId52"/>
    <p:sldId id="366" r:id="rId53"/>
    <p:sldId id="372" r:id="rId54"/>
    <p:sldId id="371" r:id="rId55"/>
    <p:sldId id="360" r:id="rId56"/>
    <p:sldId id="356" r:id="rId57"/>
    <p:sldId id="378" r:id="rId58"/>
    <p:sldId id="377" r:id="rId59"/>
    <p:sldId id="379" r:id="rId60"/>
    <p:sldId id="361" r:id="rId61"/>
    <p:sldId id="342" r:id="rId62"/>
    <p:sldId id="345" r:id="rId63"/>
    <p:sldId id="343" r:id="rId64"/>
    <p:sldId id="344" r:id="rId65"/>
    <p:sldId id="354" r:id="rId66"/>
    <p:sldId id="383" r:id="rId67"/>
    <p:sldId id="381" r:id="rId68"/>
    <p:sldId id="384" r:id="rId69"/>
    <p:sldId id="385" r:id="rId70"/>
    <p:sldId id="386" r:id="rId71"/>
    <p:sldId id="380" r:id="rId72"/>
    <p:sldId id="382" r:id="rId73"/>
    <p:sldId id="408" r:id="rId74"/>
    <p:sldId id="413" r:id="rId75"/>
    <p:sldId id="409" r:id="rId76"/>
    <p:sldId id="410" r:id="rId77"/>
    <p:sldId id="279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00"/>
    <a:srgbClr val="FFE2A7"/>
    <a:srgbClr val="FFCCCC"/>
    <a:srgbClr val="CC0000"/>
    <a:srgbClr val="FF3300"/>
    <a:srgbClr val="96969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 autoAdjust="0"/>
    <p:restoredTop sz="90924" autoAdjust="0"/>
  </p:normalViewPr>
  <p:slideViewPr>
    <p:cSldViewPr>
      <p:cViewPr varScale="1">
        <p:scale>
          <a:sx n="68" d="100"/>
          <a:sy n="68" d="100"/>
        </p:scale>
        <p:origin x="1620" y="54"/>
      </p:cViewPr>
      <p:guideLst>
        <p:guide orient="horz" pos="2160"/>
        <p:guide pos="44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8.xml"/><Relationship Id="rId13" Type="http://schemas.openxmlformats.org/officeDocument/2006/relationships/slide" Target="slides/slide69.xml"/><Relationship Id="rId3" Type="http://schemas.openxmlformats.org/officeDocument/2006/relationships/slide" Target="slides/slide29.xml"/><Relationship Id="rId7" Type="http://schemas.openxmlformats.org/officeDocument/2006/relationships/slide" Target="slides/slide54.xml"/><Relationship Id="rId12" Type="http://schemas.openxmlformats.org/officeDocument/2006/relationships/slide" Target="slides/slide65.xml"/><Relationship Id="rId17" Type="http://schemas.openxmlformats.org/officeDocument/2006/relationships/slide" Target="slides/slide77.xml"/><Relationship Id="rId2" Type="http://schemas.openxmlformats.org/officeDocument/2006/relationships/slide" Target="slides/slide21.xml"/><Relationship Id="rId16" Type="http://schemas.openxmlformats.org/officeDocument/2006/relationships/slide" Target="slides/slide72.xml"/><Relationship Id="rId1" Type="http://schemas.openxmlformats.org/officeDocument/2006/relationships/slide" Target="slides/slide17.xml"/><Relationship Id="rId6" Type="http://schemas.openxmlformats.org/officeDocument/2006/relationships/slide" Target="slides/slide53.xml"/><Relationship Id="rId11" Type="http://schemas.openxmlformats.org/officeDocument/2006/relationships/slide" Target="slides/slide64.xml"/><Relationship Id="rId5" Type="http://schemas.openxmlformats.org/officeDocument/2006/relationships/slide" Target="slides/slide52.xml"/><Relationship Id="rId15" Type="http://schemas.openxmlformats.org/officeDocument/2006/relationships/slide" Target="slides/slide71.xml"/><Relationship Id="rId10" Type="http://schemas.openxmlformats.org/officeDocument/2006/relationships/slide" Target="slides/slide63.xml"/><Relationship Id="rId4" Type="http://schemas.openxmlformats.org/officeDocument/2006/relationships/slide" Target="slides/slide43.xml"/><Relationship Id="rId9" Type="http://schemas.openxmlformats.org/officeDocument/2006/relationships/slide" Target="slides/slide59.xml"/><Relationship Id="rId14" Type="http://schemas.openxmlformats.org/officeDocument/2006/relationships/slide" Target="slides/slide7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6C12F06-CB39-4A33-A2AC-35BE82D34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344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DC1C54E-3669-413E-885E-980FC5CE9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9195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7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B5C471-836B-4627-9C98-3895BA15FE00}" type="slidenum">
              <a:rPr lang="en-US" altLang="en-US" sz="1200">
                <a:latin typeface="Helvetica" panose="020B0604020202020204" pitchFamily="34" charset="0"/>
              </a:rPr>
              <a:pPr/>
              <a:t>3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Hardware that has (most do) two port addresses – some more.  These addresses are usually bound closely in sequence.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First port is usually the index port – usually has write only access ore read/write access.  Second port is the actual data access.  Usually has r/w access. 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You will need to program the index register first to specify which data you want to access before you can access data inside the hardware itself.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6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365B04-ADD1-4445-B009-37EBFD8BB7CC}" type="slidenum">
              <a:rPr lang="en-US" altLang="en-US" sz="1200">
                <a:latin typeface="Helvetica" panose="020B0604020202020204" pitchFamily="34" charset="0"/>
              </a:rPr>
              <a:pPr/>
              <a:t>4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Hardware that has (most do) two port addresses – some more.  These addresses are usually bound closely in sequence.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First port is usually the index port – usually has write only access ore read/write access.  Second port is the actual data access.  Usually has r/w access. 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You will need to program the index register first to specify which data you want to access before you can access data inside the hardware itself.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9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5FEEFE-385B-4FF6-8AD5-25F3BFDF8549}" type="slidenum">
              <a:rPr lang="en-US" altLang="en-US" sz="1200">
                <a:latin typeface="Helvetica" panose="020B0604020202020204" pitchFamily="34" charset="0"/>
              </a:rPr>
              <a:pPr/>
              <a:t>5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Hardware that has (most do) two port addresses – some more.  These addresses are usually bound closely in sequence.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First port is usually the index port – usually has write only access ore read/write access.  Second port is the actual data access.  Usually has r/w access. 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You will need to program the index register first to specify which data you want to access before you can access data inside the hardware itself.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5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A2023B-319F-4885-936D-CD508DC11F2C}" type="slidenum">
              <a:rPr lang="en-US" altLang="en-US" sz="1200">
                <a:latin typeface="Helvetica" panose="020B0604020202020204" pitchFamily="34" charset="0"/>
              </a:rPr>
              <a:pPr/>
              <a:t>6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Hardware that has (most do) two port addresses – some more.  These addresses are usually bound closely in sequence.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First port is usually the index port – usually has write only access ore read/write access.  Second port is the actual data access.  Usually has r/w access. 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You will need to program the index register first to specify which data you want to access before you can access data inside the hardware itself.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3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C5C790-E684-4849-8AA2-2B2740C3C7E0}" type="slidenum">
              <a:rPr lang="en-US" altLang="en-US" sz="1200">
                <a:latin typeface="Helvetica" panose="020B0604020202020204" pitchFamily="34" charset="0"/>
              </a:rPr>
              <a:pPr/>
              <a:t>12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Examples of serial buses:  USB, FireWire, and Serial ATA are examples of this. Multidrop connections do not work well for fast serial buses, so most modern serial buses use daisy-chain or hub designs.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4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4" tIns="45716" rIns="91434" bIns="45716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5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7651" name="Rectangle 1027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36" tIns="46849" rIns="92136" bIns="46849"/>
          <a:lstStyle/>
          <a:p>
            <a:pPr>
              <a:lnSpc>
                <a:spcPct val="90000"/>
              </a:lnSpc>
              <a:spcBef>
                <a:spcPct val="40000"/>
              </a:spcBef>
            </a:pP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7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15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5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76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9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74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125413" y="6216650"/>
            <a:ext cx="886618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mtClean="0"/>
              <a:t> I/O Buses and Interfaces</a:t>
            </a: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2971800" y="39624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HNDIT24012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2. Buses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207000"/>
          </a:xfrm>
        </p:spPr>
        <p:txBody>
          <a:bodyPr/>
          <a:lstStyle/>
          <a:p>
            <a:r>
              <a:rPr lang="en-US" altLang="en-US" smtClean="0"/>
              <a:t>In computer architecture, a </a:t>
            </a:r>
            <a:r>
              <a:rPr lang="en-US" altLang="en-US" b="1" smtClean="0"/>
              <a:t>bus</a:t>
            </a:r>
            <a:r>
              <a:rPr lang="en-US" altLang="en-US" smtClean="0"/>
              <a:t> is a subsystem that transfers data between computer components </a:t>
            </a:r>
            <a:r>
              <a:rPr lang="en-US" altLang="en-US" b="1" smtClean="0"/>
              <a:t>inside a computer or between computers. </a:t>
            </a:r>
          </a:p>
          <a:p>
            <a:r>
              <a:rPr lang="en-US" altLang="en-US" smtClean="0"/>
              <a:t>Unlike a point-to-point connection, </a:t>
            </a:r>
            <a:r>
              <a:rPr lang="en-US" altLang="en-US" b="1" smtClean="0"/>
              <a:t>a bus can logically connect several peripherals over the same set of wires</a:t>
            </a:r>
            <a:r>
              <a:rPr lang="en-US" altLang="en-US" smtClean="0"/>
              <a:t>. </a:t>
            </a:r>
          </a:p>
          <a:p>
            <a:r>
              <a:rPr lang="en-US" altLang="en-US" smtClean="0"/>
              <a:t>Each bus defines its set of connectors to physically plug devices, cards or cables together.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 Buses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207000"/>
          </a:xfrm>
        </p:spPr>
        <p:txBody>
          <a:bodyPr/>
          <a:lstStyle/>
          <a:p>
            <a:r>
              <a:rPr lang="en-US" altLang="en-US" sz="2800" smtClean="0"/>
              <a:t>Modern computer buses can use both parallel and bit-serial connections, and can be wired in either a multi-drop (electrical parallel) or daisy chain topology, or connected by switched hubs, as in the case of USB.</a:t>
            </a:r>
          </a:p>
          <a:p>
            <a:r>
              <a:rPr lang="en-US" altLang="en-US" sz="2800" smtClean="0"/>
              <a:t>Simply stated, however, a bus is just a set of wires with carefully defined protocols that specify a set of messages that can be sent on the wires.  </a:t>
            </a:r>
          </a:p>
          <a:p>
            <a:r>
              <a:rPr lang="en-US" altLang="en-US" sz="2800" smtClean="0"/>
              <a:t>Different patterns of electrical voltages are applied to the wires with defined timings.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61400" cy="609600"/>
          </a:xfrm>
        </p:spPr>
        <p:txBody>
          <a:bodyPr/>
          <a:lstStyle/>
          <a:p>
            <a:r>
              <a:rPr lang="en-US" altLang="en-US" sz="2800" smtClean="0"/>
              <a:t>Buses:  Parallel and Serial;  Internal and External;  Blurring with new technologies…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066800"/>
            <a:ext cx="8991600" cy="5202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smtClean="0"/>
              <a:t>Parallel buses </a:t>
            </a:r>
            <a:r>
              <a:rPr lang="en-US" altLang="en-US" sz="2000" smtClean="0"/>
              <a:t>carry data words in parallel on multiple wires;  </a:t>
            </a:r>
            <a:r>
              <a:rPr lang="en-US" altLang="en-US" sz="2000" b="1" smtClean="0"/>
              <a:t>Serial buses </a:t>
            </a:r>
            <a:r>
              <a:rPr lang="en-US" altLang="en-US" sz="2000" smtClean="0"/>
              <a:t>carry data in bit-serial form.  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As data rates increase, the problems of timing skew, power consumption, electromagnetic interference and crosstalk across parallel buses become more and more difficult to avoid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Often, </a:t>
            </a:r>
            <a:r>
              <a:rPr lang="en-US" altLang="en-US" sz="2000" u="sng" smtClean="0"/>
              <a:t>a serial bus can actually be operated at higher overall data rates</a:t>
            </a:r>
            <a:r>
              <a:rPr lang="en-US" altLang="en-US" sz="2000" smtClean="0"/>
              <a:t> than a parallel bus, despite having fewer electrical connections, because a serial bus inherently has no timing skew or crosstalk. </a:t>
            </a:r>
            <a:endParaRPr lang="en-US" altLang="en-US" sz="2000" b="1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smtClean="0"/>
              <a:t>    Most computers have both internal and external buses</a:t>
            </a:r>
            <a:r>
              <a:rPr lang="en-US" altLang="en-US" sz="200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000" b="1" i="1" smtClean="0"/>
              <a:t>Internal bus</a:t>
            </a:r>
            <a:r>
              <a:rPr lang="en-US" altLang="en-US" sz="2000" smtClean="0"/>
              <a:t> connects all the internal components of a computer to the motherboard (and thus, the CPU and internal memory). Also called </a:t>
            </a:r>
            <a:r>
              <a:rPr lang="en-US" altLang="en-US" sz="2000" b="1" smtClean="0"/>
              <a:t>local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bus</a:t>
            </a:r>
            <a:r>
              <a:rPr lang="en-US" altLang="en-US" sz="2000" smtClean="0"/>
              <a:t>, because they are intended to connect to local devices, not to those in other machines or external to the computer. </a:t>
            </a:r>
          </a:p>
          <a:p>
            <a:pPr>
              <a:lnSpc>
                <a:spcPct val="90000"/>
              </a:lnSpc>
            </a:pPr>
            <a:r>
              <a:rPr lang="en-US" altLang="en-US" sz="2000" b="1" i="1" smtClean="0"/>
              <a:t>External</a:t>
            </a:r>
            <a:r>
              <a:rPr lang="en-US" altLang="en-US" sz="2000" i="1" smtClean="0"/>
              <a:t> </a:t>
            </a:r>
            <a:r>
              <a:rPr lang="en-US" altLang="en-US" sz="2000" b="1" i="1" smtClean="0"/>
              <a:t>bus</a:t>
            </a:r>
            <a:r>
              <a:rPr lang="en-US" altLang="en-US" sz="2000" smtClean="0"/>
              <a:t> connects external peripherals to the motherboard.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b="1" smtClean="0"/>
              <a:t>Network connections</a:t>
            </a:r>
            <a:r>
              <a:rPr lang="en-US" altLang="en-US" sz="2000" smtClean="0"/>
              <a:t> such as Ethernet are </a:t>
            </a:r>
            <a:r>
              <a:rPr lang="en-US" altLang="en-US" sz="2000" b="1" smtClean="0"/>
              <a:t>not generally regarded as buses</a:t>
            </a:r>
            <a:r>
              <a:rPr lang="en-US" altLang="en-US" sz="2000" smtClean="0"/>
              <a:t>, although the difference is largely conceptual rather than practical.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 smtClean="0">
                <a:solidFill>
                  <a:srgbClr val="002060"/>
                </a:solidFill>
              </a:rPr>
              <a:t> Typical modern PC buses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 smtClean="0">
                <a:solidFill>
                  <a:srgbClr val="002060"/>
                </a:solidFill>
              </a:rPr>
              <a:t>PCI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>
                <a:solidFill>
                  <a:srgbClr val="002060"/>
                </a:solidFill>
              </a:rPr>
              <a:t>PCI Express </a:t>
            </a:r>
            <a:endParaRPr lang="en-GB" altLang="en-US" sz="28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AGP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ISA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>
                <a:solidFill>
                  <a:srgbClr val="002060"/>
                </a:solidFill>
              </a:rPr>
              <a:t>SATA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>
                <a:solidFill>
                  <a:srgbClr val="002060"/>
                </a:solidFill>
              </a:rPr>
              <a:t>USB 1.1/ 2.0/ 3.0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>
                <a:solidFill>
                  <a:srgbClr val="002060"/>
                </a:solidFill>
              </a:rPr>
              <a:t>Firewire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>
                <a:solidFill>
                  <a:srgbClr val="002060"/>
                </a:solidFill>
              </a:rPr>
              <a:t>RAM Interface </a:t>
            </a:r>
            <a:r>
              <a:rPr lang="en-GB" altLang="en-US" sz="2800" smtClean="0"/>
              <a:t>DDR/ DDR2/ DDR3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 Configuration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9"/>
          <a:stretch>
            <a:fillRect/>
          </a:stretch>
        </p:blipFill>
        <p:spPr bwMode="auto">
          <a:xfrm>
            <a:off x="914400" y="1905000"/>
            <a:ext cx="79629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 Characteristics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Data width in bits carried simultaneously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Throughput, i.e., data transfer rate in bits per second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Point-to-Point vs. Multipoint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Parallel vs. Serial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Use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Distance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Protocol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62000" y="6248400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ATI-Kurunegala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 Hierarchy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Processor bus: on-chip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Cache bus (backside bus)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Memory bus (front-side bus)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connects the memory subsystem and processor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Local I/O bus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high-speed bus used to connect performance critical peripherals to memory and processor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Examples: PCI, VESA Local Bus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Standard I/O bus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connects slower peripherals (ISA) to Local I/O bus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991" name="Group 15"/>
          <p:cNvGrpSpPr>
            <a:grpSpLocks/>
          </p:cNvGrpSpPr>
          <p:nvPr/>
        </p:nvGrpSpPr>
        <p:grpSpPr bwMode="auto">
          <a:xfrm>
            <a:off x="533400" y="4800600"/>
            <a:ext cx="5943600" cy="1066800"/>
            <a:chOff x="336" y="3024"/>
            <a:chExt cx="3744" cy="672"/>
          </a:xfrm>
        </p:grpSpPr>
        <p:sp>
          <p:nvSpPr>
            <p:cNvPr id="28682" name="AutoShape 11"/>
            <p:cNvSpPr>
              <a:spLocks/>
            </p:cNvSpPr>
            <p:nvPr/>
          </p:nvSpPr>
          <p:spPr bwMode="auto">
            <a:xfrm>
              <a:off x="3312" y="3024"/>
              <a:ext cx="768" cy="672"/>
            </a:xfrm>
            <a:prstGeom prst="accentCallout2">
              <a:avLst>
                <a:gd name="adj1" fmla="val 10713"/>
                <a:gd name="adj2" fmla="val 106250"/>
                <a:gd name="adj3" fmla="val 10713"/>
                <a:gd name="adj4" fmla="val 120833"/>
                <a:gd name="adj5" fmla="val -103569"/>
                <a:gd name="adj6" fmla="val 136069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“I/O bus”</a:t>
              </a:r>
            </a:p>
          </p:txBody>
        </p:sp>
        <p:sp>
          <p:nvSpPr>
            <p:cNvPr id="28683" name="AutoShape 14"/>
            <p:cNvSpPr>
              <a:spLocks/>
            </p:cNvSpPr>
            <p:nvPr/>
          </p:nvSpPr>
          <p:spPr bwMode="auto">
            <a:xfrm>
              <a:off x="1776" y="3024"/>
              <a:ext cx="1056" cy="672"/>
            </a:xfrm>
            <a:prstGeom prst="accentCallout2">
              <a:avLst>
                <a:gd name="adj1" fmla="val 10713"/>
                <a:gd name="adj2" fmla="val 104546"/>
                <a:gd name="adj3" fmla="val 10713"/>
                <a:gd name="adj4" fmla="val 114014"/>
                <a:gd name="adj5" fmla="val -44644"/>
                <a:gd name="adj6" fmla="val 123676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“Bus interface”</a:t>
              </a:r>
            </a:p>
          </p:txBody>
        </p:sp>
        <p:sp>
          <p:nvSpPr>
            <p:cNvPr id="28684" name="AutoShape 10"/>
            <p:cNvSpPr>
              <a:spLocks/>
            </p:cNvSpPr>
            <p:nvPr/>
          </p:nvSpPr>
          <p:spPr bwMode="auto">
            <a:xfrm>
              <a:off x="336" y="3024"/>
              <a:ext cx="1104" cy="672"/>
            </a:xfrm>
            <a:prstGeom prst="accentCallout2">
              <a:avLst>
                <a:gd name="adj1" fmla="val 10713"/>
                <a:gd name="adj2" fmla="val 104347"/>
                <a:gd name="adj3" fmla="val 10713"/>
                <a:gd name="adj4" fmla="val 117662"/>
                <a:gd name="adj5" fmla="val -105060"/>
                <a:gd name="adj6" fmla="val 131343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“CPU bus”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“System bus”</a:t>
              </a:r>
            </a:p>
          </p:txBody>
        </p:sp>
      </p:grpSp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3352800" y="2667000"/>
            <a:ext cx="304800" cy="9144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1828800" y="3429000"/>
            <a:ext cx="57150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CPU-Memory-I/O Architecture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838200" y="2667000"/>
            <a:ext cx="1295400" cy="1828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CPU</a:t>
            </a: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4724400" y="2667000"/>
            <a:ext cx="1295400" cy="1828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I/O module</a:t>
            </a:r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2743200" y="1447800"/>
            <a:ext cx="1524000" cy="12192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Memory</a:t>
            </a:r>
          </a:p>
        </p:txBody>
      </p:sp>
      <p:sp>
        <p:nvSpPr>
          <p:cNvPr id="28681" name="Rectangle 7"/>
          <p:cNvSpPr>
            <a:spLocks noChangeArrowheads="1"/>
          </p:cNvSpPr>
          <p:nvPr/>
        </p:nvSpPr>
        <p:spPr bwMode="auto">
          <a:xfrm>
            <a:off x="7162800" y="2667000"/>
            <a:ext cx="1295400" cy="1828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I/O Buses and Interfaces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There are many “standards” for I/O buses and interfaces</a:t>
            </a:r>
          </a:p>
          <a:p>
            <a:r>
              <a:rPr lang="en-US" altLang="en-US" smtClean="0"/>
              <a:t>Standards allow “open architectures”</a:t>
            </a:r>
          </a:p>
          <a:p>
            <a:pPr lvl="1"/>
            <a:r>
              <a:rPr lang="en-US" altLang="en-US" smtClean="0"/>
              <a:t>Many vendors can provide peripheral (I/O) devices for many different systems</a:t>
            </a:r>
          </a:p>
          <a:p>
            <a:r>
              <a:rPr lang="en-US" altLang="en-US" smtClean="0"/>
              <a:t>Most systems support several I/O buses and I/O interfaces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AutoShape 4"/>
          <p:cNvSpPr>
            <a:spLocks noChangeArrowheads="1"/>
          </p:cNvSpPr>
          <p:nvPr/>
        </p:nvSpPr>
        <p:spPr bwMode="auto">
          <a:xfrm>
            <a:off x="990600" y="1219200"/>
            <a:ext cx="7924800" cy="762000"/>
          </a:xfrm>
          <a:prstGeom prst="rightArrow">
            <a:avLst>
              <a:gd name="adj1" fmla="val 65000"/>
              <a:gd name="adj2" fmla="val 5999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Expansion buses or “slots”</a:t>
            </a:r>
          </a:p>
          <a:p>
            <a:r>
              <a:rPr lang="en-US" altLang="en-US" smtClean="0"/>
              <a:t>Disk interfaces</a:t>
            </a:r>
          </a:p>
          <a:p>
            <a:r>
              <a:rPr lang="en-US" altLang="en-US" smtClean="0"/>
              <a:t>External buses</a:t>
            </a:r>
          </a:p>
          <a:p>
            <a:r>
              <a:rPr lang="en-US" altLang="en-US" smtClean="0"/>
              <a:t>Communications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I/O Hardware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456613" cy="4483100"/>
          </a:xfrm>
        </p:spPr>
        <p:txBody>
          <a:bodyPr/>
          <a:lstStyle/>
          <a:p>
            <a:r>
              <a:rPr lang="en-US" altLang="en-US" smtClean="0"/>
              <a:t>Putting I/O devices into ‘boxes’ we typically have</a:t>
            </a:r>
          </a:p>
          <a:p>
            <a:pPr lvl="1"/>
            <a:r>
              <a:rPr lang="en-US" altLang="en-US" smtClean="0"/>
              <a:t>Storage devices (disks, tapes, etc.)</a:t>
            </a:r>
          </a:p>
          <a:p>
            <a:pPr lvl="1"/>
            <a:r>
              <a:rPr lang="en-US" altLang="en-US" smtClean="0"/>
              <a:t>Transmission devices (network cards, modems)</a:t>
            </a:r>
          </a:p>
          <a:p>
            <a:pPr lvl="1"/>
            <a:r>
              <a:rPr lang="en-US" altLang="en-US" smtClean="0"/>
              <a:t>Human-interface devices (screens, keyboards, mice, joysticks…)</a:t>
            </a:r>
          </a:p>
          <a:p>
            <a:r>
              <a:rPr lang="en-US" altLang="en-US" smtClean="0"/>
              <a:t>Devices all communicate over cables (or air) with the machine using ‘standard’ connections:  </a:t>
            </a:r>
          </a:p>
          <a:p>
            <a:pPr lvl="2"/>
            <a:r>
              <a:rPr lang="en-US" altLang="en-US" smtClean="0"/>
              <a:t>Ports, </a:t>
            </a:r>
          </a:p>
          <a:p>
            <a:pPr lvl="2"/>
            <a:r>
              <a:rPr lang="en-US" altLang="en-US" smtClean="0"/>
              <a:t>Buses (daisy chained or shared host adaptor), and </a:t>
            </a:r>
          </a:p>
          <a:p>
            <a:pPr lvl="2"/>
            <a:r>
              <a:rPr lang="en-US" altLang="en-US" smtClean="0"/>
              <a:t>Device Controllers.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Expansion Buses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These are “slots” on the motherboard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ISA –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ndustry </a:t>
            </a:r>
            <a:r>
              <a:rPr lang="en-US" altLang="en-US" sz="2400" u="sng" smtClean="0"/>
              <a:t>S</a:t>
            </a:r>
            <a:r>
              <a:rPr lang="en-US" altLang="en-US" sz="2400" smtClean="0"/>
              <a:t>tandard </a:t>
            </a:r>
            <a:r>
              <a:rPr lang="en-US" altLang="en-US" sz="2400" u="sng" smtClean="0"/>
              <a:t>A</a:t>
            </a:r>
            <a:r>
              <a:rPr lang="en-US" altLang="en-US" sz="2400" smtClean="0"/>
              <a:t>rchitecture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PCI – </a:t>
            </a:r>
            <a:r>
              <a:rPr lang="en-US" altLang="en-US" sz="2400" u="sng" smtClean="0"/>
              <a:t>P</a:t>
            </a:r>
            <a:r>
              <a:rPr lang="en-US" altLang="en-US" sz="2400" smtClean="0"/>
              <a:t>ersonal </a:t>
            </a:r>
            <a:r>
              <a:rPr lang="en-US" altLang="en-US" sz="2400" u="sng" smtClean="0"/>
              <a:t>C</a:t>
            </a:r>
            <a:r>
              <a:rPr lang="en-US" altLang="en-US" sz="2400" smtClean="0"/>
              <a:t>omponent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nterconnect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EISA – </a:t>
            </a:r>
            <a:r>
              <a:rPr lang="en-US" altLang="en-US" sz="2400" u="sng" smtClean="0"/>
              <a:t>E</a:t>
            </a:r>
            <a:r>
              <a:rPr lang="en-US" altLang="en-US" sz="2400" smtClean="0"/>
              <a:t>xtended </a:t>
            </a:r>
            <a:r>
              <a:rPr lang="en-US" altLang="en-US" sz="2400" u="sng" smtClean="0"/>
              <a:t>ISA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SIMM – </a:t>
            </a:r>
            <a:r>
              <a:rPr lang="en-US" altLang="en-US" sz="2400" u="sng" smtClean="0"/>
              <a:t>S</a:t>
            </a:r>
            <a:r>
              <a:rPr lang="en-US" altLang="en-US" sz="2400" smtClean="0"/>
              <a:t>ingle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nline </a:t>
            </a:r>
            <a:r>
              <a:rPr lang="en-US" altLang="en-US" sz="2400" u="sng" smtClean="0"/>
              <a:t>M</a:t>
            </a:r>
            <a:r>
              <a:rPr lang="en-US" altLang="en-US" sz="2400" smtClean="0"/>
              <a:t>emory </a:t>
            </a:r>
            <a:r>
              <a:rPr lang="en-US" altLang="en-US" sz="2400" u="sng" smtClean="0"/>
              <a:t>M</a:t>
            </a:r>
            <a:r>
              <a:rPr lang="en-US" altLang="en-US" sz="2400" smtClean="0"/>
              <a:t>odule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DIMM – </a:t>
            </a:r>
            <a:r>
              <a:rPr lang="en-US" altLang="en-US" sz="2400" u="sng" smtClean="0"/>
              <a:t>D</a:t>
            </a:r>
            <a:r>
              <a:rPr lang="en-US" altLang="en-US" sz="2400" smtClean="0"/>
              <a:t>ual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nline </a:t>
            </a:r>
            <a:r>
              <a:rPr lang="en-US" altLang="en-US" sz="2400" u="sng" smtClean="0"/>
              <a:t>M</a:t>
            </a:r>
            <a:r>
              <a:rPr lang="en-US" altLang="en-US" sz="2400" smtClean="0"/>
              <a:t>emory </a:t>
            </a:r>
            <a:r>
              <a:rPr lang="en-US" altLang="en-US" sz="2400" u="sng" smtClean="0"/>
              <a:t>M</a:t>
            </a:r>
            <a:r>
              <a:rPr lang="en-US" altLang="en-US" sz="2400" smtClean="0"/>
              <a:t>odule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MCA – </a:t>
            </a:r>
            <a:r>
              <a:rPr lang="en-US" altLang="en-US" sz="2400" u="sng" smtClean="0"/>
              <a:t>M</a:t>
            </a:r>
            <a:r>
              <a:rPr lang="en-US" altLang="en-US" sz="2400" smtClean="0"/>
              <a:t>icro-</a:t>
            </a:r>
            <a:r>
              <a:rPr lang="en-US" altLang="en-US" sz="2400" u="sng" smtClean="0"/>
              <a:t>C</a:t>
            </a:r>
            <a:r>
              <a:rPr lang="en-US" altLang="en-US" sz="2400" smtClean="0"/>
              <a:t>hannel </a:t>
            </a:r>
            <a:r>
              <a:rPr lang="en-US" altLang="en-US" sz="2400" u="sng" smtClean="0"/>
              <a:t>A</a:t>
            </a:r>
            <a:r>
              <a:rPr lang="en-US" altLang="en-US" sz="2400" smtClean="0"/>
              <a:t>rchitecture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AGP – </a:t>
            </a:r>
            <a:r>
              <a:rPr lang="en-US" altLang="en-US" sz="2400" u="sng" smtClean="0"/>
              <a:t>A</a:t>
            </a:r>
            <a:r>
              <a:rPr lang="en-US" altLang="en-US" sz="2400" smtClean="0"/>
              <a:t>ccelerated </a:t>
            </a:r>
            <a:r>
              <a:rPr lang="en-US" altLang="en-US" sz="2400" u="sng" smtClean="0"/>
              <a:t>G</a:t>
            </a:r>
            <a:r>
              <a:rPr lang="en-US" altLang="en-US" sz="2400" smtClean="0"/>
              <a:t>raphics </a:t>
            </a:r>
            <a:r>
              <a:rPr lang="en-US" altLang="en-US" sz="2400" u="sng" smtClean="0"/>
              <a:t>P</a:t>
            </a:r>
            <a:r>
              <a:rPr lang="en-US" altLang="en-US" sz="2400" smtClean="0"/>
              <a:t>ort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VESA – </a:t>
            </a:r>
            <a:r>
              <a:rPr lang="en-US" altLang="en-US" sz="2400" u="sng" smtClean="0"/>
              <a:t>V</a:t>
            </a:r>
            <a:r>
              <a:rPr lang="en-US" altLang="en-US" sz="2400" smtClean="0"/>
              <a:t>ideo </a:t>
            </a:r>
            <a:r>
              <a:rPr lang="en-US" altLang="en-US" sz="2400" u="sng" smtClean="0"/>
              <a:t>E</a:t>
            </a:r>
            <a:r>
              <a:rPr lang="en-US" altLang="en-US" sz="2400" smtClean="0"/>
              <a:t>lectronics </a:t>
            </a:r>
            <a:r>
              <a:rPr lang="en-US" altLang="en-US" sz="2400" u="sng" smtClean="0"/>
              <a:t>S</a:t>
            </a:r>
            <a:r>
              <a:rPr lang="en-US" altLang="en-US" sz="2400" smtClean="0"/>
              <a:t>tandards </a:t>
            </a:r>
            <a:r>
              <a:rPr lang="en-US" altLang="en-US" sz="2400" u="sng" smtClean="0"/>
              <a:t>A</a:t>
            </a:r>
            <a:r>
              <a:rPr lang="en-US" altLang="en-US" sz="2400" smtClean="0"/>
              <a:t>ssociation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PCMCIA – </a:t>
            </a:r>
            <a:r>
              <a:rPr lang="en-US" altLang="en-US" sz="2400" u="sng" smtClean="0"/>
              <a:t>P</a:t>
            </a:r>
            <a:r>
              <a:rPr lang="en-US" altLang="en-US" sz="2400" smtClean="0"/>
              <a:t>ersonal </a:t>
            </a:r>
            <a:r>
              <a:rPr lang="en-US" altLang="en-US" sz="2400" u="sng" smtClean="0"/>
              <a:t>C</a:t>
            </a:r>
            <a:r>
              <a:rPr lang="en-US" altLang="en-US" sz="2400" smtClean="0"/>
              <a:t>omputer </a:t>
            </a:r>
            <a:r>
              <a:rPr lang="en-US" altLang="en-US" sz="2400" u="sng" smtClean="0"/>
              <a:t>M</a:t>
            </a:r>
            <a:r>
              <a:rPr lang="en-US" altLang="en-US" sz="2400" smtClean="0"/>
              <a:t>emory </a:t>
            </a:r>
            <a:r>
              <a:rPr lang="en-US" altLang="en-US" sz="2400" u="sng" smtClean="0"/>
              <a:t>C</a:t>
            </a:r>
            <a:r>
              <a:rPr lang="en-US" altLang="en-US" sz="2400" smtClean="0"/>
              <a:t>ard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nternational </a:t>
            </a:r>
            <a:r>
              <a:rPr lang="en-US" altLang="en-US" sz="2400" u="sng" smtClean="0"/>
              <a:t>A</a:t>
            </a:r>
            <a:r>
              <a:rPr lang="en-US" altLang="en-US" sz="2400" smtClean="0"/>
              <a:t>ssociation (not just memory!)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C:\WINDOWS\Desktop\Scott\IMAGES\TyanS1572Mother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"/>
            <a:ext cx="70866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3467" name="Group 11"/>
          <p:cNvGrpSpPr>
            <a:grpSpLocks/>
          </p:cNvGrpSpPr>
          <p:nvPr/>
        </p:nvGrpSpPr>
        <p:grpSpPr bwMode="auto">
          <a:xfrm>
            <a:off x="417513" y="838200"/>
            <a:ext cx="2595562" cy="3200400"/>
            <a:chOff x="263" y="528"/>
            <a:chExt cx="1635" cy="2016"/>
          </a:xfrm>
        </p:grpSpPr>
        <p:sp>
          <p:nvSpPr>
            <p:cNvPr id="32783" name="AutoShape 5"/>
            <p:cNvSpPr>
              <a:spLocks/>
            </p:cNvSpPr>
            <p:nvPr/>
          </p:nvSpPr>
          <p:spPr bwMode="auto">
            <a:xfrm>
              <a:off x="263" y="1128"/>
              <a:ext cx="605" cy="456"/>
            </a:xfrm>
            <a:prstGeom prst="accentCallout2">
              <a:avLst>
                <a:gd name="adj1" fmla="val 15792"/>
                <a:gd name="adj2" fmla="val 107935"/>
                <a:gd name="adj3" fmla="val 15792"/>
                <a:gd name="adj4" fmla="val 120495"/>
                <a:gd name="adj5" fmla="val -657"/>
                <a:gd name="adj6" fmla="val 133556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 ISA</a:t>
              </a:r>
              <a:br>
                <a:rPr lang="en-US" altLang="en-US" sz="2400"/>
              </a:br>
              <a:r>
                <a:rPr lang="en-US" altLang="en-US" sz="2400"/>
                <a:t>slots</a:t>
              </a:r>
            </a:p>
          </p:txBody>
        </p:sp>
        <p:sp>
          <p:nvSpPr>
            <p:cNvPr id="32784" name="Rectangle 7"/>
            <p:cNvSpPr>
              <a:spLocks noChangeArrowheads="1"/>
            </p:cNvSpPr>
            <p:nvPr/>
          </p:nvSpPr>
          <p:spPr bwMode="auto">
            <a:xfrm>
              <a:off x="1087" y="528"/>
              <a:ext cx="811" cy="20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03476" name="Group 20"/>
          <p:cNvGrpSpPr>
            <a:grpSpLocks/>
          </p:cNvGrpSpPr>
          <p:nvPr/>
        </p:nvGrpSpPr>
        <p:grpSpPr bwMode="auto">
          <a:xfrm>
            <a:off x="838200" y="1201738"/>
            <a:ext cx="4395788" cy="4830762"/>
            <a:chOff x="528" y="757"/>
            <a:chExt cx="2769" cy="3043"/>
          </a:xfrm>
        </p:grpSpPr>
        <p:sp>
          <p:nvSpPr>
            <p:cNvPr id="32781" name="AutoShape 6"/>
            <p:cNvSpPr>
              <a:spLocks/>
            </p:cNvSpPr>
            <p:nvPr/>
          </p:nvSpPr>
          <p:spPr bwMode="auto">
            <a:xfrm>
              <a:off x="528" y="3453"/>
              <a:ext cx="1003" cy="347"/>
            </a:xfrm>
            <a:prstGeom prst="accentCallout2">
              <a:avLst>
                <a:gd name="adj1" fmla="val 20750"/>
                <a:gd name="adj2" fmla="val 104787"/>
                <a:gd name="adj3" fmla="val 20750"/>
                <a:gd name="adj4" fmla="val 132301"/>
                <a:gd name="adj5" fmla="val -393949"/>
                <a:gd name="adj6" fmla="val 159921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 PCI slots</a:t>
              </a:r>
            </a:p>
          </p:txBody>
        </p:sp>
        <p:sp>
          <p:nvSpPr>
            <p:cNvPr id="32782" name="Rectangle 9"/>
            <p:cNvSpPr>
              <a:spLocks noChangeArrowheads="1"/>
            </p:cNvSpPr>
            <p:nvPr/>
          </p:nvSpPr>
          <p:spPr bwMode="auto">
            <a:xfrm>
              <a:off x="1905" y="757"/>
              <a:ext cx="1392" cy="1296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03477" name="Group 21"/>
          <p:cNvGrpSpPr>
            <a:grpSpLocks/>
          </p:cNvGrpSpPr>
          <p:nvPr/>
        </p:nvGrpSpPr>
        <p:grpSpPr bwMode="auto">
          <a:xfrm>
            <a:off x="3124200" y="1557338"/>
            <a:ext cx="3451225" cy="4475162"/>
            <a:chOff x="1968" y="981"/>
            <a:chExt cx="2174" cy="2819"/>
          </a:xfrm>
        </p:grpSpPr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3410" y="981"/>
              <a:ext cx="732" cy="723"/>
            </a:xfrm>
            <a:prstGeom prst="rect">
              <a:avLst/>
            </a:prstGeom>
            <a:noFill/>
            <a:ln w="762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80" name="AutoShape 14"/>
            <p:cNvSpPr>
              <a:spLocks/>
            </p:cNvSpPr>
            <p:nvPr/>
          </p:nvSpPr>
          <p:spPr bwMode="auto">
            <a:xfrm>
              <a:off x="1968" y="3416"/>
              <a:ext cx="971" cy="384"/>
            </a:xfrm>
            <a:prstGeom prst="accentCallout2">
              <a:avLst>
                <a:gd name="adj1" fmla="val 18750"/>
                <a:gd name="adj2" fmla="val 104944"/>
                <a:gd name="adj3" fmla="val 18750"/>
                <a:gd name="adj4" fmla="val 130176"/>
                <a:gd name="adj5" fmla="val -436718"/>
                <a:gd name="adj6" fmla="val 156542"/>
              </a:avLst>
            </a:prstGeom>
            <a:solidFill>
              <a:srgbClr val="FFE2A7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Pentium CPU</a:t>
              </a:r>
            </a:p>
          </p:txBody>
        </p:sp>
      </p:grpSp>
      <p:grpSp>
        <p:nvGrpSpPr>
          <p:cNvPr id="403478" name="Group 22"/>
          <p:cNvGrpSpPr>
            <a:grpSpLocks/>
          </p:cNvGrpSpPr>
          <p:nvPr/>
        </p:nvGrpSpPr>
        <p:grpSpPr bwMode="auto">
          <a:xfrm>
            <a:off x="5410200" y="1371600"/>
            <a:ext cx="3200400" cy="4660900"/>
            <a:chOff x="3408" y="864"/>
            <a:chExt cx="2016" cy="2936"/>
          </a:xfrm>
        </p:grpSpPr>
        <p:sp>
          <p:nvSpPr>
            <p:cNvPr id="32775" name="Rectangle 15"/>
            <p:cNvSpPr>
              <a:spLocks noChangeArrowheads="1"/>
            </p:cNvSpPr>
            <p:nvPr/>
          </p:nvSpPr>
          <p:spPr bwMode="auto">
            <a:xfrm>
              <a:off x="4272" y="864"/>
              <a:ext cx="816" cy="1536"/>
            </a:xfrm>
            <a:prstGeom prst="rect">
              <a:avLst/>
            </a:prstGeom>
            <a:noFill/>
            <a:ln w="762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6" name="AutoShape 16"/>
            <p:cNvSpPr>
              <a:spLocks/>
            </p:cNvSpPr>
            <p:nvPr/>
          </p:nvSpPr>
          <p:spPr bwMode="auto">
            <a:xfrm>
              <a:off x="3408" y="3416"/>
              <a:ext cx="747" cy="384"/>
            </a:xfrm>
            <a:prstGeom prst="accentCallout2">
              <a:avLst>
                <a:gd name="adj1" fmla="val 18750"/>
                <a:gd name="adj2" fmla="val 106426"/>
                <a:gd name="adj3" fmla="val 18750"/>
                <a:gd name="adj4" fmla="val 119681"/>
                <a:gd name="adj5" fmla="val -259116"/>
                <a:gd name="adj6" fmla="val 133468"/>
              </a:avLst>
            </a:prstGeom>
            <a:solidFill>
              <a:srgbClr val="FFE2A7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 SIMM</a:t>
              </a:r>
              <a:br>
                <a:rPr lang="en-US" altLang="en-US" sz="1800"/>
              </a:br>
              <a:r>
                <a:rPr lang="en-US" altLang="en-US" sz="1800"/>
                <a:t>slots</a:t>
              </a:r>
            </a:p>
          </p:txBody>
        </p:sp>
        <p:sp>
          <p:nvSpPr>
            <p:cNvPr id="32777" name="AutoShape 18"/>
            <p:cNvSpPr>
              <a:spLocks/>
            </p:cNvSpPr>
            <p:nvPr/>
          </p:nvSpPr>
          <p:spPr bwMode="auto">
            <a:xfrm>
              <a:off x="4512" y="3416"/>
              <a:ext cx="672" cy="384"/>
            </a:xfrm>
            <a:prstGeom prst="accentCallout2">
              <a:avLst>
                <a:gd name="adj1" fmla="val 18750"/>
                <a:gd name="adj2" fmla="val 107144"/>
                <a:gd name="adj3" fmla="val 18750"/>
                <a:gd name="adj4" fmla="val 113394"/>
                <a:gd name="adj5" fmla="val -192449"/>
                <a:gd name="adj6" fmla="val 119792"/>
              </a:avLst>
            </a:prstGeom>
            <a:solidFill>
              <a:srgbClr val="FFE2A7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 DIMM slots</a:t>
              </a:r>
            </a:p>
          </p:txBody>
        </p:sp>
        <p:sp>
          <p:nvSpPr>
            <p:cNvPr id="327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336" cy="1824"/>
            </a:xfrm>
            <a:prstGeom prst="rect">
              <a:avLst/>
            </a:prstGeom>
            <a:noFill/>
            <a:ln w="762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AutoShape 2"/>
          <p:cNvSpPr>
            <a:spLocks noChangeArrowheads="1"/>
          </p:cNvSpPr>
          <p:nvPr/>
        </p:nvSpPr>
        <p:spPr bwMode="auto">
          <a:xfrm>
            <a:off x="990600" y="1793875"/>
            <a:ext cx="7924800" cy="762000"/>
          </a:xfrm>
          <a:prstGeom prst="rightArrow">
            <a:avLst>
              <a:gd name="adj1" fmla="val 65000"/>
              <a:gd name="adj2" fmla="val 5999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Expansion buses or “slots”</a:t>
            </a:r>
          </a:p>
          <a:p>
            <a:r>
              <a:rPr lang="en-US" altLang="en-US" smtClean="0"/>
              <a:t>Disk interfaces</a:t>
            </a:r>
          </a:p>
          <a:p>
            <a:r>
              <a:rPr lang="en-US" altLang="en-US" smtClean="0"/>
              <a:t>External buses</a:t>
            </a:r>
          </a:p>
          <a:p>
            <a:r>
              <a:rPr lang="en-US" altLang="en-US" smtClean="0"/>
              <a:t>Communications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Disk Interfaces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ATA – </a:t>
            </a:r>
            <a:r>
              <a:rPr lang="en-US" altLang="en-US" sz="2400" u="sng" smtClean="0"/>
              <a:t>AT</a:t>
            </a:r>
            <a:r>
              <a:rPr lang="en-US" altLang="en-US" sz="2400" smtClean="0"/>
              <a:t> </a:t>
            </a:r>
            <a:r>
              <a:rPr lang="en-US" altLang="en-US" sz="2400" u="sng" smtClean="0"/>
              <a:t>A</a:t>
            </a:r>
            <a:r>
              <a:rPr lang="en-US" altLang="en-US" sz="2400" smtClean="0"/>
              <a:t>ttachment (named after IBM PC-AT)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IDE –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ntegrated </a:t>
            </a:r>
            <a:r>
              <a:rPr lang="en-US" altLang="en-US" sz="2400" u="sng" smtClean="0"/>
              <a:t>D</a:t>
            </a:r>
            <a:r>
              <a:rPr lang="en-US" altLang="en-US" sz="2400" smtClean="0"/>
              <a:t>rive </a:t>
            </a:r>
            <a:r>
              <a:rPr lang="en-US" altLang="en-US" sz="2400" u="sng" smtClean="0"/>
              <a:t>E</a:t>
            </a:r>
            <a:r>
              <a:rPr lang="en-US" altLang="en-US" sz="2400" smtClean="0"/>
              <a:t>lectronics (same as ATA)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Enhanced IDE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Encompasses several older standards (ST-506/ST-412, IDE, ESDI, ATA-2, ATA-3, ATA-4)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Floppy disk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SCSI – </a:t>
            </a:r>
            <a:r>
              <a:rPr lang="en-US" altLang="en-US" sz="2400" u="sng" smtClean="0"/>
              <a:t>S</a:t>
            </a:r>
            <a:r>
              <a:rPr lang="en-US" altLang="en-US" sz="2400" smtClean="0"/>
              <a:t>mall </a:t>
            </a:r>
            <a:r>
              <a:rPr lang="en-US" altLang="en-US" sz="2400" u="sng" smtClean="0"/>
              <a:t>C</a:t>
            </a:r>
            <a:r>
              <a:rPr lang="en-US" altLang="en-US" sz="2400" smtClean="0"/>
              <a:t>omputer </a:t>
            </a:r>
            <a:r>
              <a:rPr lang="en-US" altLang="en-US" sz="2400" u="sng" smtClean="0"/>
              <a:t>S</a:t>
            </a:r>
            <a:r>
              <a:rPr lang="en-US" altLang="en-US" sz="2400" smtClean="0"/>
              <a:t>ystems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nterface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ESDI – </a:t>
            </a:r>
            <a:r>
              <a:rPr lang="en-US" altLang="en-US" sz="2400" u="sng" smtClean="0"/>
              <a:t>E</a:t>
            </a:r>
            <a:r>
              <a:rPr lang="en-US" altLang="en-US" sz="2400" smtClean="0"/>
              <a:t>nhanced </a:t>
            </a:r>
            <a:r>
              <a:rPr lang="en-US" altLang="en-US" sz="2400" u="sng" smtClean="0"/>
              <a:t>S</a:t>
            </a:r>
            <a:r>
              <a:rPr lang="en-US" altLang="en-US" sz="2400" smtClean="0"/>
              <a:t>mall </a:t>
            </a:r>
            <a:r>
              <a:rPr lang="en-US" altLang="en-US" sz="2400" u="sng" smtClean="0"/>
              <a:t>D</a:t>
            </a:r>
            <a:r>
              <a:rPr lang="en-US" altLang="en-US" sz="2400" smtClean="0"/>
              <a:t>evice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nterface (mid-80s, obsolete)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PCMCIA</a:t>
            </a:r>
          </a:p>
          <a:p>
            <a:pPr lvl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AutoShape 2"/>
          <p:cNvSpPr>
            <a:spLocks noChangeArrowheads="1"/>
          </p:cNvSpPr>
          <p:nvPr/>
        </p:nvSpPr>
        <p:spPr bwMode="auto">
          <a:xfrm>
            <a:off x="990600" y="2362200"/>
            <a:ext cx="7924800" cy="762000"/>
          </a:xfrm>
          <a:prstGeom prst="rightArrow">
            <a:avLst>
              <a:gd name="adj1" fmla="val 65000"/>
              <a:gd name="adj2" fmla="val 5999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Expansion buses or “slots”</a:t>
            </a:r>
          </a:p>
          <a:p>
            <a:r>
              <a:rPr lang="en-US" altLang="en-US" smtClean="0"/>
              <a:t>Disk interfaces</a:t>
            </a:r>
          </a:p>
          <a:p>
            <a:r>
              <a:rPr lang="en-US" altLang="en-US" smtClean="0"/>
              <a:t>External buses</a:t>
            </a:r>
          </a:p>
          <a:p>
            <a:r>
              <a:rPr lang="en-US" altLang="en-US" smtClean="0"/>
              <a:t>Communications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Buses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  <a:p>
            <a:pPr lvl="1"/>
            <a:r>
              <a:rPr lang="en-US" altLang="en-US" smtClean="0"/>
              <a:t>Parallel – sometimes called LPT (“line printer”)</a:t>
            </a:r>
          </a:p>
          <a:p>
            <a:pPr lvl="1"/>
            <a:r>
              <a:rPr lang="en-US" altLang="en-US" smtClean="0"/>
              <a:t>Serial – typically RS232C (sometimes RS422)</a:t>
            </a:r>
          </a:p>
          <a:p>
            <a:pPr lvl="1"/>
            <a:r>
              <a:rPr lang="en-US" altLang="en-US" smtClean="0"/>
              <a:t>PS/2 – for keyboards and mice</a:t>
            </a:r>
          </a:p>
          <a:p>
            <a:pPr lvl="1"/>
            <a:r>
              <a:rPr lang="en-US" altLang="en-US" smtClean="0"/>
              <a:t>USB – </a:t>
            </a:r>
            <a:r>
              <a:rPr lang="en-US" altLang="en-US" u="sng" smtClean="0"/>
              <a:t>U</a:t>
            </a:r>
            <a:r>
              <a:rPr lang="en-US" altLang="en-US" smtClean="0"/>
              <a:t>niversal </a:t>
            </a:r>
            <a:r>
              <a:rPr lang="en-US" altLang="en-US" u="sng" smtClean="0"/>
              <a:t>S</a:t>
            </a:r>
            <a:r>
              <a:rPr lang="en-US" altLang="en-US" smtClean="0"/>
              <a:t>erial </a:t>
            </a:r>
            <a:r>
              <a:rPr lang="en-US" altLang="en-US" u="sng" smtClean="0"/>
              <a:t>B</a:t>
            </a:r>
            <a:r>
              <a:rPr lang="en-US" altLang="en-US" smtClean="0"/>
              <a:t>us</a:t>
            </a:r>
          </a:p>
          <a:p>
            <a:pPr lvl="1"/>
            <a:r>
              <a:rPr lang="en-US" altLang="en-US" smtClean="0"/>
              <a:t>IrDA – </a:t>
            </a:r>
            <a:r>
              <a:rPr lang="en-US" altLang="en-US" u="sng" smtClean="0"/>
              <a:t>I</a:t>
            </a:r>
            <a:r>
              <a:rPr lang="en-US" altLang="en-US" smtClean="0"/>
              <a:t>nfra</a:t>
            </a:r>
            <a:r>
              <a:rPr lang="en-US" altLang="en-US" u="sng" smtClean="0"/>
              <a:t>r</a:t>
            </a:r>
            <a:r>
              <a:rPr lang="en-US" altLang="en-US" smtClean="0"/>
              <a:t>ed Device </a:t>
            </a:r>
            <a:r>
              <a:rPr lang="en-US" altLang="en-US" u="sng" smtClean="0"/>
              <a:t>A</a:t>
            </a:r>
            <a:r>
              <a:rPr lang="en-US" altLang="en-US" smtClean="0"/>
              <a:t>ttachment</a:t>
            </a:r>
          </a:p>
          <a:p>
            <a:pPr lvl="1"/>
            <a:r>
              <a:rPr lang="en-US" altLang="en-US" smtClean="0"/>
              <a:t>FireWire(IEEE1394) – new, very high speed, developed by IEEE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AutoShape 2"/>
          <p:cNvSpPr>
            <a:spLocks noChangeArrowheads="1"/>
          </p:cNvSpPr>
          <p:nvPr/>
        </p:nvSpPr>
        <p:spPr bwMode="auto">
          <a:xfrm>
            <a:off x="990600" y="2971800"/>
            <a:ext cx="7924800" cy="762000"/>
          </a:xfrm>
          <a:prstGeom prst="rightArrow">
            <a:avLst>
              <a:gd name="adj1" fmla="val 65000"/>
              <a:gd name="adj2" fmla="val 5999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Expansion buses or “slots”</a:t>
            </a:r>
          </a:p>
          <a:p>
            <a:r>
              <a:rPr lang="en-US" altLang="en-US" smtClean="0"/>
              <a:t>Disk interfaces</a:t>
            </a:r>
          </a:p>
          <a:p>
            <a:r>
              <a:rPr lang="en-US" altLang="en-US" smtClean="0"/>
              <a:t>External buses</a:t>
            </a:r>
          </a:p>
          <a:p>
            <a:r>
              <a:rPr lang="en-US" altLang="en-US" smtClean="0"/>
              <a:t>Communications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Communications Buses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For connecting systems to systems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Parallel/LPT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special purpose, e.g., using special software (</a:t>
            </a:r>
            <a:r>
              <a:rPr lang="en-US" altLang="en-US" i="1" smtClean="0"/>
              <a:t>Laplink</a:t>
            </a:r>
            <a:r>
              <a:rPr lang="en-US" altLang="en-US" smtClean="0"/>
              <a:t>) to transfer data between systems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Serial/RS232C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 connect a system to a voice-grade modem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Ethernet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 connect a system to a high-speed network</a:t>
            </a:r>
          </a:p>
          <a:p>
            <a:pPr lvl="2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Buses to Buses to Buses to…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 I/O module is an interface between the system bus and an I/O bus</a:t>
            </a:r>
          </a:p>
          <a:p>
            <a:r>
              <a:rPr lang="en-US" altLang="en-US" smtClean="0"/>
              <a:t>An I/O module may also interface an I/O bus to an I/O bus</a:t>
            </a:r>
          </a:p>
          <a:p>
            <a:r>
              <a:rPr lang="en-US" altLang="en-US" smtClean="0"/>
              <a:t>Let’s see…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316" name="Group 52"/>
          <p:cNvGrpSpPr>
            <a:grpSpLocks/>
          </p:cNvGrpSpPr>
          <p:nvPr/>
        </p:nvGrpSpPr>
        <p:grpSpPr bwMode="auto">
          <a:xfrm>
            <a:off x="609600" y="304800"/>
            <a:ext cx="3810000" cy="4648200"/>
            <a:chOff x="384" y="192"/>
            <a:chExt cx="2400" cy="2928"/>
          </a:xfrm>
        </p:grpSpPr>
        <p:grpSp>
          <p:nvGrpSpPr>
            <p:cNvPr id="40991" name="Group 44"/>
            <p:cNvGrpSpPr>
              <a:grpSpLocks/>
            </p:cNvGrpSpPr>
            <p:nvPr/>
          </p:nvGrpSpPr>
          <p:grpSpPr bwMode="auto">
            <a:xfrm>
              <a:off x="384" y="192"/>
              <a:ext cx="2400" cy="2928"/>
              <a:chOff x="384" y="288"/>
              <a:chExt cx="2400" cy="2928"/>
            </a:xfrm>
          </p:grpSpPr>
          <p:sp>
            <p:nvSpPr>
              <p:cNvPr id="40993" name="Rectangle 40"/>
              <p:cNvSpPr>
                <a:spLocks noChangeArrowheads="1"/>
              </p:cNvSpPr>
              <p:nvPr/>
            </p:nvSpPr>
            <p:spPr bwMode="auto">
              <a:xfrm>
                <a:off x="384" y="864"/>
                <a:ext cx="2400" cy="235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994" name="AutoShape 42"/>
              <p:cNvSpPr>
                <a:spLocks/>
              </p:cNvSpPr>
              <p:nvPr/>
            </p:nvSpPr>
            <p:spPr bwMode="auto">
              <a:xfrm>
                <a:off x="1008" y="288"/>
                <a:ext cx="985" cy="384"/>
              </a:xfrm>
              <a:prstGeom prst="accentCallout2">
                <a:avLst>
                  <a:gd name="adj1" fmla="val 18750"/>
                  <a:gd name="adj2" fmla="val 104875"/>
                  <a:gd name="adj3" fmla="val 18750"/>
                  <a:gd name="adj4" fmla="val 120000"/>
                  <a:gd name="adj5" fmla="val 145051"/>
                  <a:gd name="adj6" fmla="val 135634"/>
                </a:avLst>
              </a:prstGeom>
              <a:solidFill>
                <a:srgbClr val="FFE2A7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Motherboard</a:t>
                </a:r>
              </a:p>
            </p:txBody>
          </p:sp>
        </p:grpSp>
        <p:sp>
          <p:nvSpPr>
            <p:cNvPr id="40992" name="Line 51"/>
            <p:cNvSpPr>
              <a:spLocks noChangeShapeType="1"/>
            </p:cNvSpPr>
            <p:nvPr/>
          </p:nvSpPr>
          <p:spPr bwMode="auto">
            <a:xfrm flipH="1">
              <a:off x="912" y="1920"/>
              <a:ext cx="432" cy="0"/>
            </a:xfrm>
            <a:prstGeom prst="line">
              <a:avLst/>
            </a:prstGeom>
            <a:noFill/>
            <a:ln w="2286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963" name="Line 46"/>
          <p:cNvSpPr>
            <a:spLocks noChangeShapeType="1"/>
          </p:cNvSpPr>
          <p:nvPr/>
        </p:nvSpPr>
        <p:spPr bwMode="auto">
          <a:xfrm flipH="1">
            <a:off x="6705600" y="5791200"/>
            <a:ext cx="685800" cy="0"/>
          </a:xfrm>
          <a:prstGeom prst="line">
            <a:avLst/>
          </a:prstGeom>
          <a:noFill/>
          <a:ln w="2286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4" name="Line 39"/>
          <p:cNvSpPr>
            <a:spLocks noChangeShapeType="1"/>
          </p:cNvSpPr>
          <p:nvPr/>
        </p:nvSpPr>
        <p:spPr bwMode="auto">
          <a:xfrm flipH="1">
            <a:off x="1600200" y="3048000"/>
            <a:ext cx="609600" cy="0"/>
          </a:xfrm>
          <a:prstGeom prst="line">
            <a:avLst/>
          </a:prstGeom>
          <a:noFill/>
          <a:ln w="2286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457200" y="304800"/>
            <a:ext cx="7696200" cy="5486400"/>
            <a:chOff x="288" y="192"/>
            <a:chExt cx="4848" cy="3456"/>
          </a:xfrm>
        </p:grpSpPr>
        <p:sp>
          <p:nvSpPr>
            <p:cNvPr id="40986" name="AutoShape 47"/>
            <p:cNvSpPr>
              <a:spLocks/>
            </p:cNvSpPr>
            <p:nvPr/>
          </p:nvSpPr>
          <p:spPr bwMode="auto">
            <a:xfrm>
              <a:off x="3168" y="192"/>
              <a:ext cx="725" cy="432"/>
            </a:xfrm>
            <a:prstGeom prst="accentCallout2">
              <a:avLst>
                <a:gd name="adj1" fmla="val 18750"/>
                <a:gd name="adj2" fmla="val -6620"/>
                <a:gd name="adj3" fmla="val 18750"/>
                <a:gd name="adj4" fmla="val -22759"/>
                <a:gd name="adj5" fmla="val 323699"/>
                <a:gd name="adj6" fmla="val -39722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PCMCIA</a:t>
              </a:r>
              <a:br>
                <a:rPr lang="en-US" altLang="en-US" sz="1800"/>
              </a:br>
              <a:r>
                <a:rPr lang="en-US" altLang="en-US" sz="1800"/>
                <a:t>bus</a:t>
              </a:r>
            </a:p>
          </p:txBody>
        </p:sp>
        <p:sp>
          <p:nvSpPr>
            <p:cNvPr id="40987" name="AutoShape 32"/>
            <p:cNvSpPr>
              <a:spLocks/>
            </p:cNvSpPr>
            <p:nvPr/>
          </p:nvSpPr>
          <p:spPr bwMode="auto">
            <a:xfrm>
              <a:off x="288" y="3216"/>
              <a:ext cx="960" cy="432"/>
            </a:xfrm>
            <a:prstGeom prst="accentCallout2">
              <a:avLst>
                <a:gd name="adj1" fmla="val 16667"/>
                <a:gd name="adj2" fmla="val 105000"/>
                <a:gd name="adj3" fmla="val 16667"/>
                <a:gd name="adj4" fmla="val 117815"/>
                <a:gd name="adj5" fmla="val -107407"/>
                <a:gd name="adj6" fmla="val 131042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CPU/system bus</a:t>
              </a:r>
            </a:p>
          </p:txBody>
        </p:sp>
        <p:sp>
          <p:nvSpPr>
            <p:cNvPr id="40988" name="AutoShape 33"/>
            <p:cNvSpPr>
              <a:spLocks/>
            </p:cNvSpPr>
            <p:nvPr/>
          </p:nvSpPr>
          <p:spPr bwMode="auto">
            <a:xfrm>
              <a:off x="1920" y="3216"/>
              <a:ext cx="720" cy="432"/>
            </a:xfrm>
            <a:prstGeom prst="accentCallout2">
              <a:avLst>
                <a:gd name="adj1" fmla="val 16667"/>
                <a:gd name="adj2" fmla="val 106667"/>
                <a:gd name="adj3" fmla="val 16667"/>
                <a:gd name="adj4" fmla="val 123750"/>
                <a:gd name="adj5" fmla="val -107407"/>
                <a:gd name="adj6" fmla="val 141389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PCMCIA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bus</a:t>
              </a:r>
            </a:p>
          </p:txBody>
        </p:sp>
        <p:sp>
          <p:nvSpPr>
            <p:cNvPr id="40989" name="AutoShape 34"/>
            <p:cNvSpPr>
              <a:spLocks/>
            </p:cNvSpPr>
            <p:nvPr/>
          </p:nvSpPr>
          <p:spPr bwMode="auto">
            <a:xfrm>
              <a:off x="3216" y="3216"/>
              <a:ext cx="528" cy="432"/>
            </a:xfrm>
            <a:prstGeom prst="accentCallout2">
              <a:avLst>
                <a:gd name="adj1" fmla="val 16667"/>
                <a:gd name="adj2" fmla="val 109093"/>
                <a:gd name="adj3" fmla="val 16667"/>
                <a:gd name="adj4" fmla="val 132384"/>
                <a:gd name="adj5" fmla="val -107407"/>
                <a:gd name="adj6" fmla="val 156440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SCSI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bus</a:t>
              </a:r>
            </a:p>
          </p:txBody>
        </p:sp>
        <p:sp>
          <p:nvSpPr>
            <p:cNvPr id="40990" name="AutoShape 35"/>
            <p:cNvSpPr>
              <a:spLocks/>
            </p:cNvSpPr>
            <p:nvPr/>
          </p:nvSpPr>
          <p:spPr bwMode="auto">
            <a:xfrm>
              <a:off x="4464" y="672"/>
              <a:ext cx="672" cy="432"/>
            </a:xfrm>
            <a:prstGeom prst="accentCallout2">
              <a:avLst>
                <a:gd name="adj1" fmla="val 16667"/>
                <a:gd name="adj2" fmla="val -7144"/>
                <a:gd name="adj3" fmla="val 16667"/>
                <a:gd name="adj4" fmla="val -34523"/>
                <a:gd name="adj5" fmla="val 195139"/>
                <a:gd name="adj6" fmla="val -61903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RS232C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bus</a:t>
              </a:r>
            </a:p>
          </p:txBody>
        </p:sp>
      </p:grpSp>
      <p:sp>
        <p:nvSpPr>
          <p:cNvPr id="40966" name="Freeform 31"/>
          <p:cNvSpPr>
            <a:spLocks/>
          </p:cNvSpPr>
          <p:nvPr/>
        </p:nvSpPr>
        <p:spPr bwMode="auto">
          <a:xfrm>
            <a:off x="7848600" y="2514600"/>
            <a:ext cx="381000" cy="762000"/>
          </a:xfrm>
          <a:custGeom>
            <a:avLst/>
            <a:gdLst>
              <a:gd name="T0" fmla="*/ 0 w 384"/>
              <a:gd name="T1" fmla="*/ 0 h 480"/>
              <a:gd name="T2" fmla="*/ 0 w 384"/>
              <a:gd name="T3" fmla="*/ 2147483646 h 480"/>
              <a:gd name="T4" fmla="*/ 2147483646 w 384"/>
              <a:gd name="T5" fmla="*/ 2147483646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480">
                <a:moveTo>
                  <a:pt x="0" y="0"/>
                </a:moveTo>
                <a:lnTo>
                  <a:pt x="0" y="480"/>
                </a:lnTo>
                <a:lnTo>
                  <a:pt x="384" y="480"/>
                </a:lnTo>
              </a:path>
            </a:pathLst>
          </a:custGeom>
          <a:noFill/>
          <a:ln w="2286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7" name="Line 28"/>
          <p:cNvSpPr>
            <a:spLocks noChangeShapeType="1"/>
          </p:cNvSpPr>
          <p:nvPr/>
        </p:nvSpPr>
        <p:spPr bwMode="auto">
          <a:xfrm>
            <a:off x="3810000" y="2438400"/>
            <a:ext cx="3657600" cy="0"/>
          </a:xfrm>
          <a:prstGeom prst="line">
            <a:avLst/>
          </a:prstGeom>
          <a:noFill/>
          <a:ln w="2286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8" name="Freeform 26"/>
          <p:cNvSpPr>
            <a:spLocks/>
          </p:cNvSpPr>
          <p:nvPr/>
        </p:nvSpPr>
        <p:spPr bwMode="auto">
          <a:xfrm>
            <a:off x="2209800" y="2438400"/>
            <a:ext cx="838200" cy="1905000"/>
          </a:xfrm>
          <a:custGeom>
            <a:avLst/>
            <a:gdLst>
              <a:gd name="T0" fmla="*/ 0 w 528"/>
              <a:gd name="T1" fmla="*/ 2147483646 h 1200"/>
              <a:gd name="T2" fmla="*/ 0 w 528"/>
              <a:gd name="T3" fmla="*/ 0 h 1200"/>
              <a:gd name="T4" fmla="*/ 2147483646 w 528"/>
              <a:gd name="T5" fmla="*/ 0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200">
                <a:moveTo>
                  <a:pt x="0" y="1200"/>
                </a:moveTo>
                <a:lnTo>
                  <a:pt x="0" y="0"/>
                </a:lnTo>
                <a:lnTo>
                  <a:pt x="528" y="0"/>
                </a:lnTo>
              </a:path>
            </a:pathLst>
          </a:custGeom>
          <a:noFill/>
          <a:ln w="2286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9" name="Line 24"/>
          <p:cNvSpPr>
            <a:spLocks noChangeShapeType="1"/>
          </p:cNvSpPr>
          <p:nvPr/>
        </p:nvSpPr>
        <p:spPr bwMode="auto">
          <a:xfrm>
            <a:off x="1676400" y="4343400"/>
            <a:ext cx="5791200" cy="0"/>
          </a:xfrm>
          <a:prstGeom prst="line">
            <a:avLst/>
          </a:prstGeom>
          <a:noFill/>
          <a:ln w="2286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0" name="Freeform 17"/>
          <p:cNvSpPr>
            <a:spLocks/>
          </p:cNvSpPr>
          <p:nvPr/>
        </p:nvSpPr>
        <p:spPr bwMode="auto">
          <a:xfrm>
            <a:off x="6629400" y="4648200"/>
            <a:ext cx="762000" cy="838200"/>
          </a:xfrm>
          <a:custGeom>
            <a:avLst/>
            <a:gdLst>
              <a:gd name="T0" fmla="*/ 2147483646 w 480"/>
              <a:gd name="T1" fmla="*/ 0 h 528"/>
              <a:gd name="T2" fmla="*/ 0 w 480"/>
              <a:gd name="T3" fmla="*/ 0 h 528"/>
              <a:gd name="T4" fmla="*/ 0 w 480"/>
              <a:gd name="T5" fmla="*/ 2147483646 h 528"/>
              <a:gd name="T6" fmla="*/ 2147483646 w 480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528">
                <a:moveTo>
                  <a:pt x="432" y="0"/>
                </a:moveTo>
                <a:lnTo>
                  <a:pt x="0" y="0"/>
                </a:lnTo>
                <a:lnTo>
                  <a:pt x="0" y="528"/>
                </a:lnTo>
                <a:lnTo>
                  <a:pt x="480" y="528"/>
                </a:lnTo>
              </a:path>
            </a:pathLst>
          </a:custGeom>
          <a:noFill/>
          <a:ln w="2286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1" name="Rectangle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CPU</a:t>
            </a:r>
          </a:p>
        </p:txBody>
      </p:sp>
      <p:sp>
        <p:nvSpPr>
          <p:cNvPr id="40972" name="Rectangle 10"/>
          <p:cNvSpPr>
            <a:spLocks noChangeArrowheads="1"/>
          </p:cNvSpPr>
          <p:nvPr/>
        </p:nvSpPr>
        <p:spPr bwMode="auto">
          <a:xfrm>
            <a:off x="2743200" y="3865563"/>
            <a:ext cx="1219200" cy="9144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I/O module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876800" y="3865563"/>
            <a:ext cx="1143000" cy="9144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I/O module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7239000" y="4073525"/>
            <a:ext cx="1111250" cy="838200"/>
          </a:xfrm>
          <a:prstGeom prst="can">
            <a:avLst>
              <a:gd name="adj" fmla="val 25000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Disk</a:t>
            </a:r>
          </a:p>
        </p:txBody>
      </p:sp>
      <p:sp>
        <p:nvSpPr>
          <p:cNvPr id="40975" name="AutoShape 16"/>
          <p:cNvSpPr>
            <a:spLocks noChangeArrowheads="1"/>
          </p:cNvSpPr>
          <p:nvPr/>
        </p:nvSpPr>
        <p:spPr bwMode="auto">
          <a:xfrm>
            <a:off x="7239000" y="5181600"/>
            <a:ext cx="1111250" cy="838200"/>
          </a:xfrm>
          <a:prstGeom prst="can">
            <a:avLst>
              <a:gd name="adj" fmla="val 25000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Disk</a:t>
            </a: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2667000" y="3276600"/>
            <a:ext cx="1066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PCMCIA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slot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4800600" y="3276600"/>
            <a:ext cx="1524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PCMCIA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SCSI card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4876800" y="1981200"/>
            <a:ext cx="1143000" cy="9144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I/O module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4800600" y="1420813"/>
            <a:ext cx="15240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PCMCIA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serial card</a:t>
            </a:r>
          </a:p>
        </p:txBody>
      </p:sp>
      <p:sp>
        <p:nvSpPr>
          <p:cNvPr id="40980" name="Rectangle 22"/>
          <p:cNvSpPr>
            <a:spLocks noChangeArrowheads="1"/>
          </p:cNvSpPr>
          <p:nvPr/>
        </p:nvSpPr>
        <p:spPr bwMode="auto">
          <a:xfrm>
            <a:off x="2743200" y="1981200"/>
            <a:ext cx="1219200" cy="9144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I/O module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2667000" y="1420813"/>
            <a:ext cx="10668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PCMCIA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slot</a:t>
            </a:r>
          </a:p>
        </p:txBody>
      </p:sp>
      <p:sp>
        <p:nvSpPr>
          <p:cNvPr id="40982" name="AutoShape 27"/>
          <p:cNvSpPr>
            <a:spLocks noChangeArrowheads="1"/>
          </p:cNvSpPr>
          <p:nvPr/>
        </p:nvSpPr>
        <p:spPr bwMode="auto">
          <a:xfrm>
            <a:off x="7239000" y="2057400"/>
            <a:ext cx="1274763" cy="598488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Modem</a:t>
            </a:r>
          </a:p>
        </p:txBody>
      </p:sp>
      <p:sp>
        <p:nvSpPr>
          <p:cNvPr id="40983" name="Text Box 30"/>
          <p:cNvSpPr txBox="1">
            <a:spLocks noChangeArrowheads="1"/>
          </p:cNvSpPr>
          <p:nvPr/>
        </p:nvSpPr>
        <p:spPr bwMode="auto">
          <a:xfrm>
            <a:off x="8229600" y="2711450"/>
            <a:ext cx="5429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600">
                <a:sym typeface="Webdings" panose="05030102010509060703" pitchFamily="18" charset="2"/>
              </a:rPr>
              <a:t></a:t>
            </a:r>
            <a:endParaRPr lang="en-US" altLang="en-US" sz="6600"/>
          </a:p>
        </p:txBody>
      </p:sp>
      <p:sp>
        <p:nvSpPr>
          <p:cNvPr id="40984" name="Rectangle 45"/>
          <p:cNvSpPr>
            <a:spLocks noChangeArrowheads="1"/>
          </p:cNvSpPr>
          <p:nvPr/>
        </p:nvSpPr>
        <p:spPr bwMode="auto">
          <a:xfrm>
            <a:off x="6477000" y="5638800"/>
            <a:ext cx="3048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85" name="Rectangle 38"/>
          <p:cNvSpPr>
            <a:spLocks noChangeArrowheads="1"/>
          </p:cNvSpPr>
          <p:nvPr/>
        </p:nvSpPr>
        <p:spPr bwMode="auto">
          <a:xfrm>
            <a:off x="838200" y="2590800"/>
            <a:ext cx="914400" cy="9144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1. Ports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066800"/>
            <a:ext cx="89154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The CPU and its supporting circuitry provide </a:t>
            </a:r>
            <a:r>
              <a:rPr lang="en-US" altLang="en-US" sz="2800" b="1" smtClean="0"/>
              <a:t>Memory-mapped I/O, </a:t>
            </a:r>
            <a:r>
              <a:rPr lang="en-US" altLang="en-US" sz="2800" smtClean="0"/>
              <a:t>which involves a range of </a:t>
            </a:r>
            <a:r>
              <a:rPr lang="en-US" altLang="en-US" sz="2800" b="1" smtClean="0"/>
              <a:t>memory addresses</a:t>
            </a:r>
            <a:r>
              <a:rPr lang="en-US" altLang="en-US" sz="2800" smtClean="0"/>
              <a:t>  simply set aside and are mapped to </a:t>
            </a:r>
            <a:r>
              <a:rPr lang="en-US" altLang="en-US" sz="2800" b="1" smtClean="0"/>
              <a:t>device</a:t>
            </a:r>
            <a:r>
              <a:rPr lang="en-US" altLang="en-US" sz="2800" smtClean="0"/>
              <a:t> </a:t>
            </a:r>
            <a:r>
              <a:rPr lang="en-US" altLang="en-US" sz="2800" b="1" smtClean="0"/>
              <a:t>registers.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Reads and writes to these memory addresses cause the data to be transferred to and from the device registers.  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A computer using memory-mapped I/O accesses hardware by reading and writing to </a:t>
            </a:r>
            <a:r>
              <a:rPr lang="en-US" altLang="en-US" sz="2800" b="1" smtClean="0"/>
              <a:t>specific memory locations using the </a:t>
            </a:r>
            <a:r>
              <a:rPr lang="en-US" altLang="en-US" sz="2800" b="1" u="sng" smtClean="0"/>
              <a:t>same</a:t>
            </a:r>
            <a:r>
              <a:rPr lang="en-US" altLang="en-US" sz="2800" b="1" smtClean="0"/>
              <a:t> assembler language instructions that the computer would normally use to access memory</a:t>
            </a:r>
            <a:r>
              <a:rPr lang="en-US" altLang="en-US" sz="28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So to accommodate the I/O devices, areas of CPU’s addressable space must be </a:t>
            </a:r>
            <a:r>
              <a:rPr lang="en-US" altLang="en-US" sz="2800" b="1" u="sng" smtClean="0"/>
              <a:t>reserved</a:t>
            </a:r>
            <a:r>
              <a:rPr lang="en-US" altLang="en-US" sz="2800" u="sng" smtClean="0"/>
              <a:t> </a:t>
            </a:r>
            <a:r>
              <a:rPr lang="en-US" altLang="en-US" sz="2800" b="1" u="sng" smtClean="0"/>
              <a:t>for</a:t>
            </a:r>
            <a:r>
              <a:rPr lang="en-US" altLang="en-US" sz="2800" u="sng" smtClean="0"/>
              <a:t> </a:t>
            </a:r>
            <a:r>
              <a:rPr lang="en-US" altLang="en-US" sz="2800" b="1" u="sng" smtClean="0"/>
              <a:t>I/O</a:t>
            </a:r>
            <a:r>
              <a:rPr lang="en-US" altLang="en-US" sz="2800" smtClean="0"/>
              <a:t> (</a:t>
            </a:r>
            <a:r>
              <a:rPr lang="en-US" altLang="en-US" sz="2800" b="1" smtClean="0"/>
              <a:t>even</a:t>
            </a:r>
            <a:r>
              <a:rPr lang="en-US" altLang="en-US" sz="2800" smtClean="0"/>
              <a:t> </a:t>
            </a:r>
            <a:r>
              <a:rPr lang="en-US" altLang="en-US" sz="2800" b="1" smtClean="0"/>
              <a:t>temporarily</a:t>
            </a:r>
            <a:r>
              <a:rPr lang="en-US" altLang="en-US" sz="2800" smtClean="0"/>
              <a:t>) rather than memory. 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AutoShape 1028"/>
          <p:cNvSpPr>
            <a:spLocks noChangeArrowheads="1"/>
          </p:cNvSpPr>
          <p:nvPr/>
        </p:nvSpPr>
        <p:spPr bwMode="auto">
          <a:xfrm>
            <a:off x="1447800" y="2057400"/>
            <a:ext cx="7391400" cy="785813"/>
          </a:xfrm>
          <a:prstGeom prst="rightArrow">
            <a:avLst>
              <a:gd name="adj1" fmla="val 48019"/>
              <a:gd name="adj2" fmla="val 43634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9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Detailed Look</a:t>
            </a:r>
          </a:p>
        </p:txBody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Let’s look at a few of the preceding examples in more detail</a:t>
            </a:r>
          </a:p>
          <a:p>
            <a:pPr lvl="1"/>
            <a:r>
              <a:rPr lang="en-US" altLang="en-US" sz="2400" smtClean="0"/>
              <a:t>ISA</a:t>
            </a:r>
          </a:p>
          <a:p>
            <a:pPr lvl="1"/>
            <a:r>
              <a:rPr lang="en-US" altLang="en-US" sz="2400" smtClean="0"/>
              <a:t>PCI</a:t>
            </a:r>
          </a:p>
          <a:p>
            <a:pPr lvl="1"/>
            <a:r>
              <a:rPr lang="en-US" altLang="en-US" sz="2400" smtClean="0"/>
              <a:t>AGP</a:t>
            </a:r>
          </a:p>
          <a:p>
            <a:pPr lvl="1"/>
            <a:r>
              <a:rPr lang="en-US" altLang="en-US" sz="2400" smtClean="0"/>
              <a:t>Serial</a:t>
            </a:r>
          </a:p>
          <a:p>
            <a:pPr lvl="1"/>
            <a:r>
              <a:rPr lang="en-US" altLang="en-US" sz="2400" smtClean="0"/>
              <a:t>Parallel</a:t>
            </a:r>
          </a:p>
          <a:p>
            <a:pPr lvl="1"/>
            <a:r>
              <a:rPr lang="en-US" altLang="en-US" sz="2400" smtClean="0"/>
              <a:t>SCSI</a:t>
            </a:r>
          </a:p>
          <a:p>
            <a:pPr lvl="1"/>
            <a:r>
              <a:rPr lang="en-US" altLang="en-US" sz="2400" smtClean="0"/>
              <a:t>Ethernet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ISA (1 of 3)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smtClean="0"/>
              <a:t>I</a:t>
            </a:r>
            <a:r>
              <a:rPr lang="en-US" altLang="en-US" sz="2800" smtClean="0"/>
              <a:t>ndustry </a:t>
            </a:r>
            <a:r>
              <a:rPr lang="en-US" altLang="en-US" sz="2800" u="sng" smtClean="0"/>
              <a:t>S</a:t>
            </a:r>
            <a:r>
              <a:rPr lang="en-US" altLang="en-US" sz="2800" smtClean="0"/>
              <a:t>tandard </a:t>
            </a:r>
            <a:r>
              <a:rPr lang="en-US" altLang="en-US" sz="2800" u="sng" smtClean="0"/>
              <a:t>A</a:t>
            </a:r>
            <a:r>
              <a:rPr lang="en-US" altLang="en-US" sz="2800" smtClean="0"/>
              <a:t>rchitecture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pronounced “eye-es-eh”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Originally introduced in the IBM PC (1981) as an 8 bit expansion slot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Runs at 8.3 MHz with data rate of 7.9 Mbytes/s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16-bit version introduced with the IBM PC/AT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Runs at 15.9 MHz with data rate of 15.9 Mbytes/s (?)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Sometimes just called the “AT bus”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Today, all ISA slots are 16 bit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Configuration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Parallel, multi-drop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ISA (2 of 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Used for…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Just about any peripheral (sound cards, disk drives, etc.)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PnP ISA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In 1993, Intel and Microsoft introduced “PnP ISA”, for plug-and-play ISA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Allows the operating system to configure expansion boards automatically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Form factor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Large connector in two segments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Smaller segment is the 8-bit interface (36 signals)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Larger segment is for the 16-bit expansion (62 signals)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8-bit cards only use the smaller segment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ISA (3 of 3)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Advancements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EISA</a:t>
            </a:r>
          </a:p>
          <a:p>
            <a:pPr lvl="2">
              <a:lnSpc>
                <a:spcPct val="90000"/>
              </a:lnSpc>
            </a:pPr>
            <a:r>
              <a:rPr lang="en-US" altLang="en-US" sz="2000" u="sng" smtClean="0"/>
              <a:t>E</a:t>
            </a:r>
            <a:r>
              <a:rPr lang="en-US" altLang="en-US" sz="2000" smtClean="0"/>
              <a:t>xtended </a:t>
            </a:r>
            <a:r>
              <a:rPr lang="en-US" altLang="en-US" sz="2000" u="sng" smtClean="0"/>
              <a:t>ISA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Design by nine IBM competitors (AST, Compaq, Epson, HP, NEC, Olivetti, Tandy, WYSE, Zenith)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Intended to compete with IBM’s MCA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EISA is hardware compatible with ISA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MCA</a:t>
            </a:r>
          </a:p>
          <a:p>
            <a:pPr lvl="2">
              <a:lnSpc>
                <a:spcPct val="90000"/>
              </a:lnSpc>
            </a:pPr>
            <a:r>
              <a:rPr lang="en-US" altLang="en-US" sz="2000" u="sng" smtClean="0"/>
              <a:t>M</a:t>
            </a:r>
            <a:r>
              <a:rPr lang="en-US" altLang="en-US" sz="2000" smtClean="0"/>
              <a:t>icro </a:t>
            </a:r>
            <a:r>
              <a:rPr lang="en-US" altLang="en-US" sz="2000" u="sng" smtClean="0"/>
              <a:t>C</a:t>
            </a:r>
            <a:r>
              <a:rPr lang="en-US" altLang="en-US" sz="2000" smtClean="0"/>
              <a:t>hannel </a:t>
            </a:r>
            <a:r>
              <a:rPr lang="en-US" altLang="en-US" sz="2000" u="sng" smtClean="0"/>
              <a:t>A</a:t>
            </a:r>
            <a:r>
              <a:rPr lang="en-US" altLang="en-US" sz="2000" smtClean="0"/>
              <a:t>rchitecture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Introduced by IBM in 1987 as a replacement for the AT/ISA bus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EISA and MCA have </a:t>
            </a:r>
            <a:r>
              <a:rPr lang="en-US" altLang="en-US" sz="2400" u="sng" smtClean="0"/>
              <a:t>not</a:t>
            </a:r>
            <a:r>
              <a:rPr lang="en-US" altLang="en-US" sz="2400" smtClean="0"/>
              <a:t> been successful!</a:t>
            </a:r>
          </a:p>
          <a:p>
            <a:pPr lvl="2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AutoShape 2"/>
          <p:cNvSpPr>
            <a:spLocks noChangeArrowheads="1"/>
          </p:cNvSpPr>
          <p:nvPr/>
        </p:nvSpPr>
        <p:spPr bwMode="auto">
          <a:xfrm>
            <a:off x="1447800" y="2490788"/>
            <a:ext cx="7391400" cy="785812"/>
          </a:xfrm>
          <a:prstGeom prst="rightArrow">
            <a:avLst>
              <a:gd name="adj1" fmla="val 48019"/>
              <a:gd name="adj2" fmla="val 43634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Detailed Look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Let’s look at a few of the preceding examples in more detail</a:t>
            </a:r>
          </a:p>
          <a:p>
            <a:pPr lvl="1"/>
            <a:r>
              <a:rPr lang="en-US" altLang="en-US" sz="2400" smtClean="0"/>
              <a:t>ISA</a:t>
            </a:r>
          </a:p>
          <a:p>
            <a:pPr lvl="1"/>
            <a:r>
              <a:rPr lang="en-US" altLang="en-US" sz="2400" smtClean="0"/>
              <a:t>PCI</a:t>
            </a:r>
          </a:p>
          <a:p>
            <a:pPr lvl="1"/>
            <a:r>
              <a:rPr lang="en-US" altLang="en-US" sz="2400" smtClean="0"/>
              <a:t>AGP</a:t>
            </a:r>
          </a:p>
          <a:p>
            <a:pPr lvl="1"/>
            <a:r>
              <a:rPr lang="en-US" altLang="en-US" sz="2400" smtClean="0"/>
              <a:t>Serial</a:t>
            </a:r>
          </a:p>
          <a:p>
            <a:pPr lvl="1"/>
            <a:r>
              <a:rPr lang="en-US" altLang="en-US" sz="2400" smtClean="0"/>
              <a:t>Parallel</a:t>
            </a:r>
          </a:p>
          <a:p>
            <a:pPr lvl="1"/>
            <a:r>
              <a:rPr lang="en-US" altLang="en-US" sz="2400" smtClean="0"/>
              <a:t>SCSI</a:t>
            </a:r>
          </a:p>
          <a:p>
            <a:pPr lvl="1"/>
            <a:r>
              <a:rPr lang="en-US" altLang="en-US" sz="2400" smtClean="0"/>
              <a:t>Ethernet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PCI (1 of 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smtClean="0"/>
              <a:t>P</a:t>
            </a:r>
            <a:r>
              <a:rPr lang="en-US" altLang="en-US" sz="2800" smtClean="0"/>
              <a:t>eripheral </a:t>
            </a:r>
            <a:r>
              <a:rPr lang="en-US" altLang="en-US" sz="2800" u="sng" smtClean="0"/>
              <a:t>C</a:t>
            </a:r>
            <a:r>
              <a:rPr lang="en-US" altLang="en-US" sz="2800" smtClean="0"/>
              <a:t>omponent </a:t>
            </a:r>
            <a:r>
              <a:rPr lang="en-US" altLang="en-US" sz="2800" u="sng" smtClean="0"/>
              <a:t>I</a:t>
            </a:r>
            <a:r>
              <a:rPr lang="en-US" altLang="en-US" sz="2800" smtClean="0"/>
              <a:t>nterconnect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Also called “Local Bus”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Developed by Intel (1993)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Very successful, widely used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Much faster than ISA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Gradually replacing ISA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Configuration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Parallel, multi-drop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PCI (2 of 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Used for…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Just about any peripheral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Can support multiple high-performance devices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Graphics, full-motion video, SCSI, local area networks, etc.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Specifications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64-bit bus capability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Usually implemented as a 32-bit bus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Runs at 33 MHz or 66 MHz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At 33 MHz and a 32-bit bus, data rate is 133 Mbytes/s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AutoShape 2"/>
          <p:cNvSpPr>
            <a:spLocks noChangeArrowheads="1"/>
          </p:cNvSpPr>
          <p:nvPr/>
        </p:nvSpPr>
        <p:spPr bwMode="auto">
          <a:xfrm>
            <a:off x="1447800" y="2919413"/>
            <a:ext cx="7391400" cy="785812"/>
          </a:xfrm>
          <a:prstGeom prst="rightArrow">
            <a:avLst>
              <a:gd name="adj1" fmla="val 48019"/>
              <a:gd name="adj2" fmla="val 43634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Detailed Look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Let’s look at a few of the preceding examples in more detail</a:t>
            </a:r>
          </a:p>
          <a:p>
            <a:pPr lvl="1"/>
            <a:r>
              <a:rPr lang="en-US" altLang="en-US" sz="2400" smtClean="0"/>
              <a:t>ISA</a:t>
            </a:r>
          </a:p>
          <a:p>
            <a:pPr lvl="1"/>
            <a:r>
              <a:rPr lang="en-US" altLang="en-US" sz="2400" smtClean="0"/>
              <a:t>PCI</a:t>
            </a:r>
          </a:p>
          <a:p>
            <a:pPr lvl="1"/>
            <a:r>
              <a:rPr lang="en-US" altLang="en-US" sz="2400" smtClean="0"/>
              <a:t>AGP</a:t>
            </a:r>
          </a:p>
          <a:p>
            <a:pPr lvl="1"/>
            <a:r>
              <a:rPr lang="en-US" altLang="en-US" sz="2400" smtClean="0"/>
              <a:t>Serial</a:t>
            </a:r>
          </a:p>
          <a:p>
            <a:pPr lvl="1"/>
            <a:r>
              <a:rPr lang="en-US" altLang="en-US" sz="2400" smtClean="0"/>
              <a:t>Parallel</a:t>
            </a:r>
          </a:p>
          <a:p>
            <a:pPr lvl="1"/>
            <a:r>
              <a:rPr lang="en-US" altLang="en-US" sz="2400" smtClean="0"/>
              <a:t>SCSI</a:t>
            </a:r>
          </a:p>
          <a:p>
            <a:pPr lvl="1"/>
            <a:r>
              <a:rPr lang="en-US" altLang="en-US" sz="2400" smtClean="0"/>
              <a:t>Ethernet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u="sng" smtClean="0"/>
              <a:t>A</a:t>
            </a:r>
            <a:r>
              <a:rPr lang="en-US" altLang="en-US" sz="2800" smtClean="0"/>
              <a:t>ccelerated </a:t>
            </a:r>
            <a:r>
              <a:rPr lang="en-US" altLang="en-US" sz="2800" u="sng" smtClean="0"/>
              <a:t>G</a:t>
            </a:r>
            <a:r>
              <a:rPr lang="en-US" altLang="en-US" sz="2800" smtClean="0"/>
              <a:t>raphics </a:t>
            </a:r>
            <a:r>
              <a:rPr lang="en-US" altLang="en-US" sz="2800" u="sng" smtClean="0"/>
              <a:t>P</a:t>
            </a:r>
            <a:r>
              <a:rPr lang="en-US" altLang="en-US" sz="2800" smtClean="0"/>
              <a:t>ort</a:t>
            </a:r>
          </a:p>
          <a:p>
            <a:r>
              <a:rPr lang="en-US" altLang="en-US" sz="2800" smtClean="0"/>
              <a:t>History</a:t>
            </a:r>
          </a:p>
          <a:p>
            <a:pPr lvl="1"/>
            <a:r>
              <a:rPr lang="en-US" altLang="en-US" sz="2400" smtClean="0"/>
              <a:t>First appeared on Pentium II boards</a:t>
            </a:r>
          </a:p>
          <a:p>
            <a:pPr lvl="1"/>
            <a:r>
              <a:rPr lang="en-US" altLang="en-US" sz="2400" smtClean="0"/>
              <a:t>Developed just for graphics (especially 3D graphics)</a:t>
            </a:r>
          </a:p>
          <a:p>
            <a:r>
              <a:rPr lang="en-US" altLang="en-US" sz="2800" smtClean="0"/>
              <a:t>Configuration</a:t>
            </a:r>
          </a:p>
          <a:p>
            <a:pPr lvl="1"/>
            <a:r>
              <a:rPr lang="en-US" altLang="en-US" sz="2400" smtClean="0"/>
              <a:t>Parallel, point-to-point (only one AGP port / system)</a:t>
            </a:r>
          </a:p>
          <a:p>
            <a:r>
              <a:rPr lang="en-US" altLang="en-US" sz="2800" smtClean="0"/>
              <a:t>Specifications</a:t>
            </a:r>
          </a:p>
          <a:p>
            <a:pPr lvl="1"/>
            <a:r>
              <a:rPr lang="en-US" altLang="en-US" sz="2400" smtClean="0"/>
              <a:t>Data rates up to 532 Mbytes/s (that’s 4x PCI!)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762000"/>
          </a:xfrm>
        </p:spPr>
        <p:txBody>
          <a:bodyPr/>
          <a:lstStyle/>
          <a:p>
            <a:r>
              <a:rPr lang="en-US" altLang="en-US" smtClean="0"/>
              <a:t>Identifying ISA, PCI, &amp; AGP slots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Here’s an image to help in identifying slots</a:t>
            </a:r>
          </a:p>
        </p:txBody>
      </p:sp>
      <p:grpSp>
        <p:nvGrpSpPr>
          <p:cNvPr id="51204" name="Group 21"/>
          <p:cNvGrpSpPr>
            <a:grpSpLocks/>
          </p:cNvGrpSpPr>
          <p:nvPr/>
        </p:nvGrpSpPr>
        <p:grpSpPr bwMode="auto">
          <a:xfrm>
            <a:off x="914400" y="2895600"/>
            <a:ext cx="7467600" cy="1752600"/>
            <a:chOff x="288" y="1872"/>
            <a:chExt cx="5328" cy="1296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2037" y="1872"/>
              <a:ext cx="1947" cy="288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2112" y="1968"/>
              <a:ext cx="600" cy="9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2766" y="1968"/>
              <a:ext cx="1170" cy="9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4033" y="1872"/>
              <a:ext cx="115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 Black" panose="020B0A04020102020204" pitchFamily="34" charset="0"/>
                </a:rPr>
                <a:t>AGP slot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1392" y="2448"/>
              <a:ext cx="2064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1440" y="2517"/>
              <a:ext cx="1632" cy="9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3108" y="2517"/>
              <a:ext cx="255" cy="9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3519" y="2424"/>
              <a:ext cx="115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 Black" panose="020B0A04020102020204" pitchFamily="34" charset="0"/>
                </a:rPr>
                <a:t>PCI slot</a:t>
              </a:r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864" y="2784"/>
              <a:ext cx="3696" cy="3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14" name="Rectangle 14"/>
            <p:cNvSpPr>
              <a:spLocks noChangeArrowheads="1"/>
            </p:cNvSpPr>
            <p:nvPr/>
          </p:nvSpPr>
          <p:spPr bwMode="auto">
            <a:xfrm>
              <a:off x="936" y="2928"/>
              <a:ext cx="216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3150" y="2928"/>
              <a:ext cx="1362" cy="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4608" y="2832"/>
              <a:ext cx="10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 Black" panose="020B0A04020102020204" pitchFamily="34" charset="0"/>
                </a:rPr>
                <a:t>ISA slot</a:t>
              </a: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288" y="1872"/>
              <a:ext cx="0" cy="1296"/>
            </a:xfrm>
            <a:prstGeom prst="line">
              <a:avLst/>
            </a:prstGeom>
            <a:noFill/>
            <a:ln w="152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672" y="1920"/>
              <a:ext cx="1344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 Black" panose="020B0A04020102020204" pitchFamily="34" charset="0"/>
                </a:rPr>
                <a:t>Back of</a:t>
              </a:r>
              <a:br>
                <a:rPr lang="en-US" altLang="en-US" sz="1800">
                  <a:latin typeface="Arial Black" panose="020B0A04020102020204" pitchFamily="34" charset="0"/>
                </a:rPr>
              </a:br>
              <a:r>
                <a:rPr lang="en-US" altLang="en-US" sz="1800">
                  <a:latin typeface="Arial Black" panose="020B0A04020102020204" pitchFamily="34" charset="0"/>
                </a:rPr>
                <a:t>computer</a:t>
              </a: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flipH="1">
              <a:off x="384" y="20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 Ports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But the thinking of memory-mapped I/O can be applied to other devices such as the serial and parallel ports used to connect modems and printers to a computer.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Here, the CPU transfers data through these devices by reading and writing a few </a:t>
            </a:r>
            <a:r>
              <a:rPr lang="en-US" altLang="en-US" sz="2800" b="1" smtClean="0"/>
              <a:t>device registers</a:t>
            </a:r>
            <a:r>
              <a:rPr lang="en-US" altLang="en-US" sz="2800" smtClean="0"/>
              <a:t> called an </a:t>
            </a:r>
            <a:r>
              <a:rPr lang="en-US" altLang="en-US" sz="2800" b="1" smtClean="0"/>
              <a:t>I/O</a:t>
            </a:r>
            <a:r>
              <a:rPr lang="en-US" altLang="en-US" sz="2800" smtClean="0"/>
              <a:t> </a:t>
            </a:r>
            <a:r>
              <a:rPr lang="en-US" altLang="en-US" sz="2800" b="1" smtClean="0"/>
              <a:t>port.</a:t>
            </a:r>
            <a:r>
              <a:rPr lang="en-US" altLang="en-US" sz="2800" smtClean="0"/>
              <a:t>  </a:t>
            </a:r>
          </a:p>
          <a:p>
            <a:pPr>
              <a:lnSpc>
                <a:spcPct val="80000"/>
              </a:lnSpc>
            </a:pPr>
            <a:r>
              <a:rPr lang="en-US" altLang="en-US" sz="2800" b="1" smtClean="0"/>
              <a:t>Port-mapped I/O</a:t>
            </a:r>
            <a:r>
              <a:rPr lang="en-US" altLang="en-US" sz="2800" smtClean="0"/>
              <a:t> usually requires the use of </a:t>
            </a:r>
            <a:r>
              <a:rPr lang="en-US" altLang="en-US" sz="2800" b="1" smtClean="0"/>
              <a:t>special instructions</a:t>
            </a:r>
            <a:r>
              <a:rPr lang="en-US" altLang="en-US" sz="2800" smtClean="0"/>
              <a:t> which are specifically designed to perform I/O operations, such as the IN and OUT instructions found on Intel microprocessors.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Here, I/O devices have a </a:t>
            </a:r>
            <a:r>
              <a:rPr lang="en-US" altLang="en-US" sz="2800" b="1" u="sng" smtClean="0"/>
              <a:t>separate address space</a:t>
            </a:r>
            <a:r>
              <a:rPr lang="en-US" altLang="en-US" sz="2800" smtClean="0"/>
              <a:t> from general memory – either accomplished by an extra I/O pin on the CPU’s physical interface or an entire bus dedicated to I/O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AutoShape 2"/>
          <p:cNvSpPr>
            <a:spLocks noChangeArrowheads="1"/>
          </p:cNvSpPr>
          <p:nvPr/>
        </p:nvSpPr>
        <p:spPr bwMode="auto">
          <a:xfrm>
            <a:off x="1447800" y="3405188"/>
            <a:ext cx="7391400" cy="785812"/>
          </a:xfrm>
          <a:prstGeom prst="rightArrow">
            <a:avLst>
              <a:gd name="adj1" fmla="val 48019"/>
              <a:gd name="adj2" fmla="val 43634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Detailed Look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Let’s look at a few of the preceding examples in more detail</a:t>
            </a:r>
          </a:p>
          <a:p>
            <a:pPr lvl="1"/>
            <a:r>
              <a:rPr lang="en-US" altLang="en-US" sz="2400" smtClean="0"/>
              <a:t>ISA</a:t>
            </a:r>
          </a:p>
          <a:p>
            <a:pPr lvl="1"/>
            <a:r>
              <a:rPr lang="en-US" altLang="en-US" sz="2400" smtClean="0"/>
              <a:t>PCI</a:t>
            </a:r>
          </a:p>
          <a:p>
            <a:pPr lvl="1"/>
            <a:r>
              <a:rPr lang="en-US" altLang="en-US" sz="2400" smtClean="0"/>
              <a:t>AGP</a:t>
            </a:r>
          </a:p>
          <a:p>
            <a:pPr lvl="1"/>
            <a:r>
              <a:rPr lang="en-US" altLang="en-US" sz="2400" smtClean="0"/>
              <a:t>Serial</a:t>
            </a:r>
          </a:p>
          <a:p>
            <a:pPr lvl="1"/>
            <a:r>
              <a:rPr lang="en-US" altLang="en-US" sz="2400" smtClean="0"/>
              <a:t>Parallel</a:t>
            </a:r>
          </a:p>
          <a:p>
            <a:pPr lvl="1"/>
            <a:r>
              <a:rPr lang="en-US" altLang="en-US" sz="2400" smtClean="0"/>
              <a:t>SCSI</a:t>
            </a:r>
          </a:p>
          <a:p>
            <a:pPr lvl="1"/>
            <a:r>
              <a:rPr lang="en-US" altLang="en-US" sz="2400" smtClean="0"/>
              <a:t>Ethernet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 Interfaces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On PCs, a “serial interface” implies a “COM port”, or “communications port”</a:t>
            </a:r>
          </a:p>
          <a:p>
            <a:pPr lvl="1"/>
            <a:r>
              <a:rPr lang="en-US" altLang="en-US" smtClean="0"/>
              <a:t>COM1, COM2, COM3, etc.</a:t>
            </a:r>
          </a:p>
          <a:p>
            <a:r>
              <a:rPr lang="en-US" altLang="en-US" smtClean="0"/>
              <a:t>COM ports conform to the RS-232C interface standard, so…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RS-232C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Well-established standard, developed by the EIA (</a:t>
            </a:r>
            <a:r>
              <a:rPr lang="en-US" altLang="en-US" sz="2400" u="sng" smtClean="0"/>
              <a:t>E</a:t>
            </a:r>
            <a:r>
              <a:rPr lang="en-US" altLang="en-US" sz="2400" smtClean="0"/>
              <a:t>lectronics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ndustry </a:t>
            </a:r>
            <a:r>
              <a:rPr lang="en-US" altLang="en-US" sz="2400" u="sng" smtClean="0"/>
              <a:t>A</a:t>
            </a:r>
            <a:r>
              <a:rPr lang="en-US" altLang="en-US" sz="2400" smtClean="0"/>
              <a:t>ssociation) in 1960s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Originally intended as an electrical specification to connect computer terminals to modems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Defines the interface between a DTE and a DCE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DTE = </a:t>
            </a:r>
            <a:r>
              <a:rPr lang="en-US" altLang="en-US" sz="2400" u="sng" smtClean="0"/>
              <a:t>D</a:t>
            </a:r>
            <a:r>
              <a:rPr lang="en-US" altLang="en-US" sz="2400" smtClean="0"/>
              <a:t>ata </a:t>
            </a:r>
            <a:r>
              <a:rPr lang="en-US" altLang="en-US" sz="2400" u="sng" smtClean="0"/>
              <a:t>T</a:t>
            </a:r>
            <a:r>
              <a:rPr lang="en-US" altLang="en-US" sz="2400" smtClean="0"/>
              <a:t>erminal </a:t>
            </a:r>
            <a:r>
              <a:rPr lang="en-US" altLang="en-US" sz="2400" u="sng" smtClean="0"/>
              <a:t>E</a:t>
            </a:r>
            <a:r>
              <a:rPr lang="en-US" altLang="en-US" sz="2400" smtClean="0"/>
              <a:t>quipment (terminal)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DCE = </a:t>
            </a:r>
            <a:r>
              <a:rPr lang="en-US" altLang="en-US" sz="2400" u="sng" smtClean="0"/>
              <a:t>D</a:t>
            </a:r>
            <a:r>
              <a:rPr lang="en-US" altLang="en-US" sz="2400" smtClean="0"/>
              <a:t>ata </a:t>
            </a:r>
            <a:r>
              <a:rPr lang="en-US" altLang="en-US" sz="2400" u="sng" smtClean="0"/>
              <a:t>C</a:t>
            </a:r>
            <a:r>
              <a:rPr lang="en-US" altLang="en-US" sz="2400" smtClean="0"/>
              <a:t>ommunications </a:t>
            </a:r>
            <a:r>
              <a:rPr lang="en-US" altLang="en-US" sz="2400" u="sng" smtClean="0"/>
              <a:t>E</a:t>
            </a:r>
            <a:r>
              <a:rPr lang="en-US" altLang="en-US" sz="2400" smtClean="0"/>
              <a:t>quipment (modem)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 “modem” is sometimes called a “data set”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 “terminal” is anything at the “terminus” of the connection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VDT (video display terminal), computer, printer, etc.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“Traditional” Configuration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2978150"/>
            <a:ext cx="70961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73400"/>
            <a:ext cx="576263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82913"/>
            <a:ext cx="7127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3067050"/>
            <a:ext cx="57626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3" name="Line 8"/>
          <p:cNvSpPr>
            <a:spLocks noChangeShapeType="1"/>
          </p:cNvSpPr>
          <p:nvPr/>
        </p:nvSpPr>
        <p:spPr bwMode="auto">
          <a:xfrm>
            <a:off x="2133600" y="3429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6019800" y="3429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39624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3886200" y="304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3810000" y="3124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3657600" y="3276600"/>
            <a:ext cx="304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>
            <a:off x="5257800" y="3276600"/>
            <a:ext cx="304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52578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11" name="Line 16"/>
          <p:cNvSpPr>
            <a:spLocks noChangeShapeType="1"/>
          </p:cNvSpPr>
          <p:nvPr/>
        </p:nvSpPr>
        <p:spPr bwMode="auto">
          <a:xfrm>
            <a:off x="5181600" y="304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12" name="Line 17"/>
          <p:cNvSpPr>
            <a:spLocks noChangeShapeType="1"/>
          </p:cNvSpPr>
          <p:nvPr/>
        </p:nvSpPr>
        <p:spPr bwMode="auto">
          <a:xfrm>
            <a:off x="5105400" y="3124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13" name="Freeform 18"/>
          <p:cNvSpPr>
            <a:spLocks/>
          </p:cNvSpPr>
          <p:nvPr/>
        </p:nvSpPr>
        <p:spPr bwMode="auto">
          <a:xfrm>
            <a:off x="4114800" y="3124200"/>
            <a:ext cx="990600" cy="76200"/>
          </a:xfrm>
          <a:custGeom>
            <a:avLst/>
            <a:gdLst>
              <a:gd name="T0" fmla="*/ 0 w 624"/>
              <a:gd name="T1" fmla="*/ 0 h 48"/>
              <a:gd name="T2" fmla="*/ 2147483646 w 624"/>
              <a:gd name="T3" fmla="*/ 2147483646 h 48"/>
              <a:gd name="T4" fmla="*/ 2147483646 w 624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">
                <a:moveTo>
                  <a:pt x="0" y="0"/>
                </a:moveTo>
                <a:cubicBezTo>
                  <a:pt x="92" y="24"/>
                  <a:pt x="184" y="48"/>
                  <a:pt x="288" y="48"/>
                </a:cubicBezTo>
                <a:cubicBezTo>
                  <a:pt x="392" y="48"/>
                  <a:pt x="508" y="24"/>
                  <a:pt x="624" y="0"/>
                </a:cubicBez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21915" name="Group 27"/>
          <p:cNvGrpSpPr>
            <a:grpSpLocks/>
          </p:cNvGrpSpPr>
          <p:nvPr/>
        </p:nvGrpSpPr>
        <p:grpSpPr bwMode="auto">
          <a:xfrm>
            <a:off x="1066800" y="4078288"/>
            <a:ext cx="5051425" cy="609600"/>
            <a:chOff x="672" y="2569"/>
            <a:chExt cx="3182" cy="384"/>
          </a:xfrm>
        </p:grpSpPr>
        <p:sp>
          <p:nvSpPr>
            <p:cNvPr id="55320" name="AutoShape 19"/>
            <p:cNvSpPr>
              <a:spLocks/>
            </p:cNvSpPr>
            <p:nvPr/>
          </p:nvSpPr>
          <p:spPr bwMode="auto">
            <a:xfrm>
              <a:off x="672" y="2736"/>
              <a:ext cx="782" cy="217"/>
            </a:xfrm>
            <a:prstGeom prst="accentCallout2">
              <a:avLst>
                <a:gd name="adj1" fmla="val 33181"/>
                <a:gd name="adj2" fmla="val 106139"/>
                <a:gd name="adj3" fmla="val 33181"/>
                <a:gd name="adj4" fmla="val 121481"/>
                <a:gd name="adj5" fmla="val -266361"/>
                <a:gd name="adj6" fmla="val 137213"/>
              </a:avLst>
            </a:prstGeom>
            <a:solidFill>
              <a:srgbClr val="FFCC66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RS-232C</a:t>
              </a:r>
            </a:p>
          </p:txBody>
        </p:sp>
        <p:sp>
          <p:nvSpPr>
            <p:cNvPr id="55321" name="AutoShape 20"/>
            <p:cNvSpPr>
              <a:spLocks/>
            </p:cNvSpPr>
            <p:nvPr/>
          </p:nvSpPr>
          <p:spPr bwMode="auto">
            <a:xfrm>
              <a:off x="3072" y="2736"/>
              <a:ext cx="782" cy="217"/>
            </a:xfrm>
            <a:prstGeom prst="accentCallout2">
              <a:avLst>
                <a:gd name="adj1" fmla="val 33181"/>
                <a:gd name="adj2" fmla="val 106139"/>
                <a:gd name="adj3" fmla="val 33181"/>
                <a:gd name="adj4" fmla="val 126597"/>
                <a:gd name="adj5" fmla="val -266361"/>
                <a:gd name="adj6" fmla="val 147699"/>
              </a:avLst>
            </a:prstGeom>
            <a:solidFill>
              <a:srgbClr val="FFCC66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RS-232C</a:t>
              </a:r>
            </a:p>
          </p:txBody>
        </p:sp>
        <p:sp>
          <p:nvSpPr>
            <p:cNvPr id="55322" name="AutoShape 21"/>
            <p:cNvSpPr>
              <a:spLocks/>
            </p:cNvSpPr>
            <p:nvPr/>
          </p:nvSpPr>
          <p:spPr bwMode="auto">
            <a:xfrm>
              <a:off x="1920" y="2569"/>
              <a:ext cx="782" cy="384"/>
            </a:xfrm>
            <a:prstGeom prst="accentCallout2">
              <a:avLst>
                <a:gd name="adj1" fmla="val 18750"/>
                <a:gd name="adj2" fmla="val 106139"/>
                <a:gd name="adj3" fmla="val 18750"/>
                <a:gd name="adj4" fmla="val 124426"/>
                <a:gd name="adj5" fmla="val -148699"/>
                <a:gd name="adj6" fmla="val 143352"/>
              </a:avLst>
            </a:prstGeom>
            <a:solidFill>
              <a:schemeClr val="hlink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Telephone</a:t>
              </a:r>
              <a:br>
                <a:rPr lang="en-US" altLang="en-US" sz="1800"/>
              </a:br>
              <a:r>
                <a:rPr lang="en-US" altLang="en-US" sz="1800"/>
                <a:t>network</a:t>
              </a:r>
            </a:p>
          </p:txBody>
        </p:sp>
      </p:grpSp>
      <p:grpSp>
        <p:nvGrpSpPr>
          <p:cNvPr id="421914" name="Group 26"/>
          <p:cNvGrpSpPr>
            <a:grpSpLocks/>
          </p:cNvGrpSpPr>
          <p:nvPr/>
        </p:nvGrpSpPr>
        <p:grpSpPr bwMode="auto">
          <a:xfrm>
            <a:off x="579438" y="1600200"/>
            <a:ext cx="6278562" cy="609600"/>
            <a:chOff x="365" y="1008"/>
            <a:chExt cx="3955" cy="384"/>
          </a:xfrm>
        </p:grpSpPr>
        <p:sp>
          <p:nvSpPr>
            <p:cNvPr id="55316" name="AutoShape 22"/>
            <p:cNvSpPr>
              <a:spLocks/>
            </p:cNvSpPr>
            <p:nvPr/>
          </p:nvSpPr>
          <p:spPr bwMode="auto">
            <a:xfrm>
              <a:off x="365" y="1008"/>
              <a:ext cx="576" cy="384"/>
            </a:xfrm>
            <a:prstGeom prst="accentCallout2">
              <a:avLst>
                <a:gd name="adj1" fmla="val 18750"/>
                <a:gd name="adj2" fmla="val 108333"/>
                <a:gd name="adj3" fmla="val 18750"/>
                <a:gd name="adj4" fmla="val 126736"/>
                <a:gd name="adj5" fmla="val 236718"/>
                <a:gd name="adj6" fmla="val 146009"/>
              </a:avLst>
            </a:prstGeom>
            <a:solidFill>
              <a:srgbClr val="FFCC66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DTE</a:t>
              </a:r>
            </a:p>
          </p:txBody>
        </p:sp>
        <p:sp>
          <p:nvSpPr>
            <p:cNvPr id="55317" name="AutoShape 23"/>
            <p:cNvSpPr>
              <a:spLocks/>
            </p:cNvSpPr>
            <p:nvPr/>
          </p:nvSpPr>
          <p:spPr bwMode="auto">
            <a:xfrm>
              <a:off x="1296" y="1008"/>
              <a:ext cx="576" cy="384"/>
            </a:xfrm>
            <a:prstGeom prst="accentCallout2">
              <a:avLst>
                <a:gd name="adj1" fmla="val 18750"/>
                <a:gd name="adj2" fmla="val 108333"/>
                <a:gd name="adj3" fmla="val 18750"/>
                <a:gd name="adj4" fmla="val 126736"/>
                <a:gd name="adj5" fmla="val 236718"/>
                <a:gd name="adj6" fmla="val 146009"/>
              </a:avLst>
            </a:prstGeom>
            <a:solidFill>
              <a:schemeClr val="hlink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DCE</a:t>
              </a:r>
            </a:p>
          </p:txBody>
        </p:sp>
        <p:sp>
          <p:nvSpPr>
            <p:cNvPr id="55318" name="AutoShape 24"/>
            <p:cNvSpPr>
              <a:spLocks/>
            </p:cNvSpPr>
            <p:nvPr/>
          </p:nvSpPr>
          <p:spPr bwMode="auto">
            <a:xfrm>
              <a:off x="2784" y="1008"/>
              <a:ext cx="576" cy="384"/>
            </a:xfrm>
            <a:prstGeom prst="accentCallout2">
              <a:avLst>
                <a:gd name="adj1" fmla="val 18750"/>
                <a:gd name="adj2" fmla="val 108333"/>
                <a:gd name="adj3" fmla="val 18750"/>
                <a:gd name="adj4" fmla="val 126736"/>
                <a:gd name="adj5" fmla="val 236718"/>
                <a:gd name="adj6" fmla="val 146009"/>
              </a:avLst>
            </a:prstGeom>
            <a:solidFill>
              <a:schemeClr val="hlink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DCE</a:t>
              </a:r>
            </a:p>
          </p:txBody>
        </p:sp>
        <p:sp>
          <p:nvSpPr>
            <p:cNvPr id="55319" name="AutoShape 25"/>
            <p:cNvSpPr>
              <a:spLocks/>
            </p:cNvSpPr>
            <p:nvPr/>
          </p:nvSpPr>
          <p:spPr bwMode="auto">
            <a:xfrm>
              <a:off x="3744" y="1008"/>
              <a:ext cx="576" cy="384"/>
            </a:xfrm>
            <a:prstGeom prst="accentCallout2">
              <a:avLst>
                <a:gd name="adj1" fmla="val 18750"/>
                <a:gd name="adj2" fmla="val 108333"/>
                <a:gd name="adj3" fmla="val 18750"/>
                <a:gd name="adj4" fmla="val 126736"/>
                <a:gd name="adj5" fmla="val 236718"/>
                <a:gd name="adj6" fmla="val 146009"/>
              </a:avLst>
            </a:prstGeom>
            <a:solidFill>
              <a:srgbClr val="FFCC66"/>
            </a:solidFill>
            <a:ln w="38100">
              <a:solidFill>
                <a:srgbClr val="F83B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RS-232C Specifications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Data rate</a:t>
            </a:r>
          </a:p>
          <a:p>
            <a:pPr lvl="1"/>
            <a:r>
              <a:rPr lang="en-US" altLang="en-US" sz="2400" smtClean="0"/>
              <a:t>Maximum specified data rate is 20 Kbits/s with a maximum cable length of 15 meters</a:t>
            </a:r>
          </a:p>
          <a:p>
            <a:pPr lvl="1"/>
            <a:r>
              <a:rPr lang="en-US" altLang="en-US" sz="2400" smtClean="0"/>
              <a:t>However…</a:t>
            </a:r>
          </a:p>
          <a:p>
            <a:pPr lvl="2"/>
            <a:r>
              <a:rPr lang="en-US" altLang="en-US" sz="2000" smtClean="0"/>
              <a:t>It is common to “push” an RS-232C interface to higher data rates</a:t>
            </a:r>
          </a:p>
          <a:p>
            <a:pPr lvl="2"/>
            <a:r>
              <a:rPr lang="en-US" altLang="en-US" sz="2000" smtClean="0"/>
              <a:t>Data rates to 1 Mbit/s can be achieved (with short cables!)</a:t>
            </a:r>
          </a:p>
          <a:p>
            <a:r>
              <a:rPr lang="en-US" altLang="en-US" sz="2800" smtClean="0"/>
              <a:t>Configuration</a:t>
            </a:r>
          </a:p>
          <a:p>
            <a:pPr lvl="1"/>
            <a:r>
              <a:rPr lang="en-US" altLang="en-US" sz="2400" smtClean="0"/>
              <a:t>Serial, point-to-point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 Data Transmission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Two modes</a:t>
            </a:r>
          </a:p>
          <a:p>
            <a:pPr lvl="1"/>
            <a:r>
              <a:rPr lang="en-US" altLang="en-US" sz="2400" smtClean="0"/>
              <a:t>Asynchronous</a:t>
            </a:r>
          </a:p>
          <a:p>
            <a:pPr lvl="2"/>
            <a:r>
              <a:rPr lang="en-US" altLang="en-US" sz="2000" smtClean="0"/>
              <a:t>The transmitting and receiving devices are </a:t>
            </a:r>
            <a:r>
              <a:rPr lang="en-US" altLang="en-US" sz="2000" u="sng" smtClean="0"/>
              <a:t>not</a:t>
            </a:r>
            <a:r>
              <a:rPr lang="en-US" altLang="en-US" sz="2000" smtClean="0"/>
              <a:t> synchronized</a:t>
            </a:r>
          </a:p>
          <a:p>
            <a:pPr lvl="2"/>
            <a:r>
              <a:rPr lang="en-US" altLang="en-US" sz="2000" smtClean="0"/>
              <a:t>A clock signal is </a:t>
            </a:r>
            <a:r>
              <a:rPr lang="en-US" altLang="en-US" sz="2000" u="sng" smtClean="0"/>
              <a:t>not</a:t>
            </a:r>
            <a:r>
              <a:rPr lang="en-US" altLang="en-US" sz="2000" smtClean="0"/>
              <a:t> transmitted along with the data</a:t>
            </a:r>
          </a:p>
          <a:p>
            <a:pPr lvl="1"/>
            <a:r>
              <a:rPr lang="en-US" altLang="en-US" sz="2400" smtClean="0"/>
              <a:t>Synchronous</a:t>
            </a:r>
          </a:p>
          <a:p>
            <a:pPr lvl="2"/>
            <a:r>
              <a:rPr lang="en-US" altLang="en-US" sz="2000" smtClean="0"/>
              <a:t>The transmitting and receiving devices are synchronized</a:t>
            </a:r>
          </a:p>
          <a:p>
            <a:pPr lvl="2"/>
            <a:r>
              <a:rPr lang="en-US" altLang="en-US" sz="2000" smtClean="0"/>
              <a:t>A clock signal </a:t>
            </a:r>
            <a:r>
              <a:rPr lang="en-US" altLang="en-US" sz="2000" u="sng" smtClean="0"/>
              <a:t>is</a:t>
            </a:r>
            <a:r>
              <a:rPr lang="en-US" altLang="en-US" sz="2000" smtClean="0"/>
              <a:t> transmitted along with the data (and is used to synchronized the devices)</a:t>
            </a:r>
          </a:p>
          <a:p>
            <a:pPr lvl="1"/>
            <a:r>
              <a:rPr lang="en-US" altLang="en-US" sz="2400" smtClean="0"/>
              <a:t>Most (but not all) RS-232C interfaces are asynchronous!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Asynchronous Data Transmission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Data are transmitted on the TD (transmit data) line in packets, typically, of 7 or 8 bits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Each packet is “framed” by a “start bit” (0) at the beginning, and a “stop bit” (1) at the end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Optionally, a “parity bit” is inserted at the end of the packet (before the stop bit)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The parity bit establishes either “even parity” or “odd parity” with the data bits in the packet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E.g., even parity: the total number of bits “equal to 1” (including the data bits and the parity bit) is an “even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1’s and 0’s in RS-232C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 “1” is called a “mark”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 “0” is called a “space”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idle state for an RS-232C line is a 1 (“mark”)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Idle state is called “marking the line”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Voltages on an RS-232C line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Well… that’s another story, and it’s not really a concern to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Plot of the asynchronous RS-232C transmission of the ASCII character ‘a’ with odd parity:</a:t>
            </a:r>
          </a:p>
        </p:txBody>
      </p:sp>
      <p:graphicFrame>
        <p:nvGraphicFramePr>
          <p:cNvPr id="434274" name="Group 98"/>
          <p:cNvGraphicFramePr>
            <a:graphicFrameLocks noGrp="1"/>
          </p:cNvGraphicFramePr>
          <p:nvPr/>
        </p:nvGraphicFramePr>
        <p:xfrm>
          <a:off x="1600200" y="4206875"/>
          <a:ext cx="6096000" cy="365125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478" marB="4547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381000" y="3200400"/>
            <a:ext cx="8229600" cy="625475"/>
            <a:chOff x="240" y="1776"/>
            <a:chExt cx="5184" cy="394"/>
          </a:xfrm>
        </p:grpSpPr>
        <p:sp>
          <p:nvSpPr>
            <p:cNvPr id="60459" name="AutoShape 120"/>
            <p:cNvSpPr>
              <a:spLocks/>
            </p:cNvSpPr>
            <p:nvPr/>
          </p:nvSpPr>
          <p:spPr bwMode="auto">
            <a:xfrm>
              <a:off x="240" y="1786"/>
              <a:ext cx="535" cy="374"/>
            </a:xfrm>
            <a:prstGeom prst="accentCallout2">
              <a:avLst>
                <a:gd name="adj1" fmla="val 19250"/>
                <a:gd name="adj2" fmla="val 108972"/>
                <a:gd name="adj3" fmla="val 19250"/>
                <a:gd name="adj4" fmla="val 141310"/>
                <a:gd name="adj5" fmla="val 166310"/>
                <a:gd name="adj6" fmla="val 174579"/>
              </a:avLst>
            </a:prstGeom>
            <a:solidFill>
              <a:srgbClr val="FFE2A7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Idle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state</a:t>
              </a:r>
            </a:p>
          </p:txBody>
        </p:sp>
        <p:sp>
          <p:nvSpPr>
            <p:cNvPr id="60460" name="AutoShape 121"/>
            <p:cNvSpPr>
              <a:spLocks/>
            </p:cNvSpPr>
            <p:nvPr/>
          </p:nvSpPr>
          <p:spPr bwMode="auto">
            <a:xfrm>
              <a:off x="3408" y="1786"/>
              <a:ext cx="535" cy="374"/>
            </a:xfrm>
            <a:prstGeom prst="accentCallout2">
              <a:avLst>
                <a:gd name="adj1" fmla="val 19250"/>
                <a:gd name="adj2" fmla="val 108972"/>
                <a:gd name="adj3" fmla="val 19250"/>
                <a:gd name="adj4" fmla="val 141310"/>
                <a:gd name="adj5" fmla="val 166310"/>
                <a:gd name="adj6" fmla="val 174579"/>
              </a:avLst>
            </a:prstGeom>
            <a:solidFill>
              <a:srgbClr val="FFE2A7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Stop</a:t>
              </a:r>
              <a:br>
                <a:rPr lang="en-US" altLang="en-US" sz="1800"/>
              </a:br>
              <a:r>
                <a:rPr lang="en-US" altLang="en-US" sz="1800"/>
                <a:t>bit</a:t>
              </a:r>
            </a:p>
          </p:txBody>
        </p:sp>
        <p:sp>
          <p:nvSpPr>
            <p:cNvPr id="60461" name="AutoShape 122"/>
            <p:cNvSpPr>
              <a:spLocks/>
            </p:cNvSpPr>
            <p:nvPr/>
          </p:nvSpPr>
          <p:spPr bwMode="auto">
            <a:xfrm>
              <a:off x="1809" y="1786"/>
              <a:ext cx="447" cy="384"/>
            </a:xfrm>
            <a:prstGeom prst="accentCallout2">
              <a:avLst>
                <a:gd name="adj1" fmla="val 18750"/>
                <a:gd name="adj2" fmla="val -10736"/>
                <a:gd name="adj3" fmla="val 18750"/>
                <a:gd name="adj4" fmla="val -39375"/>
                <a:gd name="adj5" fmla="val 163282"/>
                <a:gd name="adj6" fmla="val -69130"/>
              </a:avLst>
            </a:prstGeom>
            <a:solidFill>
              <a:srgbClr val="FFE2A7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Start</a:t>
              </a:r>
              <a:br>
                <a:rPr lang="en-US" altLang="en-US" sz="1800"/>
              </a:br>
              <a:r>
                <a:rPr lang="en-US" altLang="en-US" sz="1800"/>
                <a:t>bit</a:t>
              </a:r>
            </a:p>
          </p:txBody>
        </p:sp>
        <p:sp>
          <p:nvSpPr>
            <p:cNvPr id="60462" name="AutoShape 123"/>
            <p:cNvSpPr>
              <a:spLocks/>
            </p:cNvSpPr>
            <p:nvPr/>
          </p:nvSpPr>
          <p:spPr bwMode="auto">
            <a:xfrm>
              <a:off x="4977" y="1776"/>
              <a:ext cx="447" cy="384"/>
            </a:xfrm>
            <a:prstGeom prst="accentCallout2">
              <a:avLst>
                <a:gd name="adj1" fmla="val 18750"/>
                <a:gd name="adj2" fmla="val -10736"/>
                <a:gd name="adj3" fmla="val 18750"/>
                <a:gd name="adj4" fmla="val -39375"/>
                <a:gd name="adj5" fmla="val 163282"/>
                <a:gd name="adj6" fmla="val -69130"/>
              </a:avLst>
            </a:prstGeom>
            <a:solidFill>
              <a:srgbClr val="FFE2A7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Idle</a:t>
              </a:r>
              <a:br>
                <a:rPr lang="en-US" altLang="en-US" sz="1800"/>
              </a:br>
              <a:r>
                <a:rPr lang="en-US" altLang="en-US" sz="1800"/>
                <a:t>state</a:t>
              </a:r>
            </a:p>
          </p:txBody>
        </p:sp>
      </p:grpSp>
      <p:grpSp>
        <p:nvGrpSpPr>
          <p:cNvPr id="434305" name="Group 129"/>
          <p:cNvGrpSpPr>
            <a:grpSpLocks/>
          </p:cNvGrpSpPr>
          <p:nvPr/>
        </p:nvGrpSpPr>
        <p:grpSpPr bwMode="auto">
          <a:xfrm>
            <a:off x="1905000" y="4724400"/>
            <a:ext cx="4267200" cy="1295400"/>
            <a:chOff x="1200" y="2736"/>
            <a:chExt cx="2688" cy="816"/>
          </a:xfrm>
        </p:grpSpPr>
        <p:sp>
          <p:nvSpPr>
            <p:cNvPr id="60456" name="Line 125"/>
            <p:cNvSpPr>
              <a:spLocks noChangeShapeType="1"/>
            </p:cNvSpPr>
            <p:nvPr/>
          </p:nvSpPr>
          <p:spPr bwMode="auto">
            <a:xfrm>
              <a:off x="1632" y="2736"/>
              <a:ext cx="22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457" name="AutoShape 126"/>
            <p:cNvSpPr>
              <a:spLocks/>
            </p:cNvSpPr>
            <p:nvPr/>
          </p:nvSpPr>
          <p:spPr bwMode="auto">
            <a:xfrm>
              <a:off x="1200" y="3004"/>
              <a:ext cx="1317" cy="548"/>
            </a:xfrm>
            <a:prstGeom prst="accentCallout2">
              <a:avLst>
                <a:gd name="adj1" fmla="val 13139"/>
                <a:gd name="adj2" fmla="val 103644"/>
                <a:gd name="adj3" fmla="val 13139"/>
                <a:gd name="adj4" fmla="val 108046"/>
                <a:gd name="adj5" fmla="val -48356"/>
                <a:gd name="adj6" fmla="val 112681"/>
              </a:avLst>
            </a:prstGeom>
            <a:solidFill>
              <a:srgbClr val="FFE2A7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173038" indent="-17303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ASCII character ‘a’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/>
                <a:t>7 bits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/>
                <a:t>LSB first</a:t>
              </a:r>
            </a:p>
          </p:txBody>
        </p:sp>
        <p:sp>
          <p:nvSpPr>
            <p:cNvPr id="60458" name="AutoShape 127"/>
            <p:cNvSpPr>
              <a:spLocks/>
            </p:cNvSpPr>
            <p:nvPr/>
          </p:nvSpPr>
          <p:spPr bwMode="auto">
            <a:xfrm>
              <a:off x="3360" y="3072"/>
              <a:ext cx="526" cy="384"/>
            </a:xfrm>
            <a:prstGeom prst="accentCallout2">
              <a:avLst>
                <a:gd name="adj1" fmla="val 18750"/>
                <a:gd name="adj2" fmla="val 109125"/>
                <a:gd name="adj3" fmla="val 18750"/>
                <a:gd name="adj4" fmla="val 122245"/>
                <a:gd name="adj5" fmla="val -86718"/>
                <a:gd name="adj6" fmla="val 135931"/>
              </a:avLst>
            </a:prstGeom>
            <a:solidFill>
              <a:srgbClr val="FFE2A7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Parity</a:t>
              </a:r>
              <a:br>
                <a:rPr lang="en-US" altLang="en-US" sz="1800"/>
              </a:br>
              <a:r>
                <a:rPr lang="en-US" altLang="en-US" sz="1800"/>
                <a:t>bit</a:t>
              </a:r>
            </a:p>
          </p:txBody>
        </p:sp>
      </p:grpSp>
      <p:sp>
        <p:nvSpPr>
          <p:cNvPr id="60453" name="Line 130"/>
          <p:cNvSpPr>
            <a:spLocks noChangeShapeType="1"/>
          </p:cNvSpPr>
          <p:nvPr/>
        </p:nvSpPr>
        <p:spPr bwMode="auto">
          <a:xfrm>
            <a:off x="6858000" y="4967288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54" name="Text Box 131"/>
          <p:cNvSpPr txBox="1">
            <a:spLocks noChangeArrowheads="1"/>
          </p:cNvSpPr>
          <p:nvPr/>
        </p:nvSpPr>
        <p:spPr bwMode="auto">
          <a:xfrm>
            <a:off x="7118350" y="4967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time</a:t>
            </a:r>
          </a:p>
        </p:txBody>
      </p:sp>
      <p:sp>
        <p:nvSpPr>
          <p:cNvPr id="60455" name="Text Box 132"/>
          <p:cNvSpPr txBox="1">
            <a:spLocks noChangeArrowheads="1"/>
          </p:cNvSpPr>
          <p:nvPr/>
        </p:nvSpPr>
        <p:spPr bwMode="auto">
          <a:xfrm>
            <a:off x="914400" y="4191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– RS-232C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Plot the transmission of the ASCII character “X” over an asynchronous RS-232C channel with 7 data bits and even parity</a:t>
            </a:r>
          </a:p>
        </p:txBody>
      </p:sp>
      <p:sp>
        <p:nvSpPr>
          <p:cNvPr id="61444" name="AutoShape 6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97550" y="5562600"/>
            <a:ext cx="1765300" cy="530225"/>
          </a:xfrm>
          <a:prstGeom prst="actionButtonBlank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Skip answer</a:t>
            </a:r>
          </a:p>
        </p:txBody>
      </p:sp>
      <p:sp>
        <p:nvSpPr>
          <p:cNvPr id="61445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778750" y="5565775"/>
            <a:ext cx="1212850" cy="530225"/>
          </a:xfrm>
          <a:prstGeom prst="actionButtonBlank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 Ports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1888"/>
            <a:ext cx="8453438" cy="5421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I/O ports </a:t>
            </a:r>
            <a:r>
              <a:rPr lang="en-US" altLang="en-US" sz="2800" b="1" smtClean="0"/>
              <a:t>only accept numbers</a:t>
            </a:r>
            <a:r>
              <a:rPr lang="en-US" altLang="en-US" sz="2800" smtClean="0"/>
              <a:t> (byte – 8 bits; or word (16 or 32 bits)  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This input depends on the hardware you want to deal with.</a:t>
            </a:r>
          </a:p>
          <a:p>
            <a:pPr>
              <a:lnSpc>
                <a:spcPct val="80000"/>
              </a:lnSpc>
            </a:pPr>
            <a:r>
              <a:rPr lang="en-US" altLang="en-US" sz="2800" b="1" smtClean="0"/>
              <a:t>More interest</a:t>
            </a:r>
            <a:r>
              <a:rPr lang="en-US" altLang="en-US" sz="2800" smtClean="0"/>
              <a:t>:  A computer using memory-mapped I/O accesses hardware by reading and writing to specific memory locations – using the </a:t>
            </a:r>
            <a:r>
              <a:rPr lang="en-US" altLang="en-US" sz="2800" u="sng" smtClean="0"/>
              <a:t>same assembler language</a:t>
            </a:r>
            <a:r>
              <a:rPr lang="en-US" altLang="en-US" sz="2800" smtClean="0"/>
              <a:t> instructions that the computer would normally use to access memory.</a:t>
            </a:r>
            <a:endParaRPr lang="en-US" altLang="en-US" sz="2800" b="1" smtClean="0"/>
          </a:p>
          <a:p>
            <a:pPr>
              <a:lnSpc>
                <a:spcPct val="80000"/>
              </a:lnSpc>
            </a:pPr>
            <a:r>
              <a:rPr lang="en-US" altLang="en-US" sz="2800" b="1" smtClean="0"/>
              <a:t>(Access</a:t>
            </a:r>
            <a:r>
              <a:rPr lang="en-US" altLang="en-US" sz="2800" smtClean="0"/>
              <a:t>:  not every port has both read and write access.  Some have read only;  some only write access.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Interestingly, there may be a </a:t>
            </a:r>
            <a:r>
              <a:rPr lang="en-US" altLang="en-US" sz="2800" b="1" smtClean="0"/>
              <a:t>port register</a:t>
            </a:r>
            <a:r>
              <a:rPr lang="en-US" altLang="en-US" sz="2800" smtClean="0"/>
              <a:t>, which you may view as an array of data inside the hardware)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– RS-232C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Plot the transmission of the ASCII character “X” over an asynchronous RS-232C channel with 7 data bits and even parity</a:t>
            </a:r>
          </a:p>
        </p:txBody>
      </p:sp>
      <p:graphicFrame>
        <p:nvGraphicFramePr>
          <p:cNvPr id="436300" name="Group 76"/>
          <p:cNvGraphicFramePr>
            <a:graphicFrameLocks noGrp="1"/>
          </p:cNvGraphicFramePr>
          <p:nvPr/>
        </p:nvGraphicFramePr>
        <p:xfrm>
          <a:off x="1600200" y="3825875"/>
          <a:ext cx="6096000" cy="365125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478" marB="4547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478" marB="45478" horzOverflow="overflow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478" marB="45478" horzOverflow="overflow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97" name="Line 49"/>
          <p:cNvSpPr>
            <a:spLocks noChangeShapeType="1"/>
          </p:cNvSpPr>
          <p:nvPr/>
        </p:nvSpPr>
        <p:spPr bwMode="auto">
          <a:xfrm>
            <a:off x="6858000" y="4586288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98" name="Text Box 50"/>
          <p:cNvSpPr txBox="1">
            <a:spLocks noChangeArrowheads="1"/>
          </p:cNvSpPr>
          <p:nvPr/>
        </p:nvSpPr>
        <p:spPr bwMode="auto">
          <a:xfrm>
            <a:off x="7118350" y="4586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time</a:t>
            </a:r>
          </a:p>
        </p:txBody>
      </p:sp>
      <p:sp>
        <p:nvSpPr>
          <p:cNvPr id="62499" name="AutoShape 51"/>
          <p:cNvSpPr>
            <a:spLocks noChangeArrowheads="1"/>
          </p:cNvSpPr>
          <p:nvPr/>
        </p:nvSpPr>
        <p:spPr bwMode="auto">
          <a:xfrm>
            <a:off x="222250" y="893763"/>
            <a:ext cx="8699500" cy="32543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Answer</a:t>
            </a:r>
          </a:p>
        </p:txBody>
      </p:sp>
      <p:sp>
        <p:nvSpPr>
          <p:cNvPr id="62500" name="Text Box 52"/>
          <p:cNvSpPr txBox="1">
            <a:spLocks noChangeArrowheads="1"/>
          </p:cNvSpPr>
          <p:nvPr/>
        </p:nvSpPr>
        <p:spPr bwMode="auto">
          <a:xfrm>
            <a:off x="914400" y="3810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RS-232C Connectors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original standard specified a 25-pin connector</a:t>
            </a:r>
          </a:p>
          <a:p>
            <a:r>
              <a:rPr lang="en-US" altLang="en-US" smtClean="0"/>
              <a:t>Today, a 9-pin connector is more common</a:t>
            </a:r>
          </a:p>
          <a:p>
            <a:r>
              <a:rPr lang="en-US" altLang="en-US" smtClean="0"/>
              <a:t>E.g.,</a:t>
            </a:r>
          </a:p>
        </p:txBody>
      </p:sp>
      <p:pic>
        <p:nvPicPr>
          <p:cNvPr id="63492" name="Picture 4" descr="C:\WINDOWS\Desktop\Scott\IMAGES\DB9-Conn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3429000"/>
            <a:ext cx="35052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AutoShape 5"/>
          <p:cNvSpPr>
            <a:spLocks/>
          </p:cNvSpPr>
          <p:nvPr/>
        </p:nvSpPr>
        <p:spPr bwMode="auto">
          <a:xfrm>
            <a:off x="2590800" y="3429000"/>
            <a:ext cx="1300163" cy="609600"/>
          </a:xfrm>
          <a:prstGeom prst="accentCallout2">
            <a:avLst>
              <a:gd name="adj1" fmla="val 18750"/>
              <a:gd name="adj2" fmla="val 105861"/>
              <a:gd name="adj3" fmla="val 18750"/>
              <a:gd name="adj4" fmla="val 128204"/>
              <a:gd name="adj5" fmla="val 31773"/>
              <a:gd name="adj6" fmla="val 156898"/>
            </a:avLst>
          </a:prstGeom>
          <a:solidFill>
            <a:srgbClr val="FFE2A7"/>
          </a:solidFill>
          <a:ln w="38100">
            <a:solidFill>
              <a:srgbClr val="F83B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DB9P</a:t>
            </a:r>
          </a:p>
        </p:txBody>
      </p:sp>
      <p:grpSp>
        <p:nvGrpSpPr>
          <p:cNvPr id="423948" name="Group 12"/>
          <p:cNvGrpSpPr>
            <a:grpSpLocks/>
          </p:cNvGrpSpPr>
          <p:nvPr/>
        </p:nvGrpSpPr>
        <p:grpSpPr bwMode="auto">
          <a:xfrm>
            <a:off x="319088" y="3868738"/>
            <a:ext cx="4002087" cy="2032000"/>
            <a:chOff x="249" y="2437"/>
            <a:chExt cx="2521" cy="1280"/>
          </a:xfrm>
        </p:grpSpPr>
        <p:sp>
          <p:nvSpPr>
            <p:cNvPr id="63495" name="AutoShape 7"/>
            <p:cNvSpPr>
              <a:spLocks noChangeArrowheads="1"/>
            </p:cNvSpPr>
            <p:nvPr/>
          </p:nvSpPr>
          <p:spPr bwMode="auto">
            <a:xfrm>
              <a:off x="249" y="2688"/>
              <a:ext cx="2521" cy="1029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120650" indent="-12065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Note: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/>
                <a:t>P = “pin”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/>
                <a:t>Sometimes called a “male” connector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/>
                <a:t>The mate for this is a DP25S, or “socket” connector – the “female”</a:t>
              </a:r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 flipV="1">
              <a:off x="2241" y="243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RS-232C Connectors</a:t>
            </a:r>
          </a:p>
        </p:txBody>
      </p:sp>
      <p:pic>
        <p:nvPicPr>
          <p:cNvPr id="64515" name="Picture 7" descr="C:\WINDOWS\Desktop\Scott\IMAGES\DB25S-Conn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2004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8" descr="C:\WINDOWS\Desktop\Scott\IMAGES\DB25P-Conn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905000"/>
            <a:ext cx="32004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9" descr="C:\WINDOWS\Desktop\Scott\IMAGES\DB9S-Connect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10013"/>
            <a:ext cx="1676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10" descr="C:\WINDOWS\Desktop\Scott\IMAGES\DB9P-Connec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3886200"/>
            <a:ext cx="1676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 Box 11"/>
          <p:cNvSpPr txBox="1">
            <a:spLocks noChangeArrowheads="1"/>
          </p:cNvSpPr>
          <p:nvPr/>
        </p:nvSpPr>
        <p:spPr bwMode="auto">
          <a:xfrm>
            <a:off x="2290763" y="1524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DB25P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2290763" y="352901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DB9P</a:t>
            </a:r>
          </a:p>
        </p:txBody>
      </p:sp>
      <p:sp>
        <p:nvSpPr>
          <p:cNvPr id="64521" name="Text Box 13"/>
          <p:cNvSpPr txBox="1">
            <a:spLocks noChangeArrowheads="1"/>
          </p:cNvSpPr>
          <p:nvPr/>
        </p:nvSpPr>
        <p:spPr bwMode="auto">
          <a:xfrm>
            <a:off x="5707063" y="1524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DB25S</a:t>
            </a: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5707063" y="352901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DB9S</a:t>
            </a:r>
          </a:p>
        </p:txBody>
      </p:sp>
      <p:sp>
        <p:nvSpPr>
          <p:cNvPr id="424976" name="Text Box 16"/>
          <p:cNvSpPr txBox="1">
            <a:spLocks noChangeArrowheads="1"/>
          </p:cNvSpPr>
          <p:nvPr/>
        </p:nvSpPr>
        <p:spPr bwMode="auto">
          <a:xfrm>
            <a:off x="304800" y="5410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Where is pin 1?</a:t>
            </a:r>
          </a:p>
        </p:txBody>
      </p:sp>
      <p:grpSp>
        <p:nvGrpSpPr>
          <p:cNvPr id="424993" name="Group 33"/>
          <p:cNvGrpSpPr>
            <a:grpSpLocks/>
          </p:cNvGrpSpPr>
          <p:nvPr/>
        </p:nvGrpSpPr>
        <p:grpSpPr bwMode="auto">
          <a:xfrm>
            <a:off x="4648200" y="5410200"/>
            <a:ext cx="4191000" cy="457200"/>
            <a:chOff x="2928" y="3408"/>
            <a:chExt cx="2640" cy="288"/>
          </a:xfrm>
        </p:grpSpPr>
        <p:sp>
          <p:nvSpPr>
            <p:cNvPr id="64538" name="Text Box 31"/>
            <p:cNvSpPr txBox="1">
              <a:spLocks noChangeArrowheads="1"/>
            </p:cNvSpPr>
            <p:nvPr/>
          </p:nvSpPr>
          <p:spPr bwMode="auto">
            <a:xfrm>
              <a:off x="2928" y="3408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Where are pins 2, 3, 4, etc.?</a:t>
              </a:r>
            </a:p>
          </p:txBody>
        </p:sp>
        <p:sp>
          <p:nvSpPr>
            <p:cNvPr id="64539" name="AutoShape 32"/>
            <p:cNvSpPr>
              <a:spLocks noChangeArrowheads="1"/>
            </p:cNvSpPr>
            <p:nvPr/>
          </p:nvSpPr>
          <p:spPr bwMode="auto">
            <a:xfrm>
              <a:off x="5040" y="3408"/>
              <a:ext cx="528" cy="288"/>
            </a:xfrm>
            <a:prstGeom prst="rightArrow">
              <a:avLst>
                <a:gd name="adj1" fmla="val 50000"/>
                <a:gd name="adj2" fmla="val 45833"/>
              </a:avLst>
            </a:prstGeom>
            <a:solidFill>
              <a:srgbClr val="FFE2A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5003" name="Group 43"/>
          <p:cNvGrpSpPr>
            <a:grpSpLocks/>
          </p:cNvGrpSpPr>
          <p:nvPr/>
        </p:nvGrpSpPr>
        <p:grpSpPr bwMode="auto">
          <a:xfrm>
            <a:off x="155575" y="1323975"/>
            <a:ext cx="8683625" cy="3206750"/>
            <a:chOff x="98" y="834"/>
            <a:chExt cx="5470" cy="2020"/>
          </a:xfrm>
        </p:grpSpPr>
        <p:grpSp>
          <p:nvGrpSpPr>
            <p:cNvPr id="64526" name="Group 19"/>
            <p:cNvGrpSpPr>
              <a:grpSpLocks/>
            </p:cNvGrpSpPr>
            <p:nvPr/>
          </p:nvGrpSpPr>
          <p:grpSpPr bwMode="auto">
            <a:xfrm>
              <a:off x="98" y="834"/>
              <a:ext cx="1026" cy="756"/>
              <a:chOff x="330" y="834"/>
              <a:chExt cx="1026" cy="756"/>
            </a:xfrm>
          </p:grpSpPr>
          <p:sp>
            <p:nvSpPr>
              <p:cNvPr id="64536" name="AutoShape 17"/>
              <p:cNvSpPr>
                <a:spLocks/>
              </p:cNvSpPr>
              <p:nvPr/>
            </p:nvSpPr>
            <p:spPr bwMode="auto">
              <a:xfrm>
                <a:off x="330" y="834"/>
                <a:ext cx="576" cy="384"/>
              </a:xfrm>
              <a:prstGeom prst="accentCallout2">
                <a:avLst>
                  <a:gd name="adj1" fmla="val 18750"/>
                  <a:gd name="adj2" fmla="val 108333"/>
                  <a:gd name="adj3" fmla="val 18750"/>
                  <a:gd name="adj4" fmla="val 134898"/>
                  <a:gd name="adj5" fmla="val 159375"/>
                  <a:gd name="adj6" fmla="val 162500"/>
                </a:avLst>
              </a:prstGeom>
              <a:solidFill>
                <a:srgbClr val="FFE2A7"/>
              </a:solidFill>
              <a:ln w="38100">
                <a:solidFill>
                  <a:srgbClr val="F83B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Pin 1</a:t>
                </a:r>
              </a:p>
            </p:txBody>
          </p:sp>
          <p:sp>
            <p:nvSpPr>
              <p:cNvPr id="64537" name="Oval 18"/>
              <p:cNvSpPr>
                <a:spLocks noChangeArrowheads="1"/>
              </p:cNvSpPr>
              <p:nvPr/>
            </p:nvSpPr>
            <p:spPr bwMode="auto">
              <a:xfrm>
                <a:off x="1212" y="1446"/>
                <a:ext cx="144" cy="144"/>
              </a:xfrm>
              <a:prstGeom prst="ellipse">
                <a:avLst/>
              </a:prstGeom>
              <a:noFill/>
              <a:ln w="38100">
                <a:solidFill>
                  <a:srgbClr val="F83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64527" name="Group 20"/>
            <p:cNvGrpSpPr>
              <a:grpSpLocks/>
            </p:cNvGrpSpPr>
            <p:nvPr/>
          </p:nvGrpSpPr>
          <p:grpSpPr bwMode="auto">
            <a:xfrm>
              <a:off x="557" y="2083"/>
              <a:ext cx="1026" cy="756"/>
              <a:chOff x="330" y="834"/>
              <a:chExt cx="1026" cy="756"/>
            </a:xfrm>
          </p:grpSpPr>
          <p:sp>
            <p:nvSpPr>
              <p:cNvPr id="64534" name="AutoShape 21"/>
              <p:cNvSpPr>
                <a:spLocks/>
              </p:cNvSpPr>
              <p:nvPr/>
            </p:nvSpPr>
            <p:spPr bwMode="auto">
              <a:xfrm>
                <a:off x="330" y="834"/>
                <a:ext cx="576" cy="384"/>
              </a:xfrm>
              <a:prstGeom prst="accentCallout2">
                <a:avLst>
                  <a:gd name="adj1" fmla="val 18750"/>
                  <a:gd name="adj2" fmla="val 108333"/>
                  <a:gd name="adj3" fmla="val 18750"/>
                  <a:gd name="adj4" fmla="val 134898"/>
                  <a:gd name="adj5" fmla="val 159375"/>
                  <a:gd name="adj6" fmla="val 162500"/>
                </a:avLst>
              </a:prstGeom>
              <a:solidFill>
                <a:srgbClr val="FFE2A7"/>
              </a:solidFill>
              <a:ln w="38100">
                <a:solidFill>
                  <a:srgbClr val="F83B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Pin 1</a:t>
                </a:r>
              </a:p>
            </p:txBody>
          </p:sp>
          <p:sp>
            <p:nvSpPr>
              <p:cNvPr id="64535" name="Oval 22"/>
              <p:cNvSpPr>
                <a:spLocks noChangeArrowheads="1"/>
              </p:cNvSpPr>
              <p:nvPr/>
            </p:nvSpPr>
            <p:spPr bwMode="auto">
              <a:xfrm>
                <a:off x="1212" y="1446"/>
                <a:ext cx="144" cy="144"/>
              </a:xfrm>
              <a:prstGeom prst="ellipse">
                <a:avLst/>
              </a:prstGeom>
              <a:noFill/>
              <a:ln w="38100">
                <a:solidFill>
                  <a:srgbClr val="F83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64528" name="Group 27"/>
            <p:cNvGrpSpPr>
              <a:grpSpLocks/>
            </p:cNvGrpSpPr>
            <p:nvPr/>
          </p:nvGrpSpPr>
          <p:grpSpPr bwMode="auto">
            <a:xfrm>
              <a:off x="4084" y="2167"/>
              <a:ext cx="1056" cy="687"/>
              <a:chOff x="2504" y="2193"/>
              <a:chExt cx="1056" cy="687"/>
            </a:xfrm>
          </p:grpSpPr>
          <p:sp>
            <p:nvSpPr>
              <p:cNvPr id="64532" name="AutoShape 28"/>
              <p:cNvSpPr>
                <a:spLocks/>
              </p:cNvSpPr>
              <p:nvPr/>
            </p:nvSpPr>
            <p:spPr bwMode="auto">
              <a:xfrm>
                <a:off x="2984" y="2193"/>
                <a:ext cx="576" cy="384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34204"/>
                  <a:gd name="adj5" fmla="val 136981"/>
                  <a:gd name="adj6" fmla="val -61287"/>
                </a:avLst>
              </a:prstGeom>
              <a:solidFill>
                <a:srgbClr val="FFE2A7"/>
              </a:solidFill>
              <a:ln w="38100">
                <a:solidFill>
                  <a:srgbClr val="F83B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Pin 1</a:t>
                </a:r>
              </a:p>
            </p:txBody>
          </p:sp>
          <p:sp>
            <p:nvSpPr>
              <p:cNvPr id="64533" name="Oval 29"/>
              <p:cNvSpPr>
                <a:spLocks noChangeArrowheads="1"/>
              </p:cNvSpPr>
              <p:nvPr/>
            </p:nvSpPr>
            <p:spPr bwMode="auto">
              <a:xfrm>
                <a:off x="2504" y="2736"/>
                <a:ext cx="144" cy="144"/>
              </a:xfrm>
              <a:prstGeom prst="ellipse">
                <a:avLst/>
              </a:prstGeom>
              <a:noFill/>
              <a:ln w="38100">
                <a:solidFill>
                  <a:srgbClr val="F83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64529" name="Group 40"/>
            <p:cNvGrpSpPr>
              <a:grpSpLocks/>
            </p:cNvGrpSpPr>
            <p:nvPr/>
          </p:nvGrpSpPr>
          <p:grpSpPr bwMode="auto">
            <a:xfrm>
              <a:off x="4512" y="897"/>
              <a:ext cx="1056" cy="687"/>
              <a:chOff x="2504" y="2193"/>
              <a:chExt cx="1056" cy="687"/>
            </a:xfrm>
          </p:grpSpPr>
          <p:sp>
            <p:nvSpPr>
              <p:cNvPr id="64530" name="AutoShape 41"/>
              <p:cNvSpPr>
                <a:spLocks/>
              </p:cNvSpPr>
              <p:nvPr/>
            </p:nvSpPr>
            <p:spPr bwMode="auto">
              <a:xfrm>
                <a:off x="2984" y="2193"/>
                <a:ext cx="576" cy="384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34204"/>
                  <a:gd name="adj5" fmla="val 136981"/>
                  <a:gd name="adj6" fmla="val -61287"/>
                </a:avLst>
              </a:prstGeom>
              <a:solidFill>
                <a:srgbClr val="FFE2A7"/>
              </a:solidFill>
              <a:ln w="38100">
                <a:solidFill>
                  <a:srgbClr val="F83B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Pin 1</a:t>
                </a:r>
              </a:p>
            </p:txBody>
          </p:sp>
          <p:sp>
            <p:nvSpPr>
              <p:cNvPr id="64531" name="Oval 42"/>
              <p:cNvSpPr>
                <a:spLocks noChangeArrowheads="1"/>
              </p:cNvSpPr>
              <p:nvPr/>
            </p:nvSpPr>
            <p:spPr bwMode="auto">
              <a:xfrm>
                <a:off x="2504" y="2736"/>
                <a:ext cx="144" cy="144"/>
              </a:xfrm>
              <a:prstGeom prst="ellipse">
                <a:avLst/>
              </a:prstGeom>
              <a:noFill/>
              <a:ln w="38100">
                <a:solidFill>
                  <a:srgbClr val="F83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RS-232C Pin Numbers</a:t>
            </a:r>
          </a:p>
        </p:txBody>
      </p:sp>
      <p:pic>
        <p:nvPicPr>
          <p:cNvPr id="65539" name="Picture 5" descr="C:\WINDOWS\Desktop\Scott\IMAGES\DB9P-Conn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4953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33"/>
          <p:cNvSpPr txBox="1">
            <a:spLocks noChangeArrowheads="1"/>
          </p:cNvSpPr>
          <p:nvPr/>
        </p:nvSpPr>
        <p:spPr bwMode="auto">
          <a:xfrm>
            <a:off x="2971800" y="1066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5541" name="Line 34"/>
          <p:cNvSpPr>
            <a:spLocks noChangeShapeType="1"/>
          </p:cNvSpPr>
          <p:nvPr/>
        </p:nvSpPr>
        <p:spPr bwMode="auto">
          <a:xfrm flipV="1">
            <a:off x="3200400" y="1524000"/>
            <a:ext cx="0" cy="1676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2" name="Text Box 37"/>
          <p:cNvSpPr txBox="1">
            <a:spLocks noChangeArrowheads="1"/>
          </p:cNvSpPr>
          <p:nvPr/>
        </p:nvSpPr>
        <p:spPr bwMode="auto">
          <a:xfrm>
            <a:off x="3543300" y="1066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5543" name="Line 38"/>
          <p:cNvSpPr>
            <a:spLocks noChangeShapeType="1"/>
          </p:cNvSpPr>
          <p:nvPr/>
        </p:nvSpPr>
        <p:spPr bwMode="auto">
          <a:xfrm flipV="1">
            <a:off x="3771900" y="1524000"/>
            <a:ext cx="0" cy="1676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4" name="Text Box 40"/>
          <p:cNvSpPr txBox="1">
            <a:spLocks noChangeArrowheads="1"/>
          </p:cNvSpPr>
          <p:nvPr/>
        </p:nvSpPr>
        <p:spPr bwMode="auto">
          <a:xfrm>
            <a:off x="4114800" y="1066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5545" name="Line 41"/>
          <p:cNvSpPr>
            <a:spLocks noChangeShapeType="1"/>
          </p:cNvSpPr>
          <p:nvPr/>
        </p:nvSpPr>
        <p:spPr bwMode="auto">
          <a:xfrm flipV="1">
            <a:off x="4343400" y="1524000"/>
            <a:ext cx="0" cy="1676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6" name="Text Box 43"/>
          <p:cNvSpPr txBox="1">
            <a:spLocks noChangeArrowheads="1"/>
          </p:cNvSpPr>
          <p:nvPr/>
        </p:nvSpPr>
        <p:spPr bwMode="auto">
          <a:xfrm>
            <a:off x="4686300" y="1066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65547" name="Line 44"/>
          <p:cNvSpPr>
            <a:spLocks noChangeShapeType="1"/>
          </p:cNvSpPr>
          <p:nvPr/>
        </p:nvSpPr>
        <p:spPr bwMode="auto">
          <a:xfrm flipV="1">
            <a:off x="4914900" y="1524000"/>
            <a:ext cx="0" cy="1676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8" name="Text Box 46"/>
          <p:cNvSpPr txBox="1">
            <a:spLocks noChangeArrowheads="1"/>
          </p:cNvSpPr>
          <p:nvPr/>
        </p:nvSpPr>
        <p:spPr bwMode="auto">
          <a:xfrm>
            <a:off x="5257800" y="1066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65549" name="Line 47"/>
          <p:cNvSpPr>
            <a:spLocks noChangeShapeType="1"/>
          </p:cNvSpPr>
          <p:nvPr/>
        </p:nvSpPr>
        <p:spPr bwMode="auto">
          <a:xfrm flipV="1">
            <a:off x="5486400" y="1524000"/>
            <a:ext cx="0" cy="1676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0" name="Line 48"/>
          <p:cNvSpPr>
            <a:spLocks noChangeShapeType="1"/>
          </p:cNvSpPr>
          <p:nvPr/>
        </p:nvSpPr>
        <p:spPr bwMode="auto">
          <a:xfrm flipV="1">
            <a:off x="3352800" y="4114800"/>
            <a:ext cx="0" cy="1295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1" name="Line 49"/>
          <p:cNvSpPr>
            <a:spLocks noChangeShapeType="1"/>
          </p:cNvSpPr>
          <p:nvPr/>
        </p:nvSpPr>
        <p:spPr bwMode="auto">
          <a:xfrm flipV="1">
            <a:off x="4013200" y="4114800"/>
            <a:ext cx="0" cy="1295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2" name="Line 50"/>
          <p:cNvSpPr>
            <a:spLocks noChangeShapeType="1"/>
          </p:cNvSpPr>
          <p:nvPr/>
        </p:nvSpPr>
        <p:spPr bwMode="auto">
          <a:xfrm flipV="1">
            <a:off x="4673600" y="4114800"/>
            <a:ext cx="0" cy="1295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3" name="Line 51"/>
          <p:cNvSpPr>
            <a:spLocks noChangeShapeType="1"/>
          </p:cNvSpPr>
          <p:nvPr/>
        </p:nvSpPr>
        <p:spPr bwMode="auto">
          <a:xfrm flipV="1">
            <a:off x="5334000" y="4114800"/>
            <a:ext cx="0" cy="1295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4" name="Text Box 52"/>
          <p:cNvSpPr txBox="1">
            <a:spLocks noChangeArrowheads="1"/>
          </p:cNvSpPr>
          <p:nvPr/>
        </p:nvSpPr>
        <p:spPr bwMode="auto">
          <a:xfrm>
            <a:off x="3124200" y="541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65555" name="Text Box 53"/>
          <p:cNvSpPr txBox="1">
            <a:spLocks noChangeArrowheads="1"/>
          </p:cNvSpPr>
          <p:nvPr/>
        </p:nvSpPr>
        <p:spPr bwMode="auto">
          <a:xfrm>
            <a:off x="3784600" y="541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65556" name="Text Box 54"/>
          <p:cNvSpPr txBox="1">
            <a:spLocks noChangeArrowheads="1"/>
          </p:cNvSpPr>
          <p:nvPr/>
        </p:nvSpPr>
        <p:spPr bwMode="auto">
          <a:xfrm>
            <a:off x="4445000" y="541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5557" name="Text Box 55"/>
          <p:cNvSpPr txBox="1">
            <a:spLocks noChangeArrowheads="1"/>
          </p:cNvSpPr>
          <p:nvPr/>
        </p:nvSpPr>
        <p:spPr bwMode="auto">
          <a:xfrm>
            <a:off x="5105400" y="541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65558" name="Text Box 57"/>
          <p:cNvSpPr txBox="1">
            <a:spLocks noChangeArrowheads="1"/>
          </p:cNvSpPr>
          <p:nvPr/>
        </p:nvSpPr>
        <p:spPr bwMode="auto">
          <a:xfrm>
            <a:off x="914400" y="34290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DB9P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2"/>
          <p:cNvSpPr>
            <a:spLocks noChangeArrowheads="1"/>
          </p:cNvSpPr>
          <p:nvPr/>
        </p:nvSpPr>
        <p:spPr bwMode="auto">
          <a:xfrm>
            <a:off x="381000" y="1066800"/>
            <a:ext cx="8458200" cy="4724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/>
          <a:lstStyle/>
          <a:p>
            <a:r>
              <a:rPr lang="en-US" altLang="en-US" smtClean="0"/>
              <a:t>RS-232C Pins, Signals, Directions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91281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DB25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1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2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3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4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5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6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7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8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20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22</a:t>
            </a:r>
            <a:endParaRPr lang="en-US" altLang="en-US" sz="2400"/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892425" y="1600200"/>
            <a:ext cx="36607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57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572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572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572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572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 Signal 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CD	Chassis Ground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TD	Transmit Data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RD	Receive Data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RTS	Request To Send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CTS	Clear To Send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DSR	Data Set Ready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SG	Signal Ground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DCD	Data Carrier Detect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DTR	Data Terminal Ready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RI	Ring Indicator</a:t>
            </a:r>
            <a:endParaRPr lang="en-US" altLang="en-US" sz="2400"/>
          </a:p>
        </p:txBody>
      </p:sp>
      <p:sp>
        <p:nvSpPr>
          <p:cNvPr id="66566" name="Text Box 8"/>
          <p:cNvSpPr txBox="1">
            <a:spLocks noChangeArrowheads="1"/>
          </p:cNvSpPr>
          <p:nvPr/>
        </p:nvSpPr>
        <p:spPr bwMode="auto">
          <a:xfrm>
            <a:off x="6792913" y="1600200"/>
            <a:ext cx="18367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Direction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-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DTE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 DCE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DTE  DCE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DTE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 DCE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DTE  DCE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DTE  DCE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DTE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 DCE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DTE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 DCE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DTE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 DCE</a:t>
            </a:r>
            <a:endParaRPr lang="en-US" altLang="en-US" sz="2400"/>
          </a:p>
        </p:txBody>
      </p:sp>
      <p:sp>
        <p:nvSpPr>
          <p:cNvPr id="66567" name="Text Box 14"/>
          <p:cNvSpPr txBox="1">
            <a:spLocks noChangeArrowheads="1"/>
          </p:cNvSpPr>
          <p:nvPr/>
        </p:nvSpPr>
        <p:spPr bwMode="auto">
          <a:xfrm>
            <a:off x="1752600" y="1600200"/>
            <a:ext cx="76041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DB9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2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3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7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8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6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5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1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4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9</a:t>
            </a:r>
            <a:endParaRPr lang="en-US" altLang="en-US" sz="2400"/>
          </a:p>
        </p:txBody>
      </p:sp>
      <p:sp>
        <p:nvSpPr>
          <p:cNvPr id="66568" name="Line 15"/>
          <p:cNvSpPr>
            <a:spLocks noChangeShapeType="1"/>
          </p:cNvSpPr>
          <p:nvPr/>
        </p:nvSpPr>
        <p:spPr bwMode="auto">
          <a:xfrm>
            <a:off x="381000" y="2038350"/>
            <a:ext cx="845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9" name="Text Box 16"/>
          <p:cNvSpPr txBox="1">
            <a:spLocks noChangeArrowheads="1"/>
          </p:cNvSpPr>
          <p:nvPr/>
        </p:nvSpPr>
        <p:spPr bwMode="auto">
          <a:xfrm>
            <a:off x="1219200" y="1143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Pin</a:t>
            </a:r>
          </a:p>
        </p:txBody>
      </p:sp>
      <p:sp>
        <p:nvSpPr>
          <p:cNvPr id="66570" name="Line 17"/>
          <p:cNvSpPr>
            <a:spLocks noChangeShapeType="1"/>
          </p:cNvSpPr>
          <p:nvPr/>
        </p:nvSpPr>
        <p:spPr bwMode="auto">
          <a:xfrm>
            <a:off x="644525" y="156527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AutoShape 2"/>
          <p:cNvSpPr>
            <a:spLocks noChangeArrowheads="1"/>
          </p:cNvSpPr>
          <p:nvPr/>
        </p:nvSpPr>
        <p:spPr bwMode="auto">
          <a:xfrm>
            <a:off x="1447800" y="3810000"/>
            <a:ext cx="7391400" cy="785813"/>
          </a:xfrm>
          <a:prstGeom prst="rightArrow">
            <a:avLst>
              <a:gd name="adj1" fmla="val 48019"/>
              <a:gd name="adj2" fmla="val 43634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Detailed Look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Let’s look at a few of the preceding examples in more detail</a:t>
            </a:r>
          </a:p>
          <a:p>
            <a:pPr lvl="1"/>
            <a:r>
              <a:rPr lang="en-US" altLang="en-US" sz="2400" smtClean="0"/>
              <a:t>ISA</a:t>
            </a:r>
          </a:p>
          <a:p>
            <a:pPr lvl="1"/>
            <a:r>
              <a:rPr lang="en-US" altLang="en-US" sz="2400" smtClean="0"/>
              <a:t>PCI</a:t>
            </a:r>
          </a:p>
          <a:p>
            <a:pPr lvl="1"/>
            <a:r>
              <a:rPr lang="en-US" altLang="en-US" sz="2400" smtClean="0"/>
              <a:t>AGP</a:t>
            </a:r>
          </a:p>
          <a:p>
            <a:pPr lvl="1"/>
            <a:r>
              <a:rPr lang="en-US" altLang="en-US" sz="2400" smtClean="0"/>
              <a:t>Serial</a:t>
            </a:r>
          </a:p>
          <a:p>
            <a:pPr lvl="1"/>
            <a:r>
              <a:rPr lang="en-US" altLang="en-US" sz="2400" smtClean="0"/>
              <a:t>Parallel</a:t>
            </a:r>
          </a:p>
          <a:p>
            <a:pPr lvl="1"/>
            <a:r>
              <a:rPr lang="en-US" altLang="en-US" sz="2400" smtClean="0"/>
              <a:t>SCSI</a:t>
            </a:r>
          </a:p>
          <a:p>
            <a:pPr lvl="1"/>
            <a:r>
              <a:rPr lang="en-US" altLang="en-US" sz="2400" smtClean="0"/>
              <a:t>Ethernet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Interfaces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In the context of PCs, a “parallel interface” implies a Centronics-compatible printer interface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Originally developed by printer company, Centronics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Introduced on the IBM PC (1981) as an LPT (“line printer”) port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Improvements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EPP (</a:t>
            </a:r>
            <a:r>
              <a:rPr lang="en-US" altLang="en-US" sz="2000" u="sng" smtClean="0"/>
              <a:t>E</a:t>
            </a:r>
            <a:r>
              <a:rPr lang="en-US" altLang="en-US" sz="2000" smtClean="0"/>
              <a:t>nhanced </a:t>
            </a:r>
            <a:r>
              <a:rPr lang="en-US" altLang="en-US" sz="2000" u="sng" smtClean="0"/>
              <a:t>P</a:t>
            </a:r>
            <a:r>
              <a:rPr lang="en-US" altLang="en-US" sz="2000" smtClean="0"/>
              <a:t>arallel </a:t>
            </a:r>
            <a:r>
              <a:rPr lang="en-US" altLang="en-US" sz="2000" u="sng" smtClean="0"/>
              <a:t>P</a:t>
            </a:r>
            <a:r>
              <a:rPr lang="en-US" altLang="en-US" sz="2000" smtClean="0"/>
              <a:t>ort), development by Intel, Xircom, Xenith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Enshrined in the standard IEEE-1284 (1994)</a:t>
            </a:r>
          </a:p>
          <a:p>
            <a:pPr lvl="3">
              <a:lnSpc>
                <a:spcPct val="90000"/>
              </a:lnSpc>
            </a:pPr>
            <a:r>
              <a:rPr lang="en-US" altLang="en-US" sz="1800" smtClean="0"/>
              <a:t>“Standard Signaling Method for a Bi-directional Parallel Peripheral Interface for Personal Computers”</a:t>
            </a:r>
          </a:p>
          <a:p>
            <a:pPr lvl="3">
              <a:lnSpc>
                <a:spcPct val="90000"/>
              </a:lnSpc>
            </a:pPr>
            <a:r>
              <a:rPr lang="en-US" altLang="en-US" sz="1800" smtClean="0"/>
              <a:t>Includes Centronics/LPT mode, EPP mode, and…</a:t>
            </a:r>
          </a:p>
          <a:p>
            <a:pPr lvl="3">
              <a:lnSpc>
                <a:spcPct val="90000"/>
              </a:lnSpc>
            </a:pPr>
            <a:r>
              <a:rPr lang="en-US" altLang="en-US" sz="1800" smtClean="0"/>
              <a:t>ECP mode (</a:t>
            </a:r>
            <a:r>
              <a:rPr lang="en-US" altLang="en-US" sz="1800" u="sng" smtClean="0"/>
              <a:t>E</a:t>
            </a:r>
            <a:r>
              <a:rPr lang="en-US" altLang="en-US" sz="1800" smtClean="0"/>
              <a:t>nhanced </a:t>
            </a:r>
            <a:r>
              <a:rPr lang="en-US" altLang="en-US" sz="1800" u="sng" smtClean="0"/>
              <a:t>C</a:t>
            </a:r>
            <a:r>
              <a:rPr lang="en-US" altLang="en-US" sz="1800" smtClean="0"/>
              <a:t>apability </a:t>
            </a:r>
            <a:r>
              <a:rPr lang="en-US" altLang="en-US" sz="1800" u="sng" smtClean="0"/>
              <a:t>P</a:t>
            </a:r>
            <a:r>
              <a:rPr lang="en-US" altLang="en-US" sz="1800" smtClean="0"/>
              <a:t>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Interfaces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Rate</a:t>
            </a:r>
          </a:p>
          <a:p>
            <a:pPr lvl="1"/>
            <a:r>
              <a:rPr lang="en-US" altLang="en-US" smtClean="0"/>
              <a:t>150 Kbytes/s (LPT) to 1.5 Mbytes/s (ECP)</a:t>
            </a:r>
          </a:p>
          <a:p>
            <a:r>
              <a:rPr lang="en-US" altLang="en-US" smtClean="0"/>
              <a:t>Configuration</a:t>
            </a:r>
          </a:p>
          <a:p>
            <a:pPr lvl="1"/>
            <a:r>
              <a:rPr lang="en-US" altLang="en-US" smtClean="0"/>
              <a:t>Parallel, point-to-point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Typical Printer Cable</a:t>
            </a:r>
          </a:p>
        </p:txBody>
      </p:sp>
      <p:pic>
        <p:nvPicPr>
          <p:cNvPr id="70659" name="Picture 4" descr="C:\WINDOWS\Desktop\Scott\IMAGES\PrinterC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0292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AutoShape 5"/>
          <p:cNvSpPr>
            <a:spLocks/>
          </p:cNvSpPr>
          <p:nvPr/>
        </p:nvSpPr>
        <p:spPr bwMode="auto">
          <a:xfrm>
            <a:off x="914400" y="4648200"/>
            <a:ext cx="1958975" cy="685800"/>
          </a:xfrm>
          <a:prstGeom prst="accentCallout2">
            <a:avLst>
              <a:gd name="adj1" fmla="val 16667"/>
              <a:gd name="adj2" fmla="val 103889"/>
              <a:gd name="adj3" fmla="val 16667"/>
              <a:gd name="adj4" fmla="val 122042"/>
              <a:gd name="adj5" fmla="val -214583"/>
              <a:gd name="adj6" fmla="val 140926"/>
            </a:avLst>
          </a:prstGeom>
          <a:solidFill>
            <a:srgbClr val="FFE2A7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73038" indent="-1730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DB25P (male)</a:t>
            </a:r>
          </a:p>
          <a:p>
            <a:pPr>
              <a:spcBef>
                <a:spcPct val="0"/>
              </a:spcBef>
            </a:pPr>
            <a:r>
              <a:rPr lang="en-US" altLang="en-US" sz="1800"/>
              <a:t>Connects to PC</a:t>
            </a:r>
          </a:p>
        </p:txBody>
      </p:sp>
      <p:sp>
        <p:nvSpPr>
          <p:cNvPr id="70661" name="AutoShape 6"/>
          <p:cNvSpPr>
            <a:spLocks/>
          </p:cNvSpPr>
          <p:nvPr/>
        </p:nvSpPr>
        <p:spPr bwMode="auto">
          <a:xfrm>
            <a:off x="5683250" y="4613275"/>
            <a:ext cx="2241550" cy="949325"/>
          </a:xfrm>
          <a:prstGeom prst="accentCallout2">
            <a:avLst>
              <a:gd name="adj1" fmla="val 12042"/>
              <a:gd name="adj2" fmla="val -3398"/>
              <a:gd name="adj3" fmla="val 12042"/>
              <a:gd name="adj4" fmla="val -10551"/>
              <a:gd name="adj5" fmla="val -152005"/>
              <a:gd name="adj6" fmla="val -17991"/>
            </a:avLst>
          </a:prstGeom>
          <a:solidFill>
            <a:srgbClr val="FFE2A7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73038" indent="-1730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Centronics male</a:t>
            </a:r>
          </a:p>
          <a:p>
            <a:pPr>
              <a:spcBef>
                <a:spcPct val="0"/>
              </a:spcBef>
            </a:pPr>
            <a:r>
              <a:rPr lang="en-US" altLang="en-US" sz="1800"/>
              <a:t>36 pins</a:t>
            </a:r>
          </a:p>
          <a:p>
            <a:pPr>
              <a:spcBef>
                <a:spcPct val="0"/>
              </a:spcBef>
            </a:pPr>
            <a:r>
              <a:rPr lang="en-US" altLang="en-US" sz="1800"/>
              <a:t>Connects to printer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2"/>
          <p:cNvSpPr>
            <a:spLocks noChangeArrowheads="1"/>
          </p:cNvSpPr>
          <p:nvPr/>
        </p:nvSpPr>
        <p:spPr bwMode="auto">
          <a:xfrm>
            <a:off x="152400" y="908050"/>
            <a:ext cx="8839200" cy="5257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Pinouts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239713" y="914400"/>
            <a:ext cx="100330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Direc-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1306513" y="914400"/>
            <a:ext cx="866775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DB25</a:t>
            </a:r>
            <a:b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18-25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2297113" y="914400"/>
            <a:ext cx="127635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Cent.</a:t>
            </a:r>
            <a:b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19-30,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33,17,16</a:t>
            </a:r>
            <a:endParaRPr lang="en-US" altLang="en-US" sz="1800"/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3592513" y="1162050"/>
            <a:ext cx="1276350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/Strobe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Data0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Data3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Data4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Data5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Data6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Data7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/Ack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PaperEnd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SelectIn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/AutoFd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/Error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/Init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/Select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8" name="Text Box 10"/>
          <p:cNvSpPr txBox="1">
            <a:spLocks noChangeArrowheads="1"/>
          </p:cNvSpPr>
          <p:nvPr/>
        </p:nvSpPr>
        <p:spPr bwMode="auto">
          <a:xfrm>
            <a:off x="5040313" y="1162050"/>
            <a:ext cx="387032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low pulse (&gt;0.5 µs) to send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LSB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MSB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Low pulse ack. (~5 µs)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High for busy/offline/error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High for out of paper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High for printer selected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Low to autofeed one line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Low for Error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Low pulse (&gt;50 s) to init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Low to select printer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>
            <a:off x="163513" y="1430338"/>
            <a:ext cx="8821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 Ports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84288"/>
            <a:ext cx="7932738" cy="5421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smtClean="0"/>
              <a:t>I/O ports</a:t>
            </a:r>
            <a:r>
              <a:rPr lang="en-US" altLang="en-US" sz="2800" smtClean="0"/>
              <a:t> are simply a few registers supporting data transfer from I/O devices and main memory.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Very specific I/O instructions are executed to allow this data transfer to take place between these registers and main memory.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So, simply consider a port as a set of hardware addresses whose contents are accessed via specific low-level instructions (ahead).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If we access hardware through ports, we are dealing with the hardware </a:t>
            </a:r>
            <a:r>
              <a:rPr lang="en-US" altLang="en-US" sz="2800" b="1" smtClean="0"/>
              <a:t>directly.</a:t>
            </a:r>
            <a:r>
              <a:rPr lang="en-US" altLang="en-US" sz="2800" smtClean="0"/>
              <a:t>  Mistakes may be disastrous, however, because there is no validation whether your input is correct or not – in general.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AutoShape 2"/>
          <p:cNvSpPr>
            <a:spLocks noChangeArrowheads="1"/>
          </p:cNvSpPr>
          <p:nvPr/>
        </p:nvSpPr>
        <p:spPr bwMode="auto">
          <a:xfrm>
            <a:off x="1447800" y="4243388"/>
            <a:ext cx="7391400" cy="785812"/>
          </a:xfrm>
          <a:prstGeom prst="rightArrow">
            <a:avLst>
              <a:gd name="adj1" fmla="val 48019"/>
              <a:gd name="adj2" fmla="val 43634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Detailed Look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Let’s look at a few of the preceding examples in more detail</a:t>
            </a:r>
          </a:p>
          <a:p>
            <a:pPr lvl="1"/>
            <a:r>
              <a:rPr lang="en-US" altLang="en-US" sz="2400" smtClean="0"/>
              <a:t>ISA</a:t>
            </a:r>
          </a:p>
          <a:p>
            <a:pPr lvl="1"/>
            <a:r>
              <a:rPr lang="en-US" altLang="en-US" sz="2400" smtClean="0"/>
              <a:t>PCI</a:t>
            </a:r>
          </a:p>
          <a:p>
            <a:pPr lvl="1"/>
            <a:r>
              <a:rPr lang="en-US" altLang="en-US" sz="2400" smtClean="0"/>
              <a:t>AGP</a:t>
            </a:r>
          </a:p>
          <a:p>
            <a:pPr lvl="1"/>
            <a:r>
              <a:rPr lang="en-US" altLang="en-US" sz="2400" smtClean="0"/>
              <a:t>Serial</a:t>
            </a:r>
          </a:p>
          <a:p>
            <a:pPr lvl="1"/>
            <a:r>
              <a:rPr lang="en-US" altLang="en-US" sz="2400" smtClean="0"/>
              <a:t>Parallel</a:t>
            </a:r>
          </a:p>
          <a:p>
            <a:pPr lvl="1"/>
            <a:r>
              <a:rPr lang="en-US" altLang="en-US" sz="2400" smtClean="0"/>
              <a:t>SCSI</a:t>
            </a:r>
          </a:p>
          <a:p>
            <a:pPr lvl="1"/>
            <a:r>
              <a:rPr lang="en-US" altLang="en-US" sz="2400" smtClean="0"/>
              <a:t>Ethernet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SCSI (1 of 2)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smtClean="0"/>
              <a:t>S</a:t>
            </a:r>
            <a:r>
              <a:rPr lang="en-US" altLang="en-US" sz="2800" smtClean="0"/>
              <a:t>mall </a:t>
            </a:r>
            <a:r>
              <a:rPr lang="en-US" altLang="en-US" sz="2800" u="sng" smtClean="0"/>
              <a:t>C</a:t>
            </a:r>
            <a:r>
              <a:rPr lang="en-US" altLang="en-US" sz="2800" smtClean="0"/>
              <a:t>omputer </a:t>
            </a:r>
            <a:r>
              <a:rPr lang="en-US" altLang="en-US" sz="2800" u="sng" smtClean="0"/>
              <a:t>S</a:t>
            </a:r>
            <a:r>
              <a:rPr lang="en-US" altLang="en-US" sz="2800" smtClean="0"/>
              <a:t>ystems </a:t>
            </a:r>
            <a:r>
              <a:rPr lang="en-US" altLang="en-US" sz="2800" u="sng" smtClean="0"/>
              <a:t>I</a:t>
            </a:r>
            <a:r>
              <a:rPr lang="en-US" altLang="en-US" sz="2800" smtClean="0"/>
              <a:t>nterface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pronounced “scuzzy”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Developed by Shugart Associates (1981)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Originally called </a:t>
            </a:r>
            <a:r>
              <a:rPr lang="en-US" altLang="en-US" sz="2400" u="sng" smtClean="0"/>
              <a:t>S</a:t>
            </a:r>
            <a:r>
              <a:rPr lang="en-US" altLang="en-US" sz="2400" smtClean="0"/>
              <a:t>hugart </a:t>
            </a:r>
            <a:r>
              <a:rPr lang="en-US" altLang="en-US" sz="2400" u="sng" smtClean="0"/>
              <a:t>A</a:t>
            </a:r>
            <a:r>
              <a:rPr lang="en-US" altLang="en-US" sz="2400" smtClean="0"/>
              <a:t>ssociates </a:t>
            </a:r>
            <a:r>
              <a:rPr lang="en-US" altLang="en-US" sz="2400" u="sng" smtClean="0"/>
              <a:t>S</a:t>
            </a:r>
            <a:r>
              <a:rPr lang="en-US" altLang="en-US" sz="2400" smtClean="0"/>
              <a:t>ystems </a:t>
            </a:r>
            <a:r>
              <a:rPr lang="en-US" altLang="en-US" sz="2400" u="sng" smtClean="0"/>
              <a:t>I</a:t>
            </a:r>
            <a:r>
              <a:rPr lang="en-US" altLang="en-US" sz="2400" smtClean="0"/>
              <a:t>nterface (SASI, pronounced “sassi”)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Scaled down version of IBM’s System 360 Selector Channel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Became an ANSI standard in 1986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Used for…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Disk drives, CD-ROM drives, tape drives, scanners, printers,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SCSI (2 of 2)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Configuration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Parallel, daisy chain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Requires terminator at end of chain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Versions (data width, data rate)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SCSI-1, Narrow SCSI (8 bits, 5 MBps)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SCSI-2 (8, bits 10 MBps)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SCSI-3 (8, bits, 20 MBps)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UltraWide SCSI (16 bits, 40 MBps)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Ultra2 SCSI (8 bits 40 MBps)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Wide Ultra2 SCSI (16 bits, 80 MBps)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reeform 13"/>
          <p:cNvSpPr>
            <a:spLocks/>
          </p:cNvSpPr>
          <p:nvPr/>
        </p:nvSpPr>
        <p:spPr bwMode="auto">
          <a:xfrm>
            <a:off x="7239000" y="3921125"/>
            <a:ext cx="609600" cy="533400"/>
          </a:xfrm>
          <a:custGeom>
            <a:avLst/>
            <a:gdLst>
              <a:gd name="T0" fmla="*/ 2147483646 w 384"/>
              <a:gd name="T1" fmla="*/ 0 h 336"/>
              <a:gd name="T2" fmla="*/ 0 w 384"/>
              <a:gd name="T3" fmla="*/ 0 h 336"/>
              <a:gd name="T4" fmla="*/ 0 w 384"/>
              <a:gd name="T5" fmla="*/ 2147483646 h 336"/>
              <a:gd name="T6" fmla="*/ 2147483646 w 384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336">
                <a:moveTo>
                  <a:pt x="192" y="0"/>
                </a:moveTo>
                <a:lnTo>
                  <a:pt x="0" y="0"/>
                </a:lnTo>
                <a:lnTo>
                  <a:pt x="0" y="336"/>
                </a:lnTo>
                <a:lnTo>
                  <a:pt x="384" y="336"/>
                </a:lnTo>
              </a:path>
            </a:pathLst>
          </a:cu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79" name="Freeform 11"/>
          <p:cNvSpPr>
            <a:spLocks/>
          </p:cNvSpPr>
          <p:nvPr/>
        </p:nvSpPr>
        <p:spPr bwMode="auto">
          <a:xfrm>
            <a:off x="3581400" y="3540125"/>
            <a:ext cx="2209800" cy="914400"/>
          </a:xfrm>
          <a:custGeom>
            <a:avLst/>
            <a:gdLst>
              <a:gd name="T0" fmla="*/ 2147483646 w 1392"/>
              <a:gd name="T1" fmla="*/ 2147483646 h 576"/>
              <a:gd name="T2" fmla="*/ 0 w 1392"/>
              <a:gd name="T3" fmla="*/ 2147483646 h 576"/>
              <a:gd name="T4" fmla="*/ 0 w 1392"/>
              <a:gd name="T5" fmla="*/ 2147483646 h 576"/>
              <a:gd name="T6" fmla="*/ 2147483646 w 1392"/>
              <a:gd name="T7" fmla="*/ 2147483646 h 576"/>
              <a:gd name="T8" fmla="*/ 2147483646 w 1392"/>
              <a:gd name="T9" fmla="*/ 0 h 576"/>
              <a:gd name="T10" fmla="*/ 2147483646 w 1392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2" h="576">
                <a:moveTo>
                  <a:pt x="240" y="240"/>
                </a:moveTo>
                <a:lnTo>
                  <a:pt x="0" y="240"/>
                </a:lnTo>
                <a:lnTo>
                  <a:pt x="0" y="576"/>
                </a:lnTo>
                <a:lnTo>
                  <a:pt x="960" y="576"/>
                </a:lnTo>
                <a:lnTo>
                  <a:pt x="960" y="0"/>
                </a:lnTo>
                <a:lnTo>
                  <a:pt x="1392" y="0"/>
                </a:lnTo>
              </a:path>
            </a:pathLst>
          </a:cu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0" name="Freeform 12"/>
          <p:cNvSpPr>
            <a:spLocks/>
          </p:cNvSpPr>
          <p:nvPr/>
        </p:nvSpPr>
        <p:spPr bwMode="auto">
          <a:xfrm>
            <a:off x="5410200" y="3540125"/>
            <a:ext cx="2209800" cy="914400"/>
          </a:xfrm>
          <a:custGeom>
            <a:avLst/>
            <a:gdLst>
              <a:gd name="T0" fmla="*/ 2147483646 w 1392"/>
              <a:gd name="T1" fmla="*/ 2147483646 h 576"/>
              <a:gd name="T2" fmla="*/ 0 w 1392"/>
              <a:gd name="T3" fmla="*/ 2147483646 h 576"/>
              <a:gd name="T4" fmla="*/ 0 w 1392"/>
              <a:gd name="T5" fmla="*/ 2147483646 h 576"/>
              <a:gd name="T6" fmla="*/ 2147483646 w 1392"/>
              <a:gd name="T7" fmla="*/ 2147483646 h 576"/>
              <a:gd name="T8" fmla="*/ 2147483646 w 1392"/>
              <a:gd name="T9" fmla="*/ 0 h 576"/>
              <a:gd name="T10" fmla="*/ 2147483646 w 1392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2" h="576">
                <a:moveTo>
                  <a:pt x="240" y="240"/>
                </a:moveTo>
                <a:lnTo>
                  <a:pt x="0" y="240"/>
                </a:lnTo>
                <a:lnTo>
                  <a:pt x="0" y="576"/>
                </a:lnTo>
                <a:lnTo>
                  <a:pt x="960" y="576"/>
                </a:lnTo>
                <a:lnTo>
                  <a:pt x="960" y="0"/>
                </a:lnTo>
                <a:lnTo>
                  <a:pt x="1392" y="0"/>
                </a:lnTo>
              </a:path>
            </a:pathLst>
          </a:cu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1" name="Line 9"/>
          <p:cNvSpPr>
            <a:spLocks noChangeShapeType="1"/>
          </p:cNvSpPr>
          <p:nvPr/>
        </p:nvSpPr>
        <p:spPr bwMode="auto">
          <a:xfrm>
            <a:off x="2743200" y="3540125"/>
            <a:ext cx="1295400" cy="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2" name="Line 8"/>
          <p:cNvSpPr>
            <a:spLocks noChangeShapeType="1"/>
          </p:cNvSpPr>
          <p:nvPr/>
        </p:nvSpPr>
        <p:spPr bwMode="auto">
          <a:xfrm flipH="1">
            <a:off x="838200" y="3768725"/>
            <a:ext cx="762000" cy="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SCSI Block Diagram</a:t>
            </a:r>
          </a:p>
        </p:txBody>
      </p:sp>
      <p:sp>
        <p:nvSpPr>
          <p:cNvPr id="75784" name="Text Box 4"/>
          <p:cNvSpPr txBox="1">
            <a:spLocks noChangeArrowheads="1"/>
          </p:cNvSpPr>
          <p:nvPr/>
        </p:nvSpPr>
        <p:spPr bwMode="auto">
          <a:xfrm>
            <a:off x="1295400" y="3311525"/>
            <a:ext cx="1600200" cy="8413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SCSI bus controller</a:t>
            </a:r>
          </a:p>
        </p:txBody>
      </p:sp>
      <p:sp>
        <p:nvSpPr>
          <p:cNvPr id="75785" name="Rectangle 5"/>
          <p:cNvSpPr>
            <a:spLocks noChangeArrowheads="1"/>
          </p:cNvSpPr>
          <p:nvPr/>
        </p:nvSpPr>
        <p:spPr bwMode="auto">
          <a:xfrm>
            <a:off x="3886200" y="3311525"/>
            <a:ext cx="1001713" cy="8413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I/O device</a:t>
            </a:r>
          </a:p>
        </p:txBody>
      </p:sp>
      <p:sp>
        <p:nvSpPr>
          <p:cNvPr id="75786" name="Rectangle 6"/>
          <p:cNvSpPr>
            <a:spLocks noChangeArrowheads="1"/>
          </p:cNvSpPr>
          <p:nvPr/>
        </p:nvSpPr>
        <p:spPr bwMode="auto">
          <a:xfrm>
            <a:off x="5676900" y="3311525"/>
            <a:ext cx="1001713" cy="8413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I/O device</a:t>
            </a:r>
          </a:p>
        </p:txBody>
      </p:sp>
      <p:sp>
        <p:nvSpPr>
          <p:cNvPr id="75787" name="Rectangle 7"/>
          <p:cNvSpPr>
            <a:spLocks noChangeArrowheads="1"/>
          </p:cNvSpPr>
          <p:nvPr/>
        </p:nvSpPr>
        <p:spPr bwMode="auto">
          <a:xfrm>
            <a:off x="7467600" y="3311525"/>
            <a:ext cx="1001713" cy="8413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I/O device</a:t>
            </a:r>
          </a:p>
        </p:txBody>
      </p:sp>
      <p:sp>
        <p:nvSpPr>
          <p:cNvPr id="75788" name="Rectangle 14"/>
          <p:cNvSpPr>
            <a:spLocks noChangeArrowheads="1"/>
          </p:cNvSpPr>
          <p:nvPr/>
        </p:nvSpPr>
        <p:spPr bwMode="auto">
          <a:xfrm>
            <a:off x="7772400" y="4284663"/>
            <a:ext cx="3810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89" name="Rectangle 15"/>
          <p:cNvSpPr>
            <a:spLocks noChangeArrowheads="1"/>
          </p:cNvSpPr>
          <p:nvPr/>
        </p:nvSpPr>
        <p:spPr bwMode="auto">
          <a:xfrm>
            <a:off x="2895600" y="3387725"/>
            <a:ext cx="76200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90" name="Rectangle 16"/>
          <p:cNvSpPr>
            <a:spLocks noChangeArrowheads="1"/>
          </p:cNvSpPr>
          <p:nvPr/>
        </p:nvSpPr>
        <p:spPr bwMode="auto">
          <a:xfrm>
            <a:off x="3810000" y="3387725"/>
            <a:ext cx="76200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91" name="Rectangle 17"/>
          <p:cNvSpPr>
            <a:spLocks noChangeArrowheads="1"/>
          </p:cNvSpPr>
          <p:nvPr/>
        </p:nvSpPr>
        <p:spPr bwMode="auto">
          <a:xfrm>
            <a:off x="3810000" y="3768725"/>
            <a:ext cx="76200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92" name="Rectangle 18"/>
          <p:cNvSpPr>
            <a:spLocks noChangeArrowheads="1"/>
          </p:cNvSpPr>
          <p:nvPr/>
        </p:nvSpPr>
        <p:spPr bwMode="auto">
          <a:xfrm>
            <a:off x="5597525" y="3768725"/>
            <a:ext cx="76200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93" name="Rectangle 19"/>
          <p:cNvSpPr>
            <a:spLocks noChangeArrowheads="1"/>
          </p:cNvSpPr>
          <p:nvPr/>
        </p:nvSpPr>
        <p:spPr bwMode="auto">
          <a:xfrm>
            <a:off x="5600700" y="3387725"/>
            <a:ext cx="76200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94" name="Rectangle 20"/>
          <p:cNvSpPr>
            <a:spLocks noChangeArrowheads="1"/>
          </p:cNvSpPr>
          <p:nvPr/>
        </p:nvSpPr>
        <p:spPr bwMode="auto">
          <a:xfrm>
            <a:off x="7391400" y="3387725"/>
            <a:ext cx="76200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95" name="Rectangle 21"/>
          <p:cNvSpPr>
            <a:spLocks noChangeArrowheads="1"/>
          </p:cNvSpPr>
          <p:nvPr/>
        </p:nvSpPr>
        <p:spPr bwMode="auto">
          <a:xfrm>
            <a:off x="7391400" y="3768725"/>
            <a:ext cx="76200" cy="304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99388" name="Group 28"/>
          <p:cNvGrpSpPr>
            <a:grpSpLocks/>
          </p:cNvGrpSpPr>
          <p:nvPr/>
        </p:nvGrpSpPr>
        <p:grpSpPr bwMode="auto">
          <a:xfrm>
            <a:off x="1219200" y="1558925"/>
            <a:ext cx="6138863" cy="4003675"/>
            <a:chOff x="768" y="624"/>
            <a:chExt cx="3867" cy="2522"/>
          </a:xfrm>
        </p:grpSpPr>
        <p:sp>
          <p:nvSpPr>
            <p:cNvPr id="75797" name="AutoShape 25"/>
            <p:cNvSpPr>
              <a:spLocks/>
            </p:cNvSpPr>
            <p:nvPr/>
          </p:nvSpPr>
          <p:spPr bwMode="auto">
            <a:xfrm>
              <a:off x="768" y="2583"/>
              <a:ext cx="987" cy="312"/>
            </a:xfrm>
            <a:prstGeom prst="accentCallout2">
              <a:avLst>
                <a:gd name="adj1" fmla="val 23079"/>
                <a:gd name="adj2" fmla="val 104861"/>
                <a:gd name="adj3" fmla="val 23079"/>
                <a:gd name="adj4" fmla="val 120769"/>
                <a:gd name="adj5" fmla="val -219551"/>
                <a:gd name="adj6" fmla="val 137282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SCSI bus</a:t>
              </a:r>
            </a:p>
          </p:txBody>
        </p:sp>
        <p:sp>
          <p:nvSpPr>
            <p:cNvPr id="75798" name="AutoShape 23"/>
            <p:cNvSpPr>
              <a:spLocks/>
            </p:cNvSpPr>
            <p:nvPr/>
          </p:nvSpPr>
          <p:spPr bwMode="auto">
            <a:xfrm>
              <a:off x="912" y="624"/>
              <a:ext cx="1104" cy="768"/>
            </a:xfrm>
            <a:prstGeom prst="accentCallout2">
              <a:avLst>
                <a:gd name="adj1" fmla="val 9375"/>
                <a:gd name="adj2" fmla="val -4347"/>
                <a:gd name="adj3" fmla="val 9375"/>
                <a:gd name="adj4" fmla="val -14130"/>
                <a:gd name="adj5" fmla="val 175653"/>
                <a:gd name="adj6" fmla="val -24185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System bus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I/O bus</a:t>
              </a:r>
            </a:p>
          </p:txBody>
        </p:sp>
        <p:sp>
          <p:nvSpPr>
            <p:cNvPr id="75799" name="AutoShape 24"/>
            <p:cNvSpPr>
              <a:spLocks/>
            </p:cNvSpPr>
            <p:nvPr/>
          </p:nvSpPr>
          <p:spPr bwMode="auto">
            <a:xfrm>
              <a:off x="2597" y="1091"/>
              <a:ext cx="955" cy="397"/>
            </a:xfrm>
            <a:prstGeom prst="accentCallout2">
              <a:avLst>
                <a:gd name="adj1" fmla="val 18134"/>
                <a:gd name="adj2" fmla="val -5028"/>
                <a:gd name="adj3" fmla="val 18134"/>
                <a:gd name="adj4" fmla="val -39583"/>
                <a:gd name="adj5" fmla="val 173806"/>
                <a:gd name="adj6" fmla="val -75394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SCSI port</a:t>
              </a:r>
            </a:p>
          </p:txBody>
        </p:sp>
        <p:sp>
          <p:nvSpPr>
            <p:cNvPr id="75800" name="AutoShape 26"/>
            <p:cNvSpPr>
              <a:spLocks/>
            </p:cNvSpPr>
            <p:nvPr/>
          </p:nvSpPr>
          <p:spPr bwMode="auto">
            <a:xfrm>
              <a:off x="3600" y="2810"/>
              <a:ext cx="1035" cy="336"/>
            </a:xfrm>
            <a:prstGeom prst="accentCallout2">
              <a:avLst>
                <a:gd name="adj1" fmla="val 21431"/>
                <a:gd name="adj2" fmla="val 104639"/>
                <a:gd name="adj3" fmla="val 21431"/>
                <a:gd name="adj4" fmla="val 120292"/>
                <a:gd name="adj5" fmla="val -87204"/>
                <a:gd name="adj6" fmla="val 136523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Terminator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SCSI Connectors</a:t>
            </a:r>
          </a:p>
        </p:txBody>
      </p:sp>
      <p:pic>
        <p:nvPicPr>
          <p:cNvPr id="76803" name="Picture 4" descr="C:\WINDOWS\Desktop\Scott\IMAGES\SCSIConnec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3576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0397" name="Group 13"/>
          <p:cNvGrpSpPr>
            <a:grpSpLocks/>
          </p:cNvGrpSpPr>
          <p:nvPr/>
        </p:nvGrpSpPr>
        <p:grpSpPr bwMode="auto">
          <a:xfrm>
            <a:off x="7231063" y="1154113"/>
            <a:ext cx="1608137" cy="4256087"/>
            <a:chOff x="4555" y="727"/>
            <a:chExt cx="1013" cy="2681"/>
          </a:xfrm>
        </p:grpSpPr>
        <p:sp>
          <p:nvSpPr>
            <p:cNvPr id="76810" name="AutoShape 5"/>
            <p:cNvSpPr>
              <a:spLocks/>
            </p:cNvSpPr>
            <p:nvPr/>
          </p:nvSpPr>
          <p:spPr bwMode="auto">
            <a:xfrm>
              <a:off x="4555" y="727"/>
              <a:ext cx="1008" cy="576"/>
            </a:xfrm>
            <a:prstGeom prst="accentCallout2">
              <a:avLst>
                <a:gd name="adj1" fmla="val 12500"/>
                <a:gd name="adj2" fmla="val -4764"/>
                <a:gd name="adj3" fmla="val 12500"/>
                <a:gd name="adj4" fmla="val -26588"/>
                <a:gd name="adj5" fmla="val 36111"/>
                <a:gd name="adj6" fmla="val -49208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Narrow SCSI</a:t>
              </a:r>
            </a:p>
          </p:txBody>
        </p:sp>
        <p:sp>
          <p:nvSpPr>
            <p:cNvPr id="76811" name="AutoShape 6"/>
            <p:cNvSpPr>
              <a:spLocks/>
            </p:cNvSpPr>
            <p:nvPr/>
          </p:nvSpPr>
          <p:spPr bwMode="auto">
            <a:xfrm>
              <a:off x="4555" y="1476"/>
              <a:ext cx="1008" cy="576"/>
            </a:xfrm>
            <a:prstGeom prst="accentCallout2">
              <a:avLst>
                <a:gd name="adj1" fmla="val 12500"/>
                <a:gd name="adj2" fmla="val -4764"/>
                <a:gd name="adj3" fmla="val 12500"/>
                <a:gd name="adj4" fmla="val -37301"/>
                <a:gd name="adj5" fmla="val 28819"/>
                <a:gd name="adj6" fmla="val -71231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Fast</a:t>
              </a:r>
              <a:br>
                <a:rPr lang="en-US" altLang="en-US" sz="2400"/>
              </a:br>
              <a:r>
                <a:rPr lang="en-US" altLang="en-US" sz="2400"/>
                <a:t>SCSI</a:t>
              </a:r>
            </a:p>
          </p:txBody>
        </p:sp>
        <p:sp>
          <p:nvSpPr>
            <p:cNvPr id="76812" name="AutoShape 7"/>
            <p:cNvSpPr>
              <a:spLocks/>
            </p:cNvSpPr>
            <p:nvPr/>
          </p:nvSpPr>
          <p:spPr bwMode="auto">
            <a:xfrm>
              <a:off x="4560" y="2148"/>
              <a:ext cx="1008" cy="576"/>
            </a:xfrm>
            <a:prstGeom prst="accentCallout2">
              <a:avLst>
                <a:gd name="adj1" fmla="val 12500"/>
                <a:gd name="adj2" fmla="val -4764"/>
                <a:gd name="adj3" fmla="val 12500"/>
                <a:gd name="adj4" fmla="val -32241"/>
                <a:gd name="adj5" fmla="val 38194"/>
                <a:gd name="adj6" fmla="val -60912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Fast Wide SCSI</a:t>
              </a:r>
            </a:p>
          </p:txBody>
        </p:sp>
        <p:sp>
          <p:nvSpPr>
            <p:cNvPr id="76813" name="AutoShape 8"/>
            <p:cNvSpPr>
              <a:spLocks/>
            </p:cNvSpPr>
            <p:nvPr/>
          </p:nvSpPr>
          <p:spPr bwMode="auto">
            <a:xfrm>
              <a:off x="4560" y="2832"/>
              <a:ext cx="1008" cy="576"/>
            </a:xfrm>
            <a:prstGeom prst="accentCallout2">
              <a:avLst>
                <a:gd name="adj1" fmla="val 12500"/>
                <a:gd name="adj2" fmla="val -4764"/>
                <a:gd name="adj3" fmla="val 12500"/>
                <a:gd name="adj4" fmla="val -32241"/>
                <a:gd name="adj5" fmla="val 38194"/>
                <a:gd name="adj6" fmla="val -60912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Ultra </a:t>
              </a:r>
              <a:br>
                <a:rPr lang="en-US" altLang="en-US" sz="2400"/>
              </a:br>
              <a:r>
                <a:rPr lang="en-US" altLang="en-US" sz="2400"/>
                <a:t>SCSI</a:t>
              </a:r>
            </a:p>
          </p:txBody>
        </p:sp>
      </p:grpSp>
      <p:grpSp>
        <p:nvGrpSpPr>
          <p:cNvPr id="400398" name="Group 14"/>
          <p:cNvGrpSpPr>
            <a:grpSpLocks/>
          </p:cNvGrpSpPr>
          <p:nvPr/>
        </p:nvGrpSpPr>
        <p:grpSpPr bwMode="auto">
          <a:xfrm>
            <a:off x="495300" y="1905000"/>
            <a:ext cx="1287463" cy="3810000"/>
            <a:chOff x="312" y="1200"/>
            <a:chExt cx="811" cy="2400"/>
          </a:xfrm>
        </p:grpSpPr>
        <p:sp>
          <p:nvSpPr>
            <p:cNvPr id="76806" name="AutoShape 9"/>
            <p:cNvSpPr>
              <a:spLocks/>
            </p:cNvSpPr>
            <p:nvPr/>
          </p:nvSpPr>
          <p:spPr bwMode="auto">
            <a:xfrm>
              <a:off x="312" y="1200"/>
              <a:ext cx="811" cy="384"/>
            </a:xfrm>
            <a:prstGeom prst="accentCallout2">
              <a:avLst>
                <a:gd name="adj1" fmla="val 18750"/>
                <a:gd name="adj2" fmla="val 105917"/>
                <a:gd name="adj3" fmla="val 18750"/>
                <a:gd name="adj4" fmla="val 118125"/>
                <a:gd name="adj5" fmla="val -9116"/>
                <a:gd name="adj6" fmla="val 130824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50 pins</a:t>
              </a:r>
            </a:p>
          </p:txBody>
        </p:sp>
        <p:sp>
          <p:nvSpPr>
            <p:cNvPr id="76807" name="AutoShape 10"/>
            <p:cNvSpPr>
              <a:spLocks/>
            </p:cNvSpPr>
            <p:nvPr/>
          </p:nvSpPr>
          <p:spPr bwMode="auto">
            <a:xfrm>
              <a:off x="312" y="1872"/>
              <a:ext cx="811" cy="384"/>
            </a:xfrm>
            <a:prstGeom prst="accentCallout2">
              <a:avLst>
                <a:gd name="adj1" fmla="val 18750"/>
                <a:gd name="adj2" fmla="val 105917"/>
                <a:gd name="adj3" fmla="val 18750"/>
                <a:gd name="adj4" fmla="val 141306"/>
                <a:gd name="adj5" fmla="val -25782"/>
                <a:gd name="adj6" fmla="val 178176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50 pins</a:t>
              </a:r>
            </a:p>
          </p:txBody>
        </p:sp>
        <p:sp>
          <p:nvSpPr>
            <p:cNvPr id="76808" name="AutoShape 11"/>
            <p:cNvSpPr>
              <a:spLocks/>
            </p:cNvSpPr>
            <p:nvPr/>
          </p:nvSpPr>
          <p:spPr bwMode="auto">
            <a:xfrm>
              <a:off x="312" y="2592"/>
              <a:ext cx="811" cy="384"/>
            </a:xfrm>
            <a:prstGeom prst="accentCallout2">
              <a:avLst>
                <a:gd name="adj1" fmla="val 18750"/>
                <a:gd name="adj2" fmla="val 105917"/>
                <a:gd name="adj3" fmla="val 18750"/>
                <a:gd name="adj4" fmla="val 135514"/>
                <a:gd name="adj5" fmla="val -36981"/>
                <a:gd name="adj6" fmla="val 166338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68 pins</a:t>
              </a:r>
            </a:p>
          </p:txBody>
        </p:sp>
        <p:sp>
          <p:nvSpPr>
            <p:cNvPr id="76809" name="AutoShape 12"/>
            <p:cNvSpPr>
              <a:spLocks/>
            </p:cNvSpPr>
            <p:nvPr/>
          </p:nvSpPr>
          <p:spPr bwMode="auto">
            <a:xfrm>
              <a:off x="312" y="3216"/>
              <a:ext cx="811" cy="384"/>
            </a:xfrm>
            <a:prstGeom prst="accentCallout2">
              <a:avLst>
                <a:gd name="adj1" fmla="val 18750"/>
                <a:gd name="adj2" fmla="val 105917"/>
                <a:gd name="adj3" fmla="val 18750"/>
                <a:gd name="adj4" fmla="val 129718"/>
                <a:gd name="adj5" fmla="val -28648"/>
                <a:gd name="adj6" fmla="val 154500"/>
              </a:avLst>
            </a:prstGeom>
            <a:solidFill>
              <a:srgbClr val="FFE2A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80 pins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18"/>
          <p:cNvSpPr>
            <a:spLocks noChangeShapeType="1"/>
          </p:cNvSpPr>
          <p:nvPr/>
        </p:nvSpPr>
        <p:spPr bwMode="auto">
          <a:xfrm flipV="1">
            <a:off x="5638800" y="3159125"/>
            <a:ext cx="0" cy="60960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7" name="Line 19"/>
          <p:cNvSpPr>
            <a:spLocks noChangeShapeType="1"/>
          </p:cNvSpPr>
          <p:nvPr/>
        </p:nvSpPr>
        <p:spPr bwMode="auto">
          <a:xfrm flipV="1">
            <a:off x="7110413" y="3159125"/>
            <a:ext cx="0" cy="60960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8" name="Line 17"/>
          <p:cNvSpPr>
            <a:spLocks noChangeShapeType="1"/>
          </p:cNvSpPr>
          <p:nvPr/>
        </p:nvSpPr>
        <p:spPr bwMode="auto">
          <a:xfrm flipV="1">
            <a:off x="4114800" y="3159125"/>
            <a:ext cx="0" cy="60960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9" name="Line 16"/>
          <p:cNvSpPr>
            <a:spLocks noChangeShapeType="1"/>
          </p:cNvSpPr>
          <p:nvPr/>
        </p:nvSpPr>
        <p:spPr bwMode="auto">
          <a:xfrm>
            <a:off x="990600" y="3794125"/>
            <a:ext cx="7010400" cy="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all together</a:t>
            </a:r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1524000" y="3463925"/>
            <a:ext cx="1447800" cy="660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ISA or PCI bus interface</a:t>
            </a:r>
          </a:p>
        </p:txBody>
      </p:sp>
      <p:sp>
        <p:nvSpPr>
          <p:cNvPr id="77832" name="Rectangle 5"/>
          <p:cNvSpPr>
            <a:spLocks noChangeArrowheads="1"/>
          </p:cNvSpPr>
          <p:nvPr/>
        </p:nvSpPr>
        <p:spPr bwMode="auto">
          <a:xfrm>
            <a:off x="3581400" y="2740025"/>
            <a:ext cx="1066800" cy="660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Parallel</a:t>
            </a:r>
            <a:br>
              <a:rPr lang="en-US" altLang="en-US" sz="1800"/>
            </a:br>
            <a:r>
              <a:rPr lang="en-US" altLang="en-US" sz="1800"/>
              <a:t>interface</a:t>
            </a:r>
          </a:p>
        </p:txBody>
      </p:sp>
      <p:sp>
        <p:nvSpPr>
          <p:cNvPr id="77833" name="Rectangle 6"/>
          <p:cNvSpPr>
            <a:spLocks noChangeArrowheads="1"/>
          </p:cNvSpPr>
          <p:nvPr/>
        </p:nvSpPr>
        <p:spPr bwMode="auto">
          <a:xfrm>
            <a:off x="4933950" y="2740025"/>
            <a:ext cx="1333500" cy="660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Serial</a:t>
            </a:r>
            <a:br>
              <a:rPr lang="en-US" altLang="en-US" sz="1800"/>
            </a:br>
            <a:r>
              <a:rPr lang="en-US" altLang="en-US" sz="1800"/>
              <a:t>interface</a:t>
            </a:r>
          </a:p>
        </p:txBody>
      </p:sp>
      <p:sp>
        <p:nvSpPr>
          <p:cNvPr id="77834" name="Rectangle 7"/>
          <p:cNvSpPr>
            <a:spLocks noChangeArrowheads="1"/>
          </p:cNvSpPr>
          <p:nvPr/>
        </p:nvSpPr>
        <p:spPr bwMode="auto">
          <a:xfrm>
            <a:off x="6553200" y="2740025"/>
            <a:ext cx="1066800" cy="660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SCSI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interface</a:t>
            </a:r>
          </a:p>
        </p:txBody>
      </p:sp>
      <p:sp>
        <p:nvSpPr>
          <p:cNvPr id="77835" name="Rectangle 8"/>
          <p:cNvSpPr>
            <a:spLocks noChangeArrowheads="1"/>
          </p:cNvSpPr>
          <p:nvPr/>
        </p:nvSpPr>
        <p:spPr bwMode="auto">
          <a:xfrm>
            <a:off x="3930650" y="2581275"/>
            <a:ext cx="381000" cy="152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836" name="Text Box 9"/>
          <p:cNvSpPr txBox="1">
            <a:spLocks noChangeArrowheads="1"/>
          </p:cNvSpPr>
          <p:nvPr/>
        </p:nvSpPr>
        <p:spPr bwMode="auto">
          <a:xfrm>
            <a:off x="3657600" y="2057400"/>
            <a:ext cx="838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LPT</a:t>
            </a:r>
            <a:br>
              <a:rPr lang="en-US" altLang="en-US" sz="1800"/>
            </a:br>
            <a:r>
              <a:rPr lang="en-US" altLang="en-US" sz="1800"/>
              <a:t>port</a:t>
            </a:r>
          </a:p>
        </p:txBody>
      </p:sp>
      <p:sp>
        <p:nvSpPr>
          <p:cNvPr id="77837" name="Rectangle 10"/>
          <p:cNvSpPr>
            <a:spLocks noChangeArrowheads="1"/>
          </p:cNvSpPr>
          <p:nvPr/>
        </p:nvSpPr>
        <p:spPr bwMode="auto">
          <a:xfrm>
            <a:off x="5029200" y="2581275"/>
            <a:ext cx="381000" cy="152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838" name="Rectangle 11"/>
          <p:cNvSpPr>
            <a:spLocks noChangeArrowheads="1"/>
          </p:cNvSpPr>
          <p:nvPr/>
        </p:nvSpPr>
        <p:spPr bwMode="auto">
          <a:xfrm>
            <a:off x="5816600" y="2581275"/>
            <a:ext cx="381000" cy="152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839" name="Text Box 12"/>
          <p:cNvSpPr txBox="1">
            <a:spLocks noChangeArrowheads="1"/>
          </p:cNvSpPr>
          <p:nvPr/>
        </p:nvSpPr>
        <p:spPr bwMode="auto">
          <a:xfrm>
            <a:off x="4781550" y="2057400"/>
            <a:ext cx="838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COM1</a:t>
            </a:r>
            <a:br>
              <a:rPr lang="en-US" altLang="en-US" sz="1800"/>
            </a:br>
            <a:r>
              <a:rPr lang="en-US" altLang="en-US" sz="1800"/>
              <a:t>port</a:t>
            </a:r>
          </a:p>
        </p:txBody>
      </p:sp>
      <p:sp>
        <p:nvSpPr>
          <p:cNvPr id="77840" name="Text Box 13"/>
          <p:cNvSpPr txBox="1">
            <a:spLocks noChangeArrowheads="1"/>
          </p:cNvSpPr>
          <p:nvPr/>
        </p:nvSpPr>
        <p:spPr bwMode="auto">
          <a:xfrm>
            <a:off x="5600700" y="2057400"/>
            <a:ext cx="838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COM2</a:t>
            </a:r>
            <a:br>
              <a:rPr lang="en-US" altLang="en-US" sz="1800"/>
            </a:br>
            <a:r>
              <a:rPr lang="en-US" altLang="en-US" sz="1800"/>
              <a:t>port</a:t>
            </a:r>
          </a:p>
        </p:txBody>
      </p:sp>
      <p:sp>
        <p:nvSpPr>
          <p:cNvPr id="77841" name="Rectangle 14"/>
          <p:cNvSpPr>
            <a:spLocks noChangeArrowheads="1"/>
          </p:cNvSpPr>
          <p:nvPr/>
        </p:nvSpPr>
        <p:spPr bwMode="auto">
          <a:xfrm>
            <a:off x="6921500" y="2581275"/>
            <a:ext cx="381000" cy="152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842" name="Text Box 15"/>
          <p:cNvSpPr txBox="1">
            <a:spLocks noChangeArrowheads="1"/>
          </p:cNvSpPr>
          <p:nvPr/>
        </p:nvSpPr>
        <p:spPr bwMode="auto">
          <a:xfrm>
            <a:off x="6692900" y="2057400"/>
            <a:ext cx="838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SCSI</a:t>
            </a:r>
            <a:br>
              <a:rPr lang="en-US" altLang="en-US" sz="1800"/>
            </a:br>
            <a:r>
              <a:rPr lang="en-US" altLang="en-US" sz="1800"/>
              <a:t>port</a:t>
            </a:r>
          </a:p>
        </p:txBody>
      </p:sp>
      <p:sp>
        <p:nvSpPr>
          <p:cNvPr id="77843" name="AutoShape 21"/>
          <p:cNvSpPr>
            <a:spLocks/>
          </p:cNvSpPr>
          <p:nvPr/>
        </p:nvSpPr>
        <p:spPr bwMode="auto">
          <a:xfrm>
            <a:off x="1652588" y="4592638"/>
            <a:ext cx="1676400" cy="665162"/>
          </a:xfrm>
          <a:prstGeom prst="accentCallout2">
            <a:avLst>
              <a:gd name="adj1" fmla="val 17185"/>
              <a:gd name="adj2" fmla="val -4546"/>
              <a:gd name="adj3" fmla="val 17185"/>
              <a:gd name="adj4" fmla="val -16477"/>
              <a:gd name="adj5" fmla="val -112648"/>
              <a:gd name="adj6" fmla="val -28787"/>
            </a:avLst>
          </a:prstGeom>
          <a:solidFill>
            <a:srgbClr val="FFE2A7"/>
          </a:solidFill>
          <a:ln w="38100">
            <a:solidFill>
              <a:srgbClr val="F83B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CPU/system</a:t>
            </a:r>
            <a:br>
              <a:rPr lang="en-US" altLang="en-US" sz="1800"/>
            </a:br>
            <a:r>
              <a:rPr lang="en-US" altLang="en-US" sz="1800"/>
              <a:t>bus</a:t>
            </a:r>
          </a:p>
        </p:txBody>
      </p:sp>
      <p:sp>
        <p:nvSpPr>
          <p:cNvPr id="77844" name="AutoShape 23"/>
          <p:cNvSpPr>
            <a:spLocks/>
          </p:cNvSpPr>
          <p:nvPr/>
        </p:nvSpPr>
        <p:spPr bwMode="auto">
          <a:xfrm>
            <a:off x="4267200" y="4592638"/>
            <a:ext cx="1371600" cy="665162"/>
          </a:xfrm>
          <a:prstGeom prst="accentCallout2">
            <a:avLst>
              <a:gd name="adj1" fmla="val 17185"/>
              <a:gd name="adj2" fmla="val -5556"/>
              <a:gd name="adj3" fmla="val 17185"/>
              <a:gd name="adj4" fmla="val -20139"/>
              <a:gd name="adj5" fmla="val -112648"/>
              <a:gd name="adj6" fmla="val -35185"/>
            </a:avLst>
          </a:prstGeom>
          <a:solidFill>
            <a:srgbClr val="FFE2A7"/>
          </a:solidFill>
          <a:ln w="38100">
            <a:solidFill>
              <a:srgbClr val="F83B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ISA or PCI</a:t>
            </a:r>
            <a:br>
              <a:rPr lang="en-US" altLang="en-US" sz="1800"/>
            </a:br>
            <a:r>
              <a:rPr lang="en-US" altLang="en-US" sz="1800"/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AutoShape 2"/>
          <p:cNvSpPr>
            <a:spLocks noChangeArrowheads="1"/>
          </p:cNvSpPr>
          <p:nvPr/>
        </p:nvSpPr>
        <p:spPr bwMode="auto">
          <a:xfrm>
            <a:off x="1447800" y="4700588"/>
            <a:ext cx="7391400" cy="785812"/>
          </a:xfrm>
          <a:prstGeom prst="rightArrow">
            <a:avLst>
              <a:gd name="adj1" fmla="val 48019"/>
              <a:gd name="adj2" fmla="val 43634"/>
            </a:avLst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Detailed Look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Let’s look at a few of the preceding examples in more detail</a:t>
            </a:r>
          </a:p>
          <a:p>
            <a:pPr lvl="1"/>
            <a:r>
              <a:rPr lang="en-US" altLang="en-US" sz="2400" smtClean="0"/>
              <a:t>ISA</a:t>
            </a:r>
          </a:p>
          <a:p>
            <a:pPr lvl="1"/>
            <a:r>
              <a:rPr lang="en-US" altLang="en-US" sz="2400" smtClean="0"/>
              <a:t>PCI</a:t>
            </a:r>
          </a:p>
          <a:p>
            <a:pPr lvl="1"/>
            <a:r>
              <a:rPr lang="en-US" altLang="en-US" sz="2400" smtClean="0"/>
              <a:t>AGP</a:t>
            </a:r>
          </a:p>
          <a:p>
            <a:pPr lvl="1"/>
            <a:r>
              <a:rPr lang="en-US" altLang="en-US" sz="2400" smtClean="0"/>
              <a:t>Serial</a:t>
            </a:r>
          </a:p>
          <a:p>
            <a:pPr lvl="1"/>
            <a:r>
              <a:rPr lang="en-US" altLang="en-US" sz="2400" smtClean="0"/>
              <a:t>Parallel</a:t>
            </a:r>
          </a:p>
          <a:p>
            <a:pPr lvl="1"/>
            <a:r>
              <a:rPr lang="en-US" altLang="en-US" sz="2400" smtClean="0"/>
              <a:t>SCSI</a:t>
            </a:r>
          </a:p>
          <a:p>
            <a:pPr lvl="1"/>
            <a:r>
              <a:rPr lang="en-US" altLang="en-US" sz="2400" smtClean="0"/>
              <a:t>Ethernet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Ethernet Interfaces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History</a:t>
            </a:r>
          </a:p>
          <a:p>
            <a:pPr lvl="1"/>
            <a:r>
              <a:rPr lang="en-US" altLang="en-US" sz="2400" smtClean="0"/>
              <a:t>In 1980, Xerox, Digital Equipment Corporation (DEC, now Compaq), and Intel published a specification for an “Ethernet” LAN (local area network)</a:t>
            </a:r>
          </a:p>
          <a:p>
            <a:pPr lvl="1"/>
            <a:r>
              <a:rPr lang="en-US" altLang="en-US" sz="2400" smtClean="0"/>
              <a:t>Now exists as a standard - IEEE 802.3</a:t>
            </a:r>
          </a:p>
          <a:p>
            <a:pPr lvl="2"/>
            <a:r>
              <a:rPr lang="en-US" altLang="en-US" sz="2000" smtClean="0"/>
              <a:t>Physical interface uses either coax cable with BNC connectors or twisted pair cable with RJ-45 connectors (10Base-T)</a:t>
            </a:r>
          </a:p>
          <a:p>
            <a:pPr lvl="1"/>
            <a:r>
              <a:rPr lang="en-US" altLang="en-US" sz="2400" smtClean="0"/>
              <a:t>Fast Ethernet</a:t>
            </a:r>
          </a:p>
          <a:p>
            <a:pPr lvl="2"/>
            <a:r>
              <a:rPr lang="en-US" altLang="en-US" sz="2000" smtClean="0"/>
              <a:t>Specified in IEEE 802.3u (100Base-TX)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Ethernet Interfaces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Rate</a:t>
            </a:r>
          </a:p>
          <a:p>
            <a:pPr lvl="1"/>
            <a:r>
              <a:rPr lang="en-US" altLang="en-US" smtClean="0"/>
              <a:t>10 Mbits/s for Ethernet (10Base-T)</a:t>
            </a:r>
          </a:p>
          <a:p>
            <a:pPr lvl="1"/>
            <a:r>
              <a:rPr lang="en-US" altLang="en-US" smtClean="0"/>
              <a:t>100 Mbits/s for Fast Ethernet (100Base-TX)</a:t>
            </a:r>
          </a:p>
          <a:p>
            <a:r>
              <a:rPr lang="en-US" altLang="en-US" smtClean="0"/>
              <a:t>Configuration</a:t>
            </a:r>
          </a:p>
          <a:p>
            <a:pPr lvl="1"/>
            <a:r>
              <a:rPr lang="en-US" altLang="en-US" smtClean="0"/>
              <a:t>Serial, multi-point (token ring or token bus)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Token Bus</a:t>
            </a:r>
          </a:p>
        </p:txBody>
      </p:sp>
      <p:sp>
        <p:nvSpPr>
          <p:cNvPr id="81923" name="Line 8"/>
          <p:cNvSpPr>
            <a:spLocks noChangeShapeType="1"/>
          </p:cNvSpPr>
          <p:nvPr/>
        </p:nvSpPr>
        <p:spPr bwMode="auto">
          <a:xfrm>
            <a:off x="1066800" y="3505200"/>
            <a:ext cx="7162800" cy="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1924" name="Group 20"/>
          <p:cNvGrpSpPr>
            <a:grpSpLocks/>
          </p:cNvGrpSpPr>
          <p:nvPr/>
        </p:nvGrpSpPr>
        <p:grpSpPr bwMode="auto">
          <a:xfrm>
            <a:off x="5156200" y="2092325"/>
            <a:ext cx="709613" cy="1568450"/>
            <a:chOff x="3312" y="1318"/>
            <a:chExt cx="447" cy="988"/>
          </a:xfrm>
        </p:grpSpPr>
        <p:pic>
          <p:nvPicPr>
            <p:cNvPr id="8193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318"/>
              <a:ext cx="447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38" name="Line 12"/>
            <p:cNvSpPr>
              <a:spLocks noChangeShapeType="1"/>
            </p:cNvSpPr>
            <p:nvPr/>
          </p:nvSpPr>
          <p:spPr bwMode="auto">
            <a:xfrm flipV="1">
              <a:off x="3504" y="1730"/>
              <a:ext cx="0" cy="432"/>
            </a:xfrm>
            <a:prstGeom prst="line">
              <a:avLst/>
            </a:prstGeom>
            <a:noFill/>
            <a:ln w="152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9" name="Rectangle 13"/>
            <p:cNvSpPr>
              <a:spLocks noChangeArrowheads="1"/>
            </p:cNvSpPr>
            <p:nvPr/>
          </p:nvSpPr>
          <p:spPr bwMode="auto">
            <a:xfrm>
              <a:off x="3360" y="2114"/>
              <a:ext cx="288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1925" name="Group 21"/>
          <p:cNvGrpSpPr>
            <a:grpSpLocks/>
          </p:cNvGrpSpPr>
          <p:nvPr/>
        </p:nvGrpSpPr>
        <p:grpSpPr bwMode="auto">
          <a:xfrm>
            <a:off x="3683000" y="3352800"/>
            <a:ext cx="709613" cy="1528763"/>
            <a:chOff x="2411" y="2112"/>
            <a:chExt cx="447" cy="963"/>
          </a:xfrm>
        </p:grpSpPr>
        <p:pic>
          <p:nvPicPr>
            <p:cNvPr id="8193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" y="2640"/>
              <a:ext cx="447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35" name="Line 9"/>
            <p:cNvSpPr>
              <a:spLocks noChangeShapeType="1"/>
            </p:cNvSpPr>
            <p:nvPr/>
          </p:nvSpPr>
          <p:spPr bwMode="auto">
            <a:xfrm flipV="1">
              <a:off x="2640" y="2256"/>
              <a:ext cx="0" cy="432"/>
            </a:xfrm>
            <a:prstGeom prst="line">
              <a:avLst/>
            </a:prstGeom>
            <a:noFill/>
            <a:ln w="152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Rectangle 14"/>
            <p:cNvSpPr>
              <a:spLocks noChangeArrowheads="1"/>
            </p:cNvSpPr>
            <p:nvPr/>
          </p:nvSpPr>
          <p:spPr bwMode="auto">
            <a:xfrm>
              <a:off x="2496" y="2112"/>
              <a:ext cx="288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1926" name="Group 22"/>
          <p:cNvGrpSpPr>
            <a:grpSpLocks/>
          </p:cNvGrpSpPr>
          <p:nvPr/>
        </p:nvGrpSpPr>
        <p:grpSpPr bwMode="auto">
          <a:xfrm>
            <a:off x="2209800" y="2089150"/>
            <a:ext cx="709613" cy="1568450"/>
            <a:chOff x="1632" y="1316"/>
            <a:chExt cx="447" cy="988"/>
          </a:xfrm>
        </p:grpSpPr>
        <p:pic>
          <p:nvPicPr>
            <p:cNvPr id="8193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316"/>
              <a:ext cx="447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32" name="Line 15"/>
            <p:cNvSpPr>
              <a:spLocks noChangeShapeType="1"/>
            </p:cNvSpPr>
            <p:nvPr/>
          </p:nvSpPr>
          <p:spPr bwMode="auto">
            <a:xfrm flipV="1">
              <a:off x="1824" y="1728"/>
              <a:ext cx="0" cy="432"/>
            </a:xfrm>
            <a:prstGeom prst="line">
              <a:avLst/>
            </a:prstGeom>
            <a:noFill/>
            <a:ln w="152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3" name="Rectangle 10"/>
            <p:cNvSpPr>
              <a:spLocks noChangeArrowheads="1"/>
            </p:cNvSpPr>
            <p:nvPr/>
          </p:nvSpPr>
          <p:spPr bwMode="auto">
            <a:xfrm>
              <a:off x="1680" y="2112"/>
              <a:ext cx="288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81927" name="Group 19"/>
          <p:cNvGrpSpPr>
            <a:grpSpLocks/>
          </p:cNvGrpSpPr>
          <p:nvPr/>
        </p:nvGrpSpPr>
        <p:grpSpPr bwMode="auto">
          <a:xfrm>
            <a:off x="6629400" y="3359150"/>
            <a:ext cx="709613" cy="1528763"/>
            <a:chOff x="4416" y="2116"/>
            <a:chExt cx="447" cy="963"/>
          </a:xfrm>
        </p:grpSpPr>
        <p:pic>
          <p:nvPicPr>
            <p:cNvPr id="8192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644"/>
              <a:ext cx="447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29" name="Line 17"/>
            <p:cNvSpPr>
              <a:spLocks noChangeShapeType="1"/>
            </p:cNvSpPr>
            <p:nvPr/>
          </p:nvSpPr>
          <p:spPr bwMode="auto">
            <a:xfrm flipV="1">
              <a:off x="4645" y="2260"/>
              <a:ext cx="0" cy="432"/>
            </a:xfrm>
            <a:prstGeom prst="line">
              <a:avLst/>
            </a:prstGeom>
            <a:noFill/>
            <a:ln w="152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0" name="Rectangle 18"/>
            <p:cNvSpPr>
              <a:spLocks noChangeArrowheads="1"/>
            </p:cNvSpPr>
            <p:nvPr/>
          </p:nvSpPr>
          <p:spPr bwMode="auto">
            <a:xfrm>
              <a:off x="4501" y="2116"/>
              <a:ext cx="288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 Picture – older device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85838"/>
            <a:ext cx="6267450" cy="5102225"/>
          </a:xfrm>
        </p:spPr>
        <p:txBody>
          <a:bodyPr/>
          <a:lstStyle/>
          <a:p>
            <a:r>
              <a:rPr lang="en-US" altLang="en-US" sz="2000" smtClean="0"/>
              <a:t>This picture shows an internal view of some of the I/O ports on the right and a covered view on the left. </a:t>
            </a:r>
          </a:p>
          <a:p>
            <a:r>
              <a:rPr lang="en-US" altLang="en-US" sz="2000" smtClean="0"/>
              <a:t>On the back of computers are several I/O ports. </a:t>
            </a:r>
          </a:p>
          <a:p>
            <a:r>
              <a:rPr lang="en-US" altLang="en-US" sz="2000" smtClean="0"/>
              <a:t>Above, on the very top are two PS/2 ports, normally used for mouse and keyboard connections. </a:t>
            </a:r>
          </a:p>
          <a:p>
            <a:r>
              <a:rPr lang="en-US" altLang="en-US" sz="2000" smtClean="0"/>
              <a:t>Below those are two USB, (or Universal Serial Bus), ports. </a:t>
            </a:r>
          </a:p>
          <a:p>
            <a:r>
              <a:rPr lang="en-US" altLang="en-US" sz="2000" smtClean="0"/>
              <a:t>Below those are two serial ports beside a long parallel port that is often used to connect to a printer. </a:t>
            </a:r>
          </a:p>
          <a:p>
            <a:r>
              <a:rPr lang="en-US" altLang="en-US" sz="2000" smtClean="0"/>
              <a:t>On the bottom right is a game port for joysticks or other game controllers.</a:t>
            </a:r>
          </a:p>
          <a:p>
            <a:r>
              <a:rPr lang="en-US" altLang="en-US" sz="2000" smtClean="0"/>
              <a:t>On the bottom left is a microphone hook up, a speaker hook up, and an additional hook up for another sound input device like a musical keyboard. </a:t>
            </a:r>
          </a:p>
        </p:txBody>
      </p:sp>
      <p:pic>
        <p:nvPicPr>
          <p:cNvPr id="15364" name="Picture 4" descr="io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58900"/>
            <a:ext cx="272415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4724400"/>
            <a:ext cx="709612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7" name="Line 40"/>
          <p:cNvSpPr>
            <a:spLocks noChangeShapeType="1"/>
          </p:cNvSpPr>
          <p:nvPr/>
        </p:nvSpPr>
        <p:spPr bwMode="auto">
          <a:xfrm rot="3025712" flipH="1" flipV="1">
            <a:off x="2704306" y="4228307"/>
            <a:ext cx="1587" cy="68580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829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677988"/>
            <a:ext cx="709613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4719638"/>
            <a:ext cx="709612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Token Ring</a:t>
            </a:r>
          </a:p>
        </p:txBody>
      </p:sp>
      <p:sp>
        <p:nvSpPr>
          <p:cNvPr id="82951" name="Oval 26"/>
          <p:cNvSpPr>
            <a:spLocks noChangeArrowheads="1"/>
          </p:cNvSpPr>
          <p:nvPr/>
        </p:nvSpPr>
        <p:spPr bwMode="auto">
          <a:xfrm>
            <a:off x="2743200" y="2209800"/>
            <a:ext cx="3810000" cy="2667000"/>
          </a:xfrm>
          <a:prstGeom prst="ellips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8295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747838"/>
            <a:ext cx="709612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3" name="Line 29"/>
          <p:cNvSpPr>
            <a:spLocks noChangeShapeType="1"/>
          </p:cNvSpPr>
          <p:nvPr/>
        </p:nvSpPr>
        <p:spPr bwMode="auto">
          <a:xfrm rot="18574288" flipV="1">
            <a:off x="2780506" y="2248694"/>
            <a:ext cx="1588" cy="68580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4" name="Rectangle 30"/>
          <p:cNvSpPr>
            <a:spLocks noChangeArrowheads="1"/>
          </p:cNvSpPr>
          <p:nvPr/>
        </p:nvSpPr>
        <p:spPr bwMode="auto">
          <a:xfrm rot="-2881718">
            <a:off x="2819400" y="26670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955" name="Rectangle 32"/>
          <p:cNvSpPr>
            <a:spLocks noChangeArrowheads="1"/>
          </p:cNvSpPr>
          <p:nvPr/>
        </p:nvSpPr>
        <p:spPr bwMode="auto">
          <a:xfrm rot="-2881718">
            <a:off x="6019800" y="41148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956" name="Line 33"/>
          <p:cNvSpPr>
            <a:spLocks noChangeShapeType="1"/>
          </p:cNvSpPr>
          <p:nvPr/>
        </p:nvSpPr>
        <p:spPr bwMode="auto">
          <a:xfrm rot="18574288" flipV="1">
            <a:off x="6631781" y="4229894"/>
            <a:ext cx="1588" cy="68580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7" name="Rectangle 35"/>
          <p:cNvSpPr>
            <a:spLocks noChangeArrowheads="1"/>
          </p:cNvSpPr>
          <p:nvPr/>
        </p:nvSpPr>
        <p:spPr bwMode="auto">
          <a:xfrm rot="2881718" flipH="1">
            <a:off x="5967413" y="26670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958" name="Line 36"/>
          <p:cNvSpPr>
            <a:spLocks noChangeShapeType="1"/>
          </p:cNvSpPr>
          <p:nvPr/>
        </p:nvSpPr>
        <p:spPr bwMode="auto">
          <a:xfrm rot="3025712" flipH="1" flipV="1">
            <a:off x="6590506" y="2170907"/>
            <a:ext cx="1587" cy="685800"/>
          </a:xfrm>
          <a:prstGeom prst="line">
            <a:avLst/>
          </a:prstGeom>
          <a:noFill/>
          <a:ln w="152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9" name="Rectangle 39"/>
          <p:cNvSpPr>
            <a:spLocks noChangeArrowheads="1"/>
          </p:cNvSpPr>
          <p:nvPr/>
        </p:nvSpPr>
        <p:spPr bwMode="auto">
          <a:xfrm rot="2881718" flipH="1">
            <a:off x="2819400" y="41148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Ethernet Adapter Example - PCI</a:t>
            </a:r>
          </a:p>
        </p:txBody>
      </p:sp>
      <p:pic>
        <p:nvPicPr>
          <p:cNvPr id="83971" name="Picture 5" descr="C:\WINDOWS\Desktop\Scott\IMAGES\EthernetAdapt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82688"/>
            <a:ext cx="5029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AutoShape 7"/>
          <p:cNvSpPr>
            <a:spLocks/>
          </p:cNvSpPr>
          <p:nvPr/>
        </p:nvSpPr>
        <p:spPr bwMode="auto">
          <a:xfrm>
            <a:off x="304800" y="2628900"/>
            <a:ext cx="1260475" cy="800100"/>
          </a:xfrm>
          <a:prstGeom prst="accentCallout2">
            <a:avLst>
              <a:gd name="adj1" fmla="val 14287"/>
              <a:gd name="adj2" fmla="val 106046"/>
              <a:gd name="adj3" fmla="val 14287"/>
              <a:gd name="adj4" fmla="val 152394"/>
              <a:gd name="adj5" fmla="val 87699"/>
              <a:gd name="adj6" fmla="val 200505"/>
            </a:avLst>
          </a:prstGeom>
          <a:solidFill>
            <a:srgbClr val="FFE2A7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RJ-45</a:t>
            </a:r>
            <a:br>
              <a:rPr lang="en-US" altLang="en-US" sz="1800"/>
            </a:br>
            <a:r>
              <a:rPr lang="en-US" altLang="en-US" sz="1800"/>
              <a:t>connector</a:t>
            </a:r>
          </a:p>
        </p:txBody>
      </p:sp>
      <p:sp>
        <p:nvSpPr>
          <p:cNvPr id="83973" name="AutoShape 8"/>
          <p:cNvSpPr>
            <a:spLocks/>
          </p:cNvSpPr>
          <p:nvPr/>
        </p:nvSpPr>
        <p:spPr bwMode="auto">
          <a:xfrm>
            <a:off x="304800" y="4267200"/>
            <a:ext cx="1260475" cy="800100"/>
          </a:xfrm>
          <a:prstGeom prst="accentCallout2">
            <a:avLst>
              <a:gd name="adj1" fmla="val 14287"/>
              <a:gd name="adj2" fmla="val 106046"/>
              <a:gd name="adj3" fmla="val 14287"/>
              <a:gd name="adj4" fmla="val 131611"/>
              <a:gd name="adj5" fmla="val -15875"/>
              <a:gd name="adj6" fmla="val 158060"/>
            </a:avLst>
          </a:prstGeom>
          <a:solidFill>
            <a:srgbClr val="FFE2A7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BNC</a:t>
            </a:r>
            <a:br>
              <a:rPr lang="en-US" altLang="en-US" sz="1800"/>
            </a:br>
            <a:r>
              <a:rPr lang="en-US" altLang="en-US" sz="1800"/>
              <a:t>connector</a:t>
            </a:r>
          </a:p>
        </p:txBody>
      </p:sp>
      <p:sp>
        <p:nvSpPr>
          <p:cNvPr id="83974" name="AutoShape 9"/>
          <p:cNvSpPr>
            <a:spLocks/>
          </p:cNvSpPr>
          <p:nvPr/>
        </p:nvSpPr>
        <p:spPr bwMode="auto">
          <a:xfrm>
            <a:off x="6400800" y="4572000"/>
            <a:ext cx="1524000" cy="890588"/>
          </a:xfrm>
          <a:prstGeom prst="accentCallout2">
            <a:avLst>
              <a:gd name="adj1" fmla="val 12833"/>
              <a:gd name="adj2" fmla="val -5000"/>
              <a:gd name="adj3" fmla="val 12833"/>
              <a:gd name="adj4" fmla="val -30000"/>
              <a:gd name="adj5" fmla="val -19606"/>
              <a:gd name="adj6" fmla="val -56356"/>
            </a:avLst>
          </a:prstGeom>
          <a:solidFill>
            <a:srgbClr val="FFE2A7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PCI</a:t>
            </a:r>
            <a:br>
              <a:rPr lang="en-US" altLang="en-US" sz="1800"/>
            </a:br>
            <a:r>
              <a:rPr lang="en-US" altLang="en-US" sz="1800"/>
              <a:t>bus interface</a:t>
            </a:r>
          </a:p>
        </p:txBody>
      </p:sp>
      <p:sp>
        <p:nvSpPr>
          <p:cNvPr id="83975" name="Text Box 10"/>
          <p:cNvSpPr txBox="1">
            <a:spLocks noChangeArrowheads="1"/>
          </p:cNvSpPr>
          <p:nvPr/>
        </p:nvSpPr>
        <p:spPr bwMode="auto">
          <a:xfrm>
            <a:off x="6994525" y="1190625"/>
            <a:ext cx="1725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Addtron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AEF-360TX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RJ-45 Pinouts</a:t>
            </a: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2743200" y="2286000"/>
            <a:ext cx="4775200" cy="2582863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defTabSz="450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0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0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0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0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Pin	Signal	Direction		Function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	TD+		</a:t>
            </a:r>
            <a:r>
              <a:rPr lang="en-US" altLang="en-US" sz="1800">
                <a:sym typeface="Wingdings" panose="05000000000000000000" pitchFamily="2" charset="2"/>
              </a:rPr>
              <a:t>			Transmit data</a:t>
            </a:r>
          </a:p>
          <a:p>
            <a:pPr>
              <a:spcBef>
                <a:spcPct val="0"/>
              </a:spcBef>
              <a:buFontTx/>
              <a:buAutoNum type="arabicPlain" startAt="2"/>
            </a:pPr>
            <a:r>
              <a:rPr lang="en-US" altLang="en-US" sz="1800">
                <a:sym typeface="Wingdings" panose="05000000000000000000" pitchFamily="2" charset="2"/>
              </a:rPr>
              <a:t>TD-					Transmit data return</a:t>
            </a:r>
          </a:p>
          <a:p>
            <a:pPr>
              <a:spcBef>
                <a:spcPct val="0"/>
              </a:spcBef>
              <a:buFontTx/>
              <a:buAutoNum type="arabicPlain" startAt="2"/>
            </a:pPr>
            <a:r>
              <a:rPr lang="en-US" altLang="en-US" sz="1800"/>
              <a:t>RD+	</a:t>
            </a:r>
            <a:r>
              <a:rPr lang="en-US" altLang="en-US" sz="1800">
                <a:sym typeface="Wingdings" panose="05000000000000000000" pitchFamily="2" charset="2"/>
              </a:rPr>
              <a:t>			Receive data</a:t>
            </a:r>
          </a:p>
          <a:p>
            <a:pPr>
              <a:spcBef>
                <a:spcPct val="0"/>
              </a:spcBef>
              <a:buFontTx/>
              <a:buAutoNum type="arabicPlain" startAt="2"/>
            </a:pPr>
            <a:r>
              <a:rPr lang="en-US" altLang="en-US" sz="1800"/>
              <a:t>-  		-			-</a:t>
            </a:r>
          </a:p>
          <a:p>
            <a:pPr>
              <a:spcBef>
                <a:spcPct val="0"/>
              </a:spcBef>
              <a:buFontTx/>
              <a:buAutoNum type="arabicPlain" startAt="2"/>
            </a:pPr>
            <a:r>
              <a:rPr lang="en-US" altLang="en-US" sz="1800"/>
              <a:t>-		-			-</a:t>
            </a:r>
          </a:p>
          <a:p>
            <a:pPr>
              <a:spcBef>
                <a:spcPct val="0"/>
              </a:spcBef>
              <a:buFontTx/>
              <a:buAutoNum type="arabicPlain" startAt="2"/>
            </a:pPr>
            <a:r>
              <a:rPr lang="en-US" altLang="en-US" sz="1800"/>
              <a:t>RD-		</a:t>
            </a:r>
            <a:r>
              <a:rPr lang="en-US" altLang="en-US" sz="1800">
                <a:sym typeface="Wingdings" panose="05000000000000000000" pitchFamily="2" charset="2"/>
              </a:rPr>
              <a:t>			Receive data return</a:t>
            </a:r>
          </a:p>
          <a:p>
            <a:pPr>
              <a:spcBef>
                <a:spcPct val="0"/>
              </a:spcBef>
              <a:buFontTx/>
              <a:buAutoNum type="arabicPlain" startAt="2"/>
            </a:pPr>
            <a:r>
              <a:rPr lang="en-US" altLang="en-US" sz="1800">
                <a:sym typeface="Wingdings" panose="05000000000000000000" pitchFamily="2" charset="2"/>
              </a:rPr>
              <a:t>-		-			-</a:t>
            </a:r>
          </a:p>
          <a:p>
            <a:pPr>
              <a:spcBef>
                <a:spcPct val="0"/>
              </a:spcBef>
              <a:buFontTx/>
              <a:buAutoNum type="arabicPlain" startAt="2"/>
            </a:pPr>
            <a:r>
              <a:rPr lang="en-US" altLang="en-US" sz="1800">
                <a:sym typeface="Wingdings" panose="05000000000000000000" pitchFamily="2" charset="2"/>
              </a:rPr>
              <a:t>-		-			-</a:t>
            </a:r>
            <a:endParaRPr lang="en-US" altLang="en-US" sz="1800"/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990600" y="3962400"/>
            <a:ext cx="1295400" cy="914400"/>
          </a:xfrm>
          <a:prstGeom prst="rect">
            <a:avLst/>
          </a:prstGeom>
          <a:solidFill>
            <a:schemeClr val="folHlink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997" name="Rectangle 6"/>
          <p:cNvSpPr>
            <a:spLocks noChangeArrowheads="1"/>
          </p:cNvSpPr>
          <p:nvPr/>
        </p:nvSpPr>
        <p:spPr bwMode="auto">
          <a:xfrm>
            <a:off x="1143000" y="41148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998" name="Rectangle 7"/>
          <p:cNvSpPr>
            <a:spLocks noChangeArrowheads="1"/>
          </p:cNvSpPr>
          <p:nvPr/>
        </p:nvSpPr>
        <p:spPr bwMode="auto">
          <a:xfrm>
            <a:off x="1371600" y="4572000"/>
            <a:ext cx="533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999" name="Line 8"/>
          <p:cNvSpPr>
            <a:spLocks noChangeShapeType="1"/>
          </p:cNvSpPr>
          <p:nvPr/>
        </p:nvSpPr>
        <p:spPr bwMode="auto">
          <a:xfrm>
            <a:off x="1219200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0" name="Line 9"/>
          <p:cNvSpPr>
            <a:spLocks noChangeShapeType="1"/>
          </p:cNvSpPr>
          <p:nvPr/>
        </p:nvSpPr>
        <p:spPr bwMode="auto">
          <a:xfrm>
            <a:off x="1338263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1" name="Line 10"/>
          <p:cNvSpPr>
            <a:spLocks noChangeShapeType="1"/>
          </p:cNvSpPr>
          <p:nvPr/>
        </p:nvSpPr>
        <p:spPr bwMode="auto">
          <a:xfrm>
            <a:off x="1457325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2" name="Line 11"/>
          <p:cNvSpPr>
            <a:spLocks noChangeShapeType="1"/>
          </p:cNvSpPr>
          <p:nvPr/>
        </p:nvSpPr>
        <p:spPr bwMode="auto">
          <a:xfrm>
            <a:off x="1577975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3" name="Line 12"/>
          <p:cNvSpPr>
            <a:spLocks noChangeShapeType="1"/>
          </p:cNvSpPr>
          <p:nvPr/>
        </p:nvSpPr>
        <p:spPr bwMode="auto">
          <a:xfrm>
            <a:off x="1697038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4" name="Line 13"/>
          <p:cNvSpPr>
            <a:spLocks noChangeShapeType="1"/>
          </p:cNvSpPr>
          <p:nvPr/>
        </p:nvSpPr>
        <p:spPr bwMode="auto">
          <a:xfrm>
            <a:off x="1817688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5" name="Line 14"/>
          <p:cNvSpPr>
            <a:spLocks noChangeShapeType="1"/>
          </p:cNvSpPr>
          <p:nvPr/>
        </p:nvSpPr>
        <p:spPr bwMode="auto">
          <a:xfrm>
            <a:off x="1936750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6" name="Line 15"/>
          <p:cNvSpPr>
            <a:spLocks noChangeShapeType="1"/>
          </p:cNvSpPr>
          <p:nvPr/>
        </p:nvSpPr>
        <p:spPr bwMode="auto">
          <a:xfrm>
            <a:off x="2057400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7" name="Text Box 16"/>
          <p:cNvSpPr txBox="1">
            <a:spLocks noChangeArrowheads="1"/>
          </p:cNvSpPr>
          <p:nvPr/>
        </p:nvSpPr>
        <p:spPr bwMode="auto">
          <a:xfrm>
            <a:off x="990600" y="3657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5008" name="Text Box 17"/>
          <p:cNvSpPr txBox="1">
            <a:spLocks noChangeArrowheads="1"/>
          </p:cNvSpPr>
          <p:nvPr/>
        </p:nvSpPr>
        <p:spPr bwMode="auto">
          <a:xfrm>
            <a:off x="1828800" y="3657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85009" name="Line 19"/>
          <p:cNvSpPr>
            <a:spLocks noChangeShapeType="1"/>
          </p:cNvSpPr>
          <p:nvPr/>
        </p:nvSpPr>
        <p:spPr bwMode="auto">
          <a:xfrm>
            <a:off x="2743200" y="2643188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3. Device Controllers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06463"/>
            <a:ext cx="8355013" cy="5588000"/>
          </a:xfrm>
        </p:spPr>
        <p:txBody>
          <a:bodyPr/>
          <a:lstStyle/>
          <a:p>
            <a:r>
              <a:rPr lang="en-US" altLang="en-US" sz="2800" smtClean="0"/>
              <a:t>The device controller is the hardware that controls the communication between the system and the peripheral drive unit.  </a:t>
            </a:r>
          </a:p>
          <a:p>
            <a:r>
              <a:rPr lang="en-US" altLang="en-US" sz="2800" smtClean="0"/>
              <a:t>They take care of the low level operations such as error checking, moving disk heads, data transfer, and location of data on the device.</a:t>
            </a:r>
          </a:p>
          <a:p>
            <a:r>
              <a:rPr lang="en-US" altLang="en-US" sz="2800" smtClean="0"/>
              <a:t>There are many types of device controllers in a computer system.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Device Controllers -2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06463"/>
            <a:ext cx="8355013" cy="5588000"/>
          </a:xfrm>
        </p:spPr>
        <p:txBody>
          <a:bodyPr/>
          <a:lstStyle/>
          <a:p>
            <a:r>
              <a:rPr lang="en-US" altLang="en-US" sz="2800" smtClean="0"/>
              <a:t>In truth, any device connected to the computer is connected by a plug and socket, and the </a:t>
            </a:r>
            <a:r>
              <a:rPr lang="en-US" altLang="en-US" sz="2800" u="sng" smtClean="0"/>
              <a:t>socket</a:t>
            </a:r>
            <a:r>
              <a:rPr lang="en-US" altLang="en-US" sz="2800" smtClean="0"/>
              <a:t> is connected to a device controller.  </a:t>
            </a:r>
          </a:p>
          <a:p>
            <a:pPr lvl="1"/>
            <a:r>
              <a:rPr lang="en-US" altLang="en-US" smtClean="0"/>
              <a:t>These device controllers use binary and digital codes and typically have a local buffer, command registers, and more.    </a:t>
            </a:r>
          </a:p>
          <a:p>
            <a:pPr lvl="1"/>
            <a:r>
              <a:rPr lang="en-US" altLang="en-US" smtClean="0"/>
              <a:t>Communications – in the transfer of data and the ‘handshaking’ that must take place between device controllers and the CPU is very interesting and very diverse.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Controllers - 3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300163"/>
            <a:ext cx="7897813" cy="513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Controllers operate ports, buses, or devices.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serial controller</a:t>
            </a:r>
            <a:r>
              <a:rPr lang="en-US" altLang="en-US" sz="2400" smtClean="0"/>
              <a:t> is simple and controls signals on wires of a </a:t>
            </a:r>
            <a:r>
              <a:rPr lang="en-US" altLang="en-US" sz="2400" u="sng" smtClean="0"/>
              <a:t>serial port</a:t>
            </a: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SCSI bus controller</a:t>
            </a:r>
            <a:r>
              <a:rPr lang="en-US" altLang="en-US" sz="2400" smtClean="0"/>
              <a:t> can be very complex because the SCSI protocol itself is complex and may well control many physical devices connected in quite diverse ways.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SCSI bus controller is often implemented as a </a:t>
            </a:r>
            <a:r>
              <a:rPr lang="en-US" altLang="en-US" sz="2400" b="1" smtClean="0"/>
              <a:t>separate circuit board</a:t>
            </a:r>
            <a:r>
              <a:rPr lang="en-US" altLang="en-US" sz="2400" smtClean="0"/>
              <a:t> (or a host adaptor) that plugs into the computer. 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The SCSI circuit board may well contain an extra processor, microcode, and some private memory to enable it to process the SCSI protocol messages. 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Microcode and a processor doing may handle bad-sector mapping, pre-fetching, buffering, and caching. </a:t>
            </a:r>
          </a:p>
          <a:p>
            <a:pPr lvl="1"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8077200" cy="609600"/>
          </a:xfrm>
        </p:spPr>
        <p:txBody>
          <a:bodyPr/>
          <a:lstStyle/>
          <a:p>
            <a:r>
              <a:rPr lang="en-US" altLang="en-US" sz="3600" smtClean="0"/>
              <a:t>Setting Up I/O – CPU Communications with Device Controllers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300163"/>
            <a:ext cx="8520113" cy="5130800"/>
          </a:xfrm>
        </p:spPr>
        <p:txBody>
          <a:bodyPr/>
          <a:lstStyle/>
          <a:p>
            <a:r>
              <a:rPr lang="en-US" altLang="en-US" sz="2000" smtClean="0"/>
              <a:t>Controllers have registers for data and control signals.</a:t>
            </a:r>
          </a:p>
          <a:p>
            <a:r>
              <a:rPr lang="en-US" altLang="en-US" sz="2000" smtClean="0"/>
              <a:t>Processors communicate with controller by reading and writing bit patterns in these registers </a:t>
            </a:r>
          </a:p>
          <a:p>
            <a:r>
              <a:rPr lang="en-US" altLang="en-US" sz="2000" smtClean="0"/>
              <a:t>One way to communicate with controller is by reading and writing bit patterns in these registers and enabling control bits and status bites for communications..</a:t>
            </a:r>
          </a:p>
          <a:p>
            <a:r>
              <a:rPr lang="en-US" altLang="en-US" sz="2000" smtClean="0"/>
              <a:t>Communications can occur by accessing using these registers sometimes with standard assembler like instructions and other times (ahead) via special instructions.  </a:t>
            </a:r>
          </a:p>
          <a:p>
            <a:r>
              <a:rPr lang="en-US" altLang="en-US" sz="2000" smtClean="0"/>
              <a:t>Instructions typically specify the transfer of a byte or word.</a:t>
            </a:r>
          </a:p>
          <a:p>
            <a:r>
              <a:rPr lang="en-US" altLang="en-US" sz="2000" smtClean="0"/>
              <a:t>Instructions trigger bus lines to select the proper device and to move bits into and out of device registers.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0"/>
            <a:ext cx="7772400" cy="762000"/>
          </a:xfrm>
        </p:spPr>
        <p:txBody>
          <a:bodyPr/>
          <a:lstStyle/>
          <a:p>
            <a:r>
              <a:rPr lang="en-US" altLang="en-US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Modern Port View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These are typical ports on a more modern computer: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sz="1600" smtClean="0"/>
          </a:p>
        </p:txBody>
      </p:sp>
      <p:pic>
        <p:nvPicPr>
          <p:cNvPr id="16389" name="Picture 7" descr="ioport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925513"/>
            <a:ext cx="42799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Device I/O Port Locations on PCs (partial)</a:t>
            </a:r>
            <a:endParaRPr lang="en-US" altLang="en-US" sz="2400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12469" r="656" b="12469"/>
          <a:stretch>
            <a:fillRect/>
          </a:stretch>
        </p:blipFill>
        <p:spPr bwMode="auto">
          <a:xfrm>
            <a:off x="1268413" y="1300163"/>
            <a:ext cx="6902450" cy="3946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52400" y="5518150"/>
            <a:ext cx="6834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Here, you can see some of the addresses set aside to support I/O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5167</TotalTime>
  <Words>4142</Words>
  <Application>Microsoft Office PowerPoint</Application>
  <PresentationFormat>On-screen Show (4:3)</PresentationFormat>
  <Paragraphs>751</Paragraphs>
  <Slides>77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Times New Roman</vt:lpstr>
      <vt:lpstr>Arial</vt:lpstr>
      <vt:lpstr>Monotype Sorts</vt:lpstr>
      <vt:lpstr>Helvetica</vt:lpstr>
      <vt:lpstr>Webdings</vt:lpstr>
      <vt:lpstr>Arial Black</vt:lpstr>
      <vt:lpstr>Courier New</vt:lpstr>
      <vt:lpstr>Wingdings</vt:lpstr>
      <vt:lpstr>Blank Presentation</vt:lpstr>
      <vt:lpstr> I/O Buses and Interfaces</vt:lpstr>
      <vt:lpstr>I/O Hardware</vt:lpstr>
      <vt:lpstr>1. Ports</vt:lpstr>
      <vt:lpstr> Ports</vt:lpstr>
      <vt:lpstr> Ports</vt:lpstr>
      <vt:lpstr> Ports</vt:lpstr>
      <vt:lpstr>Port Picture – older device</vt:lpstr>
      <vt:lpstr>More Modern Port View</vt:lpstr>
      <vt:lpstr>Device I/O Port Locations on PCs (partial)</vt:lpstr>
      <vt:lpstr>2. Buses</vt:lpstr>
      <vt:lpstr> Buses</vt:lpstr>
      <vt:lpstr>Buses:  Parallel and Serial;  Internal and External;  Blurring with new technologies…</vt:lpstr>
      <vt:lpstr> Typical modern PC buses</vt:lpstr>
      <vt:lpstr>Bus Configuration</vt:lpstr>
      <vt:lpstr>Bus Characteristics</vt:lpstr>
      <vt:lpstr>Bus Hierarchy</vt:lpstr>
      <vt:lpstr>CPU-Memory-I/O Architecture</vt:lpstr>
      <vt:lpstr>I/O Buses and Interfaces</vt:lpstr>
      <vt:lpstr>Examples</vt:lpstr>
      <vt:lpstr>Expansion Buses</vt:lpstr>
      <vt:lpstr>PowerPoint Presentation</vt:lpstr>
      <vt:lpstr>Examples</vt:lpstr>
      <vt:lpstr>Disk Interfaces</vt:lpstr>
      <vt:lpstr>Examples</vt:lpstr>
      <vt:lpstr>External Buses</vt:lpstr>
      <vt:lpstr>Examples</vt:lpstr>
      <vt:lpstr>Communications Buses</vt:lpstr>
      <vt:lpstr>Buses to Buses to Buses to…</vt:lpstr>
      <vt:lpstr>PowerPoint Presentation</vt:lpstr>
      <vt:lpstr>A Detailed Look</vt:lpstr>
      <vt:lpstr>ISA (1 of 3)</vt:lpstr>
      <vt:lpstr>ISA (2 of 3)</vt:lpstr>
      <vt:lpstr>ISA (3 of 3)</vt:lpstr>
      <vt:lpstr>A Detailed Look</vt:lpstr>
      <vt:lpstr>PCI (1 of 2)</vt:lpstr>
      <vt:lpstr>PCI (2 of 2)</vt:lpstr>
      <vt:lpstr>A Detailed Look</vt:lpstr>
      <vt:lpstr>AGP</vt:lpstr>
      <vt:lpstr>Identifying ISA, PCI, &amp; AGP slots</vt:lpstr>
      <vt:lpstr>A Detailed Look</vt:lpstr>
      <vt:lpstr>Serial Interfaces</vt:lpstr>
      <vt:lpstr>RS-232C</vt:lpstr>
      <vt:lpstr>“Traditional” Configuration</vt:lpstr>
      <vt:lpstr>RS-232C Specifications</vt:lpstr>
      <vt:lpstr>Serial Data Transmission</vt:lpstr>
      <vt:lpstr>Asynchronous Data Transmission</vt:lpstr>
      <vt:lpstr>1’s and 0’s in RS-232C</vt:lpstr>
      <vt:lpstr>Data Transmission Example</vt:lpstr>
      <vt:lpstr>Exercise – RS-232C</vt:lpstr>
      <vt:lpstr>Exercise – RS-232C</vt:lpstr>
      <vt:lpstr>RS-232C Connectors</vt:lpstr>
      <vt:lpstr>RS-232C Connectors</vt:lpstr>
      <vt:lpstr>RS-232C Pin Numbers</vt:lpstr>
      <vt:lpstr>RS-232C Pins, Signals, Directions</vt:lpstr>
      <vt:lpstr>A Detailed Look</vt:lpstr>
      <vt:lpstr>Parallel Interfaces</vt:lpstr>
      <vt:lpstr>Parallel Interfaces</vt:lpstr>
      <vt:lpstr>Typical Printer Cable</vt:lpstr>
      <vt:lpstr>Pinouts</vt:lpstr>
      <vt:lpstr>A Detailed Look</vt:lpstr>
      <vt:lpstr>SCSI (1 of 2)</vt:lpstr>
      <vt:lpstr>SCSI (2 of 2)</vt:lpstr>
      <vt:lpstr>SCSI Block Diagram</vt:lpstr>
      <vt:lpstr>SCSI Connectors</vt:lpstr>
      <vt:lpstr>Putting it all together</vt:lpstr>
      <vt:lpstr>A Detailed Look</vt:lpstr>
      <vt:lpstr>Ethernet Interfaces</vt:lpstr>
      <vt:lpstr>Ethernet Interfaces</vt:lpstr>
      <vt:lpstr>Token Bus</vt:lpstr>
      <vt:lpstr>Token Ring</vt:lpstr>
      <vt:lpstr>Ethernet Adapter Example - PCI</vt:lpstr>
      <vt:lpstr>RJ-45 Pinouts</vt:lpstr>
      <vt:lpstr>3. Device Controllers</vt:lpstr>
      <vt:lpstr> Device Controllers -2</vt:lpstr>
      <vt:lpstr>Device Controllers - 3</vt:lpstr>
      <vt:lpstr>Setting Up I/O – CPU Communications with Device Controllers</vt:lpstr>
      <vt:lpstr>Thank you</vt:lpstr>
    </vt:vector>
  </TitlesOfParts>
  <Company>University of Guelph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Scott MacKenzie</dc:creator>
  <cp:lastModifiedBy>Kentheeswaran Kohilan</cp:lastModifiedBy>
  <cp:revision>260</cp:revision>
  <cp:lastPrinted>1998-09-16T11:34:06Z</cp:lastPrinted>
  <dcterms:created xsi:type="dcterms:W3CDTF">1998-08-27T13:05:28Z</dcterms:created>
  <dcterms:modified xsi:type="dcterms:W3CDTF">2015-10-02T11:15:32Z</dcterms:modified>
</cp:coreProperties>
</file>