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57" r:id="rId6"/>
    <p:sldId id="267" r:id="rId7"/>
    <p:sldId id="258" r:id="rId8"/>
    <p:sldId id="259" r:id="rId9"/>
    <p:sldId id="264" r:id="rId10"/>
    <p:sldId id="266" r:id="rId11"/>
    <p:sldId id="265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A893-B5F1-4FD3-A873-F93377500652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4CA47-3FA1-43C7-A48B-2DF65316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5668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F6D2-44A6-457E-BECE-6EFF2E06D04D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Chapter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3000" y="23622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Course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099-F393-4D20-9E41-17196A194003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21-DC7A-480A-B934-3EA640F67BD0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177BC-5467-467A-9DA3-B36D212AFEB4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37E63-2ACC-411F-8977-D58F3645160C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2414-6792-482A-AD03-3CA81E6C7630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75C5-E551-4C52-9147-A739B214D717}" type="datetime1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5DC2-1AAD-48DC-815B-7318792DF083}" type="datetime1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79A1-2276-47B6-AE5C-6DB52AE75E8F}" type="datetime1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4252-1634-4670-8E6F-AE6A2AAED8E7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E7D-B6B3-4F0B-B48C-58493EDA00AF}" type="datetime1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A681-5811-4208-8697-90B98D709A8E}" type="datetime1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F81947-8A8B-4A01-89A7-99D906642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0" y="2362200"/>
            <a:ext cx="3886200" cy="1981200"/>
          </a:xfrm>
        </p:spPr>
        <p:txBody>
          <a:bodyPr>
            <a:noAutofit/>
          </a:bodyPr>
          <a:lstStyle/>
          <a:p>
            <a:r>
              <a:rPr lang="en-US" sz="3600" dirty="0"/>
              <a:t>IT2402-Free and Open Source Software Solutions</a:t>
            </a:r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C7BC-051C-4F54-99E8-2080706F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FOSS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E314-BE00-49D0-A7AB-DC664CB1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whom?</a:t>
            </a:r>
          </a:p>
          <a:p>
            <a:pPr lvl="1"/>
            <a:r>
              <a:rPr lang="en-US" dirty="0"/>
              <a:t>Companies whose business centered  on development of open source software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make money providing software that is by definition licensed free of charge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Selling FOSS for low cost</a:t>
            </a:r>
          </a:p>
          <a:p>
            <a:pPr lvl="1"/>
            <a:r>
              <a:rPr lang="en-US" dirty="0"/>
              <a:t>Providing  FOSS with proprietary extensions (plugins, add-ons)</a:t>
            </a:r>
          </a:p>
          <a:p>
            <a:pPr lvl="1"/>
            <a:r>
              <a:rPr lang="en-US" dirty="0"/>
              <a:t>Providing free FOSS with charged services (training, support)</a:t>
            </a:r>
          </a:p>
          <a:p>
            <a:pPr lvl="1"/>
            <a:r>
              <a:rPr lang="en-US" dirty="0"/>
              <a:t>Dual licensing </a:t>
            </a:r>
          </a:p>
          <a:p>
            <a:pPr lvl="2"/>
            <a:r>
              <a:rPr lang="en-US" dirty="0"/>
              <a:t>Total free version (individual users)</a:t>
            </a:r>
          </a:p>
          <a:p>
            <a:pPr lvl="2"/>
            <a:r>
              <a:rPr lang="en-US" dirty="0"/>
              <a:t>Another version for money (companies)</a:t>
            </a:r>
          </a:p>
          <a:p>
            <a:pPr lvl="1"/>
            <a:r>
              <a:rPr lang="en-US" dirty="0"/>
              <a:t>Donations (for developers)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D06E-0330-4DAB-9409-92B8EC90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9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EFAF-5119-41F7-AB7F-A709D18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228600"/>
            <a:ext cx="8229600" cy="906463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19C9-7335-4205-9EBC-5C46D08F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135563"/>
          </a:xfrm>
        </p:spPr>
        <p:txBody>
          <a:bodyPr>
            <a:normAutofit fontScale="40000" lnSpcReduction="20000"/>
          </a:bodyPr>
          <a:lstStyle/>
          <a:p>
            <a:r>
              <a:rPr lang="en-US" sz="6400" b="1" dirty="0"/>
              <a:t>Public domain</a:t>
            </a:r>
          </a:p>
          <a:p>
            <a:pPr lvl="1"/>
            <a:r>
              <a:rPr lang="en-US" sz="5600" dirty="0"/>
              <a:t>Most permissive type of software license</a:t>
            </a:r>
          </a:p>
          <a:p>
            <a:pPr lvl="1"/>
            <a:r>
              <a:rPr lang="en-US" sz="5600" dirty="0"/>
              <a:t>No restrictions for using and modifying the software (grants all rights)</a:t>
            </a:r>
          </a:p>
          <a:p>
            <a:pPr lvl="1"/>
            <a:r>
              <a:rPr lang="en-US" sz="5600" dirty="0"/>
              <a:t>Should have to make sure it’s secure before adding it to the own codebase</a:t>
            </a:r>
          </a:p>
          <a:p>
            <a:pPr marL="0" indent="0">
              <a:buNone/>
            </a:pPr>
            <a:endParaRPr lang="en-US" sz="6400" dirty="0"/>
          </a:p>
          <a:p>
            <a:r>
              <a:rPr lang="en-US" sz="6400" b="1" dirty="0"/>
              <a:t>Permissive</a:t>
            </a:r>
          </a:p>
          <a:p>
            <a:pPr lvl="1"/>
            <a:r>
              <a:rPr lang="en-US" sz="5600" dirty="0"/>
              <a:t>Apache/BSD/MIT License</a:t>
            </a:r>
          </a:p>
          <a:p>
            <a:pPr lvl="1"/>
            <a:r>
              <a:rPr lang="en-US" sz="5600" dirty="0"/>
              <a:t>Most popular type with free and open source software</a:t>
            </a:r>
          </a:p>
          <a:p>
            <a:pPr lvl="1"/>
            <a:r>
              <a:rPr lang="en-US" sz="5600" dirty="0"/>
              <a:t>Minimal requirements about how the software can be modified or redistributed</a:t>
            </a:r>
          </a:p>
          <a:p>
            <a:endParaRPr lang="en-US" sz="64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46A0F-D9FD-4888-82BA-99BB9591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EFAF-5119-41F7-AB7F-A709D18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228600"/>
            <a:ext cx="8229600" cy="906463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License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19C9-7335-4205-9EBC-5C46D08F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9620" cy="5486400"/>
          </a:xfrm>
        </p:spPr>
        <p:txBody>
          <a:bodyPr>
            <a:normAutofit fontScale="32500" lnSpcReduction="20000"/>
          </a:bodyPr>
          <a:lstStyle/>
          <a:p>
            <a:endParaRPr lang="en-US" sz="6400" b="1" dirty="0"/>
          </a:p>
          <a:p>
            <a:r>
              <a:rPr lang="en-US" sz="6400" b="1" dirty="0"/>
              <a:t>LGPL</a:t>
            </a:r>
          </a:p>
          <a:p>
            <a:pPr lvl="1"/>
            <a:r>
              <a:rPr lang="en-US" sz="5600" dirty="0"/>
              <a:t>The GNU Lesser General Public License </a:t>
            </a:r>
          </a:p>
          <a:p>
            <a:pPr lvl="1"/>
            <a:r>
              <a:rPr lang="en-US" sz="5600" dirty="0"/>
              <a:t>Cab be used to link to open source libraries in your software</a:t>
            </a:r>
          </a:p>
          <a:p>
            <a:pPr lvl="1"/>
            <a:r>
              <a:rPr lang="en-US" sz="5600" dirty="0"/>
              <a:t>The software linked with an LGPL-licensed library can be released under any other license (allows prioritization)</a:t>
            </a:r>
          </a:p>
          <a:p>
            <a:pPr lvl="1"/>
            <a:r>
              <a:rPr lang="en-US" sz="5600" dirty="0"/>
              <a:t>Need to use LGPL license if the library is modified  or copied</a:t>
            </a:r>
          </a:p>
          <a:p>
            <a:endParaRPr lang="en-US" sz="6400" b="1" dirty="0"/>
          </a:p>
          <a:p>
            <a:r>
              <a:rPr lang="en-US" sz="6400" b="1" dirty="0"/>
              <a:t>Copyleft</a:t>
            </a:r>
          </a:p>
          <a:p>
            <a:pPr lvl="1"/>
            <a:r>
              <a:rPr lang="en-US" sz="5600" dirty="0"/>
              <a:t>reciprocal / restrictive licenses</a:t>
            </a:r>
          </a:p>
          <a:p>
            <a:pPr lvl="1"/>
            <a:r>
              <a:rPr lang="en-US" sz="5600" dirty="0"/>
              <a:t>Free to distribute copies and modified versions of the original work</a:t>
            </a:r>
          </a:p>
          <a:p>
            <a:pPr lvl="1"/>
            <a:r>
              <a:rPr lang="en-US" sz="5600" dirty="0"/>
              <a:t>Forbids prioritization</a:t>
            </a:r>
          </a:p>
          <a:p>
            <a:endParaRPr lang="en-US" sz="6400" dirty="0"/>
          </a:p>
          <a:p>
            <a:r>
              <a:rPr lang="en-US" sz="6400" b="1" dirty="0"/>
              <a:t>Proprietary</a:t>
            </a:r>
          </a:p>
          <a:p>
            <a:pPr lvl="1"/>
            <a:r>
              <a:rPr lang="en-US" sz="5600" dirty="0"/>
              <a:t>The most restrictive ( all rights are reserved)</a:t>
            </a:r>
          </a:p>
          <a:p>
            <a:pPr lvl="1"/>
            <a:r>
              <a:rPr lang="en-US" sz="5600" dirty="0"/>
              <a:t>Any work may not be modified or redistributed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46A0F-D9FD-4888-82BA-99BB9591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A860-B401-429D-886F-0F9AEAE3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228600"/>
            <a:ext cx="8229600" cy="1143000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2411-7BF1-4991-A94A-38EDBD8B5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1447800"/>
            <a:ext cx="824992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Discuss why does FOSS matter to you as a IT student</a:t>
            </a:r>
          </a:p>
          <a:p>
            <a:r>
              <a:rPr lang="en-US" dirty="0"/>
              <a:t>Create a list of software that you often use.  What kind of software they are? Freeware/Free Software/FOSS? </a:t>
            </a:r>
          </a:p>
          <a:p>
            <a:r>
              <a:rPr lang="en-US" dirty="0"/>
              <a:t>Select the proprietary software products from the list you have created. Find FOSS equivalent for each product and compare.</a:t>
            </a:r>
          </a:p>
          <a:p>
            <a:r>
              <a:rPr lang="en-US" dirty="0"/>
              <a:t>Compare the different types of software licenses with examples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7E87F-25B8-4B63-B0E7-C48FB75E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1F38-74C4-4B04-ADC0-B3576694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07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Free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7B78-827A-41F1-94AC-A3EBB0C0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48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Free Software Definition </a:t>
            </a:r>
          </a:p>
          <a:p>
            <a:pPr marL="0" indent="0">
              <a:buNone/>
            </a:pPr>
            <a:r>
              <a:rPr lang="en-US" dirty="0"/>
              <a:t>( By Richard Stallman, adopted by the Free Software Foundation(FSF))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“Free Software is a matter of liberty not price, and it upholds </a:t>
            </a:r>
            <a:r>
              <a:rPr lang="en-US" b="1" dirty="0"/>
              <a:t>Four Essential Freedoms”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Freedom 0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freedom to run </a:t>
            </a:r>
            <a:r>
              <a:rPr lang="en-US" dirty="0"/>
              <a:t>the program as you wish, for any purpose </a:t>
            </a:r>
          </a:p>
          <a:p>
            <a:pPr marL="0" indent="0">
              <a:buNone/>
            </a:pPr>
            <a:r>
              <a:rPr lang="en-US" b="1" dirty="0"/>
              <a:t>Freedom 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freedom to study</a:t>
            </a:r>
            <a:r>
              <a:rPr lang="en-US" dirty="0"/>
              <a:t> how the program works, and </a:t>
            </a:r>
            <a:r>
              <a:rPr lang="en-US" b="1" dirty="0"/>
              <a:t>change</a:t>
            </a:r>
            <a:r>
              <a:rPr lang="en-US" dirty="0"/>
              <a:t> it 	so it does your computing as you wish </a:t>
            </a:r>
          </a:p>
          <a:p>
            <a:pPr marL="0" indent="0">
              <a:buNone/>
            </a:pPr>
            <a:r>
              <a:rPr lang="en-US" b="1" dirty="0"/>
              <a:t>Freedom 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freedom to redistribute copies </a:t>
            </a:r>
            <a:r>
              <a:rPr lang="en-US" dirty="0"/>
              <a:t>so you can help others</a:t>
            </a:r>
          </a:p>
          <a:p>
            <a:pPr marL="0" indent="0">
              <a:buNone/>
            </a:pPr>
            <a:r>
              <a:rPr lang="en-US" b="1" dirty="0"/>
              <a:t>Freedom 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freedom to distribute copies of your modified versions </a:t>
            </a:r>
            <a:r>
              <a:rPr lang="en-US" dirty="0"/>
              <a:t>to 	others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F25C6-82B9-41D3-9690-58892F13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98A-CE12-4523-8C02-A51E4402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Freeware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1992-7632-4A08-A275-C823F681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Freeware refers to software that can use without incurring any costs</a:t>
            </a:r>
          </a:p>
          <a:p>
            <a:r>
              <a:rPr lang="en-US" dirty="0"/>
              <a:t>Often shared without the source code; but may share with the source code</a:t>
            </a:r>
          </a:p>
          <a:p>
            <a:r>
              <a:rPr lang="en-US" dirty="0"/>
              <a:t>Offers minimal freedom to the end user</a:t>
            </a:r>
          </a:p>
          <a:p>
            <a:r>
              <a:rPr lang="en-US" dirty="0"/>
              <a:t>Modification or redistribution needs permission from the author</a:t>
            </a:r>
          </a:p>
          <a:p>
            <a:pPr marL="0" indent="0">
              <a:buNone/>
            </a:pPr>
            <a:r>
              <a:rPr lang="en-US" dirty="0"/>
              <a:t>	Ex: 	Adobe Reader</a:t>
            </a:r>
          </a:p>
          <a:p>
            <a:pPr marL="0" indent="0">
              <a:buNone/>
            </a:pPr>
            <a:r>
              <a:rPr lang="en-US" dirty="0"/>
              <a:t>		Skype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EB371-08BE-4607-90E9-1DF66321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F6E7-AF93-4C87-BD72-E54447B5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Freemium vs. Shareware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F347-6338-4AE8-9C31-D5F5E72E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are kind of freeware which market with the intention of encouraging users to buy a more capable version.</a:t>
            </a:r>
          </a:p>
          <a:p>
            <a:r>
              <a:rPr lang="en-US" dirty="0"/>
              <a:t>Freemium offers at no cost, but need to pay money for additional features (premium versions).</a:t>
            </a:r>
          </a:p>
          <a:p>
            <a:r>
              <a:rPr lang="en-US" dirty="0"/>
              <a:t>Shareware are available without any initial cost, but to a certain cost-free period; thereafter, user is required to pay for continued use.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89444-CE71-4967-8BF2-21F60DFE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E8A3-B341-41BB-9EB3-E3AEF1A0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43" y="381000"/>
            <a:ext cx="8229600" cy="762000"/>
          </a:xfrm>
        </p:spPr>
        <p:txBody>
          <a:bodyPr/>
          <a:lstStyle/>
          <a:p>
            <a:r>
              <a:rPr lang="en-US" dirty="0"/>
              <a:t>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72D7-A59B-4538-9E57-42265556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43" y="1295400"/>
            <a:ext cx="8447843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is source code?</a:t>
            </a:r>
          </a:p>
          <a:p>
            <a:pPr lvl="1"/>
            <a:r>
              <a:rPr lang="en-US" dirty="0"/>
              <a:t>Source code is a set of human readable instructions  written using a programming language</a:t>
            </a:r>
          </a:p>
          <a:p>
            <a:pPr marL="457200" lvl="1" indent="0">
              <a:buNone/>
            </a:pPr>
            <a:r>
              <a:rPr lang="en-US" dirty="0"/>
              <a:t>	Ex:</a:t>
            </a:r>
          </a:p>
          <a:p>
            <a:pPr marL="914400" lvl="2" indent="0">
              <a:buNone/>
            </a:pPr>
            <a:r>
              <a:rPr lang="en-US" dirty="0"/>
              <a:t>#include &lt;iostream&gt;</a:t>
            </a:r>
            <a:br>
              <a:rPr lang="en-US" dirty="0"/>
            </a:br>
            <a:r>
              <a:rPr lang="en-US" dirty="0"/>
              <a:t> int main() { </a:t>
            </a:r>
          </a:p>
          <a:p>
            <a:pPr marL="914400" lvl="2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&lt;&lt;"Hello World!\n"; </a:t>
            </a:r>
          </a:p>
          <a:p>
            <a:pPr marL="914400" lvl="2" indent="0">
              <a:buNone/>
            </a:pPr>
            <a:r>
              <a:rPr lang="en-US" dirty="0"/>
              <a:t>} 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Source code vs. binary code</a:t>
            </a:r>
          </a:p>
          <a:p>
            <a:pPr lvl="1"/>
            <a:r>
              <a:rPr lang="en-US" dirty="0"/>
              <a:t>Source code is not machine readable</a:t>
            </a:r>
          </a:p>
          <a:p>
            <a:pPr lvl="1"/>
            <a:r>
              <a:rPr lang="en-US" dirty="0"/>
              <a:t>Source code can be compiled to machine code; which is machine readable</a:t>
            </a:r>
          </a:p>
          <a:p>
            <a:pPr lvl="1"/>
            <a:r>
              <a:rPr lang="en-US" dirty="0"/>
              <a:t>Machine code is also called Program Binary</a:t>
            </a:r>
          </a:p>
          <a:p>
            <a:pPr marL="457200" lvl="1" indent="0">
              <a:buNone/>
            </a:pPr>
            <a:r>
              <a:rPr lang="en-US" dirty="0"/>
              <a:t>	Ex:</a:t>
            </a:r>
          </a:p>
          <a:p>
            <a:pPr marL="457200" lvl="1" indent="0">
              <a:buNone/>
            </a:pPr>
            <a:r>
              <a:rPr lang="en-US" dirty="0"/>
              <a:t>	0000160 0006 0000 0012 0000 0004 0000 0014 0000</a:t>
            </a:r>
            <a:br>
              <a:rPr lang="en-US" dirty="0"/>
            </a:br>
            <a:r>
              <a:rPr lang="en-US" dirty="0"/>
              <a:t>	0000170 0003 0000 4e47 0055 ac29 394b 26bf 01f1</a:t>
            </a:r>
            <a:br>
              <a:rPr lang="en-US" dirty="0"/>
            </a:br>
            <a:r>
              <a:rPr lang="en-US" dirty="0"/>
              <a:t>	0000180 e396 f820 3c24 f98c 8c5a 8909 0002 0000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75D3-C7CD-4D43-BD5F-B1545F55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5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FE90-DA17-4B58-8DDF-2A804856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0337"/>
            <a:ext cx="8229600" cy="1143000"/>
          </a:xfrm>
        </p:spPr>
        <p:txBody>
          <a:bodyPr/>
          <a:lstStyle/>
          <a:p>
            <a:r>
              <a:rPr lang="en-US" dirty="0"/>
              <a:t>Open Source Software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ED01-25CE-488D-BF12-93F11631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602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close to ‘free software’ but not identical to it.</a:t>
            </a:r>
          </a:p>
          <a:p>
            <a:r>
              <a:rPr lang="en-US" dirty="0"/>
              <a:t>Source code is available to users under a copyright</a:t>
            </a:r>
          </a:p>
          <a:p>
            <a:r>
              <a:rPr lang="en-US" dirty="0"/>
              <a:t>Freely allowed to re-distribute the software</a:t>
            </a:r>
          </a:p>
          <a:p>
            <a:r>
              <a:rPr lang="en-US" dirty="0"/>
              <a:t>Users can  modify the source code to eliminate bugs and improve the software</a:t>
            </a:r>
          </a:p>
          <a:p>
            <a:r>
              <a:rPr lang="en-US" dirty="0"/>
              <a:t>Open source software can either be free of cost or chargeable.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C8C32-3E27-48D4-8463-820506E5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1B76-0767-4473-9973-2FAC4A8C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Open Source vs. Closed Source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F5E1AE-974D-452E-AEE8-67866E413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430647"/>
              </p:ext>
            </p:extLst>
          </p:nvPr>
        </p:nvGraphicFramePr>
        <p:xfrm>
          <a:off x="457200" y="1295400"/>
          <a:ext cx="8305800" cy="475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118761283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037813187"/>
                    </a:ext>
                  </a:extLst>
                </a:gridCol>
              </a:tblGrid>
              <a:tr h="720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6517"/>
                  </a:ext>
                </a:extLst>
              </a:tr>
              <a:tr h="881700">
                <a:tc>
                  <a:txBody>
                    <a:bodyPr/>
                    <a:lstStyle/>
                    <a:p>
                      <a:r>
                        <a:rPr lang="en-US" dirty="0"/>
                        <a:t>Source code is available to view and 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 is not released to the public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56333"/>
                  </a:ext>
                </a:extLst>
              </a:tr>
              <a:tr h="88170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Highly flexible and free to change the software without restriction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code is not shared; therefore no changes can be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32367"/>
                  </a:ext>
                </a:extLst>
              </a:tr>
              <a:tr h="881700">
                <a:tc>
                  <a:txBody>
                    <a:bodyPr/>
                    <a:lstStyle/>
                    <a:p>
                      <a:r>
                        <a:rPr lang="en-US" dirty="0"/>
                        <a:t>Maintained by online user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is usually maintained by a team who produces the 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2249"/>
                  </a:ext>
                </a:extLst>
              </a:tr>
              <a:tr h="881700">
                <a:tc>
                  <a:txBody>
                    <a:bodyPr/>
                    <a:lstStyle/>
                    <a:p>
                      <a:r>
                        <a:rPr lang="en-US" dirty="0"/>
                        <a:t>Low revel of support compared to closed source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ongoing services and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12913"/>
                  </a:ext>
                </a:extLst>
              </a:tr>
              <a:tr h="510826">
                <a:tc>
                  <a:txBody>
                    <a:bodyPr/>
                    <a:lstStyle/>
                    <a:p>
                      <a:r>
                        <a:rPr lang="en-US" dirty="0"/>
                        <a:t>Low 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Highly usable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9559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354F8-AD8C-4EC1-BF93-A0E6DBD4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8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498/1*Pp1Co-0vbzphCt_wzmeI9A.png">
            <a:extLst>
              <a:ext uri="{FF2B5EF4-FFF2-40B4-BE49-F238E27FC236}">
                <a16:creationId xmlns:a16="http://schemas.microsoft.com/office/drawing/2014/main" id="{E5A14DD7-84BA-49EE-9578-4C21866ACE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7" y="990600"/>
            <a:ext cx="847496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B853-6EEA-412B-A215-4EFBF06D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60B6-3166-46C6-8F6C-CD7AA456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81000"/>
            <a:ext cx="8229600" cy="1143000"/>
          </a:xfrm>
        </p:spPr>
        <p:txBody>
          <a:bodyPr/>
          <a:lstStyle/>
          <a:p>
            <a:r>
              <a:rPr lang="en-US" dirty="0"/>
              <a:t>FOSS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6C5C-4308-43A0-85A6-4DB046A1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71600"/>
            <a:ext cx="8331200" cy="5273040"/>
          </a:xfrm>
        </p:spPr>
        <p:txBody>
          <a:bodyPr>
            <a:normAutofit/>
          </a:bodyPr>
          <a:lstStyle/>
          <a:p>
            <a:r>
              <a:rPr lang="en-US" dirty="0"/>
              <a:t>What is FOSS?</a:t>
            </a:r>
          </a:p>
          <a:p>
            <a:pPr marL="457200" lvl="1" indent="0">
              <a:buNone/>
            </a:pPr>
            <a:r>
              <a:rPr lang="en-US" dirty="0"/>
              <a:t>FOSS or Free and Open Source Software, is software which has the </a:t>
            </a:r>
            <a:r>
              <a:rPr lang="en-US" b="1" dirty="0"/>
              <a:t>freedom to share its source code</a:t>
            </a:r>
          </a:p>
          <a:p>
            <a:pPr lvl="1"/>
            <a:r>
              <a:rPr lang="en-US" sz="2400" dirty="0"/>
              <a:t>The freedom to run the program for any purpose</a:t>
            </a:r>
          </a:p>
          <a:p>
            <a:pPr lvl="1"/>
            <a:r>
              <a:rPr lang="en-US" sz="2400" dirty="0"/>
              <a:t>The freedom to study and modify the program (need the source code to be opened)</a:t>
            </a:r>
          </a:p>
          <a:p>
            <a:pPr lvl="1"/>
            <a:r>
              <a:rPr lang="en-US" sz="2400" dirty="0"/>
              <a:t>The freedom to copy the program</a:t>
            </a:r>
          </a:p>
          <a:p>
            <a:pPr lvl="1"/>
            <a:r>
              <a:rPr lang="en-US" sz="2400" dirty="0"/>
              <a:t>The freedom to improve the program and release to the public (need the source code to be opened)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DF8A5-5762-4D96-A7BD-139B7633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2705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D6EB70-AC5D-4C93-8EC9-DDBA92A97C78}" vid="{AD4A3A70-3E62-4EFF-A645-92967231B9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SLIATE LMS Template Powerpoint</Template>
  <TotalTime>2887</TotalTime>
  <Words>653</Words>
  <Application>Microsoft Office PowerPoint</Application>
  <PresentationFormat>On-screen Show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HNDIT</vt:lpstr>
      <vt:lpstr>IT2402-Free and Open Source Software Solutions</vt:lpstr>
      <vt:lpstr>Free Software</vt:lpstr>
      <vt:lpstr>Freeware</vt:lpstr>
      <vt:lpstr>Freemium vs. Shareware</vt:lpstr>
      <vt:lpstr>Open Source Software</vt:lpstr>
      <vt:lpstr>Open Source Software Cont..</vt:lpstr>
      <vt:lpstr>Open Source vs. Closed Source</vt:lpstr>
      <vt:lpstr>PowerPoint Presentation</vt:lpstr>
      <vt:lpstr>FOSS</vt:lpstr>
      <vt:lpstr>FOSS Business Model</vt:lpstr>
      <vt:lpstr>Software License</vt:lpstr>
      <vt:lpstr>Software License Cont..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38</cp:revision>
  <dcterms:created xsi:type="dcterms:W3CDTF">2020-01-03T07:42:12Z</dcterms:created>
  <dcterms:modified xsi:type="dcterms:W3CDTF">2020-01-07T19:11:21Z</dcterms:modified>
</cp:coreProperties>
</file>