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5" r:id="rId10"/>
    <p:sldId id="268" r:id="rId11"/>
    <p:sldId id="271" r:id="rId12"/>
    <p:sldId id="267" r:id="rId13"/>
    <p:sldId id="269" r:id="rId14"/>
    <p:sldId id="270" r:id="rId15"/>
    <p:sldId id="275" r:id="rId16"/>
    <p:sldId id="276" r:id="rId17"/>
    <p:sldId id="277" r:id="rId18"/>
    <p:sldId id="273" r:id="rId19"/>
    <p:sldId id="274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97" r:id="rId30"/>
    <p:sldId id="29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>
      <p:cViewPr>
        <p:scale>
          <a:sx n="80" d="100"/>
          <a:sy n="80" d="100"/>
        </p:scale>
        <p:origin x="-1110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DC6D9-35B4-40E2-9775-80EA4251796E}" type="datetimeFigureOut">
              <a:rPr lang="en-US" smtClean="0"/>
              <a:pPr/>
              <a:t>23-Jun-18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2A84-5CC1-42DA-B439-235238240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2A84-5CC1-42DA-B439-235238240F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E4737BB-760C-49B1-97D9-6D8737A6571B}" type="slidenum">
              <a:rPr lang="en-US"/>
              <a:pPr/>
              <a:t>22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5714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57D624F-61AE-413F-AF4C-FFBCB1273DF4}" type="slidenum">
              <a:rPr lang="en-US"/>
              <a:pPr/>
              <a:t>23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750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23-Jun-18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23-Jun-18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23-Jun-18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5240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Number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F2B44489-F0C2-4265-8F4D-AAD8163514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67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23-Jun-18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23-Jun-18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23-Jun-18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23-Jun-18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23-Jun-18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23-Jun-18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23-Jun-18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23-Jun-18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pPr/>
              <a:t>23-Jun-18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HNDIT 1104:</a:t>
            </a:r>
            <a:br>
              <a:rPr lang="en-US" dirty="0" smtClean="0"/>
            </a:br>
            <a:r>
              <a:rPr lang="en-US" dirty="0" smtClean="0"/>
              <a:t>Data Representation and Organization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841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</a:t>
            </a:r>
            <a:r>
              <a:rPr lang="en-US" sz="4000" dirty="0" smtClean="0"/>
              <a:t>in Computing System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Usually the computing systems are complex devices, dealing with a vast array of information categories</a:t>
            </a:r>
          </a:p>
          <a:p>
            <a:pPr eaLnBrk="1" hangingPunct="1"/>
            <a:r>
              <a:rPr lang="en-US" sz="2800" dirty="0" smtClean="0"/>
              <a:t>The computing systems store, present, and help us modify:</a:t>
            </a:r>
          </a:p>
          <a:p>
            <a:pPr lvl="1" eaLnBrk="1" hangingPunct="1"/>
            <a:r>
              <a:rPr lang="en-US" sz="2400" dirty="0" smtClean="0"/>
              <a:t>Text</a:t>
            </a:r>
          </a:p>
          <a:p>
            <a:pPr lvl="1" eaLnBrk="1" hangingPunct="1"/>
            <a:r>
              <a:rPr lang="en-US" sz="2400" dirty="0" smtClean="0"/>
              <a:t>Audio</a:t>
            </a:r>
          </a:p>
          <a:p>
            <a:pPr lvl="1" eaLnBrk="1" hangingPunct="1"/>
            <a:r>
              <a:rPr lang="en-US" sz="2400" dirty="0" smtClean="0"/>
              <a:t>Images and graphics</a:t>
            </a:r>
          </a:p>
          <a:p>
            <a:pPr lvl="1" eaLnBrk="1" hangingPunct="1"/>
            <a:r>
              <a:rPr lang="en-US" sz="2400" dirty="0" smtClean="0"/>
              <a:t>Video</a:t>
            </a:r>
          </a:p>
          <a:p>
            <a:pPr eaLnBrk="1" hangingPunct="1"/>
            <a:endParaRPr lang="en-US" sz="2800" dirty="0" smtClean="0"/>
          </a:p>
        </p:txBody>
      </p:sp>
      <p:pic>
        <p:nvPicPr>
          <p:cNvPr id="819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81400"/>
            <a:ext cx="270510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986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Ways of representing Data/Information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4221163"/>
          </a:xfrm>
        </p:spPr>
        <p:txBody>
          <a:bodyPr/>
          <a:lstStyle/>
          <a:p>
            <a:r>
              <a:rPr lang="en-US" dirty="0" smtClean="0"/>
              <a:t>The data/information can be represented in one or two ways: </a:t>
            </a:r>
          </a:p>
          <a:p>
            <a:pPr lvl="5">
              <a:buFont typeface="Wingdings" pitchFamily="2" charset="2"/>
              <a:buChar char="Ø"/>
            </a:pPr>
            <a:r>
              <a:rPr lang="en-US" dirty="0" smtClean="0"/>
              <a:t>	</a:t>
            </a:r>
            <a:r>
              <a:rPr lang="en-US" sz="3200" dirty="0" smtClean="0"/>
              <a:t>Analog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		                </a:t>
            </a:r>
            <a:r>
              <a:rPr lang="en-US" sz="2000" dirty="0" smtClean="0"/>
              <a:t> or </a:t>
            </a:r>
            <a:endParaRPr lang="en-US" dirty="0" smtClean="0"/>
          </a:p>
          <a:p>
            <a:pPr lvl="5">
              <a:buFont typeface="Wingdings" pitchFamily="2" charset="2"/>
              <a:buChar char="Ø"/>
            </a:pPr>
            <a:r>
              <a:rPr lang="en-US" dirty="0" smtClean="0"/>
              <a:t>	</a:t>
            </a:r>
            <a:r>
              <a:rPr lang="en-US" sz="3200" dirty="0" smtClean="0"/>
              <a:t>Digital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6628" name="Picture 4" descr="Image result for analog or digit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3048001"/>
            <a:ext cx="2362200" cy="2325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</a:rPr>
              <a:t>Analog data </a:t>
            </a:r>
            <a:r>
              <a:rPr lang="en-US" sz="4000" dirty="0" smtClean="0"/>
              <a:t>vs.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Digital data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/>
                </a:solidFill>
              </a:rPr>
              <a:t>Analog data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/>
              <a:t>is a continuous representation, analogous to the actual information it represents. Analog data uses values that changes very smoothly</a:t>
            </a:r>
            <a:r>
              <a:rPr lang="en-US" sz="2000" dirty="0" smtClean="0"/>
              <a:t>.</a:t>
            </a:r>
          </a:p>
          <a:p>
            <a:pPr marL="342900" lvl="1" indent="-342900">
              <a:buNone/>
            </a:pPr>
            <a:endParaRPr lang="en-US" sz="800" dirty="0" smtClean="0"/>
          </a:p>
          <a:p>
            <a:pPr marL="342900" lvl="1" indent="-342900">
              <a:buNone/>
            </a:pPr>
            <a:r>
              <a:rPr lang="en-US" sz="2000" dirty="0" smtClean="0"/>
              <a:t>Ex. A good example of this is an </a:t>
            </a:r>
            <a:r>
              <a:rPr lang="en-US" sz="2000" b="1" dirty="0" smtClean="0"/>
              <a:t>analogue clock</a:t>
            </a:r>
            <a:r>
              <a:rPr lang="en-US" sz="2000" dirty="0" smtClean="0"/>
              <a:t>. </a:t>
            </a:r>
          </a:p>
          <a:p>
            <a:pPr marL="342900" lvl="1" indent="-342900">
              <a:buNone/>
            </a:pPr>
            <a:r>
              <a:rPr lang="en-US" sz="2000" dirty="0" smtClean="0"/>
              <a:t>An analogue clock shows the time with a smoothly</a:t>
            </a:r>
          </a:p>
          <a:p>
            <a:pPr marL="342900" lvl="1" indent="-342900">
              <a:buNone/>
            </a:pPr>
            <a:r>
              <a:rPr lang="en-US" sz="2000" dirty="0" smtClean="0"/>
              <a:t> moving seconds hand. The change is continuous.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All analogue devices use analogue data. Examples of analogue devices</a:t>
            </a:r>
          </a:p>
          <a:p>
            <a:pPr>
              <a:buNone/>
            </a:pPr>
            <a:r>
              <a:rPr lang="en-US" sz="2000" dirty="0" smtClean="0"/>
              <a:t>include:</a:t>
            </a:r>
          </a:p>
          <a:p>
            <a:r>
              <a:rPr lang="fr-FR" sz="2000" dirty="0" smtClean="0"/>
              <a:t>Microphone</a:t>
            </a:r>
          </a:p>
          <a:p>
            <a:r>
              <a:rPr lang="fr-FR" sz="2000" dirty="0" smtClean="0"/>
              <a:t>Headphones</a:t>
            </a:r>
          </a:p>
          <a:p>
            <a:r>
              <a:rPr lang="fr-FR" sz="2000" dirty="0" smtClean="0"/>
              <a:t>Loud Speaker</a:t>
            </a:r>
          </a:p>
          <a:p>
            <a:r>
              <a:rPr lang="fr-FR" sz="2000" dirty="0" smtClean="0"/>
              <a:t>Sensors (temperature, pressure etc.)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2050" name="Picture 2" descr="Image result for analog clo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743200"/>
            <a:ext cx="1727035" cy="1371600"/>
          </a:xfrm>
          <a:prstGeom prst="rect">
            <a:avLst/>
          </a:prstGeom>
          <a:noFill/>
        </p:spPr>
      </p:pic>
      <p:pic>
        <p:nvPicPr>
          <p:cNvPr id="2052" name="Picture 4" descr="https://www.ictlounge.com/Images/analogue_device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3783" y="4800601"/>
            <a:ext cx="4221617" cy="19181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Image result for digital c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895600"/>
            <a:ext cx="1828800" cy="1828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</a:rPr>
              <a:t>Analog data </a:t>
            </a:r>
            <a:r>
              <a:rPr lang="en-US" sz="4000" dirty="0" smtClean="0"/>
              <a:t>vs. </a:t>
            </a:r>
            <a:r>
              <a:rPr lang="en-US" sz="4000" dirty="0" smtClean="0">
                <a:solidFill>
                  <a:schemeClr val="tx2"/>
                </a:solidFill>
              </a:rPr>
              <a:t>Digital data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534400" cy="495300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</a:rPr>
              <a:t>Digital data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is a discrete representation, breaking the information up into separate (discrete) elements .</a:t>
            </a:r>
            <a:r>
              <a:rPr lang="en-US" sz="2400" b="1" i="1" dirty="0" smtClean="0"/>
              <a:t> </a:t>
            </a:r>
            <a:r>
              <a:rPr lang="en-US" sz="2400" dirty="0" smtClean="0"/>
              <a:t>Digital data jumps from one value to the next in a step by step sequence</a:t>
            </a:r>
          </a:p>
          <a:p>
            <a:pPr marL="342900" lvl="1" indent="-342900">
              <a:buNone/>
            </a:pPr>
            <a:endParaRPr lang="en-US" sz="800" dirty="0" smtClean="0"/>
          </a:p>
          <a:p>
            <a:pPr marL="342900" lvl="1" indent="-342900">
              <a:buNone/>
            </a:pPr>
            <a:r>
              <a:rPr lang="en-US" sz="2000" dirty="0" smtClean="0"/>
              <a:t>Ex. A good example of this is a </a:t>
            </a:r>
            <a:r>
              <a:rPr lang="en-US" sz="2000" b="1" dirty="0" smtClean="0"/>
              <a:t>digital clock</a:t>
            </a:r>
            <a:r>
              <a:rPr lang="en-US" sz="2000" dirty="0" smtClean="0"/>
              <a:t>. </a:t>
            </a:r>
          </a:p>
          <a:p>
            <a:pPr marL="342900" lvl="1" indent="-342900">
              <a:buNone/>
            </a:pPr>
            <a:r>
              <a:rPr lang="en-US" sz="2000" dirty="0" smtClean="0"/>
              <a:t>A digital clock jumps from one second to another in clear steps.</a:t>
            </a:r>
          </a:p>
          <a:p>
            <a:pPr marL="342900" lvl="1" indent="-342900">
              <a:buNone/>
            </a:pPr>
            <a:r>
              <a:rPr lang="en-US" sz="2000" dirty="0" smtClean="0"/>
              <a:t>The change is not smooth or continuous.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All digital devices use digital data. Examples of digital devices include:</a:t>
            </a:r>
          </a:p>
          <a:p>
            <a:r>
              <a:rPr lang="en-US" sz="2000" dirty="0" smtClean="0"/>
              <a:t>Computers/Laptops/IPads</a:t>
            </a:r>
          </a:p>
          <a:p>
            <a:r>
              <a:rPr lang="en-US" sz="2000" dirty="0" smtClean="0"/>
              <a:t>Mobile Phone</a:t>
            </a:r>
          </a:p>
          <a:p>
            <a:r>
              <a:rPr lang="en-US" sz="2000" dirty="0" smtClean="0"/>
              <a:t>MP3 Player</a:t>
            </a:r>
          </a:p>
          <a:p>
            <a:r>
              <a:rPr lang="en-US" sz="2000" dirty="0" smtClean="0"/>
              <a:t>Digital Camera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25604" name="Picture 4" descr="https://www.ictlounge.com/Images/digital_device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8058" y="5072708"/>
            <a:ext cx="4338768" cy="1632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743201"/>
            <a:ext cx="328653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869350"/>
            <a:ext cx="3886200" cy="183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57200" y="17526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dirty="0" smtClean="0"/>
              <a:t>There are two types of signals that carry data - analog and digital</a:t>
            </a:r>
          </a:p>
          <a:p>
            <a:pPr marL="342900" indent="-342900"/>
            <a:r>
              <a:rPr lang="en-US" sz="2400" dirty="0" smtClean="0"/>
              <a:t>signals.</a:t>
            </a:r>
          </a:p>
          <a:p>
            <a:pPr marL="342900" indent="-342900"/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Analog data can be represented </a:t>
            </a:r>
          </a:p>
          <a:p>
            <a:pPr marL="342900" indent="-342900"/>
            <a:r>
              <a:rPr lang="en-US" sz="2400" dirty="0" smtClean="0"/>
              <a:t>using analog signal.</a:t>
            </a:r>
            <a:r>
              <a:rPr lang="en-US" sz="2400" b="1" dirty="0" smtClean="0"/>
              <a:t> </a:t>
            </a:r>
            <a:r>
              <a:rPr lang="en-US" sz="2400" dirty="0" smtClean="0"/>
              <a:t>An </a:t>
            </a:r>
            <a:r>
              <a:rPr lang="en-US" sz="2400" b="1" dirty="0" smtClean="0"/>
              <a:t>Analog</a:t>
            </a:r>
            <a:r>
              <a:rPr lang="en-US" sz="2400" dirty="0" smtClean="0"/>
              <a:t> signal </a:t>
            </a:r>
          </a:p>
          <a:p>
            <a:pPr marL="342900" indent="-342900"/>
            <a:r>
              <a:rPr lang="en-US" sz="2400" dirty="0" smtClean="0"/>
              <a:t>is a continues wave form that changes</a:t>
            </a:r>
          </a:p>
          <a:p>
            <a:pPr marL="342900" indent="-342900"/>
            <a:r>
              <a:rPr lang="en-US" sz="2400" dirty="0" smtClean="0"/>
              <a:t> smoothly over time.</a:t>
            </a:r>
          </a:p>
          <a:p>
            <a:pPr marL="342900" indent="-342900"/>
            <a:r>
              <a:rPr lang="en-US" sz="2400" dirty="0" smtClean="0"/>
              <a:t> </a:t>
            </a:r>
          </a:p>
          <a:p>
            <a:pPr marL="342900" indent="-342900"/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Digital data can be represented </a:t>
            </a:r>
          </a:p>
          <a:p>
            <a:pPr marL="342900" indent="-342900"/>
            <a:r>
              <a:rPr lang="en-US" sz="2400" dirty="0" smtClean="0"/>
              <a:t>using digital signal. </a:t>
            </a:r>
            <a:r>
              <a:rPr lang="en-US" sz="2400" b="1" dirty="0" smtClean="0"/>
              <a:t>Digital </a:t>
            </a:r>
            <a:r>
              <a:rPr lang="en-US" sz="2400" dirty="0" smtClean="0"/>
              <a:t>signal is </a:t>
            </a:r>
          </a:p>
          <a:p>
            <a:pPr marL="342900" indent="-342900"/>
            <a:r>
              <a:rPr lang="en-US" sz="2400" dirty="0" smtClean="0"/>
              <a:t>stepping, square, and discrete.</a:t>
            </a:r>
            <a:endParaRPr lang="en-US" sz="2400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Analog and Digital Signal</a:t>
            </a:r>
            <a:endParaRPr lang="zh-TW" altLang="en-US" sz="4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Analog and digital conversion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Analogue values can only be used by analogue devices.</a:t>
            </a:r>
          </a:p>
          <a:p>
            <a:r>
              <a:rPr lang="en-US" sz="2400" dirty="0" smtClean="0"/>
              <a:t>Digital values can only be used by digital devices.</a:t>
            </a:r>
          </a:p>
          <a:p>
            <a:r>
              <a:rPr lang="en-US" sz="2400" dirty="0" smtClean="0"/>
              <a:t>If we want to use </a:t>
            </a:r>
            <a:r>
              <a:rPr lang="en-US" sz="2400" b="1" dirty="0" smtClean="0"/>
              <a:t>analog values with a digital device</a:t>
            </a:r>
            <a:r>
              <a:rPr lang="en-US" sz="2400" dirty="0" smtClean="0"/>
              <a:t> or </a:t>
            </a:r>
          </a:p>
          <a:p>
            <a:pPr>
              <a:buNone/>
            </a:pPr>
            <a:r>
              <a:rPr lang="en-US" sz="2400" b="1" dirty="0" smtClean="0"/>
              <a:t>	digital values with an analog device</a:t>
            </a:r>
            <a:r>
              <a:rPr lang="en-US" sz="2400" dirty="0" smtClean="0"/>
              <a:t> we need to use </a:t>
            </a:r>
            <a:r>
              <a:rPr lang="en-US" sz="2400" b="1" dirty="0" smtClean="0"/>
              <a:t>data </a:t>
            </a:r>
          </a:p>
          <a:p>
            <a:pPr>
              <a:buNone/>
            </a:pPr>
            <a:r>
              <a:rPr lang="en-US" sz="2400" b="1" dirty="0" smtClean="0"/>
              <a:t>	conversion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There are two types of data converters: </a:t>
            </a:r>
          </a:p>
          <a:p>
            <a:pPr>
              <a:lnSpc>
                <a:spcPct val="200000"/>
              </a:lnSpc>
              <a:buNone/>
            </a:pPr>
            <a:r>
              <a:rPr lang="en-US" sz="2400" b="1" dirty="0" smtClean="0"/>
              <a:t>	 1. Analog to Digital Converter (ADC) </a:t>
            </a:r>
            <a:br>
              <a:rPr lang="en-US" sz="2400" b="1" dirty="0" smtClean="0"/>
            </a:br>
            <a:r>
              <a:rPr lang="en-US" sz="2400" b="1" dirty="0" smtClean="0"/>
              <a:t> 2. Digital to Analog Converter (DAC)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29700" name="Picture 4" descr="Image result for digital to analog conver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5410200"/>
            <a:ext cx="2667000" cy="1693546"/>
          </a:xfrm>
          <a:prstGeom prst="rect">
            <a:avLst/>
          </a:prstGeom>
          <a:noFill/>
        </p:spPr>
      </p:pic>
      <p:pic>
        <p:nvPicPr>
          <p:cNvPr id="29702" name="Picture 6" descr="Image result for digital to analog conver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4572000"/>
            <a:ext cx="2667000" cy="16935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 Analog to Digital Converter (ADC)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we try to attach an analogue device (like a microphone) to a computer we will need to convert the analog data to digital before the computer can use it.</a:t>
            </a:r>
            <a:endParaRPr lang="en-US" sz="2400" dirty="0"/>
          </a:p>
        </p:txBody>
      </p:sp>
      <p:pic>
        <p:nvPicPr>
          <p:cNvPr id="32770" name="Picture 2" descr="https://www.ictlounge.com/Images/adc_examp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034" y="3352800"/>
            <a:ext cx="8808045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2. Digital to analog Converter (DAC)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we want to listen to digital music (like mp3's) we would need to attach an analog device such as loud speakers or headphones to our computer</a:t>
            </a:r>
            <a:endParaRPr lang="en-US" sz="2400" dirty="0"/>
          </a:p>
        </p:txBody>
      </p:sp>
      <p:pic>
        <p:nvPicPr>
          <p:cNvPr id="33794" name="Picture 2" descr="https://www.ictlounge.com/Images/dac_examp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505200"/>
            <a:ext cx="8653965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769778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Early computer design was decimal</a:t>
            </a:r>
          </a:p>
          <a:p>
            <a:pPr lvl="1"/>
            <a:r>
              <a:rPr lang="en-US" sz="2400" dirty="0" smtClean="0"/>
              <a:t>Mark I and ENIAC</a:t>
            </a:r>
          </a:p>
          <a:p>
            <a:r>
              <a:rPr lang="en-US" sz="2800" dirty="0" smtClean="0"/>
              <a:t>John von Neumann proposed binary data processing (1945)</a:t>
            </a:r>
          </a:p>
          <a:p>
            <a:pPr lvl="1"/>
            <a:r>
              <a:rPr lang="en-US" sz="2400" dirty="0" smtClean="0"/>
              <a:t>Simplified computer design</a:t>
            </a:r>
          </a:p>
          <a:p>
            <a:pPr lvl="1"/>
            <a:r>
              <a:rPr kumimoji="1" lang="en-US" altLang="zh-TW" sz="2400" dirty="0" smtClean="0">
                <a:ea typeface="新細明體" panose="02020500000000000000" pitchFamily="18" charset="-120"/>
              </a:rPr>
              <a:t>Computers are digital. Recognize only two discrete states:  ‘on’ or ‘off’</a:t>
            </a:r>
            <a:endParaRPr lang="en-US" sz="2400" dirty="0" smtClean="0"/>
          </a:p>
          <a:p>
            <a:pPr lvl="1"/>
            <a:r>
              <a:rPr lang="en-US" sz="2400" dirty="0" smtClean="0"/>
              <a:t>Used for both instructions and data</a:t>
            </a:r>
          </a:p>
          <a:p>
            <a:r>
              <a:rPr lang="en-US" sz="2800" dirty="0" smtClean="0"/>
              <a:t>Natural relationship between</a:t>
            </a:r>
            <a:br>
              <a:rPr lang="en-US" sz="2800" dirty="0" smtClean="0"/>
            </a:br>
            <a:r>
              <a:rPr lang="en-US" sz="2800" dirty="0" smtClean="0"/>
              <a:t>on/off switches and </a:t>
            </a:r>
            <a:br>
              <a:rPr lang="en-US" sz="2800" dirty="0" smtClean="0"/>
            </a:br>
            <a:r>
              <a:rPr lang="en-US" sz="2800" dirty="0" smtClean="0"/>
              <a:t>calculation using Boolean logic</a:t>
            </a:r>
          </a:p>
          <a:p>
            <a:pPr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  <p:graphicFrame>
        <p:nvGraphicFramePr>
          <p:cNvPr id="7171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6973887" y="4048125"/>
          <a:ext cx="646113" cy="828675"/>
        </p:xfrm>
        <a:graphic>
          <a:graphicData uri="http://schemas.openxmlformats.org/presentationml/2006/ole">
            <p:oleObj spid="_x0000_s28674" name="Bitmap Image" r:id="rId3" imgW="1914286" imgH="2409524" progId="PBrush">
              <p:embed/>
            </p:oleObj>
          </a:graphicData>
        </a:graphic>
      </p:graphicFrame>
      <p:graphicFrame>
        <p:nvGraphicFramePr>
          <p:cNvPr id="7172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888287" y="4048125"/>
          <a:ext cx="646113" cy="828675"/>
        </p:xfrm>
        <a:graphic>
          <a:graphicData uri="http://schemas.openxmlformats.org/presentationml/2006/ole">
            <p:oleObj spid="_x0000_s28675" name="Bitmap Image" r:id="rId4" imgW="1914286" imgH="2409524" progId="PBrush">
              <p:embed/>
            </p:oleObj>
          </a:graphicData>
        </a:graphic>
      </p:graphicFrame>
      <p:graphicFrame>
        <p:nvGraphicFramePr>
          <p:cNvPr id="32812" name="Group 44"/>
          <p:cNvGraphicFramePr>
            <a:graphicFrameLocks noGrp="1"/>
          </p:cNvGraphicFramePr>
          <p:nvPr>
            <p:ph sz="half" idx="2"/>
          </p:nvPr>
        </p:nvGraphicFramePr>
        <p:xfrm>
          <a:off x="6858000" y="4038600"/>
          <a:ext cx="1828800" cy="2389669"/>
        </p:xfrm>
        <a:graphic>
          <a:graphicData uri="http://schemas.openxmlformats.org/drawingml/2006/table">
            <a:tbl>
              <a:tblPr/>
              <a:tblGrid>
                <a:gridCol w="947057"/>
                <a:gridCol w="881743"/>
              </a:tblGrid>
              <a:tr h="92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8" marB="45708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8" marB="45708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9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</a:t>
                      </a:r>
                    </a:p>
                  </a:txBody>
                  <a:tcPr marT="45708" marB="45708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Off</a:t>
                      </a:r>
                    </a:p>
                  </a:txBody>
                  <a:tcPr marT="45708" marB="45708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T="45708" marB="45708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T="45708" marB="45708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T="45708" marB="45708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T="45708" marB="45708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9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3" name="Title 1"/>
          <p:cNvSpPr txBox="1">
            <a:spLocks/>
          </p:cNvSpPr>
          <p:nvPr/>
        </p:nvSpPr>
        <p:spPr bwMode="auto">
          <a:xfrm>
            <a:off x="484188" y="381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 Data in Computer</a:t>
            </a:r>
          </a:p>
        </p:txBody>
      </p:sp>
    </p:spTree>
    <p:extLst>
      <p:ext uri="{BB962C8B-B14F-4D97-AF65-F5344CB8AC3E}">
        <p14:creationId xmlns:p14="http://schemas.microsoft.com/office/powerpoint/2010/main" xmlns="" val="32062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1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Convert analog signals to digital signals after capturing them by the input devices</a:t>
            </a:r>
          </a:p>
          <a:p>
            <a:r>
              <a:rPr lang="en-US" sz="2800" dirty="0" smtClean="0"/>
              <a:t>Digital signals are represented by numbers  [ The name </a:t>
            </a:r>
            <a:r>
              <a:rPr lang="en-US" sz="2800" b="1" dirty="0" smtClean="0"/>
              <a:t>"Digital"</a:t>
            </a:r>
            <a:r>
              <a:rPr lang="en-US" sz="2800" dirty="0" smtClean="0"/>
              <a:t> is given to all devices that </a:t>
            </a:r>
            <a:r>
              <a:rPr lang="en-US" sz="2800" b="1" dirty="0" smtClean="0"/>
              <a:t>store and process data</a:t>
            </a:r>
            <a:r>
              <a:rPr lang="en-US" sz="2800" dirty="0" smtClean="0"/>
              <a:t> in the form of </a:t>
            </a:r>
            <a:r>
              <a:rPr lang="en-US" sz="2800" b="1" dirty="0" smtClean="0"/>
              <a:t>'digits'</a:t>
            </a:r>
            <a:r>
              <a:rPr lang="en-US" sz="2800" dirty="0" smtClean="0"/>
              <a:t> (numbers)].</a:t>
            </a:r>
          </a:p>
          <a:p>
            <a:r>
              <a:rPr lang="en-US" sz="2800" dirty="0" smtClean="0">
                <a:cs typeface="Times New Roman" pitchFamily="18" charset="0"/>
              </a:rPr>
              <a:t>ALL data must be represented in memory as </a:t>
            </a:r>
            <a:r>
              <a:rPr lang="en-US" sz="2800" u="sng" dirty="0" smtClean="0">
                <a:cs typeface="Times New Roman" pitchFamily="18" charset="0"/>
              </a:rPr>
              <a:t>b</a:t>
            </a:r>
            <a:r>
              <a:rPr lang="en-US" sz="2800" dirty="0" smtClean="0">
                <a:cs typeface="Times New Roman" pitchFamily="18" charset="0"/>
              </a:rPr>
              <a:t>inary dig</a:t>
            </a:r>
            <a:r>
              <a:rPr lang="en-US" sz="2800" u="sng" dirty="0" smtClean="0">
                <a:cs typeface="Times New Roman" pitchFamily="18" charset="0"/>
              </a:rPr>
              <a:t>its</a:t>
            </a:r>
            <a:r>
              <a:rPr lang="en-US" sz="2800" dirty="0" smtClean="0">
                <a:cs typeface="Times New Roman" pitchFamily="18" charset="0"/>
              </a:rPr>
              <a:t> (bits)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4987925"/>
            <a:ext cx="7543800" cy="1489075"/>
            <a:chOff x="1104" y="3382"/>
            <a:chExt cx="4752" cy="938"/>
          </a:xfrm>
        </p:grpSpPr>
        <p:pic>
          <p:nvPicPr>
            <p:cNvPr id="5" name="Picture 5" descr="digital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A0102"/>
                </a:clrFrom>
                <a:clrTo>
                  <a:srgbClr val="0A0102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4" y="3611"/>
              <a:ext cx="4752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440" y="3382"/>
              <a:ext cx="379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tabLst>
                  <a:tab pos="454025" algn="l"/>
                  <a:tab pos="1609725" algn="l"/>
                  <a:tab pos="2744788" algn="l"/>
                  <a:tab pos="3832225" algn="l"/>
                  <a:tab pos="4852988" algn="l"/>
                </a:tabLst>
              </a:pPr>
              <a:r>
                <a:rPr kumimoji="1" lang="en-US" altLang="zh-TW" sz="2000">
                  <a:latin typeface="Impact" pitchFamily="34" charset="0"/>
                  <a:ea typeface="新細明體" charset="-120"/>
                </a:rPr>
                <a:t>	1	1	1	1	1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776" y="4091"/>
              <a:ext cx="379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tabLst>
                  <a:tab pos="522288" algn="l"/>
                  <a:tab pos="1609725" algn="l"/>
                  <a:tab pos="2744788" algn="l"/>
                  <a:tab pos="3832225" algn="l"/>
                  <a:tab pos="4852988" algn="l"/>
                </a:tabLst>
              </a:pPr>
              <a:r>
                <a:rPr kumimoji="1" lang="en-US" altLang="zh-TW" sz="2000">
                  <a:latin typeface="Impact" pitchFamily="34" charset="0"/>
                  <a:ea typeface="新細明體" charset="-120"/>
                </a:rPr>
                <a:t>	0	0	0	0	0</a:t>
              </a:r>
            </a:p>
          </p:txBody>
        </p:sp>
      </p:grpSp>
      <p:sp>
        <p:nvSpPr>
          <p:cNvPr id="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19100" y="694531"/>
            <a:ext cx="8229600" cy="966787"/>
          </a:xfrm>
          <a:noFill/>
          <a:effectLst>
            <a:outerShdw dist="13470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t"/>
          <a:lstStyle/>
          <a:p>
            <a:pPr eaLnBrk="1" hangingPunct="1"/>
            <a:r>
              <a:rPr lang="en-US" altLang="zh-TW" sz="3600" dirty="0" smtClean="0">
                <a:latin typeface="Arial" panose="020B0604020202020204" pitchFamily="34" charset="0"/>
              </a:rPr>
              <a:t>How do computers represent data?</a:t>
            </a:r>
            <a:endParaRPr lang="en-US" altLang="zh-TW" sz="3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762000"/>
          <a:ext cx="8763001" cy="3860484"/>
        </p:xfrm>
        <a:graphic>
          <a:graphicData uri="http://schemas.openxmlformats.org/drawingml/2006/table">
            <a:tbl>
              <a:tblPr/>
              <a:tblGrid>
                <a:gridCol w="1905001"/>
                <a:gridCol w="1575545"/>
                <a:gridCol w="1547626"/>
                <a:gridCol w="2188836"/>
                <a:gridCol w="1545993"/>
              </a:tblGrid>
              <a:tr h="10064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Module Code</a:t>
                      </a:r>
                      <a:endParaRPr lang="en-US" sz="20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HNDIT1104</a:t>
                      </a:r>
                      <a:endParaRPr lang="en-US" sz="20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Module Title</a:t>
                      </a:r>
                      <a:endParaRPr lang="en-US" sz="20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Data Representation &amp; Organization</a:t>
                      </a:r>
                      <a:endParaRPr lang="en-US" sz="20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064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Credits</a:t>
                      </a:r>
                      <a:endParaRPr lang="en-US" sz="20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Hours /Week</a:t>
                      </a:r>
                      <a:endParaRPr lang="en-US" sz="20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Lectures</a:t>
                      </a:r>
                      <a:endParaRPr lang="en-US" sz="20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en-US" sz="20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</a:tr>
              <a:tr h="10064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GPA/NGPA</a:t>
                      </a:r>
                      <a:endParaRPr lang="en-US" sz="20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GPA</a:t>
                      </a:r>
                      <a:endParaRPr lang="en-US" sz="20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Lab/Tutorial</a:t>
                      </a:r>
                      <a:endParaRPr lang="en-US" sz="20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  <a:endParaRPr lang="en-US" sz="20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</a:tr>
              <a:tr h="2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Semester</a:t>
                      </a:r>
                      <a:endParaRPr lang="en-US" sz="20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Module Type</a:t>
                      </a:r>
                      <a:endParaRPr lang="en-US" sz="20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Common Core</a:t>
                      </a:r>
                      <a:endParaRPr lang="en-US" sz="20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8600" y="5061228"/>
            <a:ext cx="86868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Aim of the Module</a:t>
            </a:r>
          </a:p>
          <a:p>
            <a:endParaRPr lang="en-US" sz="1400" b="1" dirty="0" smtClean="0"/>
          </a:p>
          <a:p>
            <a:r>
              <a:rPr lang="en-US" sz="2400" dirty="0" smtClean="0"/>
              <a:t>To enable the students to understand and describe how information and data are represented inside a computer system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Binary 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458200" cy="4221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computer data is really a </a:t>
            </a:r>
            <a:r>
              <a:rPr lang="en-US" sz="2400" b="1" dirty="0" smtClean="0"/>
              <a:t>number</a:t>
            </a:r>
            <a:r>
              <a:rPr lang="en-US" sz="2400" dirty="0" smtClean="0"/>
              <a:t> known as a </a:t>
            </a:r>
            <a:r>
              <a:rPr lang="en-US" sz="2400" b="1" dirty="0" smtClean="0"/>
              <a:t>Binary Digit</a:t>
            </a:r>
            <a:r>
              <a:rPr lang="en-US" sz="2400" dirty="0" smtClean="0"/>
              <a:t> (often shortened to just binary)</a:t>
            </a:r>
          </a:p>
          <a:p>
            <a:r>
              <a:rPr lang="en-US" sz="2400" dirty="0" smtClean="0"/>
              <a:t>Binary is represented by the </a:t>
            </a:r>
            <a:r>
              <a:rPr lang="en-US" sz="2400" b="1" dirty="0" smtClean="0"/>
              <a:t>numbers 1 and 0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Different combinations of these 1's and 0's are used to represent all the different kinds of data that can be stored and processed within a digital device (such as a computer).</a:t>
            </a:r>
          </a:p>
          <a:p>
            <a:r>
              <a:rPr lang="en-US" sz="2400" dirty="0" smtClean="0"/>
              <a:t>For example:-</a:t>
            </a:r>
            <a:br>
              <a:rPr lang="en-US" sz="2400" dirty="0" smtClean="0"/>
            </a:br>
            <a:r>
              <a:rPr lang="en-US" sz="2400" dirty="0" smtClean="0"/>
              <a:t>The word </a:t>
            </a:r>
            <a:r>
              <a:rPr lang="en-US" sz="2400" b="1" dirty="0" smtClean="0"/>
              <a:t>'Hello'</a:t>
            </a:r>
            <a:r>
              <a:rPr lang="en-US" sz="2400" dirty="0" smtClean="0"/>
              <a:t> is stored as the binary combination of </a:t>
            </a:r>
          </a:p>
          <a:p>
            <a:pPr>
              <a:buNone/>
            </a:pPr>
            <a:r>
              <a:rPr lang="en-US" sz="2400" b="1" dirty="0" smtClean="0"/>
              <a:t>	0100100001100101011011000110110001101111</a:t>
            </a:r>
            <a:endParaRPr lang="en-US" sz="2400" dirty="0"/>
          </a:p>
        </p:txBody>
      </p:sp>
      <p:pic>
        <p:nvPicPr>
          <p:cNvPr id="34818" name="Picture 2" descr="https://www.ictlounge.com/Images/binary_examp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457200"/>
            <a:ext cx="1905000" cy="14468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Data Types Available in Computer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Numeric Data</a:t>
            </a:r>
          </a:p>
          <a:p>
            <a:pPr lvl="1"/>
            <a:r>
              <a:rPr lang="en-US" dirty="0" smtClean="0"/>
              <a:t>Numbers (Integer, real)</a:t>
            </a:r>
          </a:p>
          <a:p>
            <a:r>
              <a:rPr lang="en-US" dirty="0" smtClean="0"/>
              <a:t>Non-numeric Data</a:t>
            </a:r>
          </a:p>
          <a:p>
            <a:pPr lvl="1"/>
            <a:r>
              <a:rPr lang="en-US" dirty="0" smtClean="0"/>
              <a:t>Letters, Symbols</a:t>
            </a:r>
          </a:p>
          <a:p>
            <a:r>
              <a:rPr lang="en-US" dirty="0" smtClean="0"/>
              <a:t>Alphanumeric ( </a:t>
            </a:r>
            <a:r>
              <a:rPr lang="en-US" sz="2800" dirty="0" smtClean="0"/>
              <a:t>consisting of both letters and numbers 			and often other symbols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Image data</a:t>
            </a:r>
          </a:p>
          <a:p>
            <a:r>
              <a:rPr lang="en-US" dirty="0" smtClean="0"/>
              <a:t>Audio data</a:t>
            </a:r>
          </a:p>
          <a:p>
            <a:r>
              <a:rPr lang="en-US" dirty="0" smtClean="0"/>
              <a:t>Video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16CBB4C-63B7-4430-801F-4C0FF66CD988}" type="slidenum">
              <a:rPr lang="en-US"/>
              <a:pPr/>
              <a:t>22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283450" cy="5476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Units use in a Computer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19313"/>
            <a:ext cx="8489950" cy="4572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800" dirty="0" smtClean="0"/>
              <a:t>A </a:t>
            </a:r>
            <a:r>
              <a:rPr lang="en-US" sz="2800" b="1" i="1" dirty="0" smtClean="0">
                <a:solidFill>
                  <a:srgbClr val="CC0000"/>
                </a:solidFill>
              </a:rPr>
              <a:t>bit</a:t>
            </a:r>
            <a:r>
              <a:rPr lang="en-US" sz="2800" dirty="0" smtClean="0"/>
              <a:t> is the most basic unit of information in a computer.</a:t>
            </a:r>
          </a:p>
          <a:p>
            <a:pPr lvl="1" eaLnBrk="1" hangingPunct="1">
              <a:buFont typeface="Times" panose="02020603050405020304" pitchFamily="18" charset="0"/>
              <a:buChar char="•"/>
            </a:pPr>
            <a:r>
              <a:rPr lang="en-US" dirty="0" smtClean="0"/>
              <a:t>It is a state of “on” or “off” in a digital circuit.</a:t>
            </a:r>
          </a:p>
          <a:p>
            <a:pPr lvl="1" eaLnBrk="1" hangingPunct="1">
              <a:buFont typeface="Times" panose="02020603050405020304" pitchFamily="18" charset="0"/>
              <a:buChar char="•"/>
            </a:pPr>
            <a:r>
              <a:rPr lang="en-US" dirty="0" smtClean="0"/>
              <a:t>Sometimes they represent </a:t>
            </a:r>
            <a:r>
              <a:rPr lang="en-US" b="1" dirty="0" smtClean="0">
                <a:solidFill>
                  <a:srgbClr val="800080"/>
                </a:solidFill>
              </a:rPr>
              <a:t>high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800080"/>
                </a:solidFill>
              </a:rPr>
              <a:t>low</a:t>
            </a:r>
            <a:r>
              <a:rPr lang="en-US" dirty="0" smtClean="0"/>
              <a:t> voltage </a:t>
            </a:r>
          </a:p>
          <a:p>
            <a:pPr lvl="1" eaLnBrk="1" hangingPunct="1">
              <a:buFont typeface="Times" panose="02020603050405020304" pitchFamily="18" charset="0"/>
              <a:buChar char="•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 </a:t>
            </a:r>
            <a:r>
              <a:rPr lang="en-US" sz="2800" b="1" i="1" dirty="0" smtClean="0">
                <a:solidFill>
                  <a:srgbClr val="CC0000"/>
                </a:solidFill>
              </a:rPr>
              <a:t>byte</a:t>
            </a:r>
            <a:r>
              <a:rPr lang="en-US" sz="2800" dirty="0" smtClean="0"/>
              <a:t> is a group of eight bits.. It is the smallest possible </a:t>
            </a:r>
            <a:r>
              <a:rPr lang="en-US" sz="2800" i="1" dirty="0" smtClean="0"/>
              <a:t>addressable</a:t>
            </a:r>
            <a:r>
              <a:rPr lang="en-US" sz="2800" dirty="0" smtClean="0"/>
              <a:t> unit of computer storage.</a:t>
            </a:r>
          </a:p>
        </p:txBody>
      </p:sp>
    </p:spTree>
    <p:extLst>
      <p:ext uri="{BB962C8B-B14F-4D97-AF65-F5344CB8AC3E}">
        <p14:creationId xmlns:p14="http://schemas.microsoft.com/office/powerpoint/2010/main" xmlns="" val="2262503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9CDA982-35A0-4AAC-BAE5-CB5922C0551F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400" b="1" smtClean="0">
                <a:solidFill>
                  <a:srgbClr val="FFFFFF"/>
                </a:solidFill>
                <a:latin typeface="Arial" panose="020B0604020202020204" pitchFamily="34" charset="0"/>
              </a:rPr>
              <a:t>2.1 Introduction</a:t>
            </a:r>
            <a:endParaRPr lang="en-US" sz="3400" smtClean="0">
              <a:latin typeface="Arial" panose="020B0604020202020204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3434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sz="2800" dirty="0" smtClean="0"/>
              <a:t>A </a:t>
            </a:r>
            <a:r>
              <a:rPr lang="en-US" sz="2800" b="1" i="1" dirty="0" smtClean="0">
                <a:solidFill>
                  <a:srgbClr val="CC0000"/>
                </a:solidFill>
              </a:rPr>
              <a:t>word</a:t>
            </a:r>
            <a:r>
              <a:rPr lang="en-US" sz="2800" dirty="0" smtClean="0"/>
              <a:t> is a contiguous group of bytes.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Words can be any number of bits or bytes.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Word sizes of 16, 32, or 64 bits are most common.</a:t>
            </a:r>
          </a:p>
          <a:p>
            <a:pPr lvl="1" eaLnBrk="1" hangingPunct="1">
              <a:spcBef>
                <a:spcPct val="40000"/>
              </a:spcBef>
            </a:pPr>
            <a:endParaRPr lang="en-US" dirty="0" smtClean="0"/>
          </a:p>
          <a:p>
            <a:pPr>
              <a:spcBef>
                <a:spcPct val="40000"/>
              </a:spcBef>
              <a:buFont typeface="Wingdings" pitchFamily="2" charset="2"/>
              <a:buChar char="Ø"/>
            </a:pPr>
            <a:r>
              <a:rPr lang="en-US" sz="2800" dirty="0" smtClean="0"/>
              <a:t>A group of four bits is called a </a:t>
            </a:r>
            <a:r>
              <a:rPr lang="en-US" sz="2800" b="1" i="1" dirty="0" smtClean="0">
                <a:solidFill>
                  <a:schemeClr val="accent2"/>
                </a:solidFill>
              </a:rPr>
              <a:t>nibble</a:t>
            </a:r>
            <a:r>
              <a:rPr lang="en-US" sz="2800" dirty="0" smtClean="0"/>
              <a:t>.</a:t>
            </a:r>
          </a:p>
          <a:p>
            <a:pPr lvl="1">
              <a:spcBef>
                <a:spcPct val="40000"/>
              </a:spcBef>
            </a:pPr>
            <a:r>
              <a:rPr lang="en-US" dirty="0" smtClean="0"/>
              <a:t>Bytes, therefore, consist of two nibbles: a “high-order nibble,” and a “low-order” nibble</a:t>
            </a:r>
          </a:p>
        </p:txBody>
      </p:sp>
    </p:spTree>
    <p:extLst>
      <p:ext uri="{BB962C8B-B14F-4D97-AF65-F5344CB8AC3E}">
        <p14:creationId xmlns:p14="http://schemas.microsoft.com/office/powerpoint/2010/main" xmlns="" val="2689025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 txBox="1">
            <a:spLocks noChangeArrowheads="1"/>
          </p:cNvSpPr>
          <p:nvPr/>
        </p:nvSpPr>
        <p:spPr bwMode="auto">
          <a:xfrm>
            <a:off x="381000" y="1066800"/>
            <a:ext cx="876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latin typeface="+mn-lt"/>
              </a:rPr>
              <a:t>Bit</a:t>
            </a:r>
            <a:r>
              <a:rPr lang="en-US" altLang="zh-CN" sz="2000" dirty="0">
                <a:latin typeface="+mn-lt"/>
              </a:rPr>
              <a:t>: It is the smallest unit of information used in a computer system. It can either have the value 0 or 1. Derived from the words </a:t>
            </a:r>
            <a:r>
              <a:rPr lang="en-US" altLang="zh-CN" sz="2000" i="1" dirty="0" smtClean="0">
                <a:latin typeface="+mn-lt"/>
              </a:rPr>
              <a:t>binary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i="1" dirty="0" smtClean="0">
                <a:latin typeface="+mn-lt"/>
              </a:rPr>
              <a:t>digit</a:t>
            </a:r>
            <a:r>
              <a:rPr lang="en-US" altLang="zh-CN" sz="2000" dirty="0" smtClean="0">
                <a:latin typeface="+mn-lt"/>
              </a:rPr>
              <a:t>.</a:t>
            </a:r>
            <a:endParaRPr lang="en-US" altLang="zh-CN" sz="2000" dirty="0">
              <a:latin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latin typeface="+mn-lt"/>
              </a:rPr>
              <a:t>Nibble</a:t>
            </a:r>
            <a:r>
              <a:rPr lang="en-US" altLang="zh-CN" sz="2000" dirty="0">
                <a:latin typeface="+mn-lt"/>
              </a:rPr>
              <a:t>: It is a combination of 4 bits.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latin typeface="+mn-lt"/>
              </a:rPr>
              <a:t>Byte</a:t>
            </a:r>
            <a:r>
              <a:rPr lang="en-US" altLang="zh-CN" sz="2000" dirty="0">
                <a:latin typeface="+mn-lt"/>
              </a:rPr>
              <a:t>: It is a combination of 8 bits.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latin typeface="+mn-lt"/>
              </a:rPr>
              <a:t>Word</a:t>
            </a:r>
            <a:r>
              <a:rPr lang="en-US" altLang="zh-CN" sz="2000" dirty="0">
                <a:latin typeface="+mn-lt"/>
              </a:rPr>
              <a:t>: It is a combination of 16 bits.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latin typeface="+mn-lt"/>
              </a:rPr>
              <a:t>Double word</a:t>
            </a:r>
            <a:r>
              <a:rPr lang="en-US" altLang="zh-CN" sz="2000" dirty="0">
                <a:latin typeface="+mn-lt"/>
              </a:rPr>
              <a:t>: It is a combination of 32 bits.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latin typeface="+mn-lt"/>
              </a:rPr>
              <a:t>Kilobyte (KB)</a:t>
            </a:r>
            <a:r>
              <a:rPr lang="en-US" altLang="zh-CN" sz="2000" dirty="0">
                <a:latin typeface="+mn-lt"/>
              </a:rPr>
              <a:t>: It is used to represent the 1024 bytes of information.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latin typeface="+mn-lt"/>
              </a:rPr>
              <a:t>Megabyte (MB)</a:t>
            </a:r>
            <a:r>
              <a:rPr lang="en-US" altLang="zh-CN" sz="2000" dirty="0">
                <a:latin typeface="+mn-lt"/>
              </a:rPr>
              <a:t>: It is used to represent the 1024 KBs of information.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latin typeface="+mn-lt"/>
              </a:rPr>
              <a:t>Gigabyte (GB)</a:t>
            </a:r>
            <a:r>
              <a:rPr lang="en-US" altLang="zh-CN" sz="2000" dirty="0">
                <a:latin typeface="+mn-lt"/>
              </a:rPr>
              <a:t>: It is used to represent the 1024 MBs of information</a:t>
            </a:r>
            <a:r>
              <a:rPr lang="en-US" altLang="zh-C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349810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systems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05000"/>
            <a:ext cx="7239000" cy="42211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Positional Number System / Weighted Number 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Non positional number system / non Weighted Number System</a:t>
            </a:r>
          </a:p>
          <a:p>
            <a:endParaRPr lang="en-US" dirty="0"/>
          </a:p>
        </p:txBody>
      </p:sp>
      <p:sp>
        <p:nvSpPr>
          <p:cNvPr id="49154" name="AutoShape 2" descr="Image result for number systems,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AutoShape 4" descr="Image result for number systems,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9158" name="Picture 6" descr="Image result for number systems,carto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495800"/>
            <a:ext cx="3810000" cy="1933576"/>
          </a:xfrm>
          <a:prstGeom prst="rect">
            <a:avLst/>
          </a:prstGeom>
          <a:noFill/>
        </p:spPr>
      </p:pic>
      <p:pic>
        <p:nvPicPr>
          <p:cNvPr id="49160" name="Picture 8" descr="Image result for number system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572000"/>
            <a:ext cx="2099173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Non-weighted/ Non Positional Numbers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non-weighted numbers are </a:t>
            </a:r>
            <a:r>
              <a:rPr lang="en-US" b="1" dirty="0" smtClean="0">
                <a:solidFill>
                  <a:srgbClr val="FF0000"/>
                </a:solidFill>
              </a:rPr>
              <a:t>not positional weighted</a:t>
            </a:r>
            <a:r>
              <a:rPr lang="en-US" dirty="0" smtClean="0"/>
              <a:t> . </a:t>
            </a:r>
          </a:p>
          <a:p>
            <a:r>
              <a:rPr lang="en-US" dirty="0" smtClean="0"/>
              <a:t>That are not assigned with any weight to each digit position.</a:t>
            </a:r>
          </a:p>
          <a:p>
            <a:r>
              <a:rPr lang="en-US" dirty="0" smtClean="0"/>
              <a:t>position </a:t>
            </a:r>
            <a:r>
              <a:rPr lang="en-US" i="1" dirty="0" smtClean="0"/>
              <a:t>independent</a:t>
            </a:r>
          </a:p>
          <a:p>
            <a:r>
              <a:rPr lang="en-US" dirty="0" smtClean="0"/>
              <a:t>Ex-</a:t>
            </a:r>
          </a:p>
          <a:p>
            <a:pPr lvl="1"/>
            <a:r>
              <a:rPr lang="en-US" dirty="0" smtClean="0"/>
              <a:t>Roman </a:t>
            </a:r>
            <a:r>
              <a:rPr lang="en-US" dirty="0"/>
              <a:t>number system</a:t>
            </a:r>
          </a:p>
          <a:p>
            <a:pPr lvl="2">
              <a:buSzPct val="90000"/>
              <a:buFont typeface="Wingdings" panose="05000000000000000000" pitchFamily="2" charset="2"/>
              <a:buChar char="v"/>
            </a:pPr>
            <a:r>
              <a:rPr lang="en-GB" dirty="0"/>
              <a:t>Roman numerals symbols with different values: I (1), V (5),  X (10), C (50), M (100)</a:t>
            </a:r>
          </a:p>
          <a:p>
            <a:pPr lvl="2">
              <a:buSzPct val="90000"/>
              <a:buFont typeface="Wingdings" panose="05000000000000000000" pitchFamily="2" charset="2"/>
              <a:buChar char="v"/>
            </a:pPr>
            <a:r>
              <a:rPr lang="en-GB" dirty="0"/>
              <a:t>Examples: I, II, III, IV, VI, VI, VII, VIII, IX</a:t>
            </a:r>
          </a:p>
          <a:p>
            <a:pPr lvl="1"/>
            <a:r>
              <a:rPr lang="en-GB" dirty="0"/>
              <a:t>Egyptian number system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5122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Weighted Numbers/ </a:t>
            </a:r>
            <a:r>
              <a:rPr lang="en-US" dirty="0"/>
              <a:t>Positional Number 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780843"/>
            <a:ext cx="8686800" cy="4568825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weighted numbers are those that obey the </a:t>
            </a:r>
            <a:r>
              <a:rPr lang="en-US" sz="2400" b="1" dirty="0" smtClean="0">
                <a:solidFill>
                  <a:srgbClr val="FF0000"/>
                </a:solidFill>
              </a:rPr>
              <a:t>position weighting principle</a:t>
            </a:r>
            <a:endParaRPr lang="en-US" sz="2400" dirty="0" smtClean="0"/>
          </a:p>
          <a:p>
            <a:r>
              <a:rPr lang="en-US" sz="2400" dirty="0" smtClean="0"/>
              <a:t>which states that the </a:t>
            </a:r>
            <a:r>
              <a:rPr lang="en-US" sz="2400" b="1" dirty="0" smtClean="0">
                <a:solidFill>
                  <a:srgbClr val="FF0000"/>
                </a:solidFill>
              </a:rPr>
              <a:t>position of each number represent a specific weight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Numeric values are represented by a </a:t>
            </a:r>
            <a:r>
              <a:rPr lang="en-US" sz="2400" i="1" dirty="0" smtClean="0"/>
              <a:t>sequence</a:t>
            </a:r>
            <a:r>
              <a:rPr lang="en-US" sz="2400" dirty="0" smtClean="0"/>
              <a:t> of digit symbols. Each digit position has a value called a weight  associated with it</a:t>
            </a:r>
          </a:p>
          <a:p>
            <a:r>
              <a:rPr lang="en-US" sz="2400" dirty="0" smtClean="0"/>
              <a:t>Ex: </a:t>
            </a:r>
          </a:p>
          <a:p>
            <a:pPr lvl="1"/>
            <a:r>
              <a:rPr lang="en-US" sz="2400" dirty="0" smtClean="0"/>
              <a:t>decimal numbers</a:t>
            </a:r>
          </a:p>
          <a:p>
            <a:pPr lvl="1"/>
            <a:r>
              <a:rPr lang="en-US" sz="2400" dirty="0" smtClean="0"/>
              <a:t>Binary numbers</a:t>
            </a:r>
          </a:p>
          <a:p>
            <a:pPr lvl="1"/>
            <a:r>
              <a:rPr lang="en-US" sz="2400" dirty="0" smtClean="0"/>
              <a:t>Octal numbers</a:t>
            </a:r>
          </a:p>
          <a:p>
            <a:pPr lvl="1"/>
            <a:r>
              <a:rPr lang="en-US" sz="2400" dirty="0" smtClean="0"/>
              <a:t>Hexadecimal numbers</a:t>
            </a:r>
          </a:p>
        </p:txBody>
      </p:sp>
    </p:spTree>
    <p:extLst>
      <p:ext uri="{BB962C8B-B14F-4D97-AF65-F5344CB8AC3E}">
        <p14:creationId xmlns:p14="http://schemas.microsoft.com/office/powerpoint/2010/main" xmlns="" val="3540625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838200"/>
            <a:ext cx="7924800" cy="3771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20000"/>
              <a:buFont typeface="Wingdings" panose="05000000000000000000" pitchFamily="2" charset="2"/>
              <a:buChar char="§"/>
            </a:pPr>
            <a:endParaRPr lang="en-GB" sz="2400" dirty="0" smtClean="0">
              <a:solidFill>
                <a:srgbClr val="0000FF"/>
              </a:solidFill>
            </a:endParaRPr>
          </a:p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FF"/>
                </a:solidFill>
              </a:rPr>
              <a:t>Decimal</a:t>
            </a:r>
            <a:r>
              <a:rPr lang="en-GB" sz="2400" dirty="0" smtClean="0"/>
              <a:t> (base 10): weights in powers-of-10.</a:t>
            </a:r>
          </a:p>
          <a:p>
            <a:pPr lvl="1"/>
            <a:r>
              <a:rPr lang="en-GB" sz="2000" dirty="0" smtClean="0"/>
              <a:t>Binary digits (bits): </a:t>
            </a:r>
            <a:r>
              <a:rPr lang="en-GB" sz="2000" b="1" i="1" dirty="0" smtClean="0"/>
              <a:t>0,1,2,3,4,5,6,7,8,9</a:t>
            </a:r>
          </a:p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FF"/>
                </a:solidFill>
              </a:rPr>
              <a:t>Binary</a:t>
            </a:r>
            <a:r>
              <a:rPr lang="en-GB" sz="2400" dirty="0" smtClean="0"/>
              <a:t> (base 2): weights in powers-of-2.</a:t>
            </a:r>
          </a:p>
          <a:p>
            <a:pPr lvl="1"/>
            <a:r>
              <a:rPr lang="en-GB" sz="2000" dirty="0" smtClean="0"/>
              <a:t>Binary digits (bits): </a:t>
            </a:r>
            <a:r>
              <a:rPr lang="en-GB" sz="2000" b="1" i="1" dirty="0" smtClean="0"/>
              <a:t>0,1.</a:t>
            </a:r>
            <a:endParaRPr lang="en-GB" sz="2000" dirty="0" smtClean="0"/>
          </a:p>
          <a:p>
            <a:pPr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FF"/>
                </a:solidFill>
              </a:rPr>
              <a:t>Octal</a:t>
            </a:r>
            <a:r>
              <a:rPr lang="en-GB" sz="2400" b="1" dirty="0" smtClean="0"/>
              <a:t> </a:t>
            </a:r>
            <a:r>
              <a:rPr lang="en-GB" sz="2400" dirty="0" smtClean="0"/>
              <a:t>(base 8): weights in powers-of-8.</a:t>
            </a:r>
          </a:p>
          <a:p>
            <a:pPr lvl="1"/>
            <a:r>
              <a:rPr lang="en-GB" sz="2000" dirty="0" smtClean="0">
                <a:sym typeface="Symbol" panose="05050102010706020507" pitchFamily="18" charset="2"/>
              </a:rPr>
              <a:t>Octal digits: </a:t>
            </a:r>
            <a:r>
              <a:rPr lang="en-GB" sz="2000" b="1" i="1" dirty="0" smtClean="0">
                <a:sym typeface="Symbol" panose="05050102010706020507" pitchFamily="18" charset="2"/>
              </a:rPr>
              <a:t>0,1,2,3,4,5,6,7.</a:t>
            </a:r>
            <a:endParaRPr lang="en-GB" sz="2000" dirty="0" smtClean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FF"/>
                </a:solidFill>
              </a:rPr>
              <a:t>Hexadecimal</a:t>
            </a:r>
            <a:r>
              <a:rPr lang="en-GB" sz="2400" b="1" dirty="0" smtClean="0"/>
              <a:t> </a:t>
            </a:r>
            <a:r>
              <a:rPr lang="en-GB" sz="2400" dirty="0" smtClean="0"/>
              <a:t>(base 16): weights in powers-of-16.</a:t>
            </a:r>
          </a:p>
          <a:p>
            <a:pPr lvl="1"/>
            <a:r>
              <a:rPr lang="en-GB" sz="2000" dirty="0" smtClean="0"/>
              <a:t>Hexadecimal digits: </a:t>
            </a:r>
            <a:r>
              <a:rPr lang="en-GB" sz="2000" b="1" i="1" dirty="0" smtClean="0"/>
              <a:t>0,1,2,3,4,5,6,7,8,9,A,B,C,D,E,F.</a:t>
            </a:r>
            <a:endParaRPr lang="en-GB" sz="2000" dirty="0" smtClean="0"/>
          </a:p>
          <a:p>
            <a:pPr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FF"/>
                </a:solidFill>
              </a:rPr>
              <a:t>Base </a:t>
            </a:r>
            <a:r>
              <a:rPr lang="en-GB" sz="2400" i="1" dirty="0" smtClean="0">
                <a:solidFill>
                  <a:srgbClr val="0000FF"/>
                </a:solidFill>
              </a:rPr>
              <a:t>R</a:t>
            </a:r>
            <a:r>
              <a:rPr lang="en-GB" sz="2400" dirty="0" smtClean="0"/>
              <a:t>: weights in powers-of-R.</a:t>
            </a:r>
          </a:p>
        </p:txBody>
      </p:sp>
    </p:spTree>
    <p:extLst>
      <p:ext uri="{BB962C8B-B14F-4D97-AF65-F5344CB8AC3E}">
        <p14:creationId xmlns:p14="http://schemas.microsoft.com/office/powerpoint/2010/main" xmlns="" val="2541914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642" y="1524000"/>
            <a:ext cx="896335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914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143002"/>
          <a:ext cx="7772401" cy="4164010"/>
        </p:xfrm>
        <a:graphic>
          <a:graphicData uri="http://schemas.openxmlformats.org/drawingml/2006/table">
            <a:tbl>
              <a:tblPr/>
              <a:tblGrid>
                <a:gridCol w="2463166"/>
                <a:gridCol w="4245896"/>
                <a:gridCol w="1063339"/>
              </a:tblGrid>
              <a:tr h="888444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 smtClean="0">
                          <a:latin typeface="Calibri"/>
                          <a:ea typeface="Calibri"/>
                          <a:cs typeface="Iskoola Pota"/>
                        </a:rPr>
                        <a:t>Assessment and  Weighting</a:t>
                      </a:r>
                      <a:endParaRPr lang="en-US" sz="2800" b="1" dirty="0"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884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Type</a:t>
                      </a:r>
                      <a:endParaRPr lang="en-US" sz="20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Activity</a:t>
                      </a:r>
                      <a:endParaRPr lang="en-US" sz="20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Weighting</a:t>
                      </a:r>
                      <a:endParaRPr lang="en-US" sz="20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64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Continuous Assessment</a:t>
                      </a:r>
                      <a:endParaRPr lang="en-US" sz="20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In-class discussions, group work, Quizzes, Assignments and tutorials</a:t>
                      </a:r>
                      <a:endParaRPr lang="en-US" sz="20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50%</a:t>
                      </a:r>
                      <a:endParaRPr lang="en-US" sz="20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5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End of semester examination</a:t>
                      </a:r>
                      <a:endParaRPr lang="en-US" sz="20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Structured exam paper</a:t>
                      </a:r>
                      <a:endParaRPr lang="en-US" sz="20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50%</a:t>
                      </a:r>
                      <a:endParaRPr lang="en-US" sz="20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Image result for what is weighted number 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838200"/>
            <a:ext cx="6947645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Positional number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221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Base (or radix) R number</a:t>
            </a:r>
          </a:p>
          <a:p>
            <a:pPr>
              <a:buNone/>
            </a:pPr>
            <a:r>
              <a:rPr lang="en-US" dirty="0" smtClean="0"/>
              <a:t> 	Uses R distinct symbols for each digit</a:t>
            </a:r>
          </a:p>
          <a:p>
            <a:pPr>
              <a:buNone/>
            </a:pPr>
            <a:r>
              <a:rPr lang="en-US" dirty="0" smtClean="0"/>
              <a:t>	Example A </a:t>
            </a:r>
            <a:r>
              <a:rPr lang="en-US" baseline="-25000" dirty="0" smtClean="0"/>
              <a:t>R</a:t>
            </a:r>
            <a:r>
              <a:rPr lang="en-US" dirty="0" smtClean="0"/>
              <a:t> = a </a:t>
            </a:r>
            <a:r>
              <a:rPr lang="en-US" baseline="-25000" dirty="0" smtClean="0"/>
              <a:t>n-1</a:t>
            </a:r>
            <a:r>
              <a:rPr lang="en-US" dirty="0" smtClean="0"/>
              <a:t> a </a:t>
            </a:r>
            <a:r>
              <a:rPr lang="en-US" baseline="-25000" dirty="0" smtClean="0"/>
              <a:t>n-2</a:t>
            </a:r>
            <a:r>
              <a:rPr lang="en-US" dirty="0" smtClean="0"/>
              <a:t> ... a</a:t>
            </a:r>
            <a:r>
              <a:rPr lang="en-US" baseline="-25000" dirty="0" smtClean="0"/>
              <a:t> 1</a:t>
            </a:r>
            <a:r>
              <a:rPr lang="en-US" dirty="0" smtClean="0"/>
              <a:t> a 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sz="4000" b="1" dirty="0" smtClean="0"/>
              <a:t>.</a:t>
            </a:r>
            <a:r>
              <a:rPr lang="en-US" dirty="0" smtClean="0"/>
              <a:t>a </a:t>
            </a:r>
            <a:r>
              <a:rPr lang="en-US" baseline="-25000" dirty="0" smtClean="0"/>
              <a:t>-1</a:t>
            </a:r>
            <a:r>
              <a:rPr lang="en-US" dirty="0" smtClean="0"/>
              <a:t> …a </a:t>
            </a:r>
            <a:r>
              <a:rPr lang="en-US" baseline="-25000" dirty="0" smtClean="0"/>
              <a:t>–m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V(A </a:t>
            </a:r>
            <a:r>
              <a:rPr lang="en-US" baseline="-25000" dirty="0" smtClean="0"/>
              <a:t>R</a:t>
            </a:r>
            <a:r>
              <a:rPr lang="en-US" dirty="0" smtClean="0"/>
              <a:t>) = SUM (a </a:t>
            </a:r>
            <a:r>
              <a:rPr lang="en-US" baseline="-25000" dirty="0" smtClean="0"/>
              <a:t>k</a:t>
            </a:r>
            <a:r>
              <a:rPr lang="en-US" dirty="0" smtClean="0"/>
              <a:t> * R </a:t>
            </a:r>
            <a:r>
              <a:rPr lang="en-US" baseline="30000" dirty="0" smtClean="0"/>
              <a:t>k</a:t>
            </a:r>
            <a:r>
              <a:rPr lang="en-US" dirty="0" smtClean="0"/>
              <a:t>)		for k = -m to n-1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R = 10	Decimal number system</a:t>
            </a:r>
          </a:p>
          <a:p>
            <a:pPr>
              <a:buNone/>
            </a:pPr>
            <a:r>
              <a:rPr lang="en-US" dirty="0" smtClean="0"/>
              <a:t>R = 2	Binary</a:t>
            </a:r>
          </a:p>
          <a:p>
            <a:pPr>
              <a:buNone/>
            </a:pPr>
            <a:r>
              <a:rPr lang="en-US" dirty="0" smtClean="0"/>
              <a:t>R = 8	Octal</a:t>
            </a:r>
          </a:p>
          <a:p>
            <a:pPr>
              <a:buNone/>
            </a:pPr>
            <a:r>
              <a:rPr lang="en-US" dirty="0" smtClean="0"/>
              <a:t>R = 16	Hexadecimal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Polynomial Evaluation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>
                <a:cs typeface="Times New Roman" pitchFamily="18" charset="0"/>
              </a:rPr>
              <a:t>Whole Numbers (Radix = 10):</a:t>
            </a:r>
          </a:p>
          <a:p>
            <a:pPr>
              <a:buFontTx/>
              <a:buNone/>
            </a:pPr>
            <a:r>
              <a:rPr lang="en-US" sz="2800">
                <a:cs typeface="Times New Roman" pitchFamily="18" charset="0"/>
              </a:rPr>
              <a:t>	1234</a:t>
            </a:r>
            <a:r>
              <a:rPr lang="en-US" sz="2800" baseline="-20000">
                <a:cs typeface="Times New Roman" pitchFamily="18" charset="0"/>
              </a:rPr>
              <a:t>10</a:t>
            </a:r>
            <a:r>
              <a:rPr lang="en-US" sz="2800">
                <a:cs typeface="Times New Roman" pitchFamily="18" charset="0"/>
              </a:rPr>
              <a:t> = 1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800">
                <a:cs typeface="Times New Roman" pitchFamily="18" charset="0"/>
              </a:rPr>
              <a:t> 10</a:t>
            </a:r>
            <a:r>
              <a:rPr lang="en-US" sz="2800" baseline="30000">
                <a:cs typeface="Times New Roman" pitchFamily="18" charset="0"/>
              </a:rPr>
              <a:t>3</a:t>
            </a:r>
            <a:r>
              <a:rPr lang="en-US" sz="2800">
                <a:cs typeface="Times New Roman" pitchFamily="18" charset="0"/>
              </a:rPr>
              <a:t> + 2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800">
                <a:cs typeface="Times New Roman" pitchFamily="18" charset="0"/>
              </a:rPr>
              <a:t> 10</a:t>
            </a:r>
            <a:r>
              <a:rPr lang="en-US" sz="2800" baseline="30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 + 3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800">
                <a:cs typeface="Times New Roman" pitchFamily="18" charset="0"/>
              </a:rPr>
              <a:t> 10</a:t>
            </a:r>
            <a:r>
              <a:rPr lang="en-US" sz="2800" baseline="30000">
                <a:cs typeface="Times New Roman" pitchFamily="18" charset="0"/>
              </a:rPr>
              <a:t>1</a:t>
            </a:r>
            <a:r>
              <a:rPr lang="en-US" sz="2800">
                <a:cs typeface="Times New Roman" pitchFamily="18" charset="0"/>
              </a:rPr>
              <a:t> + 4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800">
                <a:cs typeface="Times New Roman" pitchFamily="18" charset="0"/>
              </a:rPr>
              <a:t> 10</a:t>
            </a:r>
            <a:r>
              <a:rPr lang="en-US" sz="2800" baseline="30000">
                <a:cs typeface="Times New Roman" pitchFamily="18" charset="0"/>
              </a:rPr>
              <a:t>0</a:t>
            </a:r>
          </a:p>
          <a:p>
            <a:pPr>
              <a:buFontTx/>
              <a:buNone/>
            </a:pPr>
            <a:endParaRPr lang="en-US" sz="240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>
                <a:cs typeface="Times New Roman" pitchFamily="18" charset="0"/>
              </a:rPr>
              <a:t>With Fractional Part (Radix = 10):</a:t>
            </a:r>
          </a:p>
          <a:p>
            <a:pPr>
              <a:buFontTx/>
              <a:buNone/>
            </a:pPr>
            <a:r>
              <a:rPr lang="en-US" sz="2800">
                <a:cs typeface="Times New Roman" pitchFamily="18" charset="0"/>
              </a:rPr>
              <a:t>	36.72</a:t>
            </a:r>
            <a:r>
              <a:rPr lang="en-US" sz="2800" baseline="-20000">
                <a:cs typeface="Times New Roman" pitchFamily="18" charset="0"/>
              </a:rPr>
              <a:t>10</a:t>
            </a:r>
            <a:r>
              <a:rPr lang="en-US" sz="2800">
                <a:cs typeface="Times New Roman" pitchFamily="18" charset="0"/>
              </a:rPr>
              <a:t> = 3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800">
                <a:cs typeface="Times New Roman" pitchFamily="18" charset="0"/>
              </a:rPr>
              <a:t> 10</a:t>
            </a:r>
            <a:r>
              <a:rPr lang="en-US" sz="2800" baseline="30000">
                <a:cs typeface="Times New Roman" pitchFamily="18" charset="0"/>
              </a:rPr>
              <a:t>1</a:t>
            </a:r>
            <a:r>
              <a:rPr lang="en-US" sz="2800">
                <a:cs typeface="Times New Roman" pitchFamily="18" charset="0"/>
              </a:rPr>
              <a:t> + 6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800">
                <a:cs typeface="Times New Roman" pitchFamily="18" charset="0"/>
              </a:rPr>
              <a:t> 10</a:t>
            </a:r>
            <a:r>
              <a:rPr lang="en-US" sz="2800" baseline="30000">
                <a:cs typeface="Times New Roman" pitchFamily="18" charset="0"/>
              </a:rPr>
              <a:t>0</a:t>
            </a:r>
            <a:r>
              <a:rPr lang="en-US" sz="2800">
                <a:cs typeface="Times New Roman" pitchFamily="18" charset="0"/>
              </a:rPr>
              <a:t> + 7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800">
                <a:cs typeface="Times New Roman" pitchFamily="18" charset="0"/>
              </a:rPr>
              <a:t> 10</a:t>
            </a:r>
            <a:r>
              <a:rPr lang="en-US" sz="2800" baseline="30000">
                <a:cs typeface="Times New Roman" pitchFamily="18" charset="0"/>
              </a:rPr>
              <a:t>-1</a:t>
            </a:r>
            <a:r>
              <a:rPr lang="en-US" sz="2800">
                <a:cs typeface="Times New Roman" pitchFamily="18" charset="0"/>
              </a:rPr>
              <a:t> + 2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800">
                <a:cs typeface="Times New Roman" pitchFamily="18" charset="0"/>
              </a:rPr>
              <a:t> 10</a:t>
            </a:r>
            <a:r>
              <a:rPr lang="en-US" sz="2800" baseline="30000">
                <a:cs typeface="Times New Roman" pitchFamily="18" charset="0"/>
              </a:rPr>
              <a:t>-2</a:t>
            </a:r>
          </a:p>
          <a:p>
            <a:pPr>
              <a:buFontTx/>
              <a:buNone/>
            </a:pPr>
            <a:endParaRPr lang="en-US" sz="280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>
                <a:cs typeface="Times New Roman" pitchFamily="18" charset="0"/>
              </a:rPr>
              <a:t>General Case (Radix = R):</a:t>
            </a:r>
          </a:p>
          <a:p>
            <a:pPr>
              <a:buFontTx/>
              <a:buNone/>
            </a:pPr>
            <a:r>
              <a:rPr lang="en-US" sz="2800">
                <a:cs typeface="Times New Roman" pitchFamily="18" charset="0"/>
              </a:rPr>
              <a:t>	(S</a:t>
            </a:r>
            <a:r>
              <a:rPr lang="en-US" sz="2800" baseline="-20000">
                <a:cs typeface="Times New Roman" pitchFamily="18" charset="0"/>
              </a:rPr>
              <a:t>1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 baseline="-20000">
                <a:cs typeface="Times New Roman" pitchFamily="18" charset="0"/>
              </a:rPr>
              <a:t>0</a:t>
            </a:r>
            <a:r>
              <a:rPr lang="en-US" sz="2800">
                <a:cs typeface="Times New Roman" pitchFamily="18" charset="0"/>
              </a:rPr>
              <a:t>.S</a:t>
            </a:r>
            <a:r>
              <a:rPr lang="en-US" sz="2800" baseline="-20000">
                <a:cs typeface="Times New Roman" pitchFamily="18" charset="0"/>
              </a:rPr>
              <a:t>-1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 baseline="-20000">
                <a:cs typeface="Times New Roman" pitchFamily="18" charset="0"/>
              </a:rPr>
              <a:t>-2</a:t>
            </a:r>
            <a:r>
              <a:rPr lang="en-US" sz="2800">
                <a:cs typeface="Times New Roman" pitchFamily="18" charset="0"/>
              </a:rPr>
              <a:t>)</a:t>
            </a:r>
            <a:r>
              <a:rPr lang="en-US" sz="2800" baseline="-20000">
                <a:cs typeface="Times New Roman" pitchFamily="18" charset="0"/>
              </a:rPr>
              <a:t>R</a:t>
            </a:r>
            <a:r>
              <a:rPr lang="en-US" sz="2800">
                <a:cs typeface="Times New Roman" pitchFamily="18" charset="0"/>
              </a:rPr>
              <a:t> =</a:t>
            </a:r>
          </a:p>
          <a:p>
            <a:pPr>
              <a:buFontTx/>
              <a:buNone/>
            </a:pPr>
            <a:r>
              <a:rPr lang="en-US" sz="2800">
                <a:cs typeface="Times New Roman" pitchFamily="18" charset="0"/>
              </a:rPr>
              <a:t>		S</a:t>
            </a:r>
            <a:r>
              <a:rPr lang="en-US" sz="2800" baseline="-20000">
                <a:cs typeface="Times New Roman" pitchFamily="18" charset="0"/>
              </a:rPr>
              <a:t>1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800">
                <a:cs typeface="Times New Roman" pitchFamily="18" charset="0"/>
              </a:rPr>
              <a:t> R</a:t>
            </a:r>
            <a:r>
              <a:rPr lang="en-US" sz="2800" baseline="30000">
                <a:cs typeface="Times New Roman" pitchFamily="18" charset="0"/>
              </a:rPr>
              <a:t>1</a:t>
            </a:r>
            <a:r>
              <a:rPr lang="en-US" sz="2800">
                <a:cs typeface="Times New Roman" pitchFamily="18" charset="0"/>
              </a:rPr>
              <a:t> + S</a:t>
            </a:r>
            <a:r>
              <a:rPr lang="en-US" sz="2800" baseline="-20000">
                <a:cs typeface="Times New Roman" pitchFamily="18" charset="0"/>
              </a:rPr>
              <a:t>0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800">
                <a:cs typeface="Times New Roman" pitchFamily="18" charset="0"/>
              </a:rPr>
              <a:t> R</a:t>
            </a:r>
            <a:r>
              <a:rPr lang="en-US" sz="2800" baseline="30000">
                <a:cs typeface="Times New Roman" pitchFamily="18" charset="0"/>
              </a:rPr>
              <a:t>0</a:t>
            </a:r>
            <a:r>
              <a:rPr lang="en-US" sz="2800">
                <a:cs typeface="Times New Roman" pitchFamily="18" charset="0"/>
              </a:rPr>
              <a:t> + S</a:t>
            </a:r>
            <a:r>
              <a:rPr lang="en-US" sz="2800" baseline="-20000">
                <a:cs typeface="Times New Roman" pitchFamily="18" charset="0"/>
              </a:rPr>
              <a:t>-1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800">
                <a:cs typeface="Times New Roman" pitchFamily="18" charset="0"/>
              </a:rPr>
              <a:t> R </a:t>
            </a:r>
            <a:r>
              <a:rPr lang="en-US" sz="2800" baseline="30000">
                <a:cs typeface="Times New Roman" pitchFamily="18" charset="0"/>
              </a:rPr>
              <a:t>-1</a:t>
            </a:r>
            <a:r>
              <a:rPr lang="en-US" sz="2800">
                <a:cs typeface="Times New Roman" pitchFamily="18" charset="0"/>
              </a:rPr>
              <a:t> + S</a:t>
            </a:r>
            <a:r>
              <a:rPr lang="en-US" sz="2800" baseline="-20000">
                <a:cs typeface="Times New Roman" pitchFamily="18" charset="0"/>
              </a:rPr>
              <a:t>-2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800">
                <a:cs typeface="Times New Roman" pitchFamily="18" charset="0"/>
              </a:rPr>
              <a:t> R</a:t>
            </a:r>
            <a:r>
              <a:rPr lang="en-US" sz="2800" baseline="30000">
                <a:cs typeface="Times New Roman" pitchFamily="18" charset="0"/>
              </a:rPr>
              <a:t>-2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686800" cy="5105400"/>
          </a:xfrm>
        </p:spPr>
        <p:txBody>
          <a:bodyPr/>
          <a:lstStyle/>
          <a:p>
            <a:pPr marL="793750" indent="-793750">
              <a:lnSpc>
                <a:spcPct val="90000"/>
              </a:lnSpc>
              <a:buFontTx/>
              <a:buNone/>
            </a:pPr>
            <a:r>
              <a:rPr lang="en-GB" dirty="0">
                <a:latin typeface="Courier New" pitchFamily="49" charset="0"/>
                <a:cs typeface="Times New Roman" pitchFamily="18" charset="0"/>
              </a:rPr>
              <a:t>Examples:</a:t>
            </a:r>
          </a:p>
          <a:p>
            <a:pPr marL="793750" indent="-793750">
              <a:lnSpc>
                <a:spcPct val="90000"/>
              </a:lnSpc>
              <a:buFontTx/>
              <a:buNone/>
            </a:pPr>
            <a:r>
              <a:rPr lang="en-GB" dirty="0">
                <a:latin typeface="Courier New" pitchFamily="49" charset="0"/>
                <a:cs typeface="Times New Roman" pitchFamily="18" charset="0"/>
              </a:rPr>
              <a:t>a) N = 278</a:t>
            </a:r>
          </a:p>
          <a:p>
            <a:pPr marL="793750" indent="-793750">
              <a:lnSpc>
                <a:spcPct val="90000"/>
              </a:lnSpc>
              <a:buFontTx/>
              <a:buNone/>
            </a:pPr>
            <a:r>
              <a:rPr lang="en-GB" dirty="0">
                <a:latin typeface="Courier New" pitchFamily="49" charset="0"/>
                <a:cs typeface="Times New Roman" pitchFamily="18" charset="0"/>
              </a:rPr>
              <a:t>	r = 10 (base 10) =&gt; </a:t>
            </a:r>
            <a:r>
              <a:rPr lang="en-GB" sz="2400" dirty="0">
                <a:latin typeface="Courier New" pitchFamily="49" charset="0"/>
                <a:cs typeface="Times New Roman" pitchFamily="18" charset="0"/>
              </a:rPr>
              <a:t>decimal numbers</a:t>
            </a:r>
          </a:p>
          <a:p>
            <a:pPr marL="793750" indent="-793750">
              <a:lnSpc>
                <a:spcPct val="90000"/>
              </a:lnSpc>
              <a:buFontTx/>
              <a:buNone/>
            </a:pPr>
            <a:r>
              <a:rPr lang="en-GB" dirty="0">
                <a:latin typeface="Courier New" pitchFamily="49" charset="0"/>
                <a:cs typeface="Times New Roman" pitchFamily="18" charset="0"/>
              </a:rPr>
              <a:t>  	symbol: 0, 1, 2, 3, 4, 5, 6, 				7, 8, 9 </a:t>
            </a:r>
            <a:r>
              <a:rPr lang="en-GB" sz="2000" dirty="0">
                <a:latin typeface="Courier New" pitchFamily="49" charset="0"/>
                <a:cs typeface="Times New Roman" pitchFamily="18" charset="0"/>
              </a:rPr>
              <a:t>(10 different symbols)</a:t>
            </a:r>
          </a:p>
          <a:p>
            <a:pPr marL="793750" indent="-793750">
              <a:lnSpc>
                <a:spcPct val="90000"/>
              </a:lnSpc>
              <a:buFontTx/>
              <a:buNone/>
            </a:pPr>
            <a:r>
              <a:rPr lang="en-GB" dirty="0">
                <a:latin typeface="Courier New" pitchFamily="49" charset="0"/>
                <a:cs typeface="Times New Roman" pitchFamily="18" charset="0"/>
              </a:rPr>
              <a:t>  	N = 278 =&gt; n = 2; </a:t>
            </a:r>
            <a:endParaRPr lang="en-US" dirty="0">
              <a:latin typeface="Courier New" pitchFamily="49" charset="0"/>
              <a:cs typeface="Times New Roman" pitchFamily="18" charset="0"/>
            </a:endParaRPr>
          </a:p>
          <a:p>
            <a:pPr marL="793750" indent="-793750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dirty="0">
                <a:latin typeface="Courier New" pitchFamily="49" charset="0"/>
                <a:cs typeface="Times New Roman" pitchFamily="18" charset="0"/>
              </a:rPr>
              <a:t>a</a:t>
            </a:r>
            <a:r>
              <a:rPr lang="en-GB" baseline="-30000" dirty="0">
                <a:latin typeface="Courier New" pitchFamily="49" charset="0"/>
                <a:cs typeface="Times New Roman" pitchFamily="18" charset="0"/>
              </a:rPr>
              <a:t>2</a:t>
            </a:r>
            <a:r>
              <a:rPr lang="en-GB" dirty="0">
                <a:latin typeface="Courier New" pitchFamily="49" charset="0"/>
                <a:cs typeface="Times New Roman" pitchFamily="18" charset="0"/>
              </a:rPr>
              <a:t> = 2; a</a:t>
            </a:r>
            <a:r>
              <a:rPr lang="en-GB" baseline="-30000" dirty="0">
                <a:latin typeface="Courier New" pitchFamily="49" charset="0"/>
                <a:cs typeface="Times New Roman" pitchFamily="18" charset="0"/>
              </a:rPr>
              <a:t>1</a:t>
            </a:r>
            <a:r>
              <a:rPr lang="en-GB" dirty="0">
                <a:latin typeface="Courier New" pitchFamily="49" charset="0"/>
                <a:cs typeface="Times New Roman" pitchFamily="18" charset="0"/>
              </a:rPr>
              <a:t> = 7; a</a:t>
            </a:r>
            <a:r>
              <a:rPr lang="en-GB" baseline="-30000" dirty="0">
                <a:latin typeface="Courier New" pitchFamily="49" charset="0"/>
                <a:cs typeface="Times New Roman" pitchFamily="18" charset="0"/>
              </a:rPr>
              <a:t>0</a:t>
            </a:r>
            <a:r>
              <a:rPr lang="en-GB" dirty="0">
                <a:latin typeface="Courier New" pitchFamily="49" charset="0"/>
                <a:cs typeface="Times New Roman" pitchFamily="18" charset="0"/>
              </a:rPr>
              <a:t> = 8</a:t>
            </a:r>
          </a:p>
          <a:p>
            <a:pPr marL="793750" indent="-793750">
              <a:lnSpc>
                <a:spcPct val="90000"/>
              </a:lnSpc>
              <a:buFontTx/>
              <a:buNone/>
            </a:pPr>
            <a:endParaRPr lang="en-GB" sz="2800" dirty="0">
              <a:latin typeface="Courier New" pitchFamily="49" charset="0"/>
              <a:cs typeface="Times New Roman" pitchFamily="18" charset="0"/>
            </a:endParaRPr>
          </a:p>
          <a:p>
            <a:pPr marL="793750" indent="-793750">
              <a:lnSpc>
                <a:spcPct val="90000"/>
              </a:lnSpc>
              <a:buFontTx/>
              <a:buNone/>
            </a:pPr>
            <a:endParaRPr lang="en-GB" sz="2800" dirty="0">
              <a:latin typeface="Courier New" pitchFamily="49" charset="0"/>
              <a:cs typeface="Times New Roman" pitchFamily="18" charset="0"/>
            </a:endParaRPr>
          </a:p>
          <a:p>
            <a:pPr marL="793750" indent="-793750">
              <a:lnSpc>
                <a:spcPct val="90000"/>
              </a:lnSpc>
              <a:buFontTx/>
              <a:buNone/>
            </a:pPr>
            <a:r>
              <a:rPr lang="en-GB" sz="2800" dirty="0">
                <a:latin typeface="Courier New" pitchFamily="49" charset="0"/>
                <a:cs typeface="Times New Roman" pitchFamily="18" charset="0"/>
              </a:rPr>
              <a:t>278 = (2 x 10</a:t>
            </a:r>
            <a:r>
              <a:rPr lang="en-GB" sz="2800" baseline="30000" dirty="0">
                <a:latin typeface="Courier New" pitchFamily="49" charset="0"/>
                <a:cs typeface="Times New Roman" pitchFamily="18" charset="0"/>
              </a:rPr>
              <a:t>2</a:t>
            </a:r>
            <a:r>
              <a:rPr lang="en-GB" sz="2800" dirty="0">
                <a:latin typeface="Courier New" pitchFamily="49" charset="0"/>
                <a:cs typeface="Times New Roman" pitchFamily="18" charset="0"/>
              </a:rPr>
              <a:t>) + (7 x 10</a:t>
            </a:r>
            <a:r>
              <a:rPr lang="en-GB" sz="2800" baseline="30000" dirty="0">
                <a:latin typeface="Courier New" pitchFamily="49" charset="0"/>
                <a:cs typeface="Times New Roman" pitchFamily="18" charset="0"/>
              </a:rPr>
              <a:t>1</a:t>
            </a:r>
            <a:r>
              <a:rPr lang="en-GB" sz="2800" dirty="0">
                <a:latin typeface="Courier New" pitchFamily="49" charset="0"/>
                <a:cs typeface="Times New Roman" pitchFamily="18" charset="0"/>
              </a:rPr>
              <a:t>) + (8 x 10</a:t>
            </a:r>
            <a:r>
              <a:rPr lang="en-GB" sz="2800" baseline="30000" dirty="0">
                <a:latin typeface="Courier New" pitchFamily="49" charset="0"/>
                <a:cs typeface="Times New Roman" pitchFamily="18" charset="0"/>
              </a:rPr>
              <a:t>0</a:t>
            </a:r>
            <a:r>
              <a:rPr lang="en-GB" sz="2800" dirty="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4101" name="AutoShape 5"/>
          <p:cNvSpPr>
            <a:spLocks/>
          </p:cNvSpPr>
          <p:nvPr/>
        </p:nvSpPr>
        <p:spPr bwMode="auto">
          <a:xfrm rot="16200000">
            <a:off x="2111375" y="5203825"/>
            <a:ext cx="584200" cy="1301750"/>
          </a:xfrm>
          <a:prstGeom prst="leftBrace">
            <a:avLst>
              <a:gd name="adj1" fmla="val 18569"/>
              <a:gd name="adj2" fmla="val 50000"/>
            </a:avLst>
          </a:prstGeom>
          <a:noFill/>
          <a:ln w="9525">
            <a:solidFill>
              <a:srgbClr val="336600"/>
            </a:solidFill>
            <a:round/>
            <a:headEnd/>
            <a:tailEnd/>
          </a:ln>
        </p:spPr>
        <p:txBody>
          <a:bodyPr vert="eaVert"/>
          <a:lstStyle/>
          <a:p>
            <a:endParaRPr lang="en-US">
              <a:solidFill>
                <a:srgbClr val="336600"/>
              </a:solidFill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828800" y="6096000"/>
            <a:ext cx="1524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/>
              <a:t>Hundreds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010400" y="6096000"/>
            <a:ext cx="8382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800"/>
              <a:t>Ones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343400" y="6172200"/>
            <a:ext cx="1025525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800"/>
              <a:t>   Tens</a:t>
            </a:r>
          </a:p>
        </p:txBody>
      </p:sp>
      <p:sp>
        <p:nvSpPr>
          <p:cNvPr id="4105" name="AutoShape 9"/>
          <p:cNvSpPr>
            <a:spLocks/>
          </p:cNvSpPr>
          <p:nvPr/>
        </p:nvSpPr>
        <p:spPr bwMode="auto">
          <a:xfrm rot="16200000">
            <a:off x="4512469" y="5164931"/>
            <a:ext cx="584200" cy="1531938"/>
          </a:xfrm>
          <a:prstGeom prst="leftBrace">
            <a:avLst>
              <a:gd name="adj1" fmla="val 21852"/>
              <a:gd name="adj2" fmla="val 50000"/>
            </a:avLst>
          </a:prstGeom>
          <a:noFill/>
          <a:ln w="9525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AutoShape 10"/>
          <p:cNvSpPr>
            <a:spLocks/>
          </p:cNvSpPr>
          <p:nvPr/>
        </p:nvSpPr>
        <p:spPr bwMode="auto">
          <a:xfrm rot="16200000">
            <a:off x="7064375" y="5203825"/>
            <a:ext cx="584200" cy="1301750"/>
          </a:xfrm>
          <a:prstGeom prst="leftBrace">
            <a:avLst>
              <a:gd name="adj1" fmla="val 18569"/>
              <a:gd name="adj2" fmla="val 50000"/>
            </a:avLst>
          </a:prstGeom>
          <a:noFill/>
          <a:ln w="9525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228600" y="4419600"/>
            <a:ext cx="7235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>
                <a:solidFill>
                  <a:srgbClr val="336600"/>
                </a:solidFill>
                <a:latin typeface="Courier New" pitchFamily="49" charset="0"/>
                <a:cs typeface="Times New Roman" pitchFamily="18" charset="0"/>
              </a:rPr>
              <a:t>N = a</a:t>
            </a:r>
            <a:r>
              <a:rPr lang="en-GB" sz="2800" b="1" baseline="-30000">
                <a:solidFill>
                  <a:srgbClr val="336600"/>
                </a:solidFill>
                <a:latin typeface="Courier New" pitchFamily="49" charset="0"/>
                <a:cs typeface="Times New Roman" pitchFamily="18" charset="0"/>
              </a:rPr>
              <a:t>n</a:t>
            </a:r>
            <a:r>
              <a:rPr lang="en-GB" sz="2800" b="1">
                <a:solidFill>
                  <a:srgbClr val="3366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en-GB" sz="2800" b="1" baseline="30000">
                <a:solidFill>
                  <a:srgbClr val="336600"/>
                </a:solidFill>
                <a:latin typeface="Courier New" pitchFamily="49" charset="0"/>
                <a:cs typeface="Times New Roman" pitchFamily="18" charset="0"/>
              </a:rPr>
              <a:t>n</a:t>
            </a:r>
            <a:r>
              <a:rPr lang="en-GB" sz="2800" b="1">
                <a:solidFill>
                  <a:srgbClr val="336600"/>
                </a:solidFill>
                <a:latin typeface="Courier New" pitchFamily="49" charset="0"/>
                <a:cs typeface="Times New Roman" pitchFamily="18" charset="0"/>
              </a:rPr>
              <a:t> + a</a:t>
            </a:r>
            <a:r>
              <a:rPr lang="en-GB" sz="2800" b="1" baseline="-30000">
                <a:solidFill>
                  <a:srgbClr val="336600"/>
                </a:solidFill>
                <a:latin typeface="Courier New" pitchFamily="49" charset="0"/>
                <a:cs typeface="Times New Roman" pitchFamily="18" charset="0"/>
              </a:rPr>
              <a:t>n-1</a:t>
            </a:r>
            <a:r>
              <a:rPr lang="en-GB" sz="2800" b="1">
                <a:solidFill>
                  <a:srgbClr val="3366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en-GB" sz="2800" b="1" baseline="30000">
                <a:solidFill>
                  <a:srgbClr val="336600"/>
                </a:solidFill>
                <a:latin typeface="Courier New" pitchFamily="49" charset="0"/>
                <a:cs typeface="Times New Roman" pitchFamily="18" charset="0"/>
              </a:rPr>
              <a:t>n-1</a:t>
            </a:r>
            <a:r>
              <a:rPr lang="en-GB" sz="2800" b="1">
                <a:solidFill>
                  <a:srgbClr val="336600"/>
                </a:solidFill>
                <a:latin typeface="Courier New" pitchFamily="49" charset="0"/>
                <a:cs typeface="Times New Roman" pitchFamily="18" charset="0"/>
              </a:rPr>
              <a:t> + … + a</a:t>
            </a:r>
            <a:r>
              <a:rPr lang="en-GB" sz="2800" b="1" baseline="-30000">
                <a:solidFill>
                  <a:srgbClr val="3366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GB" sz="2800" b="1">
                <a:solidFill>
                  <a:srgbClr val="3366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en-GB" sz="2800" b="1" baseline="30000">
                <a:solidFill>
                  <a:srgbClr val="3366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GB" sz="2800" b="1">
                <a:solidFill>
                  <a:srgbClr val="336600"/>
                </a:solidFill>
                <a:latin typeface="Courier New" pitchFamily="49" charset="0"/>
                <a:cs typeface="Times New Roman" pitchFamily="18" charset="0"/>
              </a:rPr>
              <a:t> + a</a:t>
            </a:r>
            <a:r>
              <a:rPr lang="en-GB" sz="2800" b="1" baseline="-30000">
                <a:solidFill>
                  <a:srgbClr val="33660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GB" sz="2800" b="1">
                <a:solidFill>
                  <a:srgbClr val="336600"/>
                </a:solidFill>
                <a:latin typeface="Courier New" pitchFamily="49" charset="0"/>
                <a:cs typeface="Times New Roman" pitchFamily="18" charset="0"/>
              </a:rPr>
              <a:t>r</a:t>
            </a:r>
            <a:r>
              <a:rPr lang="en-GB" sz="2800" b="1" baseline="30000">
                <a:solidFill>
                  <a:srgbClr val="33660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en-US" sz="2800" b="1" baseline="30000">
              <a:solidFill>
                <a:srgbClr val="3366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9226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pPr marL="635000" indent="-635000">
              <a:buFontTx/>
              <a:buNone/>
            </a:pPr>
            <a:r>
              <a:rPr lang="en-GB" sz="2600" dirty="0">
                <a:latin typeface="Courier New" pitchFamily="49" charset="0"/>
                <a:cs typeface="Times New Roman" pitchFamily="18" charset="0"/>
              </a:rPr>
              <a:t>b) </a:t>
            </a:r>
            <a:r>
              <a:rPr lang="en-GB" sz="26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N</a:t>
            </a:r>
            <a:r>
              <a:rPr lang="en-GB" sz="2600" dirty="0">
                <a:latin typeface="Courier New" pitchFamily="49" charset="0"/>
                <a:cs typeface="Times New Roman" pitchFamily="18" charset="0"/>
              </a:rPr>
              <a:t> = 1001</a:t>
            </a:r>
            <a:r>
              <a:rPr lang="en-GB" sz="2600" baseline="-30000" dirty="0">
                <a:latin typeface="Courier New" pitchFamily="49" charset="0"/>
                <a:cs typeface="Times New Roman" pitchFamily="18" charset="0"/>
              </a:rPr>
              <a:t>2</a:t>
            </a:r>
            <a:endParaRPr lang="en-GB" sz="2600" dirty="0">
              <a:latin typeface="Courier New" pitchFamily="49" charset="0"/>
              <a:cs typeface="Times New Roman" pitchFamily="18" charset="0"/>
            </a:endParaRPr>
          </a:p>
          <a:p>
            <a:pPr marL="635000" indent="-635000">
              <a:buFontTx/>
              <a:buNone/>
            </a:pPr>
            <a:r>
              <a:rPr lang="en-GB" sz="2600" dirty="0">
                <a:latin typeface="Courier New" pitchFamily="49" charset="0"/>
                <a:cs typeface="Times New Roman" pitchFamily="18" charset="0"/>
              </a:rPr>
              <a:t>	r = 2 (base-2) =&gt; </a:t>
            </a:r>
            <a:r>
              <a:rPr lang="en-GB" sz="2400" dirty="0">
                <a:latin typeface="Courier New" pitchFamily="49" charset="0"/>
                <a:cs typeface="Times New Roman" pitchFamily="18" charset="0"/>
              </a:rPr>
              <a:t>binary numbers</a:t>
            </a:r>
          </a:p>
          <a:p>
            <a:pPr marL="635000" indent="-635000">
              <a:buFontTx/>
              <a:buNone/>
            </a:pPr>
            <a:r>
              <a:rPr lang="en-GB" sz="2600" dirty="0">
                <a:latin typeface="Courier New" pitchFamily="49" charset="0"/>
                <a:cs typeface="Times New Roman" pitchFamily="18" charset="0"/>
              </a:rPr>
              <a:t>   symbol: 0, 1 </a:t>
            </a:r>
            <a:r>
              <a:rPr lang="en-GB" sz="2400" dirty="0">
                <a:latin typeface="Courier New" pitchFamily="49" charset="0"/>
                <a:cs typeface="Times New Roman" pitchFamily="18" charset="0"/>
              </a:rPr>
              <a:t>(2 different symbols)</a:t>
            </a:r>
          </a:p>
          <a:p>
            <a:pPr marL="635000" indent="-635000">
              <a:buFontTx/>
              <a:buNone/>
            </a:pPr>
            <a:r>
              <a:rPr lang="en-GB" sz="2600" dirty="0">
                <a:latin typeface="Courier New" pitchFamily="49" charset="0"/>
                <a:cs typeface="Times New Roman" pitchFamily="18" charset="0"/>
              </a:rPr>
              <a:t>   N = 1001</a:t>
            </a:r>
            <a:r>
              <a:rPr lang="en-GB" sz="2600" baseline="-30000" dirty="0">
                <a:latin typeface="Courier New" pitchFamily="49" charset="0"/>
                <a:cs typeface="Times New Roman" pitchFamily="18" charset="0"/>
              </a:rPr>
              <a:t>2</a:t>
            </a:r>
            <a:r>
              <a:rPr lang="en-GB" sz="2600" dirty="0">
                <a:latin typeface="Courier New" pitchFamily="49" charset="0"/>
                <a:cs typeface="Times New Roman" pitchFamily="18" charset="0"/>
              </a:rPr>
              <a:t> =&gt; n = 3; </a:t>
            </a:r>
            <a:endParaRPr lang="en-US" sz="2600" dirty="0">
              <a:latin typeface="Courier New" pitchFamily="49" charset="0"/>
              <a:cs typeface="Times New Roman" pitchFamily="18" charset="0"/>
            </a:endParaRPr>
          </a:p>
          <a:p>
            <a:pPr marL="635000" indent="-635000">
              <a:buFontTx/>
              <a:buNone/>
            </a:pPr>
            <a:r>
              <a:rPr lang="en-US" sz="2600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sz="2600" dirty="0">
                <a:latin typeface="Courier New" pitchFamily="49" charset="0"/>
                <a:cs typeface="Times New Roman" pitchFamily="18" charset="0"/>
              </a:rPr>
              <a:t>a</a:t>
            </a:r>
            <a:r>
              <a:rPr lang="en-GB" sz="2600" baseline="-30000" dirty="0">
                <a:latin typeface="Courier New" pitchFamily="49" charset="0"/>
                <a:cs typeface="Times New Roman" pitchFamily="18" charset="0"/>
              </a:rPr>
              <a:t>3</a:t>
            </a:r>
            <a:r>
              <a:rPr lang="en-GB" sz="2600" dirty="0">
                <a:latin typeface="Courier New" pitchFamily="49" charset="0"/>
                <a:cs typeface="Times New Roman" pitchFamily="18" charset="0"/>
              </a:rPr>
              <a:t> = 1; a</a:t>
            </a:r>
            <a:r>
              <a:rPr lang="en-GB" sz="2600" baseline="-30000" dirty="0">
                <a:latin typeface="Courier New" pitchFamily="49" charset="0"/>
                <a:cs typeface="Times New Roman" pitchFamily="18" charset="0"/>
              </a:rPr>
              <a:t>2</a:t>
            </a:r>
            <a:r>
              <a:rPr lang="en-GB" sz="2600" dirty="0">
                <a:latin typeface="Courier New" pitchFamily="49" charset="0"/>
                <a:cs typeface="Times New Roman" pitchFamily="18" charset="0"/>
              </a:rPr>
              <a:t> = 0; a</a:t>
            </a:r>
            <a:r>
              <a:rPr lang="en-GB" sz="2600" baseline="-30000" dirty="0">
                <a:latin typeface="Courier New" pitchFamily="49" charset="0"/>
                <a:cs typeface="Times New Roman" pitchFamily="18" charset="0"/>
              </a:rPr>
              <a:t>1</a:t>
            </a:r>
            <a:r>
              <a:rPr lang="en-GB" sz="2600" dirty="0">
                <a:latin typeface="Courier New" pitchFamily="49" charset="0"/>
                <a:cs typeface="Times New Roman" pitchFamily="18" charset="0"/>
              </a:rPr>
              <a:t> = 0; a</a:t>
            </a:r>
            <a:r>
              <a:rPr lang="en-GB" sz="2600" baseline="-30000" dirty="0">
                <a:latin typeface="Courier New" pitchFamily="49" charset="0"/>
                <a:cs typeface="Times New Roman" pitchFamily="18" charset="0"/>
              </a:rPr>
              <a:t>0</a:t>
            </a:r>
            <a:r>
              <a:rPr lang="en-GB" sz="2600" dirty="0">
                <a:latin typeface="Courier New" pitchFamily="49" charset="0"/>
                <a:cs typeface="Times New Roman" pitchFamily="18" charset="0"/>
              </a:rPr>
              <a:t> = 1</a:t>
            </a:r>
          </a:p>
          <a:p>
            <a:pPr marL="635000" indent="-635000">
              <a:buFontTx/>
              <a:buNone/>
            </a:pPr>
            <a:r>
              <a:rPr lang="en-GB" sz="2600" dirty="0">
                <a:latin typeface="Courier New" pitchFamily="49" charset="0"/>
                <a:cs typeface="Times New Roman" pitchFamily="18" charset="0"/>
              </a:rPr>
              <a:t> 	1001</a:t>
            </a:r>
            <a:r>
              <a:rPr lang="en-GB" sz="2600" baseline="-30000" dirty="0">
                <a:latin typeface="Courier New" pitchFamily="49" charset="0"/>
                <a:cs typeface="Times New Roman" pitchFamily="18" charset="0"/>
              </a:rPr>
              <a:t>2</a:t>
            </a:r>
            <a:r>
              <a:rPr lang="en-GB" sz="26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GB" sz="26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(1 x 2</a:t>
            </a:r>
            <a:r>
              <a:rPr lang="en-GB" sz="2600" baseline="300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GB" sz="26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)+(0 x 2</a:t>
            </a:r>
            <a:r>
              <a:rPr lang="en-GB" sz="2600" baseline="300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GB" sz="26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)+(0 x 2</a:t>
            </a:r>
            <a:r>
              <a:rPr lang="en-GB" sz="2600" baseline="300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GB" sz="26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)+(1 x 2</a:t>
            </a:r>
            <a:r>
              <a:rPr lang="en-GB" sz="2600" baseline="300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GB" sz="26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)</a:t>
            </a:r>
            <a:r>
              <a:rPr lang="en-GB" sz="26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635000" indent="-635000">
              <a:buFontTx/>
              <a:buNone/>
            </a:pPr>
            <a:endParaRPr lang="en-GB" sz="800" dirty="0">
              <a:latin typeface="Courier New" pitchFamily="49" charset="0"/>
              <a:cs typeface="Times New Roman" pitchFamily="18" charset="0"/>
            </a:endParaRPr>
          </a:p>
          <a:p>
            <a:pPr marL="635000" indent="-635000">
              <a:buFontTx/>
              <a:buNone/>
            </a:pPr>
            <a:r>
              <a:rPr lang="en-GB" sz="2600" dirty="0">
                <a:latin typeface="Courier New" pitchFamily="49" charset="0"/>
                <a:cs typeface="Times New Roman" pitchFamily="18" charset="0"/>
              </a:rPr>
              <a:t>c) </a:t>
            </a:r>
            <a:r>
              <a:rPr lang="en-GB" sz="26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N</a:t>
            </a:r>
            <a:r>
              <a:rPr lang="en-GB" sz="2600" dirty="0">
                <a:latin typeface="Courier New" pitchFamily="49" charset="0"/>
                <a:cs typeface="Times New Roman" pitchFamily="18" charset="0"/>
              </a:rPr>
              <a:t> = 263</a:t>
            </a:r>
            <a:r>
              <a:rPr lang="en-GB" sz="2600" baseline="-30000" dirty="0">
                <a:latin typeface="Courier New" pitchFamily="49" charset="0"/>
                <a:cs typeface="Times New Roman" pitchFamily="18" charset="0"/>
              </a:rPr>
              <a:t>8</a:t>
            </a:r>
            <a:r>
              <a:rPr lang="en-GB" sz="26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635000" indent="-635000">
              <a:buFontTx/>
              <a:buNone/>
            </a:pPr>
            <a:r>
              <a:rPr lang="en-GB" sz="2600" dirty="0">
                <a:latin typeface="Courier New" pitchFamily="49" charset="0"/>
                <a:cs typeface="Times New Roman" pitchFamily="18" charset="0"/>
              </a:rPr>
              <a:t>	r = 8 (base-8) =&gt; </a:t>
            </a:r>
            <a:r>
              <a:rPr lang="en-GB" sz="2400" dirty="0">
                <a:latin typeface="Courier New" pitchFamily="49" charset="0"/>
                <a:cs typeface="Times New Roman" pitchFamily="18" charset="0"/>
              </a:rPr>
              <a:t>Octal numbers</a:t>
            </a:r>
          </a:p>
          <a:p>
            <a:pPr marL="635000" indent="-635000">
              <a:buFontTx/>
              <a:buNone/>
            </a:pPr>
            <a:r>
              <a:rPr lang="en-GB" sz="2600" dirty="0">
                <a:latin typeface="Courier New" pitchFamily="49" charset="0"/>
                <a:cs typeface="Times New Roman" pitchFamily="18" charset="0"/>
              </a:rPr>
              <a:t>   symbol : 0, 1, 2, 3, 4, 5, 6, 7,  </a:t>
            </a:r>
          </a:p>
          <a:p>
            <a:pPr marL="635000" indent="-635000">
              <a:buFontTx/>
              <a:buNone/>
            </a:pPr>
            <a:r>
              <a:rPr lang="en-GB" sz="2400" dirty="0">
                <a:latin typeface="Courier New" pitchFamily="49" charset="0"/>
                <a:cs typeface="Times New Roman" pitchFamily="18" charset="0"/>
              </a:rPr>
              <a:t>			   (8 different symbols)</a:t>
            </a:r>
          </a:p>
          <a:p>
            <a:pPr marL="635000" indent="-635000">
              <a:buFontTx/>
              <a:buNone/>
            </a:pPr>
            <a:r>
              <a:rPr lang="en-GB" sz="2600" dirty="0">
                <a:latin typeface="Courier New" pitchFamily="49" charset="0"/>
                <a:cs typeface="Times New Roman" pitchFamily="18" charset="0"/>
              </a:rPr>
              <a:t>   N = 263</a:t>
            </a:r>
            <a:r>
              <a:rPr lang="en-GB" sz="2600" baseline="-30000" dirty="0">
                <a:latin typeface="Courier New" pitchFamily="49" charset="0"/>
                <a:cs typeface="Times New Roman" pitchFamily="18" charset="0"/>
              </a:rPr>
              <a:t>8</a:t>
            </a:r>
            <a:r>
              <a:rPr lang="en-GB" sz="2600" dirty="0">
                <a:latin typeface="Courier New" pitchFamily="49" charset="0"/>
                <a:cs typeface="Times New Roman" pitchFamily="18" charset="0"/>
              </a:rPr>
              <a:t> =&gt; n = 2; a</a:t>
            </a:r>
            <a:r>
              <a:rPr lang="en-GB" sz="2600" baseline="-30000" dirty="0">
                <a:latin typeface="Courier New" pitchFamily="49" charset="0"/>
                <a:cs typeface="Times New Roman" pitchFamily="18" charset="0"/>
              </a:rPr>
              <a:t>2</a:t>
            </a:r>
            <a:r>
              <a:rPr lang="en-GB" sz="2600" dirty="0">
                <a:latin typeface="Courier New" pitchFamily="49" charset="0"/>
                <a:cs typeface="Times New Roman" pitchFamily="18" charset="0"/>
              </a:rPr>
              <a:t> = 2; a</a:t>
            </a:r>
            <a:r>
              <a:rPr lang="en-GB" sz="2600" baseline="-30000" dirty="0">
                <a:latin typeface="Courier New" pitchFamily="49" charset="0"/>
                <a:cs typeface="Times New Roman" pitchFamily="18" charset="0"/>
              </a:rPr>
              <a:t>1</a:t>
            </a:r>
            <a:r>
              <a:rPr lang="en-GB" sz="2600" dirty="0">
                <a:latin typeface="Courier New" pitchFamily="49" charset="0"/>
                <a:cs typeface="Times New Roman" pitchFamily="18" charset="0"/>
              </a:rPr>
              <a:t> = 6; a</a:t>
            </a:r>
            <a:r>
              <a:rPr lang="en-GB" sz="2600" baseline="-30000" dirty="0">
                <a:latin typeface="Courier New" pitchFamily="49" charset="0"/>
                <a:cs typeface="Times New Roman" pitchFamily="18" charset="0"/>
              </a:rPr>
              <a:t>0</a:t>
            </a:r>
            <a:r>
              <a:rPr lang="en-GB" sz="2600" dirty="0">
                <a:latin typeface="Courier New" pitchFamily="49" charset="0"/>
                <a:cs typeface="Times New Roman" pitchFamily="18" charset="0"/>
              </a:rPr>
              <a:t> = 3</a:t>
            </a:r>
          </a:p>
          <a:p>
            <a:pPr marL="635000" indent="-635000">
              <a:buFontTx/>
              <a:buNone/>
            </a:pPr>
            <a:r>
              <a:rPr lang="en-GB" sz="2600" dirty="0">
                <a:latin typeface="Courier New" pitchFamily="49" charset="0"/>
                <a:cs typeface="Times New Roman" pitchFamily="18" charset="0"/>
              </a:rPr>
              <a:t> 	263</a:t>
            </a:r>
            <a:r>
              <a:rPr lang="en-GB" sz="2600" baseline="-30000" dirty="0">
                <a:latin typeface="Courier New" pitchFamily="49" charset="0"/>
                <a:cs typeface="Times New Roman" pitchFamily="18" charset="0"/>
              </a:rPr>
              <a:t>8</a:t>
            </a:r>
            <a:r>
              <a:rPr lang="en-GB" sz="26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GB" sz="26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(2 x 8</a:t>
            </a:r>
            <a:r>
              <a:rPr lang="en-GB" sz="2600" baseline="300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GB" sz="26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) + (6 x 8</a:t>
            </a:r>
            <a:r>
              <a:rPr lang="en-GB" sz="2600" baseline="300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GB" sz="26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) + (3 x 8</a:t>
            </a:r>
            <a:r>
              <a:rPr lang="en-GB" sz="2600" baseline="300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GB" sz="26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674246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05800" cy="5334000"/>
          </a:xfrm>
        </p:spPr>
        <p:txBody>
          <a:bodyPr/>
          <a:lstStyle/>
          <a:p>
            <a:pPr marL="577850" indent="-577850">
              <a:lnSpc>
                <a:spcPct val="90000"/>
              </a:lnSpc>
              <a:buFontTx/>
              <a:buNone/>
            </a:pPr>
            <a:r>
              <a:rPr lang="en-GB" sz="2800">
                <a:latin typeface="Courier New" pitchFamily="49" charset="0"/>
                <a:cs typeface="Times New Roman" pitchFamily="18" charset="0"/>
              </a:rPr>
              <a:t>d) </a:t>
            </a:r>
            <a:r>
              <a:rPr lang="en-GB" sz="280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N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 = 263</a:t>
            </a:r>
            <a:r>
              <a:rPr lang="en-GB" sz="2800" baseline="-30000">
                <a:latin typeface="Courier New" pitchFamily="49" charset="0"/>
                <a:cs typeface="Times New Roman" pitchFamily="18" charset="0"/>
              </a:rPr>
              <a:t>16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577850" indent="-577850">
              <a:lnSpc>
                <a:spcPct val="90000"/>
              </a:lnSpc>
              <a:buFontTx/>
              <a:buNone/>
            </a:pPr>
            <a:r>
              <a:rPr lang="en-GB" sz="2800">
                <a:latin typeface="Courier New" pitchFamily="49" charset="0"/>
                <a:cs typeface="Times New Roman" pitchFamily="18" charset="0"/>
              </a:rPr>
              <a:t>	r = 16 (base-16) =&gt; </a:t>
            </a:r>
            <a:r>
              <a:rPr lang="en-GB" sz="2400">
                <a:latin typeface="Courier New" pitchFamily="49" charset="0"/>
                <a:cs typeface="Times New Roman" pitchFamily="18" charset="0"/>
              </a:rPr>
              <a:t>Hexadecimal numbers</a:t>
            </a:r>
          </a:p>
          <a:p>
            <a:pPr marL="577850" indent="-577850">
              <a:lnSpc>
                <a:spcPct val="90000"/>
              </a:lnSpc>
              <a:buFontTx/>
              <a:buNone/>
            </a:pPr>
            <a:r>
              <a:rPr lang="en-GB" sz="2800">
                <a:latin typeface="Courier New" pitchFamily="49" charset="0"/>
                <a:cs typeface="Times New Roman" pitchFamily="18" charset="0"/>
              </a:rPr>
              <a:t>  	symbol : 0, 1, 2, 3, 4, 5, 6, 7, 8, 		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9, A, B, C, D, E, F </a:t>
            </a:r>
          </a:p>
          <a:p>
            <a:pPr marL="577850" indent="-577850">
              <a:lnSpc>
                <a:spcPct val="90000"/>
              </a:lnSpc>
              <a:buFontTx/>
              <a:buNone/>
            </a:pPr>
            <a:r>
              <a:rPr lang="en-GB" sz="2800">
                <a:latin typeface="Courier New" pitchFamily="49" charset="0"/>
                <a:cs typeface="Times New Roman" pitchFamily="18" charset="0"/>
              </a:rPr>
              <a:t>			 </a:t>
            </a:r>
            <a:r>
              <a:rPr lang="en-GB" sz="2400">
                <a:latin typeface="Courier New" pitchFamily="49" charset="0"/>
                <a:cs typeface="Times New Roman" pitchFamily="18" charset="0"/>
              </a:rPr>
              <a:t>(16 different symbols)</a:t>
            </a:r>
          </a:p>
          <a:p>
            <a:pPr marL="577850" indent="-577850">
              <a:lnSpc>
                <a:spcPct val="90000"/>
              </a:lnSpc>
              <a:buFontTx/>
              <a:buNone/>
            </a:pPr>
            <a:r>
              <a:rPr lang="en-GB" sz="2800">
                <a:latin typeface="Courier New" pitchFamily="49" charset="0"/>
                <a:cs typeface="Times New Roman" pitchFamily="18" charset="0"/>
              </a:rPr>
              <a:t>   </a:t>
            </a:r>
          </a:p>
          <a:p>
            <a:pPr marL="577850" indent="-577850">
              <a:lnSpc>
                <a:spcPct val="90000"/>
              </a:lnSpc>
              <a:buFontTx/>
              <a:buNone/>
            </a:pPr>
            <a:r>
              <a:rPr lang="en-GB" sz="2800">
                <a:latin typeface="Courier New" pitchFamily="49" charset="0"/>
                <a:cs typeface="Times New Roman" pitchFamily="18" charset="0"/>
              </a:rPr>
              <a:t>  	N = 263</a:t>
            </a:r>
            <a:r>
              <a:rPr lang="en-GB" sz="2800" baseline="-30000">
                <a:latin typeface="Courier New" pitchFamily="49" charset="0"/>
                <a:cs typeface="Times New Roman" pitchFamily="18" charset="0"/>
              </a:rPr>
              <a:t>16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 =&gt; n = 2; </a:t>
            </a:r>
            <a:endParaRPr lang="en-US" sz="2800">
              <a:latin typeface="Courier New" pitchFamily="49" charset="0"/>
              <a:cs typeface="Times New Roman" pitchFamily="18" charset="0"/>
            </a:endParaRPr>
          </a:p>
          <a:p>
            <a:pPr marL="577850" indent="-577850">
              <a:lnSpc>
                <a:spcPct val="90000"/>
              </a:lnSpc>
              <a:buFontTx/>
              <a:buNone/>
            </a:pPr>
            <a:r>
              <a:rPr lang="en-US" sz="280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a</a:t>
            </a:r>
            <a:r>
              <a:rPr lang="en-GB" sz="2800" baseline="-30000">
                <a:latin typeface="Courier New" pitchFamily="49" charset="0"/>
                <a:cs typeface="Times New Roman" pitchFamily="18" charset="0"/>
              </a:rPr>
              <a:t>2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 = 2; a</a:t>
            </a:r>
            <a:r>
              <a:rPr lang="en-GB" sz="2800" baseline="-30000">
                <a:latin typeface="Courier New" pitchFamily="49" charset="0"/>
                <a:cs typeface="Times New Roman" pitchFamily="18" charset="0"/>
              </a:rPr>
              <a:t>1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 = 6; a</a:t>
            </a:r>
            <a:r>
              <a:rPr lang="en-GB" sz="2800" baseline="-30000">
                <a:latin typeface="Courier New" pitchFamily="49" charset="0"/>
                <a:cs typeface="Times New Roman" pitchFamily="18" charset="0"/>
              </a:rPr>
              <a:t>0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 = 3</a:t>
            </a:r>
          </a:p>
          <a:p>
            <a:pPr marL="577850" indent="-577850">
              <a:lnSpc>
                <a:spcPct val="90000"/>
              </a:lnSpc>
              <a:buFontTx/>
              <a:buNone/>
            </a:pPr>
            <a:r>
              <a:rPr lang="en-GB" sz="2800">
                <a:latin typeface="Courier New" pitchFamily="49" charset="0"/>
                <a:cs typeface="Times New Roman" pitchFamily="18" charset="0"/>
              </a:rPr>
              <a:t> 	</a:t>
            </a:r>
          </a:p>
          <a:p>
            <a:pPr marL="577850" indent="-577850">
              <a:lnSpc>
                <a:spcPct val="90000"/>
              </a:lnSpc>
              <a:buFontTx/>
              <a:buNone/>
            </a:pPr>
            <a:r>
              <a:rPr lang="en-GB" sz="2800">
                <a:latin typeface="Courier New" pitchFamily="49" charset="0"/>
                <a:cs typeface="Times New Roman" pitchFamily="18" charset="0"/>
              </a:rPr>
              <a:t>263</a:t>
            </a:r>
            <a:r>
              <a:rPr lang="en-GB" sz="2800" baseline="-30000">
                <a:latin typeface="Courier New" pitchFamily="49" charset="0"/>
                <a:cs typeface="Times New Roman" pitchFamily="18" charset="0"/>
              </a:rPr>
              <a:t>16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 = (2 x 16</a:t>
            </a:r>
            <a:r>
              <a:rPr lang="en-GB" sz="2800" baseline="30000">
                <a:latin typeface="Courier New" pitchFamily="49" charset="0"/>
                <a:cs typeface="Times New Roman" pitchFamily="18" charset="0"/>
              </a:rPr>
              <a:t>2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)+(6 x 16</a:t>
            </a:r>
            <a:r>
              <a:rPr lang="en-GB" sz="2800" baseline="30000">
                <a:latin typeface="Courier New" pitchFamily="49" charset="0"/>
                <a:cs typeface="Times New Roman" pitchFamily="18" charset="0"/>
              </a:rPr>
              <a:t>1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)+(3 x 16</a:t>
            </a:r>
            <a:r>
              <a:rPr lang="en-GB" sz="2800" baseline="30000">
                <a:latin typeface="Courier New" pitchFamily="49" charset="0"/>
                <a:cs typeface="Times New Roman" pitchFamily="18" charset="0"/>
              </a:rPr>
              <a:t>0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021191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057400"/>
            <a:ext cx="7391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0000"/>
              <a:buFont typeface="+mj-lt"/>
              <a:buAutoNum type="arabicPeriod"/>
            </a:pPr>
            <a:r>
              <a:rPr lang="en-GB" sz="2400" dirty="0"/>
              <a:t>(</a:t>
            </a:r>
            <a:r>
              <a:rPr lang="en-GB" sz="2400" dirty="0" smtClean="0"/>
              <a:t>1101.101)</a:t>
            </a:r>
            <a:r>
              <a:rPr lang="en-GB" sz="2400" baseline="-25000" dirty="0" smtClean="0"/>
              <a:t>2</a:t>
            </a:r>
          </a:p>
          <a:p>
            <a:pPr marL="342900" indent="-342900">
              <a:buSzPct val="120000"/>
              <a:buFont typeface="+mj-lt"/>
              <a:buAutoNum type="arabicPeriod"/>
            </a:pPr>
            <a:endParaRPr lang="en-GB" sz="2400" baseline="-25000" dirty="0"/>
          </a:p>
          <a:p>
            <a:pPr marL="342900" indent="-342900">
              <a:buSzPct val="120000"/>
              <a:buFont typeface="+mj-lt"/>
              <a:buAutoNum type="arabicPeriod"/>
            </a:pPr>
            <a:r>
              <a:rPr lang="en-GB" sz="2400" dirty="0"/>
              <a:t>(</a:t>
            </a:r>
            <a:r>
              <a:rPr lang="en-GB" sz="2400" dirty="0" smtClean="0"/>
              <a:t>572.6)</a:t>
            </a:r>
            <a:r>
              <a:rPr lang="en-GB" sz="2400" baseline="-25000" dirty="0" smtClean="0"/>
              <a:t>8</a:t>
            </a:r>
          </a:p>
          <a:p>
            <a:pPr marL="342900" indent="-342900">
              <a:buSzPct val="120000"/>
              <a:buFont typeface="+mj-lt"/>
              <a:buAutoNum type="arabicPeriod"/>
            </a:pPr>
            <a:endParaRPr lang="en-GB" sz="2400" baseline="-25000" dirty="0"/>
          </a:p>
          <a:p>
            <a:pPr marL="342900" indent="-342900">
              <a:spcBef>
                <a:spcPct val="50000"/>
              </a:spcBef>
              <a:buSzPct val="120000"/>
              <a:buFont typeface="+mj-lt"/>
              <a:buAutoNum type="arabicPeriod"/>
            </a:pPr>
            <a:r>
              <a:rPr lang="en-GB" sz="2400" dirty="0"/>
              <a:t>(</a:t>
            </a:r>
            <a:r>
              <a:rPr lang="en-GB" sz="2400" dirty="0" err="1" smtClean="0"/>
              <a:t>2A.8</a:t>
            </a:r>
            <a:r>
              <a:rPr lang="en-GB" sz="2400" dirty="0" smtClean="0"/>
              <a:t>)</a:t>
            </a:r>
            <a:r>
              <a:rPr lang="en-GB" sz="2400" baseline="-25000" dirty="0" smtClean="0"/>
              <a:t>16</a:t>
            </a:r>
          </a:p>
          <a:p>
            <a:pPr marL="342900" indent="-342900">
              <a:spcBef>
                <a:spcPct val="50000"/>
              </a:spcBef>
              <a:buSzPct val="120000"/>
              <a:buFont typeface="+mj-lt"/>
              <a:buAutoNum type="arabicPeriod"/>
            </a:pPr>
            <a:endParaRPr lang="en-GB" sz="2400" baseline="-25000" dirty="0"/>
          </a:p>
          <a:p>
            <a:pPr marL="342900" indent="-342900">
              <a:spcBef>
                <a:spcPct val="50000"/>
              </a:spcBef>
              <a:buSzPct val="120000"/>
              <a:buFont typeface="+mj-lt"/>
              <a:buAutoNum type="arabicPeriod"/>
            </a:pPr>
            <a:r>
              <a:rPr lang="en-GB" sz="2400" dirty="0"/>
              <a:t>(</a:t>
            </a:r>
            <a:r>
              <a:rPr lang="en-GB" sz="2400" dirty="0" smtClean="0"/>
              <a:t>341.24)</a:t>
            </a:r>
            <a:r>
              <a:rPr lang="en-GB" sz="2400" baseline="-25000" dirty="0" smtClean="0"/>
              <a:t>5</a:t>
            </a:r>
          </a:p>
          <a:p>
            <a:pPr marL="342900" indent="-342900">
              <a:spcBef>
                <a:spcPct val="50000"/>
              </a:spcBef>
              <a:buSzPct val="120000"/>
              <a:buFont typeface="+mj-lt"/>
              <a:buAutoNum type="arabicPeriod"/>
            </a:pPr>
            <a:endParaRPr lang="en-GB" sz="2400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298088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685800"/>
            <a:ext cx="6705600" cy="4383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r>
              <a:rPr lang="en-GB" sz="2000" dirty="0" smtClean="0"/>
              <a:t>Conversation to the decimal</a:t>
            </a:r>
          </a:p>
          <a:p>
            <a:pPr marL="0" indent="0">
              <a:buSzPct val="120000"/>
              <a:buNone/>
            </a:pPr>
            <a:endParaRPr lang="en-GB" sz="2000" dirty="0" smtClean="0"/>
          </a:p>
          <a:p>
            <a:pPr marL="0" indent="0">
              <a:buSzPct val="120000"/>
              <a:buNone/>
            </a:pPr>
            <a:r>
              <a:rPr lang="en-GB" sz="2000" dirty="0" smtClean="0"/>
              <a:t>1. (1101.101)</a:t>
            </a:r>
            <a:r>
              <a:rPr lang="en-GB" sz="2000" baseline="-25000" dirty="0" smtClean="0"/>
              <a:t>2</a:t>
            </a:r>
          </a:p>
          <a:p>
            <a:pPr marL="0" indent="0">
              <a:buSzPct val="120000"/>
              <a:buNone/>
            </a:pPr>
            <a:r>
              <a:rPr lang="en-GB" sz="2000" baseline="-25000" dirty="0"/>
              <a:t>	</a:t>
            </a:r>
            <a:r>
              <a:rPr lang="en-GB" sz="2000" dirty="0" smtClean="0"/>
              <a:t>= </a:t>
            </a:r>
            <a:r>
              <a:rPr lang="en-GB" sz="2000" dirty="0"/>
              <a:t>1</a:t>
            </a:r>
            <a:r>
              <a:rPr lang="en-GB" sz="2000" dirty="0">
                <a:sym typeface="Symbol" panose="05050102010706020507" pitchFamily="18" charset="2"/>
              </a:rPr>
              <a:t>2</a:t>
            </a:r>
            <a:r>
              <a:rPr lang="en-GB" sz="2000" baseline="30000" dirty="0"/>
              <a:t>3  </a:t>
            </a:r>
            <a:r>
              <a:rPr lang="en-GB" sz="2000" dirty="0"/>
              <a:t>+  1</a:t>
            </a:r>
            <a:r>
              <a:rPr lang="en-GB" sz="2000" dirty="0">
                <a:sym typeface="Symbol" panose="05050102010706020507" pitchFamily="18" charset="2"/>
              </a:rPr>
              <a:t>2</a:t>
            </a:r>
            <a:r>
              <a:rPr lang="en-GB" sz="2000" baseline="30000" dirty="0"/>
              <a:t>2  </a:t>
            </a:r>
            <a:r>
              <a:rPr lang="en-GB" sz="2000" dirty="0"/>
              <a:t>+  1</a:t>
            </a:r>
            <a:r>
              <a:rPr lang="en-GB" sz="2000" dirty="0">
                <a:sym typeface="Symbol" panose="05050102010706020507" pitchFamily="18" charset="2"/>
              </a:rPr>
              <a:t>2</a:t>
            </a:r>
            <a:r>
              <a:rPr lang="en-GB" sz="2000" baseline="30000" dirty="0"/>
              <a:t>0  </a:t>
            </a:r>
            <a:r>
              <a:rPr lang="en-GB" sz="2000" dirty="0"/>
              <a:t>+ 1</a:t>
            </a:r>
            <a:r>
              <a:rPr lang="en-GB" sz="2000" dirty="0">
                <a:sym typeface="Symbol" panose="05050102010706020507" pitchFamily="18" charset="2"/>
              </a:rPr>
              <a:t>2</a:t>
            </a:r>
            <a:r>
              <a:rPr lang="en-GB" sz="2000" baseline="30000" dirty="0"/>
              <a:t>-1  </a:t>
            </a:r>
            <a:r>
              <a:rPr lang="en-GB" sz="2000" dirty="0"/>
              <a:t>+ 1</a:t>
            </a:r>
            <a:r>
              <a:rPr lang="en-GB" sz="2000" dirty="0">
                <a:sym typeface="Symbol" panose="05050102010706020507" pitchFamily="18" charset="2"/>
              </a:rPr>
              <a:t>2</a:t>
            </a:r>
            <a:r>
              <a:rPr lang="en-GB" sz="2000" baseline="30000" dirty="0"/>
              <a:t>-3 </a:t>
            </a:r>
            <a:r>
              <a:rPr lang="en-GB" sz="2000" dirty="0"/>
              <a:t>			</a:t>
            </a:r>
            <a:endParaRPr lang="en-GB" sz="2000" dirty="0" smtClean="0"/>
          </a:p>
          <a:p>
            <a:pPr marL="0" indent="0">
              <a:buSzPct val="120000"/>
              <a:buNone/>
            </a:pPr>
            <a:r>
              <a:rPr lang="en-GB" sz="2000" dirty="0" smtClean="0"/>
              <a:t>	= </a:t>
            </a:r>
            <a:r>
              <a:rPr lang="en-GB" sz="2000" dirty="0"/>
              <a:t>8 + 4 + 1 + 0.5 + 0.125 = (</a:t>
            </a:r>
            <a:r>
              <a:rPr lang="en-GB" sz="2000" dirty="0" smtClean="0"/>
              <a:t>13.625)</a:t>
            </a:r>
            <a:r>
              <a:rPr lang="en-GB" sz="2000" baseline="-25000" dirty="0" smtClean="0"/>
              <a:t>10</a:t>
            </a:r>
          </a:p>
          <a:p>
            <a:pPr marL="0" indent="0">
              <a:buSzPct val="120000"/>
              <a:buNone/>
            </a:pPr>
            <a:r>
              <a:rPr lang="en-GB" sz="2000" dirty="0" smtClean="0"/>
              <a:t> 2.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(572.6)</a:t>
            </a:r>
            <a:r>
              <a:rPr lang="en-GB" sz="2000" baseline="-25000" dirty="0" smtClean="0"/>
              <a:t>8</a:t>
            </a:r>
          </a:p>
          <a:p>
            <a:pPr marL="0" indent="0">
              <a:buSzPct val="120000"/>
              <a:buNone/>
            </a:pPr>
            <a:r>
              <a:rPr lang="en-GB" sz="2000" baseline="-25000" dirty="0" smtClean="0"/>
              <a:t>	 </a:t>
            </a:r>
            <a:r>
              <a:rPr lang="en-GB" sz="2000" dirty="0" smtClean="0"/>
              <a:t>= 5</a:t>
            </a:r>
            <a:r>
              <a:rPr lang="en-GB" sz="2000" dirty="0" smtClean="0">
                <a:sym typeface="Symbol" panose="05050102010706020507" pitchFamily="18" charset="2"/>
              </a:rPr>
              <a:t>8</a:t>
            </a:r>
            <a:r>
              <a:rPr lang="en-GB" sz="2000" baseline="30000" dirty="0" smtClean="0"/>
              <a:t>2  </a:t>
            </a:r>
            <a:r>
              <a:rPr lang="en-GB" sz="2000" dirty="0" smtClean="0"/>
              <a:t>+  7</a:t>
            </a:r>
            <a:r>
              <a:rPr lang="en-GB" sz="2000" dirty="0" smtClean="0">
                <a:sym typeface="Symbol" panose="05050102010706020507" pitchFamily="18" charset="2"/>
              </a:rPr>
              <a:t>8</a:t>
            </a:r>
            <a:r>
              <a:rPr lang="en-GB" sz="2000" baseline="30000" dirty="0" smtClean="0"/>
              <a:t>1  </a:t>
            </a:r>
            <a:r>
              <a:rPr lang="en-GB" sz="2000" dirty="0" smtClean="0"/>
              <a:t>+  2</a:t>
            </a:r>
            <a:r>
              <a:rPr lang="en-GB" sz="2000" dirty="0" smtClean="0">
                <a:sym typeface="Symbol" panose="05050102010706020507" pitchFamily="18" charset="2"/>
              </a:rPr>
              <a:t>8</a:t>
            </a:r>
            <a:r>
              <a:rPr lang="en-GB" sz="2000" baseline="30000" dirty="0" smtClean="0"/>
              <a:t>0  </a:t>
            </a:r>
            <a:r>
              <a:rPr lang="en-GB" sz="2000" dirty="0" smtClean="0"/>
              <a:t>+ 6</a:t>
            </a:r>
            <a:r>
              <a:rPr lang="en-GB" sz="2000" dirty="0" smtClean="0">
                <a:sym typeface="Symbol" panose="05050102010706020507" pitchFamily="18" charset="2"/>
              </a:rPr>
              <a:t>8</a:t>
            </a:r>
            <a:r>
              <a:rPr lang="en-GB" sz="2000" baseline="30000" dirty="0" smtClean="0"/>
              <a:t>-1  	</a:t>
            </a:r>
            <a:r>
              <a:rPr lang="en-GB" sz="2000" dirty="0" smtClean="0"/>
              <a:t>		       	</a:t>
            </a:r>
          </a:p>
          <a:p>
            <a:pPr marL="0" indent="0">
              <a:buSzPct val="120000"/>
              <a:buNone/>
            </a:pPr>
            <a:r>
              <a:rPr lang="en-GB" sz="2000" dirty="0" smtClean="0"/>
              <a:t>	= 320 + 56 + 2 + 0.75 = (378.75)</a:t>
            </a:r>
            <a:r>
              <a:rPr lang="en-GB" sz="2000" baseline="-25000" dirty="0" smtClean="0"/>
              <a:t>10</a:t>
            </a:r>
          </a:p>
          <a:p>
            <a:pPr marL="0" indent="0">
              <a:spcBef>
                <a:spcPct val="50000"/>
              </a:spcBef>
              <a:buSzPct val="120000"/>
              <a:buNone/>
            </a:pPr>
            <a:r>
              <a:rPr lang="en-GB" sz="2000" dirty="0" smtClean="0"/>
              <a:t>3. (2A.8)</a:t>
            </a:r>
            <a:r>
              <a:rPr lang="en-GB" sz="2000" baseline="-25000" dirty="0" smtClean="0"/>
              <a:t>16</a:t>
            </a:r>
          </a:p>
          <a:p>
            <a:pPr marL="0" indent="0">
              <a:spcBef>
                <a:spcPct val="50000"/>
              </a:spcBef>
              <a:buSzPct val="120000"/>
              <a:buNone/>
            </a:pPr>
            <a:r>
              <a:rPr lang="en-GB" sz="2000" baseline="-25000" dirty="0" smtClean="0"/>
              <a:t>	 </a:t>
            </a:r>
            <a:r>
              <a:rPr lang="en-GB" sz="2000" dirty="0" smtClean="0"/>
              <a:t>= 2</a:t>
            </a:r>
            <a:r>
              <a:rPr lang="en-GB" sz="2000" dirty="0" smtClean="0">
                <a:sym typeface="Symbol" panose="05050102010706020507" pitchFamily="18" charset="2"/>
              </a:rPr>
              <a:t>16</a:t>
            </a:r>
            <a:r>
              <a:rPr lang="en-GB" sz="2000" baseline="30000" dirty="0" smtClean="0"/>
              <a:t>1  </a:t>
            </a:r>
            <a:r>
              <a:rPr lang="en-GB" sz="2000" dirty="0" smtClean="0"/>
              <a:t>+ 10</a:t>
            </a:r>
            <a:r>
              <a:rPr lang="en-GB" sz="2000" dirty="0" smtClean="0">
                <a:sym typeface="Symbol" panose="05050102010706020507" pitchFamily="18" charset="2"/>
              </a:rPr>
              <a:t>16</a:t>
            </a:r>
            <a:r>
              <a:rPr lang="en-GB" sz="2000" baseline="30000" dirty="0" smtClean="0"/>
              <a:t>0  </a:t>
            </a:r>
            <a:r>
              <a:rPr lang="en-GB" sz="2000" dirty="0" smtClean="0"/>
              <a:t>+ 8</a:t>
            </a:r>
            <a:r>
              <a:rPr lang="en-GB" sz="2000" dirty="0" smtClean="0">
                <a:sym typeface="Symbol" panose="05050102010706020507" pitchFamily="18" charset="2"/>
              </a:rPr>
              <a:t>16</a:t>
            </a:r>
            <a:r>
              <a:rPr lang="en-GB" sz="2000" baseline="30000" dirty="0" smtClean="0"/>
              <a:t>-1  	</a:t>
            </a:r>
            <a:r>
              <a:rPr lang="en-GB" sz="2000" dirty="0" smtClean="0"/>
              <a:t>			      	= 32 + 10 + 0.5 = (42.5)</a:t>
            </a:r>
            <a:r>
              <a:rPr lang="en-GB" sz="2000" baseline="-25000" dirty="0" smtClean="0"/>
              <a:t>10</a:t>
            </a:r>
          </a:p>
          <a:p>
            <a:pPr marL="0" indent="0">
              <a:spcBef>
                <a:spcPct val="50000"/>
              </a:spcBef>
              <a:buSzPct val="120000"/>
              <a:buNone/>
            </a:pPr>
            <a:r>
              <a:rPr lang="en-GB" sz="2000" dirty="0" smtClean="0"/>
              <a:t>4. (341.24)</a:t>
            </a:r>
            <a:r>
              <a:rPr lang="en-GB" sz="2000" baseline="-25000" dirty="0" smtClean="0"/>
              <a:t>5</a:t>
            </a:r>
          </a:p>
          <a:p>
            <a:pPr marL="0" indent="0">
              <a:spcBef>
                <a:spcPct val="50000"/>
              </a:spcBef>
              <a:buSzPct val="120000"/>
              <a:buNone/>
            </a:pPr>
            <a:r>
              <a:rPr lang="en-GB" sz="2000" dirty="0" smtClean="0"/>
              <a:t>	= 3</a:t>
            </a:r>
            <a:r>
              <a:rPr lang="en-GB" sz="2000" dirty="0" smtClean="0">
                <a:sym typeface="Symbol" panose="05050102010706020507" pitchFamily="18" charset="2"/>
              </a:rPr>
              <a:t>5</a:t>
            </a:r>
            <a:r>
              <a:rPr lang="en-GB" sz="2000" baseline="30000" dirty="0" smtClean="0"/>
              <a:t>2  </a:t>
            </a:r>
            <a:r>
              <a:rPr lang="en-GB" sz="2000" dirty="0" smtClean="0"/>
              <a:t>+  4</a:t>
            </a:r>
            <a:r>
              <a:rPr lang="en-GB" sz="2000" dirty="0" smtClean="0">
                <a:sym typeface="Symbol" panose="05050102010706020507" pitchFamily="18" charset="2"/>
              </a:rPr>
              <a:t>5</a:t>
            </a:r>
            <a:r>
              <a:rPr lang="en-GB" sz="2000" baseline="30000" dirty="0" smtClean="0"/>
              <a:t>1  </a:t>
            </a:r>
            <a:r>
              <a:rPr lang="en-GB" sz="2000" dirty="0" smtClean="0"/>
              <a:t>+ 1</a:t>
            </a:r>
            <a:r>
              <a:rPr lang="en-GB" sz="2000" dirty="0" smtClean="0">
                <a:sym typeface="Symbol" panose="05050102010706020507" pitchFamily="18" charset="2"/>
              </a:rPr>
              <a:t>5</a:t>
            </a:r>
            <a:r>
              <a:rPr lang="en-GB" sz="2000" baseline="30000" dirty="0" smtClean="0"/>
              <a:t>0  </a:t>
            </a:r>
            <a:r>
              <a:rPr lang="en-GB" sz="2000" dirty="0" smtClean="0"/>
              <a:t>+ 2</a:t>
            </a:r>
            <a:r>
              <a:rPr lang="en-GB" sz="2000" dirty="0" smtClean="0">
                <a:sym typeface="Symbol" panose="05050102010706020507" pitchFamily="18" charset="2"/>
              </a:rPr>
              <a:t>5</a:t>
            </a:r>
            <a:r>
              <a:rPr lang="en-GB" sz="2000" baseline="30000" dirty="0" smtClean="0"/>
              <a:t>-1  </a:t>
            </a:r>
            <a:r>
              <a:rPr lang="en-GB" sz="2000" dirty="0" smtClean="0"/>
              <a:t>+ 4</a:t>
            </a:r>
            <a:r>
              <a:rPr lang="en-GB" sz="2000" dirty="0" smtClean="0">
                <a:sym typeface="Symbol" panose="05050102010706020507" pitchFamily="18" charset="2"/>
              </a:rPr>
              <a:t>5</a:t>
            </a:r>
            <a:r>
              <a:rPr lang="en-GB" sz="2000" baseline="30000" dirty="0" smtClean="0"/>
              <a:t>-2		</a:t>
            </a:r>
            <a:r>
              <a:rPr lang="en-GB" sz="2000" dirty="0" smtClean="0"/>
              <a:t>        </a:t>
            </a:r>
          </a:p>
          <a:p>
            <a:pPr marL="0" indent="0">
              <a:spcBef>
                <a:spcPct val="50000"/>
              </a:spcBef>
              <a:buSzPct val="120000"/>
              <a:buNone/>
            </a:pPr>
            <a:r>
              <a:rPr lang="en-GB" sz="2000" dirty="0" smtClean="0"/>
              <a:t>	 = 75 + 	20 + 1 + 0.4 + 0.16 = (96.56)</a:t>
            </a:r>
            <a:r>
              <a:rPr lang="en-GB" sz="2000" baseline="-25000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40493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953.78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1011.11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 A2F </a:t>
            </a:r>
            <a:r>
              <a:rPr lang="en-US" baseline="-25000" dirty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062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7924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1) 953.78 </a:t>
            </a:r>
            <a:r>
              <a:rPr lang="en-US" dirty="0"/>
              <a:t>=   9 x 10</a:t>
            </a:r>
            <a:r>
              <a:rPr lang="en-US" baseline="30000" dirty="0"/>
              <a:t>2</a:t>
            </a:r>
            <a:r>
              <a:rPr lang="en-US" dirty="0"/>
              <a:t> + 5 x 10</a:t>
            </a:r>
            <a:r>
              <a:rPr lang="en-US" baseline="30000" dirty="0"/>
              <a:t>1</a:t>
            </a:r>
            <a:r>
              <a:rPr lang="en-US" dirty="0"/>
              <a:t> + 3 x 10</a:t>
            </a:r>
            <a:r>
              <a:rPr lang="en-US" baseline="30000" dirty="0"/>
              <a:t>0</a:t>
            </a:r>
            <a:r>
              <a:rPr lang="en-US" dirty="0"/>
              <a:t> + 7 x 10</a:t>
            </a:r>
            <a:r>
              <a:rPr lang="en-US" baseline="30000" dirty="0"/>
              <a:t>-1</a:t>
            </a:r>
            <a:r>
              <a:rPr lang="en-US" dirty="0"/>
              <a:t> + 8 x 10</a:t>
            </a:r>
            <a:r>
              <a:rPr lang="en-US" baseline="30000" dirty="0"/>
              <a:t>-2</a:t>
            </a:r>
            <a:br>
              <a:rPr lang="en-US" baseline="30000" dirty="0"/>
            </a:br>
            <a:r>
              <a:rPr lang="en-US" baseline="30000" dirty="0"/>
              <a:t>                  </a:t>
            </a:r>
            <a:r>
              <a:rPr lang="en-US" dirty="0"/>
              <a:t> = 900 + 50 + 3 + .7 + .08 =  953.78</a:t>
            </a:r>
            <a:r>
              <a:rPr lang="en-US" baseline="30000" dirty="0"/>
              <a:t>  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5800" y="2743200"/>
            <a:ext cx="7924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2) 1011.11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=   1x2</a:t>
            </a:r>
            <a:r>
              <a:rPr lang="en-US" baseline="30000" dirty="0"/>
              <a:t>3</a:t>
            </a:r>
            <a:r>
              <a:rPr lang="en-US" dirty="0"/>
              <a:t> + 0x2</a:t>
            </a:r>
            <a:r>
              <a:rPr lang="en-US" baseline="30000" dirty="0"/>
              <a:t>2</a:t>
            </a:r>
            <a:r>
              <a:rPr lang="en-US" dirty="0"/>
              <a:t> + 1x2</a:t>
            </a:r>
            <a:r>
              <a:rPr lang="en-US" baseline="30000" dirty="0"/>
              <a:t>1</a:t>
            </a:r>
            <a:r>
              <a:rPr lang="en-US" dirty="0"/>
              <a:t> + 1x2</a:t>
            </a:r>
            <a:r>
              <a:rPr lang="en-US" baseline="30000" dirty="0"/>
              <a:t>0</a:t>
            </a:r>
            <a:r>
              <a:rPr lang="en-US" dirty="0"/>
              <a:t> + 1x2</a:t>
            </a:r>
            <a:r>
              <a:rPr lang="en-US" baseline="30000" dirty="0"/>
              <a:t>-1</a:t>
            </a:r>
            <a:r>
              <a:rPr lang="en-US" dirty="0"/>
              <a:t> + 1x2</a:t>
            </a:r>
            <a:r>
              <a:rPr lang="en-US" baseline="30000" dirty="0"/>
              <a:t>-2</a:t>
            </a:r>
            <a:br>
              <a:rPr lang="en-US" baseline="30000" dirty="0"/>
            </a:br>
            <a:r>
              <a:rPr lang="en-US" baseline="30000" dirty="0"/>
              <a:t>              </a:t>
            </a:r>
            <a:r>
              <a:rPr lang="en-US" dirty="0"/>
              <a:t>           =   8      +  0     +   2    +   1    + 0.5  + 0.25 </a:t>
            </a:r>
            <a:br>
              <a:rPr lang="en-US" dirty="0"/>
            </a:br>
            <a:r>
              <a:rPr lang="en-US" dirty="0"/>
              <a:t>                     =  11.75</a:t>
            </a:r>
            <a:endParaRPr lang="en-US" baseline="300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85800" y="3810000"/>
            <a:ext cx="7924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 3) A2F </a:t>
            </a:r>
            <a:r>
              <a:rPr lang="en-US" baseline="-25000" dirty="0" smtClean="0"/>
              <a:t>16</a:t>
            </a:r>
            <a:r>
              <a:rPr lang="en-US" dirty="0" smtClean="0"/>
              <a:t>   </a:t>
            </a:r>
            <a:r>
              <a:rPr lang="en-US" dirty="0"/>
              <a:t>=   10x16</a:t>
            </a:r>
            <a:r>
              <a:rPr lang="en-US" baseline="30000" dirty="0"/>
              <a:t>2</a:t>
            </a:r>
            <a:r>
              <a:rPr lang="en-US" dirty="0"/>
              <a:t> + 2x16</a:t>
            </a:r>
            <a:r>
              <a:rPr lang="en-US" baseline="30000" dirty="0"/>
              <a:t>1</a:t>
            </a:r>
            <a:r>
              <a:rPr lang="en-US" dirty="0"/>
              <a:t> + 15x16</a:t>
            </a:r>
            <a:r>
              <a:rPr lang="en-US" baseline="30000" dirty="0"/>
              <a:t>0</a:t>
            </a:r>
            <a:r>
              <a:rPr lang="en-US" dirty="0"/>
              <a:t> </a:t>
            </a:r>
            <a:r>
              <a:rPr lang="en-US" baseline="30000" dirty="0"/>
              <a:t/>
            </a:r>
            <a:br>
              <a:rPr lang="en-US" baseline="30000" dirty="0"/>
            </a:br>
            <a:r>
              <a:rPr lang="en-US" baseline="30000" dirty="0"/>
              <a:t>              </a:t>
            </a:r>
            <a:r>
              <a:rPr lang="en-US" dirty="0"/>
              <a:t>    =   10 x 256      +  2 x 16     +   15 x 1 </a:t>
            </a:r>
            <a:br>
              <a:rPr lang="en-US" dirty="0"/>
            </a:br>
            <a:r>
              <a:rPr lang="en-US" dirty="0"/>
              <a:t>              =  2560 + 32 + 15 =  2607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xmlns="" val="10931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90600"/>
          <a:ext cx="8382000" cy="5532120"/>
        </p:xfrm>
        <a:graphic>
          <a:graphicData uri="http://schemas.openxmlformats.org/drawingml/2006/table">
            <a:tbl>
              <a:tblPr/>
              <a:tblGrid>
                <a:gridCol w="8382000"/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>
                          <a:latin typeface="+mn-lt"/>
                          <a:ea typeface="Calibri"/>
                          <a:cs typeface="Iskoola Pota"/>
                        </a:rPr>
                        <a:t>Learning Outcomes	</a:t>
                      </a:r>
                      <a:endParaRPr lang="en-US" sz="2800" b="1" dirty="0" smtClean="0">
                        <a:latin typeface="+mn-lt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2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At the end of the module the student will be able to:</a:t>
                      </a:r>
                      <a:endParaRPr lang="en-US" sz="2000" dirty="0">
                        <a:latin typeface="+mn-lt"/>
                        <a:ea typeface="Times New Roman"/>
                        <a:cs typeface="Iskoola Pota"/>
                      </a:endParaRPr>
                    </a:p>
                    <a:p>
                      <a:pPr marL="342900" lvl="0" indent="-342900" algn="just" fontAlgn="base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ts val="1050"/>
                        <a:buFont typeface="Wingdings" pitchFamily="2" charset="2"/>
                        <a:buChar char="q"/>
                      </a:pP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Describe t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h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 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terms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 d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ta, 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i</a:t>
                      </a:r>
                      <a:r>
                        <a:rPr lang="en-US" sz="2400" u="none" strike="noStrike" spc="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for</a:t>
                      </a:r>
                      <a:r>
                        <a:rPr lang="en-US" sz="2400" u="none" strike="noStrike" spc="-1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m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ation, We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i</a:t>
                      </a:r>
                      <a:r>
                        <a:rPr lang="en-US" sz="2400" u="none" strike="noStrike" spc="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g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h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t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d and 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on</a:t>
                      </a:r>
                      <a:r>
                        <a:rPr lang="en-US" sz="2400" u="none" strike="noStrike" spc="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-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w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i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g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ht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d 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</a:t>
                      </a:r>
                      <a:r>
                        <a:rPr lang="en-US" sz="2400" u="none" strike="noStrike" spc="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u</a:t>
                      </a:r>
                      <a:r>
                        <a:rPr lang="en-US" sz="2400" u="none" strike="noStrike" spc="-1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m</a:t>
                      </a:r>
                      <a:r>
                        <a:rPr lang="en-US" sz="2400" u="none" strike="noStrike" spc="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b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er s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y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ste</a:t>
                      </a:r>
                      <a:r>
                        <a:rPr lang="en-US" sz="2400" u="none" strike="noStrike" spc="-1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m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s</a:t>
                      </a:r>
                      <a:endParaRPr lang="en-US" sz="2400" u="none" strike="noStrike" dirty="0"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Times New Roman"/>
                        <a:cs typeface="Iskoola Pota"/>
                      </a:endParaRPr>
                    </a:p>
                    <a:p>
                      <a:pPr marL="342900" lvl="0" indent="-342900" algn="just" fontAlgn="base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ts val="1050"/>
                        <a:buFont typeface="Wingdings" pitchFamily="2" charset="2"/>
                        <a:buChar char="q"/>
                      </a:pP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Describe and use different n</a:t>
                      </a:r>
                      <a:r>
                        <a:rPr lang="en-US" sz="2400" u="none" strike="noStrike" spc="1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u</a:t>
                      </a:r>
                      <a:r>
                        <a:rPr lang="en-US" sz="2400" u="none" strike="noStrike" spc="-1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m</a:t>
                      </a:r>
                      <a:r>
                        <a:rPr lang="en-US" sz="2400" u="none" strike="noStrike" spc="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b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er for</a:t>
                      </a:r>
                      <a:r>
                        <a:rPr lang="en-US" sz="2400" u="none" strike="noStrike" spc="-1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m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ats and 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c</a:t>
                      </a:r>
                      <a:r>
                        <a:rPr lang="en-US" sz="2400" u="none" strike="noStrike" spc="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o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</a:t>
                      </a:r>
                      <a:r>
                        <a:rPr lang="en-US" sz="2400" u="none" strike="noStrike" spc="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v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ert da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t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 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b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etwe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 different number for</a:t>
                      </a:r>
                      <a:r>
                        <a:rPr lang="en-US" sz="2400" u="none" strike="noStrike" spc="-1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m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ats</a:t>
                      </a:r>
                      <a:endParaRPr lang="en-US" sz="2400" u="none" strike="noStrike" dirty="0"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Times New Roman"/>
                        <a:cs typeface="Iskoola Pota"/>
                      </a:endParaRPr>
                    </a:p>
                    <a:p>
                      <a:pPr marL="342900" lvl="0" indent="-342900" algn="just" fontAlgn="base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ts val="1050"/>
                        <a:buFont typeface="Wingdings" pitchFamily="2" charset="2"/>
                        <a:buChar char="q"/>
                      </a:pP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Describe a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d use 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pp</a:t>
                      </a:r>
                      <a:r>
                        <a:rPr lang="en-US" sz="2400" u="none" strike="noStrike" spc="-1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r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opri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at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 c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o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d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i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ng sc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hem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es for data </a:t>
                      </a:r>
                      <a:r>
                        <a:rPr lang="en-US" sz="2400" u="none" strike="noStrike" spc="-1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r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epres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</a:t>
                      </a:r>
                      <a:r>
                        <a:rPr lang="en-US" sz="2400" u="none" strike="noStrike" spc="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t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t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i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on</a:t>
                      </a:r>
                      <a:endParaRPr lang="en-US" sz="2400" u="none" strike="noStrike" dirty="0"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Times New Roman"/>
                        <a:cs typeface="Iskoola Pota"/>
                      </a:endParaRPr>
                    </a:p>
                    <a:p>
                      <a:pPr marL="342900" lvl="0" indent="-342900" algn="just" fontAlgn="base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ts val="1050"/>
                        <a:buFont typeface="Wingdings" pitchFamily="2" charset="2"/>
                        <a:buChar char="q"/>
                      </a:pP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Describe a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d de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t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er</a:t>
                      </a:r>
                      <a:r>
                        <a:rPr lang="en-US" sz="2400" u="none" strike="noStrike" spc="-1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m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ine 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t</a:t>
                      </a:r>
                      <a:r>
                        <a:rPr lang="en-US" sz="2400" u="none" strike="noStrike" spc="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h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 preci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s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i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o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 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nd range ass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o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ci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at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ed wi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t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h diffe</a:t>
                      </a:r>
                      <a:r>
                        <a:rPr lang="en-US" sz="2400" u="none" strike="noStrike" spc="-1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r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ent numerical represe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ta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t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i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o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</a:t>
                      </a:r>
                      <a:endParaRPr lang="en-US" sz="2400" u="none" strike="noStrike" dirty="0"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Times New Roman"/>
                        <a:cs typeface="Iskoola Pota"/>
                      </a:endParaRPr>
                    </a:p>
                    <a:p>
                      <a:pPr marL="342900" marR="123190" lvl="0" indent="-342900" algn="just" fontAlgn="base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ts val="1050"/>
                        <a:buFont typeface="Wingdings" pitchFamily="2" charset="2"/>
                        <a:buChar char="q"/>
                        <a:tabLst>
                          <a:tab pos="850900" algn="l"/>
                        </a:tabLst>
                      </a:pP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Select 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ppr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o</a:t>
                      </a:r>
                      <a:r>
                        <a:rPr lang="en-US" sz="2400" u="none" strike="noStrike" spc="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p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riate 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c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od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i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ng a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d 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d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ata repres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</a:t>
                      </a:r>
                      <a:r>
                        <a:rPr lang="en-US" sz="2400" u="none" strike="noStrike" spc="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t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ti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o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 s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c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he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m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 for a </a:t>
                      </a:r>
                      <a:r>
                        <a:rPr lang="en-US" sz="2400" u="none" strike="noStrike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g</a:t>
                      </a:r>
                      <a:r>
                        <a:rPr lang="en-US" sz="2400" u="none" strike="noStrike" spc="-5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i</a:t>
                      </a:r>
                      <a:r>
                        <a:rPr lang="en-US" sz="2400" u="none" strike="noStrike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v</a:t>
                      </a:r>
                      <a:r>
                        <a:rPr lang="en-US" sz="2400" u="none" strike="noStrike" spc="-5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</a:t>
                      </a:r>
                      <a:r>
                        <a:rPr lang="en-US" sz="2400" u="none" strike="noStrike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</a:t>
                      </a:r>
                      <a:r>
                        <a:rPr lang="en-US" sz="2400" u="none" strike="noStrike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 </a:t>
                      </a:r>
                      <a:r>
                        <a:rPr lang="en-US" sz="2400" u="none" strike="noStrike" spc="-5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</a:t>
                      </a:r>
                      <a:r>
                        <a:rPr lang="en-US" sz="2400" u="none" strike="noStrike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pp</a:t>
                      </a:r>
                      <a:r>
                        <a:rPr lang="en-US" sz="2400" u="none" strike="noStrike" spc="-5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l</a:t>
                      </a:r>
                      <a:r>
                        <a:rPr lang="en-US" sz="2400" u="none" strike="noStrike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ic</a:t>
                      </a:r>
                      <a:r>
                        <a:rPr lang="en-US" sz="2400" u="none" strike="noStrike" spc="-5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</a:t>
                      </a:r>
                      <a:r>
                        <a:rPr lang="en-US" sz="2400" u="none" strike="noStrike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t</a:t>
                      </a:r>
                      <a:r>
                        <a:rPr lang="en-US" sz="2400" u="none" strike="noStrike" spc="-5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i</a:t>
                      </a:r>
                      <a:r>
                        <a:rPr lang="en-US" sz="2400" u="none" strike="noStrike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on 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c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on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sider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i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ng t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h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eir ad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v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ta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g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es, d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i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sad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v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an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t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g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es 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a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nd li</a:t>
                      </a:r>
                      <a:r>
                        <a:rPr lang="en-US" sz="2400" u="none" strike="noStrike" spc="-1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m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itati</a:t>
                      </a:r>
                      <a:r>
                        <a:rPr lang="en-US" sz="2400" u="none" strike="noStrike" spc="-5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o</a:t>
                      </a:r>
                      <a:r>
                        <a:rPr lang="en-US" sz="2400" u="none" strike="noStrike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Times New Roman"/>
                          <a:cs typeface="Iskoola Pota"/>
                        </a:rPr>
                        <a:t>ns</a:t>
                      </a:r>
                      <a:endParaRPr lang="en-US" sz="2400" u="none" strike="noStrike" dirty="0"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1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types and Data representation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457200"/>
            <a:ext cx="8915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HNDIT1104: Data Representation and Organization</a:t>
            </a:r>
            <a:endParaRPr kumimoji="0" lang="en-AU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841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Learning Objectives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At the end of the lesson students should be able to 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Describe difference between data and information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Describe how computer organized the data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Explain term bit, byte, word and different data types 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Identified the weighted and non weighted number system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Explain weighted number system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Identify different number systems 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Define base, number of digits and digits of that number systems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computer ?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905000"/>
          </a:xfrm>
        </p:spPr>
        <p:txBody>
          <a:bodyPr/>
          <a:lstStyle/>
          <a:p>
            <a:r>
              <a:rPr lang="en-US" dirty="0" smtClean="0">
                <a:cs typeface="Calibri"/>
              </a:rPr>
              <a:t>A </a:t>
            </a:r>
            <a:r>
              <a:rPr lang="en-US" b="1" spc="-10" dirty="0" smtClean="0">
                <a:solidFill>
                  <a:srgbClr val="E46C0A"/>
                </a:solidFill>
                <a:cs typeface="Calibri"/>
              </a:rPr>
              <a:t>computer </a:t>
            </a:r>
            <a:r>
              <a:rPr lang="en-US" spc="-5" dirty="0" smtClean="0">
                <a:cs typeface="Calibri"/>
              </a:rPr>
              <a:t>is an </a:t>
            </a:r>
            <a:r>
              <a:rPr lang="en-US" spc="-10" dirty="0" smtClean="0">
                <a:cs typeface="Calibri"/>
              </a:rPr>
              <a:t>electronic </a:t>
            </a:r>
            <a:r>
              <a:rPr lang="en-US" spc="-5" dirty="0" smtClean="0">
                <a:cs typeface="Calibri"/>
              </a:rPr>
              <a:t>device, </a:t>
            </a:r>
            <a:r>
              <a:rPr lang="en-US" spc="-15" dirty="0" smtClean="0">
                <a:cs typeface="Calibri"/>
              </a:rPr>
              <a:t>operating  </a:t>
            </a:r>
            <a:r>
              <a:rPr lang="en-US" spc="-5" dirty="0" smtClean="0">
                <a:cs typeface="Calibri"/>
              </a:rPr>
              <a:t>under the </a:t>
            </a:r>
            <a:r>
              <a:rPr lang="en-US" spc="-20" dirty="0" smtClean="0">
                <a:cs typeface="Calibri"/>
              </a:rPr>
              <a:t>control </a:t>
            </a:r>
            <a:r>
              <a:rPr lang="en-US" dirty="0" smtClean="0">
                <a:cs typeface="Calibri"/>
              </a:rPr>
              <a:t>of </a:t>
            </a:r>
            <a:r>
              <a:rPr lang="en-US" spc="-10" dirty="0" smtClean="0">
                <a:cs typeface="Calibri"/>
              </a:rPr>
              <a:t>instructions </a:t>
            </a:r>
            <a:r>
              <a:rPr lang="en-US" spc="-20" dirty="0" smtClean="0">
                <a:cs typeface="Calibri"/>
              </a:rPr>
              <a:t>stored </a:t>
            </a:r>
            <a:r>
              <a:rPr lang="en-US" spc="-5" dirty="0" smtClean="0">
                <a:cs typeface="Calibri"/>
              </a:rPr>
              <a:t>in its own  </a:t>
            </a:r>
            <a:r>
              <a:rPr lang="en-US" dirty="0" smtClean="0">
                <a:cs typeface="Calibri"/>
              </a:rPr>
              <a:t>memory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366947" y="3340202"/>
            <a:ext cx="4410580" cy="3212998"/>
            <a:chOff x="2366947" y="2895600"/>
            <a:chExt cx="4410580" cy="3212998"/>
          </a:xfrm>
        </p:grpSpPr>
        <p:sp>
          <p:nvSpPr>
            <p:cNvPr id="15" name="object 7"/>
            <p:cNvSpPr/>
            <p:nvPr/>
          </p:nvSpPr>
          <p:spPr>
            <a:xfrm>
              <a:off x="2693668" y="2895600"/>
              <a:ext cx="3756660" cy="2997200"/>
            </a:xfrm>
            <a:custGeom>
              <a:avLst/>
              <a:gdLst/>
              <a:ahLst/>
              <a:cxnLst/>
              <a:rect l="l" t="t" r="r" b="b"/>
              <a:pathLst>
                <a:path w="3756660" h="2997200">
                  <a:moveTo>
                    <a:pt x="2258060" y="0"/>
                  </a:moveTo>
                  <a:lnTo>
                    <a:pt x="2258060" y="749300"/>
                  </a:lnTo>
                  <a:lnTo>
                    <a:pt x="0" y="749300"/>
                  </a:lnTo>
                  <a:lnTo>
                    <a:pt x="0" y="2247900"/>
                  </a:lnTo>
                  <a:lnTo>
                    <a:pt x="2258060" y="2247900"/>
                  </a:lnTo>
                  <a:lnTo>
                    <a:pt x="2258060" y="2997200"/>
                  </a:lnTo>
                  <a:lnTo>
                    <a:pt x="3756660" y="1498600"/>
                  </a:lnTo>
                  <a:lnTo>
                    <a:pt x="2258060" y="0"/>
                  </a:lnTo>
                  <a:close/>
                </a:path>
              </a:pathLst>
            </a:custGeom>
            <a:solidFill>
              <a:srgbClr val="FCDD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366947" y="3794754"/>
              <a:ext cx="4410580" cy="2313844"/>
              <a:chOff x="2366947" y="3794754"/>
              <a:chExt cx="4410580" cy="2313844"/>
            </a:xfrm>
          </p:grpSpPr>
          <p:sp>
            <p:nvSpPr>
              <p:cNvPr id="5" name="object 8"/>
              <p:cNvSpPr/>
              <p:nvPr/>
            </p:nvSpPr>
            <p:spPr>
              <a:xfrm>
                <a:off x="2366947" y="3794754"/>
                <a:ext cx="1423035" cy="1198880"/>
              </a:xfrm>
              <a:custGeom>
                <a:avLst/>
                <a:gdLst/>
                <a:ahLst/>
                <a:cxnLst/>
                <a:rect l="l" t="t" r="r" b="b"/>
                <a:pathLst>
                  <a:path w="1423035" h="1198879">
                    <a:moveTo>
                      <a:pt x="1222743" y="0"/>
                    </a:moveTo>
                    <a:lnTo>
                      <a:pt x="199821" y="0"/>
                    </a:lnTo>
                    <a:lnTo>
                      <a:pt x="154003" y="5277"/>
                    </a:lnTo>
                    <a:lnTo>
                      <a:pt x="111943" y="20311"/>
                    </a:lnTo>
                    <a:lnTo>
                      <a:pt x="74841" y="43901"/>
                    </a:lnTo>
                    <a:lnTo>
                      <a:pt x="43897" y="74846"/>
                    </a:lnTo>
                    <a:lnTo>
                      <a:pt x="20309" y="111948"/>
                    </a:lnTo>
                    <a:lnTo>
                      <a:pt x="5277" y="154007"/>
                    </a:lnTo>
                    <a:lnTo>
                      <a:pt x="0" y="199821"/>
                    </a:lnTo>
                    <a:lnTo>
                      <a:pt x="0" y="999070"/>
                    </a:lnTo>
                    <a:lnTo>
                      <a:pt x="5277" y="1044884"/>
                    </a:lnTo>
                    <a:lnTo>
                      <a:pt x="20309" y="1086941"/>
                    </a:lnTo>
                    <a:lnTo>
                      <a:pt x="43897" y="1124040"/>
                    </a:lnTo>
                    <a:lnTo>
                      <a:pt x="74841" y="1154983"/>
                    </a:lnTo>
                    <a:lnTo>
                      <a:pt x="111943" y="1178570"/>
                    </a:lnTo>
                    <a:lnTo>
                      <a:pt x="154003" y="1193602"/>
                    </a:lnTo>
                    <a:lnTo>
                      <a:pt x="199821" y="1198880"/>
                    </a:lnTo>
                    <a:lnTo>
                      <a:pt x="1222743" y="1198880"/>
                    </a:lnTo>
                    <a:lnTo>
                      <a:pt x="1268557" y="1193602"/>
                    </a:lnTo>
                    <a:lnTo>
                      <a:pt x="1310613" y="1178570"/>
                    </a:lnTo>
                    <a:lnTo>
                      <a:pt x="1347713" y="1154983"/>
                    </a:lnTo>
                    <a:lnTo>
                      <a:pt x="1378656" y="1124040"/>
                    </a:lnTo>
                    <a:lnTo>
                      <a:pt x="1402243" y="1086941"/>
                    </a:lnTo>
                    <a:lnTo>
                      <a:pt x="1417275" y="1044884"/>
                    </a:lnTo>
                    <a:lnTo>
                      <a:pt x="1422552" y="999070"/>
                    </a:lnTo>
                    <a:lnTo>
                      <a:pt x="1422552" y="199821"/>
                    </a:lnTo>
                    <a:lnTo>
                      <a:pt x="1417275" y="154007"/>
                    </a:lnTo>
                    <a:lnTo>
                      <a:pt x="1402243" y="111948"/>
                    </a:lnTo>
                    <a:lnTo>
                      <a:pt x="1378656" y="74846"/>
                    </a:lnTo>
                    <a:lnTo>
                      <a:pt x="1347713" y="43901"/>
                    </a:lnTo>
                    <a:lnTo>
                      <a:pt x="1310613" y="20311"/>
                    </a:lnTo>
                    <a:lnTo>
                      <a:pt x="1268557" y="5277"/>
                    </a:lnTo>
                    <a:lnTo>
                      <a:pt x="122274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9"/>
              <p:cNvSpPr/>
              <p:nvPr/>
            </p:nvSpPr>
            <p:spPr>
              <a:xfrm>
                <a:off x="2366947" y="3794754"/>
                <a:ext cx="1423035" cy="1198880"/>
              </a:xfrm>
              <a:custGeom>
                <a:avLst/>
                <a:gdLst/>
                <a:ahLst/>
                <a:cxnLst/>
                <a:rect l="l" t="t" r="r" b="b"/>
                <a:pathLst>
                  <a:path w="1423035" h="1198879">
                    <a:moveTo>
                      <a:pt x="0" y="199821"/>
                    </a:moveTo>
                    <a:lnTo>
                      <a:pt x="5277" y="154007"/>
                    </a:lnTo>
                    <a:lnTo>
                      <a:pt x="20309" y="111948"/>
                    </a:lnTo>
                    <a:lnTo>
                      <a:pt x="43897" y="74846"/>
                    </a:lnTo>
                    <a:lnTo>
                      <a:pt x="74841" y="43901"/>
                    </a:lnTo>
                    <a:lnTo>
                      <a:pt x="111943" y="20311"/>
                    </a:lnTo>
                    <a:lnTo>
                      <a:pt x="154003" y="5277"/>
                    </a:lnTo>
                    <a:lnTo>
                      <a:pt x="199821" y="0"/>
                    </a:lnTo>
                    <a:lnTo>
                      <a:pt x="1222743" y="0"/>
                    </a:lnTo>
                    <a:lnTo>
                      <a:pt x="1268557" y="5277"/>
                    </a:lnTo>
                    <a:lnTo>
                      <a:pt x="1310613" y="20311"/>
                    </a:lnTo>
                    <a:lnTo>
                      <a:pt x="1347713" y="43901"/>
                    </a:lnTo>
                    <a:lnTo>
                      <a:pt x="1378656" y="74846"/>
                    </a:lnTo>
                    <a:lnTo>
                      <a:pt x="1402243" y="111948"/>
                    </a:lnTo>
                    <a:lnTo>
                      <a:pt x="1417275" y="154007"/>
                    </a:lnTo>
                    <a:lnTo>
                      <a:pt x="1422552" y="199821"/>
                    </a:lnTo>
                    <a:lnTo>
                      <a:pt x="1422552" y="999070"/>
                    </a:lnTo>
                    <a:lnTo>
                      <a:pt x="1417275" y="1044884"/>
                    </a:lnTo>
                    <a:lnTo>
                      <a:pt x="1402243" y="1086941"/>
                    </a:lnTo>
                    <a:lnTo>
                      <a:pt x="1378656" y="1124040"/>
                    </a:lnTo>
                    <a:lnTo>
                      <a:pt x="1347713" y="1154983"/>
                    </a:lnTo>
                    <a:lnTo>
                      <a:pt x="1310613" y="1178570"/>
                    </a:lnTo>
                    <a:lnTo>
                      <a:pt x="1268557" y="1193602"/>
                    </a:lnTo>
                    <a:lnTo>
                      <a:pt x="1222743" y="1198880"/>
                    </a:lnTo>
                    <a:lnTo>
                      <a:pt x="199821" y="1198880"/>
                    </a:lnTo>
                    <a:lnTo>
                      <a:pt x="154003" y="1193602"/>
                    </a:lnTo>
                    <a:lnTo>
                      <a:pt x="111943" y="1178570"/>
                    </a:lnTo>
                    <a:lnTo>
                      <a:pt x="74841" y="1154983"/>
                    </a:lnTo>
                    <a:lnTo>
                      <a:pt x="43897" y="1124040"/>
                    </a:lnTo>
                    <a:lnTo>
                      <a:pt x="20309" y="1086941"/>
                    </a:lnTo>
                    <a:lnTo>
                      <a:pt x="5277" y="1044884"/>
                    </a:lnTo>
                    <a:lnTo>
                      <a:pt x="0" y="999070"/>
                    </a:lnTo>
                    <a:lnTo>
                      <a:pt x="0" y="199821"/>
                    </a:lnTo>
                    <a:close/>
                  </a:path>
                </a:pathLst>
              </a:custGeom>
              <a:ln w="25399">
                <a:solidFill>
                  <a:srgbClr val="E0873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10"/>
              <p:cNvSpPr txBox="1"/>
              <p:nvPr/>
            </p:nvSpPr>
            <p:spPr>
              <a:xfrm>
                <a:off x="2703861" y="3966590"/>
                <a:ext cx="747395" cy="801370"/>
              </a:xfrm>
              <a:prstGeom prst="rect">
                <a:avLst/>
              </a:prstGeom>
            </p:spPr>
            <p:txBody>
              <a:bodyPr vert="horz" wrap="square" lIns="0" tIns="36195" rIns="0" bIns="0" rtlCol="0">
                <a:spAutoFit/>
              </a:bodyPr>
              <a:lstStyle/>
              <a:p>
                <a:pPr marL="12065" marR="5080" algn="ctr">
                  <a:lnSpc>
                    <a:spcPct val="91400"/>
                  </a:lnSpc>
                  <a:spcBef>
                    <a:spcPts val="285"/>
                  </a:spcBef>
                </a:pPr>
                <a:r>
                  <a:rPr sz="1800" spc="-5" dirty="0">
                    <a:latin typeface="Calibri"/>
                    <a:cs typeface="Calibri"/>
                  </a:rPr>
                  <a:t>Coll</a:t>
                </a:r>
                <a:r>
                  <a:rPr sz="1800" dirty="0">
                    <a:latin typeface="Calibri"/>
                    <a:cs typeface="Calibri"/>
                  </a:rPr>
                  <a:t>e</a:t>
                </a:r>
                <a:r>
                  <a:rPr sz="1800" spc="-10" dirty="0">
                    <a:latin typeface="Calibri"/>
                    <a:cs typeface="Calibri"/>
                  </a:rPr>
                  <a:t>c</a:t>
                </a:r>
                <a:r>
                  <a:rPr sz="1800" spc="-5" dirty="0">
                    <a:latin typeface="Calibri"/>
                    <a:cs typeface="Calibri"/>
                  </a:rPr>
                  <a:t>t</a:t>
                </a:r>
                <a:r>
                  <a:rPr sz="1800" dirty="0">
                    <a:latin typeface="Calibri"/>
                    <a:cs typeface="Calibri"/>
                  </a:rPr>
                  <a:t>s  </a:t>
                </a:r>
                <a:r>
                  <a:rPr sz="1800" b="1" spc="-15" dirty="0">
                    <a:solidFill>
                      <a:srgbClr val="E46C0A"/>
                    </a:solidFill>
                    <a:latin typeface="Calibri"/>
                    <a:cs typeface="Calibri"/>
                  </a:rPr>
                  <a:t>data  </a:t>
                </a:r>
                <a:r>
                  <a:rPr sz="1800" spc="-5" dirty="0">
                    <a:latin typeface="Calibri"/>
                    <a:cs typeface="Calibri"/>
                  </a:rPr>
                  <a:t>(input)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8" name="object 11"/>
              <p:cNvSpPr/>
              <p:nvPr/>
            </p:nvSpPr>
            <p:spPr>
              <a:xfrm>
                <a:off x="3860720" y="3794754"/>
                <a:ext cx="1423035" cy="1198880"/>
              </a:xfrm>
              <a:custGeom>
                <a:avLst/>
                <a:gdLst/>
                <a:ahLst/>
                <a:cxnLst/>
                <a:rect l="l" t="t" r="r" b="b"/>
                <a:pathLst>
                  <a:path w="1423035" h="1198879">
                    <a:moveTo>
                      <a:pt x="1222743" y="0"/>
                    </a:moveTo>
                    <a:lnTo>
                      <a:pt x="199821" y="0"/>
                    </a:lnTo>
                    <a:lnTo>
                      <a:pt x="154003" y="5277"/>
                    </a:lnTo>
                    <a:lnTo>
                      <a:pt x="111943" y="20311"/>
                    </a:lnTo>
                    <a:lnTo>
                      <a:pt x="74841" y="43901"/>
                    </a:lnTo>
                    <a:lnTo>
                      <a:pt x="43897" y="74846"/>
                    </a:lnTo>
                    <a:lnTo>
                      <a:pt x="20309" y="111948"/>
                    </a:lnTo>
                    <a:lnTo>
                      <a:pt x="5277" y="154007"/>
                    </a:lnTo>
                    <a:lnTo>
                      <a:pt x="0" y="199821"/>
                    </a:lnTo>
                    <a:lnTo>
                      <a:pt x="0" y="999070"/>
                    </a:lnTo>
                    <a:lnTo>
                      <a:pt x="5277" y="1044884"/>
                    </a:lnTo>
                    <a:lnTo>
                      <a:pt x="20309" y="1086941"/>
                    </a:lnTo>
                    <a:lnTo>
                      <a:pt x="43897" y="1124040"/>
                    </a:lnTo>
                    <a:lnTo>
                      <a:pt x="74841" y="1154983"/>
                    </a:lnTo>
                    <a:lnTo>
                      <a:pt x="111943" y="1178570"/>
                    </a:lnTo>
                    <a:lnTo>
                      <a:pt x="154003" y="1193602"/>
                    </a:lnTo>
                    <a:lnTo>
                      <a:pt x="199821" y="1198880"/>
                    </a:lnTo>
                    <a:lnTo>
                      <a:pt x="1222743" y="1198880"/>
                    </a:lnTo>
                    <a:lnTo>
                      <a:pt x="1268557" y="1193602"/>
                    </a:lnTo>
                    <a:lnTo>
                      <a:pt x="1310613" y="1178570"/>
                    </a:lnTo>
                    <a:lnTo>
                      <a:pt x="1347713" y="1154983"/>
                    </a:lnTo>
                    <a:lnTo>
                      <a:pt x="1378656" y="1124040"/>
                    </a:lnTo>
                    <a:lnTo>
                      <a:pt x="1402243" y="1086941"/>
                    </a:lnTo>
                    <a:lnTo>
                      <a:pt x="1417275" y="1044884"/>
                    </a:lnTo>
                    <a:lnTo>
                      <a:pt x="1422552" y="999070"/>
                    </a:lnTo>
                    <a:lnTo>
                      <a:pt x="1422552" y="199821"/>
                    </a:lnTo>
                    <a:lnTo>
                      <a:pt x="1417275" y="154007"/>
                    </a:lnTo>
                    <a:lnTo>
                      <a:pt x="1402243" y="111948"/>
                    </a:lnTo>
                    <a:lnTo>
                      <a:pt x="1378656" y="74846"/>
                    </a:lnTo>
                    <a:lnTo>
                      <a:pt x="1347713" y="43901"/>
                    </a:lnTo>
                    <a:lnTo>
                      <a:pt x="1310613" y="20311"/>
                    </a:lnTo>
                    <a:lnTo>
                      <a:pt x="1268557" y="5277"/>
                    </a:lnTo>
                    <a:lnTo>
                      <a:pt x="122274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12"/>
              <p:cNvSpPr/>
              <p:nvPr/>
            </p:nvSpPr>
            <p:spPr>
              <a:xfrm>
                <a:off x="3860720" y="3794754"/>
                <a:ext cx="1423035" cy="1198880"/>
              </a:xfrm>
              <a:custGeom>
                <a:avLst/>
                <a:gdLst/>
                <a:ahLst/>
                <a:cxnLst/>
                <a:rect l="l" t="t" r="r" b="b"/>
                <a:pathLst>
                  <a:path w="1423035" h="1198879">
                    <a:moveTo>
                      <a:pt x="0" y="199821"/>
                    </a:moveTo>
                    <a:lnTo>
                      <a:pt x="5277" y="154007"/>
                    </a:lnTo>
                    <a:lnTo>
                      <a:pt x="20309" y="111948"/>
                    </a:lnTo>
                    <a:lnTo>
                      <a:pt x="43897" y="74846"/>
                    </a:lnTo>
                    <a:lnTo>
                      <a:pt x="74841" y="43901"/>
                    </a:lnTo>
                    <a:lnTo>
                      <a:pt x="111943" y="20311"/>
                    </a:lnTo>
                    <a:lnTo>
                      <a:pt x="154003" y="5277"/>
                    </a:lnTo>
                    <a:lnTo>
                      <a:pt x="199821" y="0"/>
                    </a:lnTo>
                    <a:lnTo>
                      <a:pt x="1222743" y="0"/>
                    </a:lnTo>
                    <a:lnTo>
                      <a:pt x="1268557" y="5277"/>
                    </a:lnTo>
                    <a:lnTo>
                      <a:pt x="1310613" y="20311"/>
                    </a:lnTo>
                    <a:lnTo>
                      <a:pt x="1347713" y="43901"/>
                    </a:lnTo>
                    <a:lnTo>
                      <a:pt x="1378656" y="74846"/>
                    </a:lnTo>
                    <a:lnTo>
                      <a:pt x="1402243" y="111948"/>
                    </a:lnTo>
                    <a:lnTo>
                      <a:pt x="1417275" y="154007"/>
                    </a:lnTo>
                    <a:lnTo>
                      <a:pt x="1422552" y="199821"/>
                    </a:lnTo>
                    <a:lnTo>
                      <a:pt x="1422552" y="999070"/>
                    </a:lnTo>
                    <a:lnTo>
                      <a:pt x="1417275" y="1044884"/>
                    </a:lnTo>
                    <a:lnTo>
                      <a:pt x="1402243" y="1086941"/>
                    </a:lnTo>
                    <a:lnTo>
                      <a:pt x="1378656" y="1124040"/>
                    </a:lnTo>
                    <a:lnTo>
                      <a:pt x="1347713" y="1154983"/>
                    </a:lnTo>
                    <a:lnTo>
                      <a:pt x="1310613" y="1178570"/>
                    </a:lnTo>
                    <a:lnTo>
                      <a:pt x="1268557" y="1193602"/>
                    </a:lnTo>
                    <a:lnTo>
                      <a:pt x="1222743" y="1198880"/>
                    </a:lnTo>
                    <a:lnTo>
                      <a:pt x="199821" y="1198880"/>
                    </a:lnTo>
                    <a:lnTo>
                      <a:pt x="154003" y="1193602"/>
                    </a:lnTo>
                    <a:lnTo>
                      <a:pt x="111943" y="1178570"/>
                    </a:lnTo>
                    <a:lnTo>
                      <a:pt x="74841" y="1154983"/>
                    </a:lnTo>
                    <a:lnTo>
                      <a:pt x="43897" y="1124040"/>
                    </a:lnTo>
                    <a:lnTo>
                      <a:pt x="20309" y="1086941"/>
                    </a:lnTo>
                    <a:lnTo>
                      <a:pt x="5277" y="1044884"/>
                    </a:lnTo>
                    <a:lnTo>
                      <a:pt x="0" y="999070"/>
                    </a:lnTo>
                    <a:lnTo>
                      <a:pt x="0" y="199821"/>
                    </a:lnTo>
                    <a:close/>
                  </a:path>
                </a:pathLst>
              </a:custGeom>
              <a:ln w="25399">
                <a:solidFill>
                  <a:srgbClr val="E0873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3"/>
              <p:cNvSpPr txBox="1"/>
              <p:nvPr/>
            </p:nvSpPr>
            <p:spPr>
              <a:xfrm>
                <a:off x="4066538" y="4217796"/>
                <a:ext cx="100965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10" dirty="0">
                    <a:latin typeface="Calibri"/>
                    <a:cs typeface="Calibri"/>
                  </a:rPr>
                  <a:t>Processing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11" name="object 14"/>
              <p:cNvSpPr/>
              <p:nvPr/>
            </p:nvSpPr>
            <p:spPr>
              <a:xfrm>
                <a:off x="5354492" y="3794754"/>
                <a:ext cx="1423035" cy="1198880"/>
              </a:xfrm>
              <a:custGeom>
                <a:avLst/>
                <a:gdLst/>
                <a:ahLst/>
                <a:cxnLst/>
                <a:rect l="l" t="t" r="r" b="b"/>
                <a:pathLst>
                  <a:path w="1423034" h="1198879">
                    <a:moveTo>
                      <a:pt x="1222743" y="0"/>
                    </a:moveTo>
                    <a:lnTo>
                      <a:pt x="199821" y="0"/>
                    </a:lnTo>
                    <a:lnTo>
                      <a:pt x="154003" y="5277"/>
                    </a:lnTo>
                    <a:lnTo>
                      <a:pt x="111943" y="20311"/>
                    </a:lnTo>
                    <a:lnTo>
                      <a:pt x="74841" y="43901"/>
                    </a:lnTo>
                    <a:lnTo>
                      <a:pt x="43897" y="74846"/>
                    </a:lnTo>
                    <a:lnTo>
                      <a:pt x="20309" y="111948"/>
                    </a:lnTo>
                    <a:lnTo>
                      <a:pt x="5277" y="154007"/>
                    </a:lnTo>
                    <a:lnTo>
                      <a:pt x="0" y="199821"/>
                    </a:lnTo>
                    <a:lnTo>
                      <a:pt x="0" y="999070"/>
                    </a:lnTo>
                    <a:lnTo>
                      <a:pt x="5277" y="1044884"/>
                    </a:lnTo>
                    <a:lnTo>
                      <a:pt x="20309" y="1086941"/>
                    </a:lnTo>
                    <a:lnTo>
                      <a:pt x="43897" y="1124040"/>
                    </a:lnTo>
                    <a:lnTo>
                      <a:pt x="74841" y="1154983"/>
                    </a:lnTo>
                    <a:lnTo>
                      <a:pt x="111943" y="1178570"/>
                    </a:lnTo>
                    <a:lnTo>
                      <a:pt x="154003" y="1193602"/>
                    </a:lnTo>
                    <a:lnTo>
                      <a:pt x="199821" y="1198880"/>
                    </a:lnTo>
                    <a:lnTo>
                      <a:pt x="1222743" y="1198880"/>
                    </a:lnTo>
                    <a:lnTo>
                      <a:pt x="1268557" y="1193602"/>
                    </a:lnTo>
                    <a:lnTo>
                      <a:pt x="1310613" y="1178570"/>
                    </a:lnTo>
                    <a:lnTo>
                      <a:pt x="1347713" y="1154983"/>
                    </a:lnTo>
                    <a:lnTo>
                      <a:pt x="1378656" y="1124040"/>
                    </a:lnTo>
                    <a:lnTo>
                      <a:pt x="1402243" y="1086941"/>
                    </a:lnTo>
                    <a:lnTo>
                      <a:pt x="1417275" y="1044884"/>
                    </a:lnTo>
                    <a:lnTo>
                      <a:pt x="1422552" y="999070"/>
                    </a:lnTo>
                    <a:lnTo>
                      <a:pt x="1422552" y="199821"/>
                    </a:lnTo>
                    <a:lnTo>
                      <a:pt x="1417275" y="154007"/>
                    </a:lnTo>
                    <a:lnTo>
                      <a:pt x="1402243" y="111948"/>
                    </a:lnTo>
                    <a:lnTo>
                      <a:pt x="1378656" y="74846"/>
                    </a:lnTo>
                    <a:lnTo>
                      <a:pt x="1347713" y="43901"/>
                    </a:lnTo>
                    <a:lnTo>
                      <a:pt x="1310613" y="20311"/>
                    </a:lnTo>
                    <a:lnTo>
                      <a:pt x="1268557" y="5277"/>
                    </a:lnTo>
                    <a:lnTo>
                      <a:pt x="122274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5"/>
              <p:cNvSpPr/>
              <p:nvPr/>
            </p:nvSpPr>
            <p:spPr>
              <a:xfrm>
                <a:off x="5354492" y="3794754"/>
                <a:ext cx="1423035" cy="1198880"/>
              </a:xfrm>
              <a:custGeom>
                <a:avLst/>
                <a:gdLst/>
                <a:ahLst/>
                <a:cxnLst/>
                <a:rect l="l" t="t" r="r" b="b"/>
                <a:pathLst>
                  <a:path w="1423034" h="1198879">
                    <a:moveTo>
                      <a:pt x="0" y="199821"/>
                    </a:moveTo>
                    <a:lnTo>
                      <a:pt x="5277" y="154007"/>
                    </a:lnTo>
                    <a:lnTo>
                      <a:pt x="20309" y="111948"/>
                    </a:lnTo>
                    <a:lnTo>
                      <a:pt x="43897" y="74846"/>
                    </a:lnTo>
                    <a:lnTo>
                      <a:pt x="74841" y="43901"/>
                    </a:lnTo>
                    <a:lnTo>
                      <a:pt x="111943" y="20311"/>
                    </a:lnTo>
                    <a:lnTo>
                      <a:pt x="154003" y="5277"/>
                    </a:lnTo>
                    <a:lnTo>
                      <a:pt x="199821" y="0"/>
                    </a:lnTo>
                    <a:lnTo>
                      <a:pt x="1222743" y="0"/>
                    </a:lnTo>
                    <a:lnTo>
                      <a:pt x="1268557" y="5277"/>
                    </a:lnTo>
                    <a:lnTo>
                      <a:pt x="1310613" y="20311"/>
                    </a:lnTo>
                    <a:lnTo>
                      <a:pt x="1347713" y="43901"/>
                    </a:lnTo>
                    <a:lnTo>
                      <a:pt x="1378656" y="74846"/>
                    </a:lnTo>
                    <a:lnTo>
                      <a:pt x="1402243" y="111948"/>
                    </a:lnTo>
                    <a:lnTo>
                      <a:pt x="1417275" y="154007"/>
                    </a:lnTo>
                    <a:lnTo>
                      <a:pt x="1422552" y="199821"/>
                    </a:lnTo>
                    <a:lnTo>
                      <a:pt x="1422552" y="999070"/>
                    </a:lnTo>
                    <a:lnTo>
                      <a:pt x="1417275" y="1044884"/>
                    </a:lnTo>
                    <a:lnTo>
                      <a:pt x="1402243" y="1086941"/>
                    </a:lnTo>
                    <a:lnTo>
                      <a:pt x="1378656" y="1124040"/>
                    </a:lnTo>
                    <a:lnTo>
                      <a:pt x="1347713" y="1154983"/>
                    </a:lnTo>
                    <a:lnTo>
                      <a:pt x="1310613" y="1178570"/>
                    </a:lnTo>
                    <a:lnTo>
                      <a:pt x="1268557" y="1193602"/>
                    </a:lnTo>
                    <a:lnTo>
                      <a:pt x="1222743" y="1198880"/>
                    </a:lnTo>
                    <a:lnTo>
                      <a:pt x="199821" y="1198880"/>
                    </a:lnTo>
                    <a:lnTo>
                      <a:pt x="154003" y="1193602"/>
                    </a:lnTo>
                    <a:lnTo>
                      <a:pt x="111943" y="1178570"/>
                    </a:lnTo>
                    <a:lnTo>
                      <a:pt x="74841" y="1154983"/>
                    </a:lnTo>
                    <a:lnTo>
                      <a:pt x="43897" y="1124040"/>
                    </a:lnTo>
                    <a:lnTo>
                      <a:pt x="20309" y="1086941"/>
                    </a:lnTo>
                    <a:lnTo>
                      <a:pt x="5277" y="1044884"/>
                    </a:lnTo>
                    <a:lnTo>
                      <a:pt x="0" y="999070"/>
                    </a:lnTo>
                    <a:lnTo>
                      <a:pt x="0" y="199821"/>
                    </a:lnTo>
                    <a:close/>
                  </a:path>
                </a:pathLst>
              </a:custGeom>
              <a:ln w="25399">
                <a:solidFill>
                  <a:srgbClr val="E0873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6"/>
              <p:cNvSpPr txBox="1"/>
              <p:nvPr/>
            </p:nvSpPr>
            <p:spPr>
              <a:xfrm>
                <a:off x="5487115" y="3966590"/>
                <a:ext cx="1155700" cy="801370"/>
              </a:xfrm>
              <a:prstGeom prst="rect">
                <a:avLst/>
              </a:prstGeom>
            </p:spPr>
            <p:txBody>
              <a:bodyPr vert="horz" wrap="square" lIns="0" tIns="36195" rIns="0" bIns="0" rtlCol="0">
                <a:spAutoFit/>
              </a:bodyPr>
              <a:lstStyle/>
              <a:p>
                <a:pPr marL="12700" marR="5080" indent="1905" algn="ctr">
                  <a:lnSpc>
                    <a:spcPct val="91400"/>
                  </a:lnSpc>
                  <a:spcBef>
                    <a:spcPts val="285"/>
                  </a:spcBef>
                </a:pPr>
                <a:r>
                  <a:rPr sz="1800" spc="-10" dirty="0">
                    <a:latin typeface="Calibri"/>
                    <a:cs typeface="Calibri"/>
                  </a:rPr>
                  <a:t>Produces  </a:t>
                </a:r>
                <a:r>
                  <a:rPr sz="1800" b="1" dirty="0">
                    <a:solidFill>
                      <a:srgbClr val="E46C0A"/>
                    </a:solidFill>
                    <a:latin typeface="Calibri"/>
                    <a:cs typeface="Calibri"/>
                  </a:rPr>
                  <a:t>i</a:t>
                </a:r>
                <a:r>
                  <a:rPr sz="1800" b="1" spc="-10" dirty="0">
                    <a:solidFill>
                      <a:srgbClr val="E46C0A"/>
                    </a:solidFill>
                    <a:latin typeface="Calibri"/>
                    <a:cs typeface="Calibri"/>
                  </a:rPr>
                  <a:t>n</a:t>
                </a:r>
                <a:r>
                  <a:rPr sz="1800" b="1" spc="-30" dirty="0">
                    <a:solidFill>
                      <a:srgbClr val="E46C0A"/>
                    </a:solidFill>
                    <a:latin typeface="Calibri"/>
                    <a:cs typeface="Calibri"/>
                  </a:rPr>
                  <a:t>f</a:t>
                </a:r>
                <a:r>
                  <a:rPr sz="1800" b="1" dirty="0">
                    <a:solidFill>
                      <a:srgbClr val="E46C0A"/>
                    </a:solidFill>
                    <a:latin typeface="Calibri"/>
                    <a:cs typeface="Calibri"/>
                  </a:rPr>
                  <a:t>o</a:t>
                </a:r>
                <a:r>
                  <a:rPr sz="1800" b="1" spc="-5" dirty="0">
                    <a:solidFill>
                      <a:srgbClr val="E46C0A"/>
                    </a:solidFill>
                    <a:latin typeface="Calibri"/>
                    <a:cs typeface="Calibri"/>
                  </a:rPr>
                  <a:t>rm</a:t>
                </a:r>
                <a:r>
                  <a:rPr sz="1800" b="1" spc="-15" dirty="0">
                    <a:solidFill>
                      <a:srgbClr val="E46C0A"/>
                    </a:solidFill>
                    <a:latin typeface="Calibri"/>
                    <a:cs typeface="Calibri"/>
                  </a:rPr>
                  <a:t>a</a:t>
                </a:r>
                <a:r>
                  <a:rPr sz="1800" b="1" dirty="0">
                    <a:solidFill>
                      <a:srgbClr val="E46C0A"/>
                    </a:solidFill>
                    <a:latin typeface="Calibri"/>
                    <a:cs typeface="Calibri"/>
                  </a:rPr>
                  <a:t>tion  </a:t>
                </a:r>
                <a:r>
                  <a:rPr sz="1800" spc="-5" dirty="0">
                    <a:latin typeface="Calibri"/>
                    <a:cs typeface="Calibri"/>
                  </a:rPr>
                  <a:t>(output)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14" name="object 17"/>
              <p:cNvSpPr txBox="1"/>
              <p:nvPr/>
            </p:nvSpPr>
            <p:spPr>
              <a:xfrm>
                <a:off x="3195857" y="5808878"/>
                <a:ext cx="275145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spc="-10" dirty="0">
                    <a:solidFill>
                      <a:srgbClr val="DB7531"/>
                    </a:solidFill>
                    <a:latin typeface="Calibri"/>
                    <a:cs typeface="Calibri"/>
                  </a:rPr>
                  <a:t>Information Processing</a:t>
                </a:r>
                <a:r>
                  <a:rPr sz="1800" b="1" spc="-50" dirty="0">
                    <a:solidFill>
                      <a:srgbClr val="DB7531"/>
                    </a:solidFill>
                    <a:latin typeface="Calibri"/>
                    <a:cs typeface="Calibri"/>
                  </a:rPr>
                  <a:t> </a:t>
                </a:r>
                <a:r>
                  <a:rPr sz="1800" b="1" spc="-10" dirty="0">
                    <a:solidFill>
                      <a:srgbClr val="DB7531"/>
                    </a:solidFill>
                    <a:latin typeface="Calibri"/>
                    <a:cs typeface="Calibri"/>
                  </a:rPr>
                  <a:t>Cycle</a:t>
                </a:r>
                <a:endParaRPr sz="1800">
                  <a:latin typeface="Calibri"/>
                  <a:cs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914400" y="533400"/>
            <a:ext cx="6781800" cy="632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and Information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924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: </a:t>
            </a:r>
          </a:p>
          <a:p>
            <a:pPr lvl="1"/>
            <a:r>
              <a:rPr lang="en-US" dirty="0" smtClean="0"/>
              <a:t>collected row facts</a:t>
            </a:r>
          </a:p>
          <a:p>
            <a:pPr lvl="1"/>
            <a:r>
              <a:rPr lang="en-US" dirty="0" smtClean="0"/>
              <a:t>Cannot be used for decision making</a:t>
            </a:r>
          </a:p>
          <a:p>
            <a:pPr lvl="1">
              <a:buNone/>
            </a:pPr>
            <a:endParaRPr lang="en-US" sz="900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600" i="1" dirty="0" smtClean="0"/>
              <a:t>Ex:</a:t>
            </a:r>
            <a:r>
              <a:rPr lang="en-US" sz="2600" dirty="0" smtClean="0"/>
              <a:t> Student Name, Exam marks, exam status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Information:</a:t>
            </a:r>
          </a:p>
          <a:p>
            <a:pPr lvl="1"/>
            <a:r>
              <a:rPr lang="en-US" dirty="0" smtClean="0"/>
              <a:t>Processed data</a:t>
            </a:r>
          </a:p>
          <a:p>
            <a:pPr lvl="1"/>
            <a:r>
              <a:rPr lang="en-US" dirty="0" smtClean="0"/>
              <a:t>Can be used to decision making</a:t>
            </a:r>
          </a:p>
          <a:p>
            <a:pPr lvl="1">
              <a:buNone/>
            </a:pPr>
            <a:endParaRPr lang="en-US" sz="900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i="1" dirty="0" smtClean="0"/>
              <a:t>Ex:</a:t>
            </a:r>
            <a:r>
              <a:rPr lang="en-US" dirty="0" smtClean="0"/>
              <a:t> </a:t>
            </a:r>
            <a:r>
              <a:rPr lang="en-US" sz="2600" dirty="0" smtClean="0"/>
              <a:t>- Students name in alphabetical order.</a:t>
            </a:r>
          </a:p>
          <a:p>
            <a:pPr lvl="2">
              <a:buNone/>
            </a:pPr>
            <a:r>
              <a:rPr lang="en-US" sz="2600" dirty="0" smtClean="0"/>
              <a:t>	 -  Students who have passed the exam.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ATE LMS Template 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826</TotalTime>
  <Words>1231</Words>
  <Application>Microsoft Office PowerPoint</Application>
  <PresentationFormat>On-screen Show (4:3)</PresentationFormat>
  <Paragraphs>313</Paragraphs>
  <Slides>39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SLIATE LMS Template Powerpoint</vt:lpstr>
      <vt:lpstr>Bitmap Image</vt:lpstr>
      <vt:lpstr>HNDIT 1104: Data Representation and Organization</vt:lpstr>
      <vt:lpstr>Slide 2</vt:lpstr>
      <vt:lpstr>Slide 3</vt:lpstr>
      <vt:lpstr>Slide 4</vt:lpstr>
      <vt:lpstr>Data types and Data representation</vt:lpstr>
      <vt:lpstr>Learning Objectives</vt:lpstr>
      <vt:lpstr>What is a computer ?</vt:lpstr>
      <vt:lpstr>Slide 8</vt:lpstr>
      <vt:lpstr>Data and Information</vt:lpstr>
      <vt:lpstr>Data in Computing System</vt:lpstr>
      <vt:lpstr>Ways of representing Data/Information</vt:lpstr>
      <vt:lpstr>Analog data vs. Digital data</vt:lpstr>
      <vt:lpstr>Analog data vs. Digital data</vt:lpstr>
      <vt:lpstr>Analog and Digital Signal</vt:lpstr>
      <vt:lpstr>Analog and digital conversion</vt:lpstr>
      <vt:lpstr>1. Analog to Digital Converter (ADC)</vt:lpstr>
      <vt:lpstr>2. Digital to analog Converter (DAC)</vt:lpstr>
      <vt:lpstr>Slide 18</vt:lpstr>
      <vt:lpstr>How do computers represent data?</vt:lpstr>
      <vt:lpstr>What is Binary ?</vt:lpstr>
      <vt:lpstr>Basic Data Types Available in Computer</vt:lpstr>
      <vt:lpstr>Data Units use in a Computer</vt:lpstr>
      <vt:lpstr>2.1 Introduction</vt:lpstr>
      <vt:lpstr>Slide 24</vt:lpstr>
      <vt:lpstr>Number systems</vt:lpstr>
      <vt:lpstr>The Non-weighted/ Non Positional Numbers</vt:lpstr>
      <vt:lpstr>Weighted Numbers/ Positional Number </vt:lpstr>
      <vt:lpstr>Slide 28</vt:lpstr>
      <vt:lpstr>Slide 29</vt:lpstr>
      <vt:lpstr>Slide 30</vt:lpstr>
      <vt:lpstr>Positional number system </vt:lpstr>
      <vt:lpstr>Polynomial Evaluation</vt:lpstr>
      <vt:lpstr>Slide 33</vt:lpstr>
      <vt:lpstr>Slide 34</vt:lpstr>
      <vt:lpstr>Slide 35</vt:lpstr>
      <vt:lpstr>Examples:</vt:lpstr>
      <vt:lpstr>Slide 37</vt:lpstr>
      <vt:lpstr>Examples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and Oragization</dc:title>
  <dc:creator>Nalin</dc:creator>
  <cp:lastModifiedBy>Nalin</cp:lastModifiedBy>
  <cp:revision>130</cp:revision>
  <dcterms:created xsi:type="dcterms:W3CDTF">2018-06-05T16:59:41Z</dcterms:created>
  <dcterms:modified xsi:type="dcterms:W3CDTF">2018-06-23T14:30:58Z</dcterms:modified>
</cp:coreProperties>
</file>