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D199-2199-49AD-B138-AC35A40CB1C4}" type="datetimeFigureOut">
              <a:rPr lang="en-US" smtClean="0"/>
              <a:pPr/>
              <a:t>26-Jun-18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1CE3-46ED-4AD5-A052-EAD61C16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76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904B7-B416-473C-9AC2-A43AA102D87E}" type="slidenum">
              <a:rPr lang="en-US"/>
              <a:pPr/>
              <a:t>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ABB3-23BD-4B9E-9929-FBAC6D5FBC16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6FB-1AF6-4317-B692-8D2B80DB5B8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166-2281-40FD-B5FB-3DF1C11909B0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062-7C34-4FEA-AD3E-5D2737928591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290F-F0E1-4104-B5A6-9437D35E9E78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0B86-5EE6-4AE5-893A-1606E84099B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46C2-2A1F-45DC-8359-4736A7E4841F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E43-EF5E-4CCE-B57F-6328CBF79967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61CC-1C4E-41E9-82B1-1798A9BE86E2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C08A-E39F-4E0A-AC53-CFC022F9906C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7208-614D-44F1-A0F0-E25BB5BB806F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0F02-68CF-4FDE-8DFD-FC7AEAD0D3FC}" type="datetime1">
              <a:rPr lang="en-US" smtClean="0"/>
              <a:pPr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4876800" y="2286000"/>
            <a:ext cx="4267200" cy="828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Number systems &amp; Conversion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Part </a:t>
            </a:r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8915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HNDIT1104: Data Representation and Organization</a:t>
            </a:r>
            <a:endParaRPr lang="en-AU" altLang="en-US" sz="2800" dirty="0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86200" y="4876800"/>
            <a:ext cx="161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Lesson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Fractional Octal to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609600"/>
          </a:xfrm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Pair Work: Group, workout  and Present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Convert Following Octal to Decimals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Ex1: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0.15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Ex2: 0.24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Ex3: 0.46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33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2894B9-B22E-481D-8FD3-2433C61C4D62}" type="datetime1">
              <a:rPr lang="en-US" smtClean="0"/>
              <a:pPr/>
              <a:t>26-Jun-18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cs typeface="Times New Roman" pitchFamily="18" charset="0"/>
              </a:rPr>
              <a:t>At the end of the </a:t>
            </a:r>
            <a:r>
              <a:rPr lang="en-US" sz="2800" dirty="0" smtClean="0">
                <a:cs typeface="Times New Roman" pitchFamily="18" charset="0"/>
              </a:rPr>
              <a:t>lesson </a:t>
            </a:r>
            <a:r>
              <a:rPr lang="en-US" sz="2800" dirty="0">
                <a:cs typeface="Times New Roman" pitchFamily="18" charset="0"/>
              </a:rPr>
              <a:t>students should be able to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Binary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Binary fraction to Decimal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Octal number to 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Octal fraction to Decimal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to Decimal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1981200"/>
            <a:ext cx="7511303" cy="3962400"/>
            <a:chOff x="1220788" y="1981200"/>
            <a:chExt cx="6900115" cy="2924175"/>
          </a:xfrm>
        </p:grpSpPr>
        <p:sp>
          <p:nvSpPr>
            <p:cNvPr id="13315" name="Oval 1027"/>
            <p:cNvSpPr>
              <a:spLocks noChangeArrowheads="1"/>
            </p:cNvSpPr>
            <p:nvPr/>
          </p:nvSpPr>
          <p:spPr bwMode="auto">
            <a:xfrm>
              <a:off x="5354638" y="4191000"/>
              <a:ext cx="2766265" cy="649188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Hexadecimal</a:t>
              </a:r>
            </a:p>
          </p:txBody>
        </p:sp>
        <p:sp>
          <p:nvSpPr>
            <p:cNvPr id="13316" name="Oval 1028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Decimal</a:t>
              </a:r>
            </a:p>
          </p:txBody>
        </p:sp>
        <p:sp>
          <p:nvSpPr>
            <p:cNvPr id="13317" name="Oval 1029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Octal</a:t>
              </a:r>
            </a:p>
          </p:txBody>
        </p:sp>
        <p:sp>
          <p:nvSpPr>
            <p:cNvPr id="13318" name="Oval 1030"/>
            <p:cNvSpPr>
              <a:spLocks noChangeArrowheads="1"/>
            </p:cNvSpPr>
            <p:nvPr/>
          </p:nvSpPr>
          <p:spPr bwMode="auto">
            <a:xfrm>
              <a:off x="1220788" y="423862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2590800" y="2724150"/>
              <a:ext cx="0" cy="146685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623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312863" lvl="2" indent="-288925" defTabSz="909638">
              <a:buFont typeface="Wingdings" pitchFamily="2" charset="2"/>
              <a:buNone/>
            </a:pPr>
            <a:endParaRPr lang="en-GB" sz="2400" b="1" dirty="0" smtClean="0">
              <a:solidFill>
                <a:srgbClr val="336600"/>
              </a:solidFill>
              <a:cs typeface="Times New Roman" pitchFamily="18" charset="0"/>
            </a:endParaRPr>
          </a:p>
          <a:p>
            <a:pPr marL="398463" indent="-288925" defTabSz="909638"/>
            <a:r>
              <a:rPr lang="en-GB" sz="3200" b="1" dirty="0" smtClean="0">
                <a:cs typeface="Times New Roman" pitchFamily="18" charset="0"/>
              </a:rPr>
              <a:t>Technique</a:t>
            </a:r>
          </a:p>
          <a:p>
            <a:pPr marL="398463" indent="-288925" defTabSz="909638"/>
            <a:endParaRPr lang="en-GB" sz="3200" b="1" dirty="0" smtClean="0">
              <a:cs typeface="Times New Roman" pitchFamily="18" charset="0"/>
            </a:endParaRPr>
          </a:p>
          <a:p>
            <a:pPr marL="398463" indent="-288925" defTabSz="909638"/>
            <a:r>
              <a:rPr lang="en-GB" sz="2800" b="1" dirty="0" smtClean="0">
                <a:solidFill>
                  <a:srgbClr val="336600"/>
                </a:solidFill>
                <a:cs typeface="Times New Roman" pitchFamily="18" charset="0"/>
              </a:rPr>
              <a:t>- Multiply</a:t>
            </a:r>
            <a:r>
              <a:rPr lang="en-GB" sz="2800" dirty="0" smtClean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each bit in the binary number with the weight (or position)</a:t>
            </a:r>
          </a:p>
          <a:p>
            <a:pPr marL="398463" indent="-288925" defTabSz="909638"/>
            <a:r>
              <a:rPr lang="en-GB" sz="2800" b="1" dirty="0" smtClean="0">
                <a:solidFill>
                  <a:srgbClr val="336600"/>
                </a:solidFill>
                <a:cs typeface="Times New Roman" pitchFamily="18" charset="0"/>
              </a:rPr>
              <a:t>- Add</a:t>
            </a:r>
            <a:r>
              <a:rPr lang="en-GB" sz="2800" dirty="0" smtClean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up all the results of the multiplication performed</a:t>
            </a:r>
          </a:p>
          <a:p>
            <a:pPr marL="398463" indent="-288925" defTabSz="909638"/>
            <a:r>
              <a:rPr lang="en-GB" sz="2800" dirty="0" smtClean="0">
                <a:cs typeface="Times New Roman" pitchFamily="18" charset="0"/>
              </a:rPr>
              <a:t>- The </a:t>
            </a:r>
            <a:r>
              <a:rPr lang="en-GB" sz="2800" dirty="0">
                <a:cs typeface="Times New Roman" pitchFamily="18" charset="0"/>
              </a:rPr>
              <a:t>desired decimal number is the total of the multiplication results performed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76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Converting a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Binary Number into Decimal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88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a)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111001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</a:t>
            </a:r>
            <a:endParaRPr lang="en-GB" sz="2800" dirty="0" smtClean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800" dirty="0" smtClean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800" dirty="0" smtClean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=(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1x2</a:t>
            </a:r>
            <a:r>
              <a:rPr lang="en-GB" sz="2400" baseline="30000" dirty="0">
                <a:latin typeface="Courier New" pitchFamily="49" charset="0"/>
                <a:cs typeface="Times New Roman" pitchFamily="18" charset="0"/>
              </a:rPr>
              <a:t>5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)+ (1x2</a:t>
            </a:r>
            <a:r>
              <a:rPr lang="en-GB" sz="2400" baseline="30000" dirty="0" smtClean="0">
                <a:latin typeface="Courier New" pitchFamily="49" charset="0"/>
                <a:cs typeface="Times New Roman" pitchFamily="18" charset="0"/>
              </a:rPr>
              <a:t>4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) + (1x2</a:t>
            </a:r>
            <a:r>
              <a:rPr lang="en-GB" sz="2400" baseline="30000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) + (0x2</a:t>
            </a:r>
            <a:r>
              <a:rPr lang="en-GB" sz="2400" baseline="30000" dirty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+(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0x2</a:t>
            </a:r>
            <a:r>
              <a:rPr lang="en-GB" sz="2400" baseline="30000" dirty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) + (1x2</a:t>
            </a:r>
            <a:r>
              <a:rPr lang="en-GB" sz="2400" baseline="30000" dirty="0">
                <a:latin typeface="Courier New" pitchFamily="49" charset="0"/>
                <a:cs typeface="Times New Roman" pitchFamily="18" charset="0"/>
              </a:rPr>
              <a:t>0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= 32 + 16 + 8 + 0 + 0 + 1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GB" sz="24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57</a:t>
            </a:r>
            <a:r>
              <a:rPr lang="en-GB" sz="24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10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sz="2800" baseline="-300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b)</a:t>
            </a:r>
            <a:r>
              <a:rPr lang="en-GB" sz="28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00011010</a:t>
            </a:r>
            <a:r>
              <a:rPr lang="en-GB" sz="28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800" dirty="0">
                <a:latin typeface="Courier New" pitchFamily="49" charset="0"/>
                <a:cs typeface="Times New Roman" pitchFamily="18" charset="0"/>
              </a:rPr>
              <a:t> </a:t>
            </a:r>
            <a:endParaRPr lang="en-GB" sz="2800" dirty="0" smtClean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800" dirty="0" smtClean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GB" sz="2400" baseline="30000" dirty="0" smtClean="0">
                <a:latin typeface="Courier New" pitchFamily="49" charset="0"/>
                <a:cs typeface="Times New Roman" pitchFamily="18" charset="0"/>
              </a:rPr>
              <a:t>4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+ 2</a:t>
            </a:r>
            <a:r>
              <a:rPr lang="en-GB" sz="2400" baseline="30000" dirty="0" smtClean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+2</a:t>
            </a:r>
            <a:r>
              <a:rPr lang="en-GB" sz="2400" baseline="30000" dirty="0" smtClean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GB" sz="24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GB" sz="2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= 16 + 8 + 2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GB" sz="24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26</a:t>
            </a:r>
            <a:r>
              <a:rPr lang="en-GB" sz="2400" baseline="-30000" dirty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10</a:t>
            </a:r>
            <a:endParaRPr lang="en-GB" sz="24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  <a:ea typeface="+mj-ea"/>
                <a:cs typeface="+mj-cs"/>
              </a:rPr>
              <a:t>Example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2133600"/>
            <a:ext cx="4191000" cy="369332"/>
            <a:chOff x="533400" y="2133600"/>
            <a:chExt cx="4191000" cy="369332"/>
          </a:xfrm>
        </p:grpSpPr>
        <p:cxnSp>
          <p:nvCxnSpPr>
            <p:cNvPr id="5" name="Straight Arrow Connector 4"/>
            <p:cNvCxnSpPr/>
            <p:nvPr/>
          </p:nvCxnSpPr>
          <p:spPr>
            <a:xfrm rot="10800000">
              <a:off x="533400" y="2286000"/>
              <a:ext cx="1219200" cy="158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52600" y="213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at the right most bit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86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76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Converting a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Binary Fraction into Decimal </a:t>
            </a:r>
            <a:endParaRPr lang="en-US" sz="2800" dirty="0"/>
          </a:p>
        </p:txBody>
      </p:sp>
      <p:pic>
        <p:nvPicPr>
          <p:cNvPr id="1026" name="Picture 2" descr="Image result for converting binary fractions to decim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579" y="2057400"/>
            <a:ext cx="5358021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88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  <a:ea typeface="+mj-ea"/>
                <a:cs typeface="+mj-cs"/>
              </a:rPr>
              <a:t>Example:</a:t>
            </a:r>
            <a:endParaRPr lang="en-US" sz="2800" dirty="0"/>
          </a:p>
        </p:txBody>
      </p:sp>
      <p:pic>
        <p:nvPicPr>
          <p:cNvPr id="7" name="Picture 6" descr="binary frac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4" y="1066800"/>
            <a:ext cx="901035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81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Decimal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0600" y="2286000"/>
            <a:ext cx="7281321" cy="3949103"/>
            <a:chOff x="1220788" y="1981200"/>
            <a:chExt cx="6666560" cy="2828925"/>
          </a:xfrm>
        </p:grpSpPr>
        <p:sp>
          <p:nvSpPr>
            <p:cNvPr id="19459" name="Oval 3"/>
            <p:cNvSpPr>
              <a:spLocks noChangeArrowheads="1"/>
            </p:cNvSpPr>
            <p:nvPr/>
          </p:nvSpPr>
          <p:spPr bwMode="auto">
            <a:xfrm>
              <a:off x="5354638" y="4191000"/>
              <a:ext cx="2532710" cy="465043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Hexadecimal</a:t>
              </a:r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Arial" panose="020B0604020202020204" pitchFamily="34" charset="0"/>
                </a:rPr>
                <a:t>Decimal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Octal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220788" y="414337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Arial" panose="020B0604020202020204" pitchFamily="34" charset="0"/>
                </a:rPr>
                <a:t>Binary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886200" y="2362200"/>
              <a:ext cx="1295400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04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CE72-57FF-4C55-985F-4DF482F12BFF}" type="slidenum">
              <a:rPr lang="en-US"/>
              <a:pPr/>
              <a:t>9</a:t>
            </a:fld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8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81000" y="19050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What is the decimal equivalent of the octal number 642?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9600" y="3352800"/>
            <a:ext cx="8001000" cy="15696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= (6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2400" baseline="30000" dirty="0" smtClean="0"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+ (4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2400" baseline="30000" dirty="0" smtClean="0"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+ (2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8º) 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= 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6 x 64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+  4 x 8  + 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2 x 1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384+ 32 + 2</a:t>
            </a:r>
          </a:p>
          <a:p>
            <a:r>
              <a:rPr lang="en-US" sz="24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418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Converting Octal to Decimal</a:t>
            </a:r>
          </a:p>
        </p:txBody>
      </p:sp>
    </p:spTree>
    <p:extLst>
      <p:ext uri="{BB962C8B-B14F-4D97-AF65-F5344CB8AC3E}">
        <p14:creationId xmlns:p14="http://schemas.microsoft.com/office/powerpoint/2010/main" xmlns="" val="948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-Lecture 2 for week2,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DRO-Lecture 2 for week2,3</Template>
  <TotalTime>207</TotalTime>
  <Words>221</Words>
  <Application>Microsoft Office PowerPoint</Application>
  <PresentationFormat>On-screen Show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DRO-Lecture 2 for week2,3</vt:lpstr>
      <vt:lpstr>HNDIT1104: Data Representation and Organization</vt:lpstr>
      <vt:lpstr>Learning Objectives</vt:lpstr>
      <vt:lpstr>Binary to Decimal </vt:lpstr>
      <vt:lpstr>Slide 4</vt:lpstr>
      <vt:lpstr>Slide 5</vt:lpstr>
      <vt:lpstr>Slide 6</vt:lpstr>
      <vt:lpstr>Slide 7</vt:lpstr>
      <vt:lpstr>Octal to Decimal</vt:lpstr>
      <vt:lpstr>Converting Octal to Decimal</vt:lpstr>
      <vt:lpstr>Conversion of Fractional Octal to Decimals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Nalin</dc:creator>
  <cp:lastModifiedBy>Nalin</cp:lastModifiedBy>
  <cp:revision>79</cp:revision>
  <dcterms:created xsi:type="dcterms:W3CDTF">2018-06-21T03:29:57Z</dcterms:created>
  <dcterms:modified xsi:type="dcterms:W3CDTF">2018-06-26T04:05:24Z</dcterms:modified>
</cp:coreProperties>
</file>