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66" r:id="rId4"/>
    <p:sldId id="267" r:id="rId5"/>
    <p:sldId id="268" r:id="rId6"/>
    <p:sldId id="269" r:id="rId7"/>
    <p:sldId id="27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9D199-2199-49AD-B138-AC35A40CB1C4}" type="datetimeFigureOut">
              <a:rPr lang="en-US" smtClean="0"/>
              <a:pPr/>
              <a:t>26-Jun-18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81CE3-46ED-4AD5-A052-EAD61C162C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541BC-D3E4-4ABD-B7FC-FF3053447B1C}" type="slidenum">
              <a:rPr lang="en-US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6765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ABB3-23BD-4B9E-9929-FBAC6D5FBC16}" type="datetime1">
              <a:rPr lang="en-US" smtClean="0"/>
              <a:pPr/>
              <a:t>26-Jun-18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86FB-1AF6-4317-B692-8D2B80DB5B82}" type="datetime1">
              <a:rPr lang="en-US" smtClean="0"/>
              <a:pPr/>
              <a:t>26-Jun-18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B166-2281-40FD-B5FB-3DF1C11909B0}" type="datetime1">
              <a:rPr lang="en-US" smtClean="0"/>
              <a:pPr/>
              <a:t>26-Jun-18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613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B062-7C34-4FEA-AD3E-5D2737928591}" type="datetime1">
              <a:rPr lang="en-US" smtClean="0"/>
              <a:pPr/>
              <a:t>26-Jun-18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290F-F0E1-4104-B5A6-9437D35E9E78}" type="datetime1">
              <a:rPr lang="en-US" smtClean="0"/>
              <a:pPr/>
              <a:t>26-Jun-18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0B86-5EE6-4AE5-893A-1606E84099B2}" type="datetime1">
              <a:rPr lang="en-US" smtClean="0"/>
              <a:pPr/>
              <a:t>26-Jun-18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46C2-2A1F-45DC-8359-4736A7E4841F}" type="datetime1">
              <a:rPr lang="en-US" smtClean="0"/>
              <a:pPr/>
              <a:t>26-Jun-18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6E43-EF5E-4CCE-B57F-6328CBF79967}" type="datetime1">
              <a:rPr lang="en-US" smtClean="0"/>
              <a:pPr/>
              <a:t>26-Jun-18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61CC-1C4E-41E9-82B1-1798A9BE86E2}" type="datetime1">
              <a:rPr lang="en-US" smtClean="0"/>
              <a:pPr/>
              <a:t>26-Jun-18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C08A-E39F-4E0A-AC53-CFC022F9906C}" type="datetime1">
              <a:rPr lang="en-US" smtClean="0"/>
              <a:pPr/>
              <a:t>26-Jun-18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7208-614D-44F1-A0F0-E25BB5BB806F}" type="datetime1">
              <a:rPr lang="en-US" smtClean="0"/>
              <a:pPr/>
              <a:t>26-Jun-18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70F02-68CF-4FDE-8DFD-FC7AEAD0D3FC}" type="datetime1">
              <a:rPr lang="en-US" smtClean="0"/>
              <a:pPr/>
              <a:t>26-Jun-18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ubtitle 5"/>
          <p:cNvSpPr>
            <a:spLocks noGrp="1"/>
          </p:cNvSpPr>
          <p:nvPr>
            <p:ph type="subTitle" idx="1"/>
          </p:nvPr>
        </p:nvSpPr>
        <p:spPr>
          <a:xfrm>
            <a:off x="4876800" y="2286000"/>
            <a:ext cx="4267200" cy="8286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dirty="0" smtClean="0">
                <a:solidFill>
                  <a:schemeClr val="tx1"/>
                </a:solidFill>
              </a:rPr>
              <a:t>Number systems &amp; Conversion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dirty="0" smtClean="0">
                <a:solidFill>
                  <a:schemeClr val="tx1"/>
                </a:solidFill>
              </a:rPr>
              <a:t>Part 4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57200"/>
            <a:ext cx="89154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HNDIT1104: Data Representation and Organization</a:t>
            </a:r>
            <a:endParaRPr lang="en-AU" altLang="en-US" sz="2800" dirty="0" smtClean="0"/>
          </a:p>
        </p:txBody>
      </p:sp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3886200" y="4876800"/>
            <a:ext cx="16161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Lesson 5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12894B9-B22E-481D-8FD3-2433C61C4D62}" type="datetime1">
              <a:rPr lang="en-US" smtClean="0"/>
              <a:pPr/>
              <a:t>26-Jun-18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Learning Objectives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" y="20574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cs typeface="Times New Roman" pitchFamily="18" charset="0"/>
              </a:rPr>
              <a:t>At the end of the </a:t>
            </a:r>
            <a:r>
              <a:rPr lang="en-US" sz="2800" dirty="0" smtClean="0">
                <a:cs typeface="Times New Roman" pitchFamily="18" charset="0"/>
              </a:rPr>
              <a:t>lesson </a:t>
            </a:r>
            <a:r>
              <a:rPr lang="en-US" sz="2800" dirty="0">
                <a:cs typeface="Times New Roman" pitchFamily="18" charset="0"/>
              </a:rPr>
              <a:t>students should be able to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800" dirty="0">
              <a:cs typeface="Times New Roman" pitchFamily="18" charset="0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>
                <a:cs typeface="Times New Roman" pitchFamily="18" charset="0"/>
              </a:rPr>
              <a:t>Convert Hexadecimal number to Decimal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>
                <a:cs typeface="Times New Roman" pitchFamily="18" charset="0"/>
              </a:rPr>
              <a:t>Convert Hexadecimal fraction to Decimal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>
                <a:cs typeface="Times New Roman" pitchFamily="18" charset="0"/>
              </a:rPr>
              <a:t>Provide solutions for the given exercises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dirty="0">
              <a:cs typeface="Times New Roman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7538"/>
            <a:ext cx="8229600" cy="1143000"/>
          </a:xfrm>
        </p:spPr>
        <p:txBody>
          <a:bodyPr/>
          <a:lstStyle/>
          <a:p>
            <a:r>
              <a:rPr lang="en-US" dirty="0" smtClean="0"/>
              <a:t>Hexadecimal to Decimal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62000" y="2374985"/>
            <a:ext cx="7620000" cy="3797215"/>
            <a:chOff x="1220788" y="1981200"/>
            <a:chExt cx="6627812" cy="2828925"/>
          </a:xfrm>
        </p:grpSpPr>
        <p:sp>
          <p:nvSpPr>
            <p:cNvPr id="24579" name="Oval 3"/>
            <p:cNvSpPr>
              <a:spLocks noChangeArrowheads="1"/>
            </p:cNvSpPr>
            <p:nvPr/>
          </p:nvSpPr>
          <p:spPr bwMode="auto">
            <a:xfrm>
              <a:off x="5354638" y="4190999"/>
              <a:ext cx="2177856" cy="483645"/>
            </a:xfrm>
            <a:prstGeom prst="ellipse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+mj-lt"/>
                </a:rPr>
                <a:t>Hexadecimal</a:t>
              </a:r>
            </a:p>
          </p:txBody>
        </p:sp>
        <p:sp>
          <p:nvSpPr>
            <p:cNvPr id="24580" name="Oval 4"/>
            <p:cNvSpPr>
              <a:spLocks noChangeArrowheads="1"/>
            </p:cNvSpPr>
            <p:nvPr/>
          </p:nvSpPr>
          <p:spPr bwMode="auto">
            <a:xfrm>
              <a:off x="1220788" y="1981200"/>
              <a:ext cx="2513012" cy="666750"/>
            </a:xfrm>
            <a:prstGeom prst="ellipse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+mj-lt"/>
                </a:rPr>
                <a:t>Decimal</a:t>
              </a:r>
            </a:p>
          </p:txBody>
        </p:sp>
        <p:sp>
          <p:nvSpPr>
            <p:cNvPr id="24581" name="Oval 5"/>
            <p:cNvSpPr>
              <a:spLocks noChangeArrowheads="1"/>
            </p:cNvSpPr>
            <p:nvPr/>
          </p:nvSpPr>
          <p:spPr bwMode="auto">
            <a:xfrm>
              <a:off x="5335588" y="1981200"/>
              <a:ext cx="2513012" cy="666750"/>
            </a:xfrm>
            <a:prstGeom prst="ellipse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+mj-lt"/>
                </a:rPr>
                <a:t>Octal</a:t>
              </a:r>
            </a:p>
          </p:txBody>
        </p:sp>
        <p:sp>
          <p:nvSpPr>
            <p:cNvPr id="24582" name="Oval 6"/>
            <p:cNvSpPr>
              <a:spLocks noChangeArrowheads="1"/>
            </p:cNvSpPr>
            <p:nvPr/>
          </p:nvSpPr>
          <p:spPr bwMode="auto">
            <a:xfrm>
              <a:off x="1220788" y="4143375"/>
              <a:ext cx="2513012" cy="666750"/>
            </a:xfrm>
            <a:prstGeom prst="ellipse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+mj-lt"/>
                </a:rPr>
                <a:t>Binary</a:t>
              </a:r>
            </a:p>
          </p:txBody>
        </p:sp>
        <p:cxnSp>
          <p:nvCxnSpPr>
            <p:cNvPr id="3" name="Straight Arrow Connector 2"/>
            <p:cNvCxnSpPr/>
            <p:nvPr/>
          </p:nvCxnSpPr>
          <p:spPr>
            <a:xfrm rot="16200000" flipV="1">
              <a:off x="3683161" y="2472532"/>
              <a:ext cx="1703069" cy="1855786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03941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/>
              <a:t>Conversion of Hexadecimal to Decimal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609600"/>
          </a:xfrm>
          <a:solidFill>
            <a:srgbClr val="92D050"/>
          </a:solidFill>
        </p:spPr>
        <p:txBody>
          <a:bodyPr/>
          <a:lstStyle/>
          <a:p>
            <a:pPr>
              <a:buNone/>
            </a:pPr>
            <a:r>
              <a:rPr lang="en-US" dirty="0" smtClean="0"/>
              <a:t>Pair Work: Group, workout  and Present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895600"/>
            <a:ext cx="82296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Convert following Hexadecimal numbers to Decimal</a:t>
            </a:r>
          </a:p>
          <a:p>
            <a:endParaRPr lang="en-US" sz="2400" dirty="0">
              <a:latin typeface="Courier New" pitchFamily="49" charset="0"/>
              <a:cs typeface="Times New Roman" pitchFamily="18" charset="0"/>
            </a:endParaRPr>
          </a:p>
          <a:p>
            <a:r>
              <a:rPr lang="en-US" sz="2400" dirty="0">
                <a:latin typeface="Courier New" pitchFamily="49" charset="0"/>
                <a:cs typeface="Times New Roman" pitchFamily="18" charset="0"/>
              </a:rPr>
              <a:t>Ex1:  AA.25</a:t>
            </a:r>
          </a:p>
          <a:p>
            <a:r>
              <a:rPr lang="en-US" sz="2400" dirty="0">
                <a:latin typeface="Courier New" pitchFamily="49" charset="0"/>
                <a:cs typeface="Times New Roman" pitchFamily="18" charset="0"/>
              </a:rPr>
              <a:t>Ex2: 12B.34</a:t>
            </a:r>
          </a:p>
          <a:p>
            <a:r>
              <a:rPr lang="en-US" sz="2400" dirty="0">
                <a:latin typeface="Courier New" pitchFamily="49" charset="0"/>
                <a:cs typeface="Times New Roman" pitchFamily="18" charset="0"/>
              </a:rPr>
              <a:t>Ex3: F10.44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Convert </a:t>
            </a:r>
            <a:r>
              <a:rPr lang="en-US" dirty="0" smtClean="0"/>
              <a:t>Following Binary Numbers to Decimal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2209800"/>
            <a:ext cx="8686800" cy="415498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914400" lvl="1" indent="-457200">
              <a:buFont typeface="+mj-lt"/>
              <a:buAutoNum type="arabicParenR"/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11</a:t>
            </a:r>
            <a:endParaRPr lang="en-US" sz="24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110</a:t>
            </a:r>
            <a:endParaRPr lang="en-US" sz="24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1001</a:t>
            </a:r>
            <a:endParaRPr lang="en-US" sz="24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11.101</a:t>
            </a:r>
            <a:endParaRPr lang="en-US" sz="24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11000110.110</a:t>
            </a:r>
            <a:endParaRPr lang="en-US" sz="24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111.001</a:t>
            </a:r>
            <a:endParaRPr lang="en-US" sz="24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110001.001</a:t>
            </a:r>
            <a:endParaRPr lang="en-US" sz="24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11100.1</a:t>
            </a:r>
            <a:endParaRPr lang="en-US" sz="24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endParaRPr lang="en-US" sz="24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endParaRPr lang="en-US" sz="24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endParaRPr lang="en-US" sz="24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endParaRPr lang="en-US" sz="24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endParaRPr lang="en-US" sz="24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endParaRPr lang="en-US" sz="2400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944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Convert </a:t>
            </a:r>
            <a:r>
              <a:rPr lang="en-US" dirty="0" smtClean="0"/>
              <a:t>Following Octal  Numbers to Decimal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2057400"/>
            <a:ext cx="8686800" cy="44958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71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112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177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2367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532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11150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2115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17057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111.1</a:t>
            </a:r>
            <a:endParaRPr lang="en-US" sz="24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2.32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34.25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44.44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3.456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777.77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11.17</a:t>
            </a:r>
            <a:endParaRPr lang="en-US" sz="24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145.556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234.567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111.01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65272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Convert </a:t>
            </a:r>
            <a:r>
              <a:rPr lang="en-US" dirty="0" smtClean="0"/>
              <a:t>Following Hexadecimal Numbers </a:t>
            </a:r>
            <a:r>
              <a:rPr lang="en-US" dirty="0"/>
              <a:t>to </a:t>
            </a:r>
            <a:r>
              <a:rPr lang="en-US" dirty="0" smtClean="0"/>
              <a:t>Decimal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2514600"/>
            <a:ext cx="7772400" cy="35814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914400" lvl="1" indent="-457200">
              <a:buFont typeface="+mj-lt"/>
              <a:buAutoNum type="arabicParenR"/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7A1</a:t>
            </a:r>
            <a:endParaRPr lang="en-US" sz="24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12</a:t>
            </a:r>
            <a:endParaRPr lang="en-US" sz="24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177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2367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5DD</a:t>
            </a:r>
            <a:endParaRPr lang="en-US" sz="24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1A.50</a:t>
            </a:r>
            <a:endParaRPr lang="en-US" sz="24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21A.B15</a:t>
            </a:r>
            <a:endParaRPr lang="en-US" sz="24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170.CF</a:t>
            </a:r>
            <a:endParaRPr lang="en-US" sz="2400" dirty="0">
              <a:latin typeface="Courier New" pitchFamily="49" charset="0"/>
              <a:cs typeface="Times New Roman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6727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-Lecture 2 for week2,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7D6EB70-AC5D-4C93-8EC9-DDBA92A97C78}" vid="{AD4A3A70-3E62-4EFF-A645-92967231B9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DRO-Lecture 2 for week2,3</Template>
  <TotalTime>213</TotalTime>
  <Words>132</Words>
  <Application>Microsoft Office PowerPoint</Application>
  <PresentationFormat>On-screen Show (4:3)</PresentationFormat>
  <Paragraphs>66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DRO-Lecture 2 for week2,3</vt:lpstr>
      <vt:lpstr>HNDIT1104: Data Representation and Organization</vt:lpstr>
      <vt:lpstr>Learning Objectives</vt:lpstr>
      <vt:lpstr>Hexadecimal to Decimal</vt:lpstr>
      <vt:lpstr>Conversion of Hexadecimal to Decimal </vt:lpstr>
      <vt:lpstr>Convert Following Binary Numbers to Decimal</vt:lpstr>
      <vt:lpstr>Convert Following Octal  Numbers to Decimal</vt:lpstr>
      <vt:lpstr>Convert Following Hexadecimal Numbers to Decimal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Nalin</dc:creator>
  <cp:lastModifiedBy>Nalin</cp:lastModifiedBy>
  <cp:revision>89</cp:revision>
  <dcterms:created xsi:type="dcterms:W3CDTF">2018-06-21T03:29:57Z</dcterms:created>
  <dcterms:modified xsi:type="dcterms:W3CDTF">2018-06-26T04:16:45Z</dcterms:modified>
</cp:coreProperties>
</file>