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D199-2199-49AD-B138-AC35A40CB1C4}" type="datetimeFigureOut">
              <a:rPr lang="en-US" smtClean="0"/>
              <a:pPr/>
              <a:t>26-Jun-18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81CE3-46ED-4AD5-A052-EAD61C16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41BC-D3E4-4ABD-B7FC-FF3053447B1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76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5716-9A8A-44BA-9492-8CBE815C3474}" type="datetime1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B3FF-7539-4D29-A07E-17C41360AF73}" type="datetime1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3CA-3A58-497F-A332-E777F7E6698F}" type="datetime1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4222-C288-43C0-9116-3B20F75B32C4}" type="datetime1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CDB6-870A-43E0-9657-C3A734885004}" type="datetime1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B4CB-FE3D-4FEF-BA6D-C6BFB83BF161}" type="datetime1">
              <a:rPr lang="en-US" smtClean="0"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923C-8E80-469D-8EC4-74C87B2A06ED}" type="datetime1">
              <a:rPr lang="en-US" smtClean="0"/>
              <a:t>26-Jun-18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A59C-682B-490C-9A60-9BEB3622F21E}" type="datetime1">
              <a:rPr lang="en-US" smtClean="0"/>
              <a:t>26-Jun-18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EFB8-7187-4613-BB58-30AFAC0482B3}" type="datetime1">
              <a:rPr lang="en-US" smtClean="0"/>
              <a:t>26-Jun-18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E0E2-F789-4FF0-B7C5-1773E7E7A1EE}" type="datetime1">
              <a:rPr lang="en-US" smtClean="0"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8384-5F0B-42DF-BD97-0042039517AB}" type="datetime1">
              <a:rPr lang="en-US" smtClean="0"/>
              <a:t>26-Jun-18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D23C-028F-4D88-8EA6-7AA8008084BF}" type="datetime1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5"/>
          <p:cNvSpPr>
            <a:spLocks noGrp="1"/>
          </p:cNvSpPr>
          <p:nvPr>
            <p:ph type="subTitle" idx="1"/>
          </p:nvPr>
        </p:nvSpPr>
        <p:spPr>
          <a:xfrm>
            <a:off x="4876800" y="2286000"/>
            <a:ext cx="4267200" cy="8286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Number systems &amp; Conversion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Part </a:t>
            </a:r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8915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HNDIT1104: Data Representation and Organization</a:t>
            </a:r>
            <a:endParaRPr lang="en-AU" altLang="en-US" sz="2800" dirty="0" smtClean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86200" y="4876800"/>
            <a:ext cx="161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Lesson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</a:t>
            </a:r>
            <a:r>
              <a:rPr lang="en-US" dirty="0" smtClean="0"/>
              <a:t>Following Octal  Numbers to Binary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981200"/>
            <a:ext cx="8686800" cy="44958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71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112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2367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532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11150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2115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17057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111.1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2.32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34.25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44.44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3.456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777.77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11.17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145.556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234.567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111.01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527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Hexadecimal Number Using Binary</a:t>
            </a:r>
            <a:endParaRPr lang="en-US" dirty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81167" y="2819400"/>
            <a:ext cx="8077200" cy="1727200"/>
            <a:chOff x="624" y="1152"/>
            <a:chExt cx="4464" cy="1088"/>
          </a:xfrm>
        </p:grpSpPr>
        <p:sp>
          <p:nvSpPr>
            <p:cNvPr id="4" name="Rectangle 18"/>
            <p:cNvSpPr>
              <a:spLocks noChangeArrowheads="1"/>
            </p:cNvSpPr>
            <p:nvPr/>
          </p:nvSpPr>
          <p:spPr bwMode="auto">
            <a:xfrm>
              <a:off x="3936" y="2019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3936" y="1808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3936" y="1587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3936" y="137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3936" y="1152"/>
              <a:ext cx="19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 b="1"/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2736" y="2019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2736" y="1808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2736" y="1587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2736" y="137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2736" y="1152"/>
              <a:ext cx="19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 b="1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1584" y="2019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1584" y="1808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584" y="1587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1584" y="137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1584" y="1152"/>
              <a:ext cx="19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 b="1"/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4512" y="2019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1111</a:t>
              </a: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4128" y="2019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F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3312" y="2019"/>
              <a:ext cx="62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1011</a:t>
              </a:r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928" y="2019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2160" y="2019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0111</a:t>
              </a:r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1776" y="2019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7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1008" y="2019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0011</a:t>
              </a: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624" y="2019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3</a:t>
              </a:r>
            </a:p>
          </p:txBody>
        </p:sp>
        <p:sp>
          <p:nvSpPr>
            <p:cNvPr id="27" name="Rectangle 41"/>
            <p:cNvSpPr>
              <a:spLocks noChangeArrowheads="1"/>
            </p:cNvSpPr>
            <p:nvPr/>
          </p:nvSpPr>
          <p:spPr bwMode="auto">
            <a:xfrm>
              <a:off x="4512" y="1808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1110</a:t>
              </a:r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4128" y="1808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E</a:t>
              </a: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3312" y="1808"/>
              <a:ext cx="6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1010</a:t>
              </a:r>
            </a:p>
          </p:txBody>
        </p:sp>
        <p:sp>
          <p:nvSpPr>
            <p:cNvPr id="30" name="Rectangle 44"/>
            <p:cNvSpPr>
              <a:spLocks noChangeArrowheads="1"/>
            </p:cNvSpPr>
            <p:nvPr/>
          </p:nvSpPr>
          <p:spPr bwMode="auto">
            <a:xfrm>
              <a:off x="2928" y="1808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2160" y="1808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0110</a:t>
              </a: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1776" y="1808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6</a:t>
              </a:r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1008" y="1808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0010</a:t>
              </a: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624" y="1808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4512" y="1587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1101</a:t>
              </a:r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4128" y="1587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D</a:t>
              </a:r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3312" y="1587"/>
              <a:ext cx="62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1001</a:t>
              </a:r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2928" y="1587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9</a:t>
              </a:r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2160" y="1587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0101</a:t>
              </a:r>
            </a:p>
          </p:txBody>
        </p:sp>
        <p:sp>
          <p:nvSpPr>
            <p:cNvPr id="40" name="Rectangle 54"/>
            <p:cNvSpPr>
              <a:spLocks noChangeArrowheads="1"/>
            </p:cNvSpPr>
            <p:nvPr/>
          </p:nvSpPr>
          <p:spPr bwMode="auto">
            <a:xfrm>
              <a:off x="1776" y="1587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5</a:t>
              </a:r>
            </a:p>
          </p:txBody>
        </p:sp>
        <p:sp>
          <p:nvSpPr>
            <p:cNvPr id="41" name="Rectangle 55"/>
            <p:cNvSpPr>
              <a:spLocks noChangeArrowheads="1"/>
            </p:cNvSpPr>
            <p:nvPr/>
          </p:nvSpPr>
          <p:spPr bwMode="auto">
            <a:xfrm>
              <a:off x="1008" y="1587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0001</a:t>
              </a:r>
            </a:p>
          </p:txBody>
        </p:sp>
        <p:sp>
          <p:nvSpPr>
            <p:cNvPr id="42" name="Rectangle 56"/>
            <p:cNvSpPr>
              <a:spLocks noChangeArrowheads="1"/>
            </p:cNvSpPr>
            <p:nvPr/>
          </p:nvSpPr>
          <p:spPr bwMode="auto">
            <a:xfrm>
              <a:off x="624" y="1587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4512" y="1376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1100</a:t>
              </a: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4128" y="1376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C</a:t>
              </a:r>
            </a:p>
          </p:txBody>
        </p:sp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3312" y="1376"/>
              <a:ext cx="6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1000</a:t>
              </a:r>
            </a:p>
          </p:txBody>
        </p: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928" y="1376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8</a:t>
              </a: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2160" y="1376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0100</a:t>
              </a: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1776" y="1376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1008" y="1376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0000</a:t>
              </a:r>
            </a:p>
          </p:txBody>
        </p:sp>
        <p:sp>
          <p:nvSpPr>
            <p:cNvPr id="50" name="Rectangle 64"/>
            <p:cNvSpPr>
              <a:spLocks noChangeArrowheads="1"/>
            </p:cNvSpPr>
            <p:nvPr/>
          </p:nvSpPr>
          <p:spPr bwMode="auto">
            <a:xfrm>
              <a:off x="624" y="1376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51" name="Rectangle 65"/>
            <p:cNvSpPr>
              <a:spLocks noChangeArrowheads="1"/>
            </p:cNvSpPr>
            <p:nvPr/>
          </p:nvSpPr>
          <p:spPr bwMode="auto">
            <a:xfrm>
              <a:off x="4512" y="1152"/>
              <a:ext cx="576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Binary</a:t>
              </a:r>
            </a:p>
          </p:txBody>
        </p:sp>
        <p:sp>
          <p:nvSpPr>
            <p:cNvPr id="52" name="Rectangle 66"/>
            <p:cNvSpPr>
              <a:spLocks noChangeArrowheads="1"/>
            </p:cNvSpPr>
            <p:nvPr/>
          </p:nvSpPr>
          <p:spPr bwMode="auto">
            <a:xfrm>
              <a:off x="4128" y="1152"/>
              <a:ext cx="384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Hex</a:t>
              </a:r>
            </a:p>
          </p:txBody>
        </p:sp>
        <p:sp>
          <p:nvSpPr>
            <p:cNvPr id="53" name="Rectangle 67"/>
            <p:cNvSpPr>
              <a:spLocks noChangeArrowheads="1"/>
            </p:cNvSpPr>
            <p:nvPr/>
          </p:nvSpPr>
          <p:spPr bwMode="auto">
            <a:xfrm>
              <a:off x="3312" y="1152"/>
              <a:ext cx="624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Binary</a:t>
              </a:r>
            </a:p>
          </p:txBody>
        </p:sp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2928" y="1152"/>
              <a:ext cx="384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Hex</a:t>
              </a:r>
            </a:p>
          </p:txBody>
        </p:sp>
        <p:sp>
          <p:nvSpPr>
            <p:cNvPr id="55" name="Rectangle 69"/>
            <p:cNvSpPr>
              <a:spLocks noChangeArrowheads="1"/>
            </p:cNvSpPr>
            <p:nvPr/>
          </p:nvSpPr>
          <p:spPr bwMode="auto">
            <a:xfrm>
              <a:off x="2160" y="1152"/>
              <a:ext cx="576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Binary</a:t>
              </a: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1776" y="1152"/>
              <a:ext cx="384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Hex</a:t>
              </a: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1008" y="1152"/>
              <a:ext cx="576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Binary</a:t>
              </a:r>
            </a:p>
          </p:txBody>
        </p:sp>
        <p:sp>
          <p:nvSpPr>
            <p:cNvPr id="58" name="Rectangle 72"/>
            <p:cNvSpPr>
              <a:spLocks noChangeArrowheads="1"/>
            </p:cNvSpPr>
            <p:nvPr/>
          </p:nvSpPr>
          <p:spPr bwMode="auto">
            <a:xfrm>
              <a:off x="624" y="1152"/>
              <a:ext cx="384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Hex</a:t>
              </a:r>
            </a:p>
          </p:txBody>
        </p:sp>
        <p:sp>
          <p:nvSpPr>
            <p:cNvPr id="59" name="Line 73"/>
            <p:cNvSpPr>
              <a:spLocks noChangeShapeType="1"/>
            </p:cNvSpPr>
            <p:nvPr/>
          </p:nvSpPr>
          <p:spPr bwMode="auto">
            <a:xfrm>
              <a:off x="624" y="115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>
              <a:off x="624" y="13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75"/>
            <p:cNvSpPr>
              <a:spLocks noChangeShapeType="1"/>
            </p:cNvSpPr>
            <p:nvPr/>
          </p:nvSpPr>
          <p:spPr bwMode="auto">
            <a:xfrm>
              <a:off x="624" y="1587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76"/>
            <p:cNvSpPr>
              <a:spLocks noChangeShapeType="1"/>
            </p:cNvSpPr>
            <p:nvPr/>
          </p:nvSpPr>
          <p:spPr bwMode="auto">
            <a:xfrm>
              <a:off x="624" y="180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7"/>
            <p:cNvSpPr>
              <a:spLocks noChangeShapeType="1"/>
            </p:cNvSpPr>
            <p:nvPr/>
          </p:nvSpPr>
          <p:spPr bwMode="auto">
            <a:xfrm>
              <a:off x="624" y="201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78"/>
            <p:cNvSpPr>
              <a:spLocks noChangeShapeType="1"/>
            </p:cNvSpPr>
            <p:nvPr/>
          </p:nvSpPr>
          <p:spPr bwMode="auto">
            <a:xfrm>
              <a:off x="624" y="224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9"/>
            <p:cNvSpPr>
              <a:spLocks noChangeShapeType="1"/>
            </p:cNvSpPr>
            <p:nvPr/>
          </p:nvSpPr>
          <p:spPr bwMode="auto">
            <a:xfrm>
              <a:off x="624" y="115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80"/>
            <p:cNvSpPr>
              <a:spLocks noChangeShapeType="1"/>
            </p:cNvSpPr>
            <p:nvPr/>
          </p:nvSpPr>
          <p:spPr bwMode="auto">
            <a:xfrm>
              <a:off x="1008" y="1152"/>
              <a:ext cx="0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81"/>
            <p:cNvSpPr>
              <a:spLocks noChangeShapeType="1"/>
            </p:cNvSpPr>
            <p:nvPr/>
          </p:nvSpPr>
          <p:spPr bwMode="auto">
            <a:xfrm>
              <a:off x="1584" y="115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82"/>
            <p:cNvSpPr>
              <a:spLocks noChangeShapeType="1"/>
            </p:cNvSpPr>
            <p:nvPr/>
          </p:nvSpPr>
          <p:spPr bwMode="auto">
            <a:xfrm>
              <a:off x="2160" y="1152"/>
              <a:ext cx="0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83"/>
            <p:cNvSpPr>
              <a:spLocks noChangeShapeType="1"/>
            </p:cNvSpPr>
            <p:nvPr/>
          </p:nvSpPr>
          <p:spPr bwMode="auto">
            <a:xfrm>
              <a:off x="2736" y="115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4"/>
            <p:cNvSpPr>
              <a:spLocks noChangeShapeType="1"/>
            </p:cNvSpPr>
            <p:nvPr/>
          </p:nvSpPr>
          <p:spPr bwMode="auto">
            <a:xfrm>
              <a:off x="3312" y="1152"/>
              <a:ext cx="0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85"/>
            <p:cNvSpPr>
              <a:spLocks noChangeShapeType="1"/>
            </p:cNvSpPr>
            <p:nvPr/>
          </p:nvSpPr>
          <p:spPr bwMode="auto">
            <a:xfrm>
              <a:off x="3936" y="115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86"/>
            <p:cNvSpPr>
              <a:spLocks noChangeShapeType="1"/>
            </p:cNvSpPr>
            <p:nvPr/>
          </p:nvSpPr>
          <p:spPr bwMode="auto">
            <a:xfrm>
              <a:off x="4512" y="1152"/>
              <a:ext cx="0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87"/>
            <p:cNvSpPr>
              <a:spLocks noChangeShapeType="1"/>
            </p:cNvSpPr>
            <p:nvPr/>
          </p:nvSpPr>
          <p:spPr bwMode="auto">
            <a:xfrm>
              <a:off x="5088" y="115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88"/>
            <p:cNvSpPr>
              <a:spLocks noChangeShapeType="1"/>
            </p:cNvSpPr>
            <p:nvPr/>
          </p:nvSpPr>
          <p:spPr bwMode="auto">
            <a:xfrm>
              <a:off x="1776" y="115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89"/>
            <p:cNvSpPr>
              <a:spLocks noChangeShapeType="1"/>
            </p:cNvSpPr>
            <p:nvPr/>
          </p:nvSpPr>
          <p:spPr bwMode="auto">
            <a:xfrm>
              <a:off x="2928" y="115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90"/>
            <p:cNvSpPr>
              <a:spLocks noChangeShapeType="1"/>
            </p:cNvSpPr>
            <p:nvPr/>
          </p:nvSpPr>
          <p:spPr bwMode="auto">
            <a:xfrm>
              <a:off x="4128" y="1152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auto">
            <a:xfrm>
              <a:off x="1584" y="1152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auto">
            <a:xfrm>
              <a:off x="1776" y="115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auto">
            <a:xfrm>
              <a:off x="1584" y="1376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4"/>
            <p:cNvSpPr>
              <a:spLocks noChangeShapeType="1"/>
            </p:cNvSpPr>
            <p:nvPr/>
          </p:nvSpPr>
          <p:spPr bwMode="auto">
            <a:xfrm>
              <a:off x="1776" y="13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95"/>
            <p:cNvSpPr>
              <a:spLocks noChangeShapeType="1"/>
            </p:cNvSpPr>
            <p:nvPr/>
          </p:nvSpPr>
          <p:spPr bwMode="auto">
            <a:xfrm>
              <a:off x="1584" y="1587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96"/>
            <p:cNvSpPr>
              <a:spLocks noChangeShapeType="1"/>
            </p:cNvSpPr>
            <p:nvPr/>
          </p:nvSpPr>
          <p:spPr bwMode="auto">
            <a:xfrm>
              <a:off x="1776" y="1587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97"/>
            <p:cNvSpPr>
              <a:spLocks noChangeShapeType="1"/>
            </p:cNvSpPr>
            <p:nvPr/>
          </p:nvSpPr>
          <p:spPr bwMode="auto">
            <a:xfrm>
              <a:off x="1584" y="1808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98"/>
            <p:cNvSpPr>
              <a:spLocks noChangeShapeType="1"/>
            </p:cNvSpPr>
            <p:nvPr/>
          </p:nvSpPr>
          <p:spPr bwMode="auto">
            <a:xfrm>
              <a:off x="1776" y="180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99"/>
            <p:cNvSpPr>
              <a:spLocks noChangeShapeType="1"/>
            </p:cNvSpPr>
            <p:nvPr/>
          </p:nvSpPr>
          <p:spPr bwMode="auto">
            <a:xfrm>
              <a:off x="1584" y="2019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1776" y="201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1584" y="2240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02"/>
            <p:cNvSpPr>
              <a:spLocks noChangeShapeType="1"/>
            </p:cNvSpPr>
            <p:nvPr/>
          </p:nvSpPr>
          <p:spPr bwMode="auto">
            <a:xfrm>
              <a:off x="1776" y="224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03"/>
            <p:cNvSpPr>
              <a:spLocks noChangeShapeType="1"/>
            </p:cNvSpPr>
            <p:nvPr/>
          </p:nvSpPr>
          <p:spPr bwMode="auto">
            <a:xfrm>
              <a:off x="2736" y="2240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04"/>
            <p:cNvSpPr>
              <a:spLocks noChangeShapeType="1"/>
            </p:cNvSpPr>
            <p:nvPr/>
          </p:nvSpPr>
          <p:spPr bwMode="auto">
            <a:xfrm>
              <a:off x="2928" y="224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05"/>
            <p:cNvSpPr>
              <a:spLocks noChangeShapeType="1"/>
            </p:cNvSpPr>
            <p:nvPr/>
          </p:nvSpPr>
          <p:spPr bwMode="auto">
            <a:xfrm>
              <a:off x="2736" y="2019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06"/>
            <p:cNvSpPr>
              <a:spLocks noChangeShapeType="1"/>
            </p:cNvSpPr>
            <p:nvPr/>
          </p:nvSpPr>
          <p:spPr bwMode="auto">
            <a:xfrm>
              <a:off x="2928" y="2019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7"/>
            <p:cNvSpPr>
              <a:spLocks noChangeShapeType="1"/>
            </p:cNvSpPr>
            <p:nvPr/>
          </p:nvSpPr>
          <p:spPr bwMode="auto">
            <a:xfrm>
              <a:off x="2736" y="1808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08"/>
            <p:cNvSpPr>
              <a:spLocks noChangeShapeType="1"/>
            </p:cNvSpPr>
            <p:nvPr/>
          </p:nvSpPr>
          <p:spPr bwMode="auto">
            <a:xfrm>
              <a:off x="2928" y="18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09"/>
            <p:cNvSpPr>
              <a:spLocks noChangeShapeType="1"/>
            </p:cNvSpPr>
            <p:nvPr/>
          </p:nvSpPr>
          <p:spPr bwMode="auto">
            <a:xfrm>
              <a:off x="2736" y="1587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10"/>
            <p:cNvSpPr>
              <a:spLocks noChangeShapeType="1"/>
            </p:cNvSpPr>
            <p:nvPr/>
          </p:nvSpPr>
          <p:spPr bwMode="auto">
            <a:xfrm>
              <a:off x="2928" y="1587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11"/>
            <p:cNvSpPr>
              <a:spLocks noChangeShapeType="1"/>
            </p:cNvSpPr>
            <p:nvPr/>
          </p:nvSpPr>
          <p:spPr bwMode="auto">
            <a:xfrm>
              <a:off x="2736" y="1376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12"/>
            <p:cNvSpPr>
              <a:spLocks noChangeShapeType="1"/>
            </p:cNvSpPr>
            <p:nvPr/>
          </p:nvSpPr>
          <p:spPr bwMode="auto">
            <a:xfrm>
              <a:off x="2928" y="137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736" y="1152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14"/>
            <p:cNvSpPr>
              <a:spLocks noChangeShapeType="1"/>
            </p:cNvSpPr>
            <p:nvPr/>
          </p:nvSpPr>
          <p:spPr bwMode="auto">
            <a:xfrm>
              <a:off x="2928" y="11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3936" y="1152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16"/>
            <p:cNvSpPr>
              <a:spLocks noChangeShapeType="1"/>
            </p:cNvSpPr>
            <p:nvPr/>
          </p:nvSpPr>
          <p:spPr bwMode="auto">
            <a:xfrm>
              <a:off x="4128" y="115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17"/>
            <p:cNvSpPr>
              <a:spLocks noChangeShapeType="1"/>
            </p:cNvSpPr>
            <p:nvPr/>
          </p:nvSpPr>
          <p:spPr bwMode="auto">
            <a:xfrm>
              <a:off x="3936" y="1376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118"/>
            <p:cNvSpPr>
              <a:spLocks noChangeShapeType="1"/>
            </p:cNvSpPr>
            <p:nvPr/>
          </p:nvSpPr>
          <p:spPr bwMode="auto">
            <a:xfrm>
              <a:off x="4128" y="13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19"/>
            <p:cNvSpPr>
              <a:spLocks noChangeShapeType="1"/>
            </p:cNvSpPr>
            <p:nvPr/>
          </p:nvSpPr>
          <p:spPr bwMode="auto">
            <a:xfrm>
              <a:off x="3936" y="1587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20"/>
            <p:cNvSpPr>
              <a:spLocks noChangeShapeType="1"/>
            </p:cNvSpPr>
            <p:nvPr/>
          </p:nvSpPr>
          <p:spPr bwMode="auto">
            <a:xfrm>
              <a:off x="4128" y="1587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21"/>
            <p:cNvSpPr>
              <a:spLocks noChangeShapeType="1"/>
            </p:cNvSpPr>
            <p:nvPr/>
          </p:nvSpPr>
          <p:spPr bwMode="auto">
            <a:xfrm>
              <a:off x="3936" y="1808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22"/>
            <p:cNvSpPr>
              <a:spLocks noChangeShapeType="1"/>
            </p:cNvSpPr>
            <p:nvPr/>
          </p:nvSpPr>
          <p:spPr bwMode="auto">
            <a:xfrm>
              <a:off x="4128" y="180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23"/>
            <p:cNvSpPr>
              <a:spLocks noChangeShapeType="1"/>
            </p:cNvSpPr>
            <p:nvPr/>
          </p:nvSpPr>
          <p:spPr bwMode="auto">
            <a:xfrm>
              <a:off x="3936" y="2019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24"/>
            <p:cNvSpPr>
              <a:spLocks noChangeShapeType="1"/>
            </p:cNvSpPr>
            <p:nvPr/>
          </p:nvSpPr>
          <p:spPr bwMode="auto">
            <a:xfrm>
              <a:off x="4128" y="201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>
              <a:off x="3936" y="2240"/>
              <a:ext cx="19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>
              <a:off x="4128" y="224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149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/>
          <a:lstStyle/>
          <a:p>
            <a:r>
              <a:rPr lang="en-US" dirty="0" smtClean="0"/>
              <a:t>Binary to Hexadecimal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286000"/>
            <a:ext cx="7248923" cy="4191000"/>
            <a:chOff x="914400" y="2286000"/>
            <a:chExt cx="6944123" cy="3962400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5239062" y="5348661"/>
              <a:ext cx="2619461" cy="899739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Hexadecimal</a:t>
              </a:r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914400" y="2286000"/>
              <a:ext cx="2629009" cy="924079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Decimal</a:t>
              </a: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5219133" y="2286000"/>
              <a:ext cx="2629009" cy="924079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+mj-lt"/>
                </a:rPr>
                <a:t>Octal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914400" y="5282656"/>
              <a:ext cx="2629009" cy="924079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Binary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657600" y="5791200"/>
              <a:ext cx="1524000" cy="158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039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groups of 4 bits, starting from the binary point. 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0s to the ends of the number if needed. Convert each bit group to its corresponding hex digit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4876800"/>
            <a:ext cx="8458200" cy="10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58988" algn="l"/>
                <a:tab pos="2397125" algn="l"/>
                <a:tab pos="3087688" algn="l"/>
                <a:tab pos="3832225" algn="l"/>
                <a:tab pos="4116388" algn="l"/>
                <a:tab pos="4860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</a:rPr>
              <a:t>10110100.001011</a:t>
            </a:r>
            <a:r>
              <a:rPr lang="en-US" sz="2800" baseline="-25000" dirty="0">
                <a:latin typeface="Comic Sans MS" panose="030F0702030302020204" pitchFamily="66" charset="0"/>
              </a:rPr>
              <a:t>2</a:t>
            </a:r>
            <a:r>
              <a:rPr lang="en-US" sz="2800" dirty="0">
                <a:latin typeface="Comic Sans MS" panose="030F0702030302020204" pitchFamily="66" charset="0"/>
              </a:rPr>
              <a:t>	=	</a:t>
            </a:r>
            <a:r>
              <a:rPr lang="en-US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1011</a:t>
            </a: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0100</a:t>
            </a:r>
            <a:r>
              <a:rPr lang="en-US" sz="2800" dirty="0" smtClean="0">
                <a:latin typeface="Comic Sans MS" panose="030F0702030302020204" pitchFamily="66" charset="0"/>
              </a:rPr>
              <a:t>. </a:t>
            </a:r>
            <a:r>
              <a:rPr lang="en-US" sz="2800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0010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rgbClr val="FF00FF"/>
                </a:solidFill>
                <a:latin typeface="Comic Sans MS" panose="030F0702030302020204" pitchFamily="66" charset="0"/>
              </a:rPr>
              <a:t>1100</a:t>
            </a:r>
            <a:r>
              <a:rPr lang="en-US" sz="2800" baseline="-25000" dirty="0" smtClean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 smtClean="0">
                <a:latin typeface="Comic Sans MS" panose="030F0702030302020204" pitchFamily="66" charset="0"/>
              </a:rPr>
              <a:t>        =</a:t>
            </a:r>
            <a:r>
              <a:rPr lang="en-US" sz="2800" dirty="0">
                <a:latin typeface="Comic Sans MS" panose="030F0702030302020204" pitchFamily="66" charset="0"/>
              </a:rPr>
              <a:t>	  </a:t>
            </a:r>
            <a:r>
              <a:rPr lang="en-US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B</a:t>
            </a:r>
            <a:r>
              <a:rPr lang="en-US" sz="2800" dirty="0">
                <a:latin typeface="Comic Sans MS" panose="030F0702030302020204" pitchFamily="66" charset="0"/>
              </a:rPr>
              <a:t>	  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 smtClean="0">
                <a:latin typeface="Comic Sans MS" panose="030F0702030302020204" pitchFamily="66" charset="0"/>
              </a:rPr>
              <a:t>.     </a:t>
            </a:r>
            <a:r>
              <a:rPr lang="en-US" sz="2800" dirty="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sz="2800" dirty="0">
                <a:latin typeface="Comic Sans MS" panose="030F0702030302020204" pitchFamily="66" charset="0"/>
              </a:rPr>
              <a:t>	  </a:t>
            </a:r>
            <a:r>
              <a:rPr lang="en-US" sz="2800" dirty="0" smtClean="0">
                <a:latin typeface="Comic Sans MS" panose="030F0702030302020204" pitchFamily="66" charset="0"/>
              </a:rPr>
              <a:t>   </a:t>
            </a:r>
            <a:r>
              <a:rPr lang="en-US" sz="2800" dirty="0" smtClean="0">
                <a:solidFill>
                  <a:srgbClr val="FF00FF"/>
                </a:solidFill>
                <a:latin typeface="Comic Sans MS" panose="030F0702030302020204" pitchFamily="66" charset="0"/>
              </a:rPr>
              <a:t>C</a:t>
            </a:r>
            <a:r>
              <a:rPr lang="en-US" sz="2800" baseline="-25000" dirty="0" smtClean="0">
                <a:latin typeface="Comic Sans MS" panose="030F0702030302020204" pitchFamily="66" charset="0"/>
              </a:rPr>
              <a:t>16</a:t>
            </a:r>
            <a:endParaRPr lang="en-US" sz="28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35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</a:t>
            </a:r>
            <a:r>
              <a:rPr lang="en-US" dirty="0" smtClean="0"/>
              <a:t>Following Binary Numbers to Hexadecimal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7162800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11001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11000011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1000001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1001.101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1001000110.110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10011.001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110001.00101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1110011.00111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4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/>
          <a:lstStyle/>
          <a:p>
            <a:r>
              <a:rPr lang="en-US" dirty="0" smtClean="0"/>
              <a:t>Hexadecimal to Binary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000" y="2438400"/>
            <a:ext cx="7553723" cy="4038600"/>
            <a:chOff x="1220788" y="1981200"/>
            <a:chExt cx="6637735" cy="2858988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5354638" y="4191000"/>
              <a:ext cx="2503885" cy="649188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n-lt"/>
                </a:rPr>
                <a:t>Hexadecimal</a:t>
              </a:r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2207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n-lt"/>
                </a:rPr>
                <a:t>Decimal</a:t>
              </a: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53355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n-lt"/>
                </a:rPr>
                <a:t>Octal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220788" y="4143375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n-lt"/>
                </a:rPr>
                <a:t>Binary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 flipV="1">
              <a:off x="3733800" y="4505324"/>
              <a:ext cx="1620838" cy="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7956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each </a:t>
            </a:r>
            <a:r>
              <a:rPr lang="en-US" dirty="0" smtClean="0"/>
              <a:t>hexadecimal  </a:t>
            </a:r>
            <a:r>
              <a:rPr lang="en-US" dirty="0"/>
              <a:t>digit with </a:t>
            </a:r>
            <a:r>
              <a:rPr lang="en-US" dirty="0" smtClean="0"/>
              <a:t>its equivalent </a:t>
            </a:r>
            <a:r>
              <a:rPr lang="en-US" dirty="0"/>
              <a:t>4-bit binary sequence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76600"/>
            <a:ext cx="7702430" cy="10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4725" algn="l"/>
                <a:tab pos="1258888" algn="l"/>
                <a:tab pos="2003425" algn="l"/>
                <a:tab pos="2682875" algn="l"/>
                <a:tab pos="3427413" algn="l"/>
                <a:tab pos="3711575" algn="l"/>
                <a:tab pos="4400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>
                <a:latin typeface="Comic Sans MS" panose="030F0702030302020204" pitchFamily="66" charset="0"/>
              </a:rPr>
              <a:t>261.35</a:t>
            </a:r>
            <a:r>
              <a:rPr lang="en-US" sz="2800" baseline="-25000" dirty="0">
                <a:latin typeface="Comic Sans MS" panose="030F0702030302020204" pitchFamily="66" charset="0"/>
              </a:rPr>
              <a:t>16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   =</a:t>
            </a:r>
            <a:r>
              <a:rPr lang="en-US" sz="2800" dirty="0">
                <a:latin typeface="Comic Sans MS" panose="030F0702030302020204" pitchFamily="66" charset="0"/>
              </a:rPr>
              <a:t>	   </a:t>
            </a:r>
            <a:r>
              <a:rPr lang="en-US" sz="2800" dirty="0" smtClean="0">
                <a:latin typeface="Comic Sans MS" panose="030F0702030302020204" pitchFamily="66" charset="0"/>
              </a:rPr>
              <a:t>    </a:t>
            </a:r>
            <a:r>
              <a:rPr lang="en-US" sz="28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2</a:t>
            </a:r>
            <a:r>
              <a:rPr lang="en-US" sz="2800" dirty="0">
                <a:latin typeface="Comic Sans MS" panose="030F0702030302020204" pitchFamily="66" charset="0"/>
              </a:rPr>
              <a:t>	  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lang="en-US" sz="2800" dirty="0">
                <a:latin typeface="Comic Sans MS" panose="030F0702030302020204" pitchFamily="66" charset="0"/>
              </a:rPr>
              <a:t>	   </a:t>
            </a:r>
            <a:r>
              <a:rPr lang="en-US" sz="2800" dirty="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 smtClean="0">
                <a:latin typeface="Comic Sans MS" panose="030F0702030302020204" pitchFamily="66" charset="0"/>
              </a:rPr>
              <a:t>.   </a:t>
            </a:r>
            <a:r>
              <a:rPr lang="en-US" sz="2800" dirty="0">
                <a:solidFill>
                  <a:srgbClr val="FF00FF"/>
                </a:solidFill>
                <a:latin typeface="Comic Sans MS" panose="030F0702030302020204" pitchFamily="66" charset="0"/>
              </a:rPr>
              <a:t>3</a:t>
            </a:r>
            <a:r>
              <a:rPr lang="en-US" sz="2800" dirty="0">
                <a:latin typeface="Comic Sans MS" panose="030F0702030302020204" pitchFamily="66" charset="0"/>
              </a:rPr>
              <a:t>	  </a:t>
            </a:r>
            <a:r>
              <a:rPr lang="en-US" sz="2800" dirty="0">
                <a:solidFill>
                  <a:srgbClr val="993300"/>
                </a:solidFill>
                <a:latin typeface="Comic Sans MS" panose="030F0702030302020204" pitchFamily="66" charset="0"/>
              </a:rPr>
              <a:t>5</a:t>
            </a:r>
            <a:r>
              <a:rPr lang="en-US" sz="2800" baseline="-25000" dirty="0">
                <a:latin typeface="Comic Sans MS" panose="030F0702030302020204" pitchFamily="66" charset="0"/>
              </a:rPr>
              <a:t>16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 smtClean="0">
                <a:latin typeface="Comic Sans MS" panose="030F0702030302020204" pitchFamily="66" charset="0"/>
              </a:rPr>
              <a:t>        =</a:t>
            </a: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0010</a:t>
            </a: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0110</a:t>
            </a: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Comic Sans MS" panose="030F0702030302020204" pitchFamily="66" charset="0"/>
              </a:rPr>
              <a:t>0001</a:t>
            </a:r>
            <a:r>
              <a:rPr lang="en-US" sz="2800" dirty="0">
                <a:latin typeface="Comic Sans MS" panose="030F0702030302020204" pitchFamily="66" charset="0"/>
              </a:rPr>
              <a:t>	</a:t>
            </a:r>
            <a:r>
              <a:rPr lang="en-US" sz="2800" dirty="0" smtClean="0">
                <a:latin typeface="Comic Sans MS" panose="030F0702030302020204" pitchFamily="66" charset="0"/>
              </a:rPr>
              <a:t>. </a:t>
            </a:r>
            <a:r>
              <a:rPr lang="en-US" sz="2800" dirty="0" smtClean="0">
                <a:solidFill>
                  <a:srgbClr val="FF00FF"/>
                </a:solidFill>
                <a:latin typeface="Comic Sans MS" panose="030F0702030302020204" pitchFamily="66" charset="0"/>
              </a:rPr>
              <a:t>0011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rgbClr val="993300"/>
                </a:solidFill>
                <a:latin typeface="Comic Sans MS" panose="030F0702030302020204" pitchFamily="66" charset="0"/>
              </a:rPr>
              <a:t>0101</a:t>
            </a:r>
            <a:r>
              <a:rPr lang="en-US" sz="2800" baseline="-25000" dirty="0" smtClean="0">
                <a:latin typeface="Comic Sans MS" panose="030F0702030302020204" pitchFamily="66" charset="0"/>
              </a:rPr>
              <a:t>2</a:t>
            </a:r>
            <a:endParaRPr lang="en-US" sz="28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39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</a:t>
            </a:r>
            <a:r>
              <a:rPr lang="en-US" dirty="0" smtClean="0"/>
              <a:t>Following Hexadecimal Numbers </a:t>
            </a:r>
            <a:r>
              <a:rPr lang="en-US" dirty="0"/>
              <a:t>to </a:t>
            </a:r>
            <a:r>
              <a:rPr lang="en-US" dirty="0" smtClean="0"/>
              <a:t>Decimal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362200"/>
            <a:ext cx="7543800" cy="30469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7A1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12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177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2367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5DD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1A.50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21A.B15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170.CF</a:t>
            </a: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727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Octal and Hexadecimal Conversions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2514600"/>
            <a:ext cx="81534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To convert between the Octal and Hexadecimal numbering systems</a:t>
            </a:r>
          </a:p>
          <a:p>
            <a:pPr lvl="1">
              <a:spcBef>
                <a:spcPct val="75000"/>
              </a:spcBef>
              <a:buNone/>
            </a:pPr>
            <a:r>
              <a:rPr lang="en-US" dirty="0" smtClean="0"/>
              <a:t>- Convert </a:t>
            </a:r>
            <a:r>
              <a:rPr lang="en-US" dirty="0" smtClean="0"/>
              <a:t>from one system to </a:t>
            </a:r>
            <a:r>
              <a:rPr lang="en-US" dirty="0" smtClean="0">
                <a:solidFill>
                  <a:srgbClr val="3333FF"/>
                </a:solidFill>
              </a:rPr>
              <a:t>binary</a:t>
            </a:r>
            <a:r>
              <a:rPr lang="en-US" dirty="0" smtClean="0"/>
              <a:t> first</a:t>
            </a:r>
          </a:p>
          <a:p>
            <a:pPr lvl="1">
              <a:spcBef>
                <a:spcPct val="75000"/>
              </a:spcBef>
              <a:buFontTx/>
              <a:buChar char="-"/>
            </a:pPr>
            <a:r>
              <a:rPr lang="en-US" dirty="0" smtClean="0"/>
              <a:t>Then </a:t>
            </a:r>
            <a:r>
              <a:rPr lang="en-US" dirty="0" smtClean="0"/>
              <a:t>convert from binary to the new </a:t>
            </a:r>
            <a:r>
              <a:rPr lang="en-US" dirty="0" smtClean="0"/>
              <a:t>numbering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30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/>
          <a:lstStyle/>
          <a:p>
            <a:r>
              <a:rPr lang="en-US" dirty="0" smtClean="0"/>
              <a:t>Octal to Hexadecimal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2133600"/>
            <a:ext cx="7401323" cy="4267200"/>
            <a:chOff x="1220788" y="1981200"/>
            <a:chExt cx="6637735" cy="2858988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5354638" y="4191000"/>
              <a:ext cx="2503885" cy="649188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n-lt"/>
                </a:rPr>
                <a:t>Hexadecimal</a:t>
              </a:r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2207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n-lt"/>
                </a:rPr>
                <a:t>Decimal</a:t>
              </a: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53355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n-lt"/>
                </a:rPr>
                <a:t>Octal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220788" y="4143375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n-lt"/>
                </a:rPr>
                <a:t>Binary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6592094" y="2886857"/>
              <a:ext cx="0" cy="108343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2122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</a:t>
            </a:r>
            <a:r>
              <a:rPr lang="en-US" dirty="0" smtClean="0"/>
              <a:t>Objectives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20574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cs typeface="Times New Roman" pitchFamily="18" charset="0"/>
              </a:rPr>
              <a:t>At the end of the </a:t>
            </a:r>
            <a:r>
              <a:rPr lang="en-US" sz="2800" dirty="0" smtClean="0">
                <a:cs typeface="Times New Roman" pitchFamily="18" charset="0"/>
              </a:rPr>
              <a:t>lesson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students should be able to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Convert Binary number to </a:t>
            </a:r>
            <a:r>
              <a:rPr lang="en-US" sz="2800" dirty="0" smtClean="0">
                <a:cs typeface="Times New Roman" pitchFamily="18" charset="0"/>
              </a:rPr>
              <a:t>Octal</a:t>
            </a:r>
            <a:endParaRPr lang="en-US" sz="2800" dirty="0"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Convert </a:t>
            </a:r>
            <a:r>
              <a:rPr lang="en-US" sz="2800" dirty="0">
                <a:cs typeface="Times New Roman" pitchFamily="18" charset="0"/>
              </a:rPr>
              <a:t>Octal number to </a:t>
            </a:r>
            <a:r>
              <a:rPr lang="en-US" sz="2800" dirty="0" smtClean="0">
                <a:cs typeface="Times New Roman" pitchFamily="18" charset="0"/>
              </a:rPr>
              <a:t>Binary</a:t>
            </a:r>
            <a:endParaRPr lang="en-US" sz="2800" dirty="0"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Convert Binary number </a:t>
            </a:r>
            <a:r>
              <a:rPr lang="en-US" sz="2800" dirty="0">
                <a:cs typeface="Times New Roman" pitchFamily="18" charset="0"/>
              </a:rPr>
              <a:t>to </a:t>
            </a:r>
            <a:r>
              <a:rPr lang="en-US" sz="2800" dirty="0" smtClean="0">
                <a:cs typeface="Times New Roman" pitchFamily="18" charset="0"/>
              </a:rPr>
              <a:t>Hexadecimal </a:t>
            </a:r>
            <a:endParaRPr lang="en-US" sz="2800" dirty="0"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Convert Hexadecimal </a:t>
            </a:r>
            <a:r>
              <a:rPr lang="en-US" sz="2800" dirty="0" smtClean="0">
                <a:cs typeface="Times New Roman" pitchFamily="18" charset="0"/>
              </a:rPr>
              <a:t>to Binary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Convert Octal </a:t>
            </a:r>
            <a:r>
              <a:rPr lang="en-US" sz="2800" dirty="0" smtClean="0">
                <a:cs typeface="Times New Roman" pitchFamily="18" charset="0"/>
              </a:rPr>
              <a:t>number </a:t>
            </a:r>
            <a:r>
              <a:rPr lang="en-US" sz="2800" dirty="0">
                <a:cs typeface="Times New Roman" pitchFamily="18" charset="0"/>
              </a:rPr>
              <a:t>to Hexadecimal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Convert Hexadecimal to </a:t>
            </a:r>
            <a:r>
              <a:rPr lang="en-US" sz="2800" dirty="0">
                <a:cs typeface="Times New Roman" pitchFamily="18" charset="0"/>
              </a:rPr>
              <a:t>Octal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382000" cy="1981200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sz="2800"/>
              <a:t>Ex :   Convert   </a:t>
            </a:r>
            <a:r>
              <a:rPr lang="en-US" sz="2800">
                <a:solidFill>
                  <a:schemeClr val="folHlink"/>
                </a:solidFill>
              </a:rPr>
              <a:t>752</a:t>
            </a:r>
            <a:r>
              <a:rPr lang="en-US" sz="2800" baseline="-25000">
                <a:solidFill>
                  <a:schemeClr val="folHlink"/>
                </a:solidFill>
              </a:rPr>
              <a:t>8</a:t>
            </a:r>
            <a:r>
              <a:rPr lang="en-US" sz="2800" baseline="-25000"/>
              <a:t> </a:t>
            </a:r>
            <a:r>
              <a:rPr lang="en-US" sz="2800"/>
              <a:t> to hex</a:t>
            </a:r>
            <a:endParaRPr lang="en-US" sz="2800" baseline="-25000"/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800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/>
              <a:t>First convert the octal to binary:</a:t>
            </a:r>
          </a:p>
          <a:p>
            <a:pPr algn="just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sz="2800"/>
              <a:t> 		111  101  010</a:t>
            </a:r>
            <a:r>
              <a:rPr lang="en-US" sz="2800" baseline="-25000"/>
              <a:t>2   </a:t>
            </a:r>
            <a:r>
              <a:rPr lang="en-US"/>
              <a:t>					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baseline="-25000"/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/>
          </a:p>
          <a:p>
            <a:pPr algn="just">
              <a:buFont typeface="Wingdings" panose="05000000000000000000" pitchFamily="2" charset="2"/>
              <a:buNone/>
            </a:pPr>
            <a:endParaRPr lang="en-US"/>
          </a:p>
        </p:txBody>
      </p:sp>
      <p:grpSp>
        <p:nvGrpSpPr>
          <p:cNvPr id="3" name="Group 1028"/>
          <p:cNvGrpSpPr>
            <a:grpSpLocks/>
          </p:cNvGrpSpPr>
          <p:nvPr/>
        </p:nvGrpSpPr>
        <p:grpSpPr bwMode="auto">
          <a:xfrm>
            <a:off x="914400" y="3657600"/>
            <a:ext cx="2971800" cy="609600"/>
            <a:chOff x="480" y="2112"/>
            <a:chExt cx="1872" cy="384"/>
          </a:xfrm>
        </p:grpSpPr>
        <p:sp>
          <p:nvSpPr>
            <p:cNvPr id="178181" name="Line 1029"/>
            <p:cNvSpPr>
              <a:spLocks noChangeShapeType="1"/>
            </p:cNvSpPr>
            <p:nvPr/>
          </p:nvSpPr>
          <p:spPr bwMode="auto">
            <a:xfrm>
              <a:off x="2208" y="225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182" name="Line 1030"/>
            <p:cNvSpPr>
              <a:spLocks noChangeShapeType="1"/>
            </p:cNvSpPr>
            <p:nvPr/>
          </p:nvSpPr>
          <p:spPr bwMode="auto">
            <a:xfrm>
              <a:off x="1008" y="220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183" name="Line 1031"/>
            <p:cNvSpPr>
              <a:spLocks noChangeShapeType="1"/>
            </p:cNvSpPr>
            <p:nvPr/>
          </p:nvSpPr>
          <p:spPr bwMode="auto">
            <a:xfrm>
              <a:off x="1488" y="2256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184" name="Freeform 1032"/>
            <p:cNvSpPr>
              <a:spLocks/>
            </p:cNvSpPr>
            <p:nvPr/>
          </p:nvSpPr>
          <p:spPr bwMode="auto">
            <a:xfrm>
              <a:off x="1728" y="2112"/>
              <a:ext cx="624" cy="144"/>
            </a:xfrm>
            <a:custGeom>
              <a:avLst/>
              <a:gdLst>
                <a:gd name="T0" fmla="*/ 0 w 417"/>
                <a:gd name="T1" fmla="*/ 9 h 142"/>
                <a:gd name="T2" fmla="*/ 71 w 417"/>
                <a:gd name="T3" fmla="*/ 80 h 142"/>
                <a:gd name="T4" fmla="*/ 328 w 417"/>
                <a:gd name="T5" fmla="*/ 106 h 142"/>
                <a:gd name="T6" fmla="*/ 417 w 417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142">
                  <a:moveTo>
                    <a:pt x="0" y="9"/>
                  </a:moveTo>
                  <a:cubicBezTo>
                    <a:pt x="24" y="40"/>
                    <a:pt x="34" y="67"/>
                    <a:pt x="71" y="80"/>
                  </a:cubicBezTo>
                  <a:cubicBezTo>
                    <a:pt x="157" y="142"/>
                    <a:pt x="199" y="112"/>
                    <a:pt x="328" y="106"/>
                  </a:cubicBezTo>
                  <a:cubicBezTo>
                    <a:pt x="383" y="88"/>
                    <a:pt x="394" y="47"/>
                    <a:pt x="417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185" name="Freeform 1033"/>
            <p:cNvSpPr>
              <a:spLocks/>
            </p:cNvSpPr>
            <p:nvPr/>
          </p:nvSpPr>
          <p:spPr bwMode="auto">
            <a:xfrm>
              <a:off x="1152" y="2112"/>
              <a:ext cx="576" cy="96"/>
            </a:xfrm>
            <a:custGeom>
              <a:avLst/>
              <a:gdLst>
                <a:gd name="T0" fmla="*/ 0 w 417"/>
                <a:gd name="T1" fmla="*/ 9 h 142"/>
                <a:gd name="T2" fmla="*/ 71 w 417"/>
                <a:gd name="T3" fmla="*/ 80 h 142"/>
                <a:gd name="T4" fmla="*/ 328 w 417"/>
                <a:gd name="T5" fmla="*/ 106 h 142"/>
                <a:gd name="T6" fmla="*/ 417 w 417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142">
                  <a:moveTo>
                    <a:pt x="0" y="9"/>
                  </a:moveTo>
                  <a:cubicBezTo>
                    <a:pt x="24" y="40"/>
                    <a:pt x="34" y="67"/>
                    <a:pt x="71" y="80"/>
                  </a:cubicBezTo>
                  <a:cubicBezTo>
                    <a:pt x="157" y="142"/>
                    <a:pt x="199" y="112"/>
                    <a:pt x="328" y="106"/>
                  </a:cubicBezTo>
                  <a:cubicBezTo>
                    <a:pt x="383" y="88"/>
                    <a:pt x="394" y="47"/>
                    <a:pt x="417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186" name="Freeform 1034"/>
            <p:cNvSpPr>
              <a:spLocks/>
            </p:cNvSpPr>
            <p:nvPr/>
          </p:nvSpPr>
          <p:spPr bwMode="auto">
            <a:xfrm>
              <a:off x="480" y="2112"/>
              <a:ext cx="624" cy="144"/>
            </a:xfrm>
            <a:custGeom>
              <a:avLst/>
              <a:gdLst>
                <a:gd name="T0" fmla="*/ 0 w 417"/>
                <a:gd name="T1" fmla="*/ 9 h 142"/>
                <a:gd name="T2" fmla="*/ 71 w 417"/>
                <a:gd name="T3" fmla="*/ 80 h 142"/>
                <a:gd name="T4" fmla="*/ 328 w 417"/>
                <a:gd name="T5" fmla="*/ 106 h 142"/>
                <a:gd name="T6" fmla="*/ 417 w 417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142">
                  <a:moveTo>
                    <a:pt x="0" y="9"/>
                  </a:moveTo>
                  <a:cubicBezTo>
                    <a:pt x="24" y="40"/>
                    <a:pt x="34" y="67"/>
                    <a:pt x="71" y="80"/>
                  </a:cubicBezTo>
                  <a:cubicBezTo>
                    <a:pt x="157" y="142"/>
                    <a:pt x="199" y="112"/>
                    <a:pt x="328" y="106"/>
                  </a:cubicBezTo>
                  <a:cubicBezTo>
                    <a:pt x="383" y="88"/>
                    <a:pt x="394" y="47"/>
                    <a:pt x="417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8187" name="Rectangle 1035"/>
          <p:cNvSpPr>
            <a:spLocks noChangeArrowheads="1"/>
          </p:cNvSpPr>
          <p:nvPr/>
        </p:nvSpPr>
        <p:spPr bwMode="auto">
          <a:xfrm>
            <a:off x="533400" y="38100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				  re-group by 4 bits	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	</a:t>
            </a:r>
            <a:r>
              <a:rPr lang="en-US" sz="2800">
                <a:solidFill>
                  <a:srgbClr val="FF3300"/>
                </a:solidFill>
                <a:latin typeface="Tahoma" panose="020B0604030504040204" pitchFamily="34" charset="0"/>
              </a:rPr>
              <a:t>000</a:t>
            </a:r>
            <a:r>
              <a:rPr lang="en-US" sz="2800">
                <a:latin typeface="Tahoma" panose="020B0604030504040204" pitchFamily="34" charset="0"/>
              </a:rPr>
              <a:t>1  1110  1010      (add leading zeros)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 baseline="-25000"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</p:txBody>
      </p:sp>
      <p:sp>
        <p:nvSpPr>
          <p:cNvPr id="178188" name="Rectangle 1036"/>
          <p:cNvSpPr>
            <a:spLocks noChangeArrowheads="1"/>
          </p:cNvSpPr>
          <p:nvPr/>
        </p:nvSpPr>
        <p:spPr bwMode="auto">
          <a:xfrm>
            <a:off x="685800" y="5029200"/>
            <a:ext cx="830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Then convert the binary to hex: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	   1	    E	   A	 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spcAft>
                <a:spcPct val="1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	So  752</a:t>
            </a:r>
            <a:r>
              <a:rPr lang="en-US" sz="2800" baseline="-25000">
                <a:latin typeface="Tahoma" panose="020B0604030504040204" pitchFamily="34" charset="0"/>
              </a:rPr>
              <a:t>8 </a:t>
            </a:r>
            <a:r>
              <a:rPr lang="en-US" sz="2800">
                <a:latin typeface="Tahoma" panose="020B0604030504040204" pitchFamily="34" charset="0"/>
              </a:rPr>
              <a:t> = </a:t>
            </a:r>
            <a:r>
              <a:rPr lang="en-US" sz="2800">
                <a:solidFill>
                  <a:schemeClr val="folHlink"/>
                </a:solidFill>
                <a:latin typeface="Tahoma" panose="020B0604030504040204" pitchFamily="34" charset="0"/>
              </a:rPr>
              <a:t>1EA</a:t>
            </a:r>
            <a:r>
              <a:rPr lang="en-US" sz="2800" baseline="-25000">
                <a:solidFill>
                  <a:schemeClr val="folHlink"/>
                </a:solidFill>
                <a:latin typeface="Tahoma" panose="020B0604030504040204" pitchFamily="34" charset="0"/>
              </a:rPr>
              <a:t>16</a:t>
            </a: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 baseline="-2500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9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autoUpdateAnimBg="0"/>
      <p:bldP spid="1781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7538"/>
            <a:ext cx="8229600" cy="1143000"/>
          </a:xfrm>
        </p:spPr>
        <p:txBody>
          <a:bodyPr/>
          <a:lstStyle/>
          <a:p>
            <a:r>
              <a:rPr lang="en-US" dirty="0" smtClean="0"/>
              <a:t>Hexadecimal to Octal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2057400"/>
            <a:ext cx="7477523" cy="4267200"/>
            <a:chOff x="1220788" y="1981200"/>
            <a:chExt cx="6637735" cy="2858988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5354638" y="4191000"/>
              <a:ext cx="2503885" cy="649188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Hexadecimal</a:t>
              </a:r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2207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Decimal</a:t>
              </a: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5335588" y="1981200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Octal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220788" y="4143375"/>
              <a:ext cx="2513012" cy="666750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+mj-lt"/>
                </a:rPr>
                <a:t>Binary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 flipV="1">
              <a:off x="6573044" y="2798054"/>
              <a:ext cx="19050" cy="123825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5627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162800" cy="17526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dirty="0"/>
              <a:t>Ex :   Convert   </a:t>
            </a:r>
            <a:r>
              <a:rPr lang="en-US" sz="2800" dirty="0">
                <a:solidFill>
                  <a:schemeClr val="folHlink"/>
                </a:solidFill>
              </a:rPr>
              <a:t>E8A</a:t>
            </a:r>
            <a:r>
              <a:rPr lang="en-US" sz="2800" baseline="-25000" dirty="0">
                <a:solidFill>
                  <a:schemeClr val="folHlink"/>
                </a:solidFill>
              </a:rPr>
              <a:t>16</a:t>
            </a:r>
            <a:r>
              <a:rPr lang="en-US" sz="2800" baseline="-25000" dirty="0"/>
              <a:t> </a:t>
            </a:r>
            <a:r>
              <a:rPr lang="en-US" sz="2800" dirty="0"/>
              <a:t> to octal</a:t>
            </a:r>
            <a:endParaRPr lang="en-US" sz="2800" baseline="-250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800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First convert the hex to binary: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dirty="0"/>
              <a:t> 		1110  1000  1010</a:t>
            </a:r>
            <a:r>
              <a:rPr lang="en-US" sz="2800" baseline="-25000" dirty="0"/>
              <a:t>2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800" baseline="-250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baseline="-25000" dirty="0"/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3581400"/>
            <a:ext cx="2590800" cy="457200"/>
            <a:chOff x="1008" y="2160"/>
            <a:chExt cx="1632" cy="288"/>
          </a:xfrm>
        </p:grpSpPr>
        <p:sp>
          <p:nvSpPr>
            <p:cNvPr id="177157" name="Line 5"/>
            <p:cNvSpPr>
              <a:spLocks noChangeShapeType="1"/>
            </p:cNvSpPr>
            <p:nvPr/>
          </p:nvSpPr>
          <p:spPr bwMode="auto">
            <a:xfrm flipH="1">
              <a:off x="1104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58" name="Line 6"/>
            <p:cNvSpPr>
              <a:spLocks noChangeShapeType="1"/>
            </p:cNvSpPr>
            <p:nvPr/>
          </p:nvSpPr>
          <p:spPr bwMode="auto">
            <a:xfrm>
              <a:off x="1584" y="2256"/>
              <a:ext cx="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59" name="Line 7"/>
            <p:cNvSpPr>
              <a:spLocks noChangeShapeType="1"/>
            </p:cNvSpPr>
            <p:nvPr/>
          </p:nvSpPr>
          <p:spPr bwMode="auto">
            <a:xfrm>
              <a:off x="2448" y="2256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0" name="Freeform 8"/>
            <p:cNvSpPr>
              <a:spLocks/>
            </p:cNvSpPr>
            <p:nvPr/>
          </p:nvSpPr>
          <p:spPr bwMode="auto">
            <a:xfrm>
              <a:off x="2352" y="2160"/>
              <a:ext cx="230" cy="96"/>
            </a:xfrm>
            <a:custGeom>
              <a:avLst/>
              <a:gdLst>
                <a:gd name="T0" fmla="*/ 0 w 417"/>
                <a:gd name="T1" fmla="*/ 9 h 142"/>
                <a:gd name="T2" fmla="*/ 71 w 417"/>
                <a:gd name="T3" fmla="*/ 80 h 142"/>
                <a:gd name="T4" fmla="*/ 328 w 417"/>
                <a:gd name="T5" fmla="*/ 106 h 142"/>
                <a:gd name="T6" fmla="*/ 417 w 417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142">
                  <a:moveTo>
                    <a:pt x="0" y="9"/>
                  </a:moveTo>
                  <a:cubicBezTo>
                    <a:pt x="24" y="40"/>
                    <a:pt x="34" y="67"/>
                    <a:pt x="71" y="80"/>
                  </a:cubicBezTo>
                  <a:cubicBezTo>
                    <a:pt x="157" y="142"/>
                    <a:pt x="199" y="112"/>
                    <a:pt x="328" y="106"/>
                  </a:cubicBezTo>
                  <a:cubicBezTo>
                    <a:pt x="383" y="88"/>
                    <a:pt x="394" y="47"/>
                    <a:pt x="417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1" name="Freeform 9"/>
            <p:cNvSpPr>
              <a:spLocks/>
            </p:cNvSpPr>
            <p:nvPr/>
          </p:nvSpPr>
          <p:spPr bwMode="auto">
            <a:xfrm>
              <a:off x="1008" y="2160"/>
              <a:ext cx="230" cy="96"/>
            </a:xfrm>
            <a:custGeom>
              <a:avLst/>
              <a:gdLst>
                <a:gd name="T0" fmla="*/ 0 w 417"/>
                <a:gd name="T1" fmla="*/ 9 h 142"/>
                <a:gd name="T2" fmla="*/ 71 w 417"/>
                <a:gd name="T3" fmla="*/ 80 h 142"/>
                <a:gd name="T4" fmla="*/ 328 w 417"/>
                <a:gd name="T5" fmla="*/ 106 h 142"/>
                <a:gd name="T6" fmla="*/ 417 w 417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142">
                  <a:moveTo>
                    <a:pt x="0" y="9"/>
                  </a:moveTo>
                  <a:cubicBezTo>
                    <a:pt x="24" y="40"/>
                    <a:pt x="34" y="67"/>
                    <a:pt x="71" y="80"/>
                  </a:cubicBezTo>
                  <a:cubicBezTo>
                    <a:pt x="157" y="142"/>
                    <a:pt x="199" y="112"/>
                    <a:pt x="328" y="106"/>
                  </a:cubicBezTo>
                  <a:cubicBezTo>
                    <a:pt x="383" y="88"/>
                    <a:pt x="394" y="47"/>
                    <a:pt x="417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2" name="Freeform 10"/>
            <p:cNvSpPr>
              <a:spLocks/>
            </p:cNvSpPr>
            <p:nvPr/>
          </p:nvSpPr>
          <p:spPr bwMode="auto">
            <a:xfrm>
              <a:off x="1824" y="2160"/>
              <a:ext cx="480" cy="96"/>
            </a:xfrm>
            <a:custGeom>
              <a:avLst/>
              <a:gdLst>
                <a:gd name="T0" fmla="*/ 0 w 417"/>
                <a:gd name="T1" fmla="*/ 9 h 142"/>
                <a:gd name="T2" fmla="*/ 71 w 417"/>
                <a:gd name="T3" fmla="*/ 80 h 142"/>
                <a:gd name="T4" fmla="*/ 328 w 417"/>
                <a:gd name="T5" fmla="*/ 106 h 142"/>
                <a:gd name="T6" fmla="*/ 417 w 417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142">
                  <a:moveTo>
                    <a:pt x="0" y="9"/>
                  </a:moveTo>
                  <a:cubicBezTo>
                    <a:pt x="24" y="40"/>
                    <a:pt x="34" y="67"/>
                    <a:pt x="71" y="80"/>
                  </a:cubicBezTo>
                  <a:cubicBezTo>
                    <a:pt x="157" y="142"/>
                    <a:pt x="199" y="112"/>
                    <a:pt x="328" y="106"/>
                  </a:cubicBezTo>
                  <a:cubicBezTo>
                    <a:pt x="383" y="88"/>
                    <a:pt x="394" y="47"/>
                    <a:pt x="417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3" name="Freeform 11"/>
            <p:cNvSpPr>
              <a:spLocks/>
            </p:cNvSpPr>
            <p:nvPr/>
          </p:nvSpPr>
          <p:spPr bwMode="auto">
            <a:xfrm>
              <a:off x="1296" y="2160"/>
              <a:ext cx="480" cy="96"/>
            </a:xfrm>
            <a:custGeom>
              <a:avLst/>
              <a:gdLst>
                <a:gd name="T0" fmla="*/ 0 w 417"/>
                <a:gd name="T1" fmla="*/ 9 h 142"/>
                <a:gd name="T2" fmla="*/ 71 w 417"/>
                <a:gd name="T3" fmla="*/ 80 h 142"/>
                <a:gd name="T4" fmla="*/ 328 w 417"/>
                <a:gd name="T5" fmla="*/ 106 h 142"/>
                <a:gd name="T6" fmla="*/ 417 w 417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142">
                  <a:moveTo>
                    <a:pt x="0" y="9"/>
                  </a:moveTo>
                  <a:cubicBezTo>
                    <a:pt x="24" y="40"/>
                    <a:pt x="34" y="67"/>
                    <a:pt x="71" y="80"/>
                  </a:cubicBezTo>
                  <a:cubicBezTo>
                    <a:pt x="157" y="142"/>
                    <a:pt x="199" y="112"/>
                    <a:pt x="328" y="106"/>
                  </a:cubicBezTo>
                  <a:cubicBezTo>
                    <a:pt x="383" y="88"/>
                    <a:pt x="394" y="47"/>
                    <a:pt x="417" y="0"/>
                  </a:cubicBez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>
              <a:off x="2016" y="2256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7165" name="Rectangle 13"/>
          <p:cNvSpPr>
            <a:spLocks noChangeArrowheads="1"/>
          </p:cNvSpPr>
          <p:nvPr/>
        </p:nvSpPr>
        <p:spPr bwMode="auto">
          <a:xfrm>
            <a:off x="533400" y="36576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 baseline="-25000">
              <a:latin typeface="Tahoma" panose="020B0604030504040204" pitchFamily="3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	111	010	001	010	and re-group by 3 bits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					(starting on the right)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 baseline="-25000">
              <a:latin typeface="Tahoma" panose="020B0604030504040204" pitchFamily="34" charset="0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685800" y="4572000"/>
            <a:ext cx="838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 baseline="-25000">
              <a:latin typeface="Tahoma" panose="020B0604030504040204" pitchFamily="3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Then convert the binary to octal:	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	  7	  2	  1	 2 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  <a:p>
            <a:pPr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800">
                <a:latin typeface="Tahoma" panose="020B0604030504040204" pitchFamily="34" charset="0"/>
              </a:rPr>
              <a:t>		So  E8A</a:t>
            </a:r>
            <a:r>
              <a:rPr lang="en-US" sz="2800" baseline="-25000">
                <a:latin typeface="Tahoma" panose="020B0604030504040204" pitchFamily="34" charset="0"/>
              </a:rPr>
              <a:t>16 </a:t>
            </a:r>
            <a:r>
              <a:rPr lang="en-US" sz="2800">
                <a:latin typeface="Tahoma" panose="020B0604030504040204" pitchFamily="34" charset="0"/>
              </a:rPr>
              <a:t> = </a:t>
            </a:r>
            <a:r>
              <a:rPr lang="en-US" sz="2800">
                <a:solidFill>
                  <a:schemeClr val="folHlink"/>
                </a:solidFill>
                <a:latin typeface="Tahoma" panose="020B0604030504040204" pitchFamily="34" charset="0"/>
              </a:rPr>
              <a:t>7212</a:t>
            </a:r>
            <a:r>
              <a:rPr lang="en-US" sz="2800" baseline="-25000">
                <a:solidFill>
                  <a:schemeClr val="folHlink"/>
                </a:solidFill>
                <a:latin typeface="Tahoma" panose="020B0604030504040204" pitchFamily="34" charset="0"/>
              </a:rPr>
              <a:t>8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 baseline="-2500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2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utoUpdateAnimBg="0"/>
      <p:bldP spid="177165" grpId="0" autoUpdateAnimBg="0"/>
      <p:bldP spid="1771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Octal number using Binary</a:t>
            </a:r>
            <a:endParaRPr lang="en-US" dirty="0"/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1676400" y="2286000"/>
            <a:ext cx="6096000" cy="3352800"/>
            <a:chOff x="672" y="2784"/>
            <a:chExt cx="2304" cy="10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2784" y="3651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784" y="3440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784" y="3219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784" y="3008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784" y="2784"/>
              <a:ext cx="19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 b="1"/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1632" y="3651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1632" y="3440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1632" y="3219"/>
              <a:ext cx="1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1632" y="3008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/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1632" y="2784"/>
              <a:ext cx="19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endParaRPr lang="tr-TR" b="1"/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208" y="3651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111</a:t>
              </a: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824" y="3651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7</a:t>
              </a:r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056" y="3651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011</a:t>
              </a:r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672" y="3651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3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2208" y="3440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110</a:t>
              </a: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1824" y="3440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6</a:t>
              </a: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1056" y="3440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010</a:t>
              </a:r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672" y="3440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2208" y="3219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101</a:t>
              </a: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1824" y="3219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5</a:t>
              </a:r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1056" y="3219"/>
              <a:ext cx="57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001</a:t>
              </a:r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672" y="3219"/>
              <a:ext cx="38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2208" y="3008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100</a:t>
              </a:r>
            </a:p>
          </p:txBody>
        </p:sp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1824" y="3008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1056" y="3008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000</a:t>
              </a: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672" y="3008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tint val="3372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/>
                <a:t>0</a:t>
              </a:r>
            </a:p>
          </p:txBody>
        </p: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2208" y="2784"/>
              <a:ext cx="576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Binary</a:t>
              </a:r>
            </a:p>
          </p:txBody>
        </p:sp>
        <p:sp>
          <p:nvSpPr>
            <p:cNvPr id="31" name="Rectangle 59"/>
            <p:cNvSpPr>
              <a:spLocks noChangeArrowheads="1"/>
            </p:cNvSpPr>
            <p:nvPr/>
          </p:nvSpPr>
          <p:spPr bwMode="auto">
            <a:xfrm>
              <a:off x="1824" y="2784"/>
              <a:ext cx="384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tr-TR" b="1"/>
                <a:t>Octal</a:t>
              </a:r>
              <a:endParaRPr lang="en-US" b="1"/>
            </a:p>
          </p:txBody>
        </p:sp>
        <p:sp>
          <p:nvSpPr>
            <p:cNvPr id="32" name="Rectangle 60"/>
            <p:cNvSpPr>
              <a:spLocks noChangeArrowheads="1"/>
            </p:cNvSpPr>
            <p:nvPr/>
          </p:nvSpPr>
          <p:spPr bwMode="auto">
            <a:xfrm>
              <a:off x="1056" y="2784"/>
              <a:ext cx="576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b="1"/>
                <a:t>Binary</a:t>
              </a:r>
            </a:p>
          </p:txBody>
        </p:sp>
        <p:sp>
          <p:nvSpPr>
            <p:cNvPr id="33" name="Rectangle 61"/>
            <p:cNvSpPr>
              <a:spLocks noChangeArrowheads="1"/>
            </p:cNvSpPr>
            <p:nvPr/>
          </p:nvSpPr>
          <p:spPr bwMode="auto">
            <a:xfrm>
              <a:off x="672" y="2784"/>
              <a:ext cx="384" cy="2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2500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8572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200150">
                <a:spcBef>
                  <a:spcPct val="20000"/>
                </a:spcBef>
                <a:buSzPct val="125000"/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1543050">
                <a:spcBef>
                  <a:spcPct val="20000"/>
                </a:spcBef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0002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4574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29146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37185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buFontTx/>
                <a:buNone/>
              </a:pPr>
              <a:r>
                <a:rPr lang="tr-TR" b="1"/>
                <a:t>Octal</a:t>
              </a:r>
              <a:endParaRPr lang="en-US" b="1"/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>
              <a:off x="672" y="278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>
              <a:off x="672" y="300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64"/>
            <p:cNvSpPr>
              <a:spLocks noChangeShapeType="1"/>
            </p:cNvSpPr>
            <p:nvPr/>
          </p:nvSpPr>
          <p:spPr bwMode="auto">
            <a:xfrm>
              <a:off x="672" y="321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5"/>
            <p:cNvSpPr>
              <a:spLocks noChangeShapeType="1"/>
            </p:cNvSpPr>
            <p:nvPr/>
          </p:nvSpPr>
          <p:spPr bwMode="auto">
            <a:xfrm>
              <a:off x="672" y="344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66"/>
            <p:cNvSpPr>
              <a:spLocks noChangeShapeType="1"/>
            </p:cNvSpPr>
            <p:nvPr/>
          </p:nvSpPr>
          <p:spPr bwMode="auto">
            <a:xfrm>
              <a:off x="672" y="3651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67"/>
            <p:cNvSpPr>
              <a:spLocks noChangeShapeType="1"/>
            </p:cNvSpPr>
            <p:nvPr/>
          </p:nvSpPr>
          <p:spPr bwMode="auto">
            <a:xfrm>
              <a:off x="672" y="387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8"/>
            <p:cNvSpPr>
              <a:spLocks noChangeShapeType="1"/>
            </p:cNvSpPr>
            <p:nvPr/>
          </p:nvSpPr>
          <p:spPr bwMode="auto">
            <a:xfrm>
              <a:off x="672" y="2784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9"/>
            <p:cNvSpPr>
              <a:spLocks noChangeShapeType="1"/>
            </p:cNvSpPr>
            <p:nvPr/>
          </p:nvSpPr>
          <p:spPr bwMode="auto">
            <a:xfrm>
              <a:off x="1056" y="2784"/>
              <a:ext cx="0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0"/>
            <p:cNvSpPr>
              <a:spLocks noChangeShapeType="1"/>
            </p:cNvSpPr>
            <p:nvPr/>
          </p:nvSpPr>
          <p:spPr bwMode="auto">
            <a:xfrm>
              <a:off x="1632" y="2784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1"/>
            <p:cNvSpPr>
              <a:spLocks noChangeShapeType="1"/>
            </p:cNvSpPr>
            <p:nvPr/>
          </p:nvSpPr>
          <p:spPr bwMode="auto">
            <a:xfrm>
              <a:off x="2208" y="2784"/>
              <a:ext cx="0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2"/>
            <p:cNvSpPr>
              <a:spLocks noChangeShapeType="1"/>
            </p:cNvSpPr>
            <p:nvPr/>
          </p:nvSpPr>
          <p:spPr bwMode="auto">
            <a:xfrm>
              <a:off x="2784" y="2784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>
              <a:off x="1824" y="2784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81"/>
            <p:cNvSpPr>
              <a:spLocks noChangeShapeType="1"/>
            </p:cNvSpPr>
            <p:nvPr/>
          </p:nvSpPr>
          <p:spPr bwMode="auto">
            <a:xfrm>
              <a:off x="1824" y="278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83"/>
            <p:cNvSpPr>
              <a:spLocks noChangeShapeType="1"/>
            </p:cNvSpPr>
            <p:nvPr/>
          </p:nvSpPr>
          <p:spPr bwMode="auto">
            <a:xfrm>
              <a:off x="1824" y="300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85"/>
            <p:cNvSpPr>
              <a:spLocks noChangeShapeType="1"/>
            </p:cNvSpPr>
            <p:nvPr/>
          </p:nvSpPr>
          <p:spPr bwMode="auto">
            <a:xfrm>
              <a:off x="1824" y="321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87"/>
            <p:cNvSpPr>
              <a:spLocks noChangeShapeType="1"/>
            </p:cNvSpPr>
            <p:nvPr/>
          </p:nvSpPr>
          <p:spPr bwMode="auto">
            <a:xfrm>
              <a:off x="1824" y="344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89"/>
            <p:cNvSpPr>
              <a:spLocks noChangeShapeType="1"/>
            </p:cNvSpPr>
            <p:nvPr/>
          </p:nvSpPr>
          <p:spPr bwMode="auto">
            <a:xfrm>
              <a:off x="1824" y="3651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>
              <a:off x="1824" y="387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827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Binary </a:t>
            </a:r>
            <a:r>
              <a:rPr lang="en-US" dirty="0" smtClean="0"/>
              <a:t>Number </a:t>
            </a:r>
            <a:r>
              <a:rPr lang="en-US" dirty="0"/>
              <a:t>to Octal</a:t>
            </a:r>
          </a:p>
        </p:txBody>
      </p:sp>
      <p:sp>
        <p:nvSpPr>
          <p:cNvPr id="13315" name="Oval 1027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Hexadecimal</a:t>
            </a:r>
          </a:p>
        </p:txBody>
      </p:sp>
      <p:sp>
        <p:nvSpPr>
          <p:cNvPr id="13316" name="Oval 1028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Decimal</a:t>
            </a:r>
          </a:p>
        </p:txBody>
      </p:sp>
      <p:sp>
        <p:nvSpPr>
          <p:cNvPr id="13317" name="Oval 1029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Octal</a:t>
            </a:r>
          </a:p>
        </p:txBody>
      </p:sp>
      <p:sp>
        <p:nvSpPr>
          <p:cNvPr id="13318" name="Oval 1030"/>
          <p:cNvSpPr>
            <a:spLocks noChangeArrowheads="1"/>
          </p:cNvSpPr>
          <p:nvPr/>
        </p:nvSpPr>
        <p:spPr bwMode="auto">
          <a:xfrm>
            <a:off x="1220788" y="42386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Binary</a:t>
            </a:r>
          </a:p>
        </p:txBody>
      </p:sp>
      <p:cxnSp>
        <p:nvCxnSpPr>
          <p:cNvPr id="3" name="Straight Arrow Connector 2"/>
          <p:cNvCxnSpPr>
            <a:endCxn id="13317" idx="2"/>
          </p:cNvCxnSpPr>
          <p:nvPr/>
        </p:nvCxnSpPr>
        <p:spPr>
          <a:xfrm flipV="1">
            <a:off x="2590800" y="2314575"/>
            <a:ext cx="2744788" cy="187642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23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636411"/>
            <a:ext cx="7924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STEP ONE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Take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the binary number and from right to left, group all placeholders in triplets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Add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leading zeros, if necessary:</a:t>
            </a:r>
          </a:p>
        </p:txBody>
      </p:sp>
      <p:sp>
        <p:nvSpPr>
          <p:cNvPr id="512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4039" y="1646238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latin typeface="Tahoma" panose="020B0604030504040204" pitchFamily="34" charset="0"/>
              </a:rPr>
              <a:t>10001100101001</a:t>
            </a:r>
            <a:r>
              <a:rPr lang="en-US" sz="3600" b="1" baseline="-25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512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722813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>
                <a:solidFill>
                  <a:schemeClr val="folHlink"/>
                </a:solidFill>
                <a:latin typeface="Tahoma" panose="020B0604030504040204" pitchFamily="34" charset="0"/>
              </a:rPr>
              <a:t>0</a:t>
            </a:r>
            <a:r>
              <a:rPr lang="en-US" sz="4400" b="1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512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91400" y="4724400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001</a:t>
            </a:r>
          </a:p>
        </p:txBody>
      </p:sp>
      <p:sp>
        <p:nvSpPr>
          <p:cNvPr id="512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10250" y="4722813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101</a:t>
            </a:r>
          </a:p>
        </p:txBody>
      </p:sp>
      <p:sp>
        <p:nvSpPr>
          <p:cNvPr id="5130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2900" y="4724400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5131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95550" y="4722813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001</a:t>
            </a:r>
          </a:p>
        </p:txBody>
      </p:sp>
      <p:sp>
        <p:nvSpPr>
          <p:cNvPr id="5132" name="AutoShap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00600" y="1447800"/>
            <a:ext cx="2438400" cy="457200"/>
          </a:xfrm>
          <a:prstGeom prst="wedgeEllipseCallout">
            <a:avLst>
              <a:gd name="adj1" fmla="val -46486"/>
              <a:gd name="adj2" fmla="val 7013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400" b="1"/>
              <a:t>start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481" y="459904"/>
            <a:ext cx="8941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latin typeface="Courier New" pitchFamily="49" charset="0"/>
                <a:cs typeface="Times New Roman" pitchFamily="18" charset="0"/>
              </a:rPr>
              <a:t>Converting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from binary to </a:t>
            </a:r>
            <a:r>
              <a:rPr lang="tr-TR" b="1" dirty="0">
                <a:latin typeface="Courier New" pitchFamily="49" charset="0"/>
                <a:cs typeface="Times New Roman" pitchFamily="18" charset="0"/>
              </a:rPr>
              <a:t>octal: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tr-TR" b="1" dirty="0">
                <a:latin typeface="Courier New" pitchFamily="49" charset="0"/>
                <a:cs typeface="Times New Roman" pitchFamily="18" charset="0"/>
              </a:rPr>
              <a:t>Make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groups of </a:t>
            </a:r>
            <a:r>
              <a:rPr lang="tr-TR" b="1" dirty="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bits, starting from the binary point. Add 0s to the ends of the number if needed.</a:t>
            </a:r>
            <a:r>
              <a:rPr lang="tr-TR" b="1" dirty="0">
                <a:latin typeface="Courier New" pitchFamily="49" charset="0"/>
                <a:cs typeface="Times New Roman" pitchFamily="18" charset="0"/>
              </a:rPr>
              <a:t> Convert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each bit group to its corresponding </a:t>
            </a:r>
            <a:r>
              <a:rPr lang="tr-TR" b="1" dirty="0">
                <a:latin typeface="Courier New" pitchFamily="49" charset="0"/>
                <a:cs typeface="Times New Roman" pitchFamily="18" charset="0"/>
              </a:rPr>
              <a:t>octal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digit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425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969" y="1828799"/>
            <a:ext cx="792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STEP TWO</a:t>
            </a:r>
            <a:r>
              <a:rPr lang="en-US" sz="2000" b="1" dirty="0" smtClean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Convert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each triplet to its single-digit octal equivalent.  </a:t>
            </a:r>
            <a:endParaRPr 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HINT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: For each triplet, the octal conversion is the same as converting to a decimal number):</a:t>
            </a:r>
          </a:p>
        </p:txBody>
      </p:sp>
      <p:sp>
        <p:nvSpPr>
          <p:cNvPr id="6148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838200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333399"/>
                </a:solidFill>
                <a:latin typeface="Tahoma" panose="020B0604030504040204" pitchFamily="34" charset="0"/>
              </a:rPr>
              <a:t>0</a:t>
            </a:r>
            <a:r>
              <a:rPr lang="en-US" sz="3600" b="1">
                <a:latin typeface="Tahoma" panose="020B0604030504040204" pitchFamily="34" charset="0"/>
              </a:rPr>
              <a:t>10 001 100 101 001</a:t>
            </a:r>
            <a:r>
              <a:rPr lang="en-US" sz="3600" b="1" baseline="-25000">
                <a:solidFill>
                  <a:srgbClr val="FF33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614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343400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 dirty="0">
                <a:solidFill>
                  <a:schemeClr val="folHlink"/>
                </a:solidFill>
                <a:latin typeface="Tahoma" panose="020B0604030504040204" pitchFamily="34" charset="0"/>
              </a:rPr>
              <a:t>0</a:t>
            </a:r>
            <a:r>
              <a:rPr lang="en-US" sz="4400" b="1" dirty="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615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67600" y="4343400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001</a:t>
            </a:r>
          </a:p>
        </p:txBody>
      </p:sp>
      <p:sp>
        <p:nvSpPr>
          <p:cNvPr id="6151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10250" y="4343400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101</a:t>
            </a:r>
          </a:p>
        </p:txBody>
      </p:sp>
      <p:sp>
        <p:nvSpPr>
          <p:cNvPr id="615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52900" y="4344988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615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95550" y="4343400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001</a:t>
            </a:r>
          </a:p>
        </p:txBody>
      </p:sp>
      <p:sp>
        <p:nvSpPr>
          <p:cNvPr id="6154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93800" y="5219700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6155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32100" y="5219700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156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47000" y="5219700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157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8700" y="5219700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6158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70400" y="5219700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6159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29400" y="914400"/>
            <a:ext cx="1830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latin typeface="Tahoma" panose="020B0604030504040204" pitchFamily="34" charset="0"/>
              </a:rPr>
              <a:t>21451</a:t>
            </a:r>
            <a:r>
              <a:rPr lang="en-US" sz="3600" b="1" baseline="-25000">
                <a:solidFill>
                  <a:srgbClr val="FF33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6160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43600" y="990600"/>
            <a:ext cx="55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latin typeface="Tahoma" panose="020B0604030504040204" pitchFamily="34" charset="0"/>
              </a:rPr>
              <a:t>=</a:t>
            </a:r>
          </a:p>
        </p:txBody>
      </p:sp>
      <p:sp>
        <p:nvSpPr>
          <p:cNvPr id="6161" name="Oval 2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4800" y="762000"/>
            <a:ext cx="3810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3200" b="1">
                <a:solidFill>
                  <a:srgbClr val="333399"/>
                </a:solidFill>
              </a:rPr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6714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Convert </a:t>
            </a:r>
            <a:r>
              <a:rPr lang="en-US" dirty="0" smtClean="0"/>
              <a:t>Following Binary Numbers to Octal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057400"/>
            <a:ext cx="8686800" cy="44012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110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110111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1001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11.101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11000110.110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111.001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110001.001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11100.1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sz="20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4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 Conversion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Hexadecimal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Decimal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Octal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Binary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39319" y="2438400"/>
            <a:ext cx="1642281" cy="170497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4024" y="565481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Converting fro</a:t>
            </a:r>
            <a:r>
              <a:rPr lang="tr-TR" sz="2000" b="1" dirty="0">
                <a:latin typeface="Courier New" pitchFamily="49" charset="0"/>
                <a:cs typeface="Times New Roman" pitchFamily="18" charset="0"/>
              </a:rPr>
              <a:t>m octal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to binary: </a:t>
            </a:r>
            <a:r>
              <a:rPr lang="tr-TR" sz="2000" b="1" dirty="0">
                <a:latin typeface="Courier New" pitchFamily="49" charset="0"/>
                <a:cs typeface="Times New Roman" pitchFamily="18" charset="0"/>
              </a:rPr>
              <a:t>Replace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each </a:t>
            </a:r>
            <a:r>
              <a:rPr lang="tr-TR" sz="2000" b="1" dirty="0">
                <a:latin typeface="Courier New" pitchFamily="49" charset="0"/>
                <a:cs typeface="Times New Roman" pitchFamily="18" charset="0"/>
              </a:rPr>
              <a:t>octal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digit with its equivalent </a:t>
            </a:r>
            <a:r>
              <a:rPr lang="tr-TR" sz="2000" b="1" dirty="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-bit binary sequence</a:t>
            </a:r>
          </a:p>
        </p:txBody>
      </p:sp>
    </p:spTree>
    <p:extLst>
      <p:ext uri="{BB962C8B-B14F-4D97-AF65-F5344CB8AC3E}">
        <p14:creationId xmlns="" xmlns:p14="http://schemas.microsoft.com/office/powerpoint/2010/main" val="37049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sz="4400"/>
          </a:p>
        </p:txBody>
      </p:sp>
      <p:sp>
        <p:nvSpPr>
          <p:cNvPr id="717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2514600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Tahoma" panose="020B0604030504040204" pitchFamily="34" charset="0"/>
              </a:rPr>
              <a:t>STEP ONE:  Take each octal digit and convert each digit to a binary triplet.  </a:t>
            </a:r>
          </a:p>
        </p:txBody>
      </p:sp>
      <p:sp>
        <p:nvSpPr>
          <p:cNvPr id="7174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6383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latin typeface="Tahoma" panose="020B0604030504040204" pitchFamily="34" charset="0"/>
              </a:rPr>
              <a:t>43520</a:t>
            </a:r>
            <a:r>
              <a:rPr lang="en-US" sz="3600" b="1" baseline="-25000">
                <a:solidFill>
                  <a:srgbClr val="FF3300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7175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4722813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 dirty="0">
                <a:latin typeface="Tahoma" panose="020B0604030504040204" pitchFamily="34" charset="0"/>
              </a:rPr>
              <a:t>100</a:t>
            </a:r>
          </a:p>
        </p:txBody>
      </p:sp>
      <p:sp>
        <p:nvSpPr>
          <p:cNvPr id="717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67600" y="4722813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000</a:t>
            </a:r>
          </a:p>
        </p:txBody>
      </p:sp>
      <p:sp>
        <p:nvSpPr>
          <p:cNvPr id="7177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10250" y="4722813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 dirty="0">
                <a:latin typeface="Tahoma" panose="020B0604030504040204" pitchFamily="34" charset="0"/>
              </a:rPr>
              <a:t>010</a:t>
            </a:r>
          </a:p>
        </p:txBody>
      </p:sp>
      <p:sp>
        <p:nvSpPr>
          <p:cNvPr id="7178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52900" y="4724400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101</a:t>
            </a:r>
          </a:p>
        </p:txBody>
      </p:sp>
      <p:sp>
        <p:nvSpPr>
          <p:cNvPr id="7179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5550" y="4722813"/>
            <a:ext cx="1250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 b="1" dirty="0">
                <a:latin typeface="Tahoma" panose="020B0604030504040204" pitchFamily="34" charset="0"/>
              </a:rPr>
              <a:t>011</a:t>
            </a:r>
          </a:p>
        </p:txBody>
      </p:sp>
      <p:sp>
        <p:nvSpPr>
          <p:cNvPr id="7180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81100" y="4037013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181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19400" y="4037013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182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734300" y="4037013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183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96000" y="4037013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184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57700" y="4037013"/>
            <a:ext cx="539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400" b="1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185" name="Text Box 1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29000" y="16383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latin typeface="Tahoma" panose="020B0604030504040204" pitchFamily="34" charset="0"/>
              </a:rPr>
              <a:t>100011101010000</a:t>
            </a:r>
            <a:r>
              <a:rPr lang="en-US" sz="3600" b="1" baseline="-25000">
                <a:solidFill>
                  <a:srgbClr val="FF33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186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743200" y="1638300"/>
            <a:ext cx="55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latin typeface="Tahoma" panose="020B0604030504040204" pitchFamily="34" charset="0"/>
              </a:rPr>
              <a:t>=</a:t>
            </a:r>
          </a:p>
        </p:txBody>
      </p:sp>
    </p:spTree>
    <p:extLst>
      <p:ext uri="{BB962C8B-B14F-4D97-AF65-F5344CB8AC3E}">
        <p14:creationId xmlns="" xmlns:p14="http://schemas.microsoft.com/office/powerpoint/2010/main" val="17835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RO-Lecture 2 for week2,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DRO-Lecture 2 for week2,3</Template>
  <TotalTime>220</TotalTime>
  <Words>522</Words>
  <Application>Microsoft Office PowerPoint</Application>
  <PresentationFormat>On-screen Show (4:3)</PresentationFormat>
  <Paragraphs>246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DRO-Lecture 2 for week2,3</vt:lpstr>
      <vt:lpstr>HNDIT1104: Data Representation and Organization</vt:lpstr>
      <vt:lpstr>Learning Objectives</vt:lpstr>
      <vt:lpstr>Representing Octal number using Binary</vt:lpstr>
      <vt:lpstr>Convert Binary Number to Octal</vt:lpstr>
      <vt:lpstr>Slide 5</vt:lpstr>
      <vt:lpstr>Slide 6</vt:lpstr>
      <vt:lpstr>Convert Following Binary Numbers to Octal</vt:lpstr>
      <vt:lpstr>Octal to Binary Conversion</vt:lpstr>
      <vt:lpstr>Slide 9</vt:lpstr>
      <vt:lpstr>Convert Following Octal  Numbers to Binary</vt:lpstr>
      <vt:lpstr>Representing Hexadecimal Number Using Binary</vt:lpstr>
      <vt:lpstr>Binary to Hexadecimal</vt:lpstr>
      <vt:lpstr>Slide 13</vt:lpstr>
      <vt:lpstr>Convert Following Binary Numbers to Hexadecimal</vt:lpstr>
      <vt:lpstr>Hexadecimal to Binary</vt:lpstr>
      <vt:lpstr>Slide 16</vt:lpstr>
      <vt:lpstr>Convert Following Hexadecimal Numbers to Decimal</vt:lpstr>
      <vt:lpstr>Octal and Hexadecimal Conversions</vt:lpstr>
      <vt:lpstr>Octal to Hexadecimal</vt:lpstr>
      <vt:lpstr>Slide 20</vt:lpstr>
      <vt:lpstr>Hexadecimal to Octal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Nalin</dc:creator>
  <cp:lastModifiedBy>Nalin</cp:lastModifiedBy>
  <cp:revision>92</cp:revision>
  <dcterms:created xsi:type="dcterms:W3CDTF">2018-06-21T03:29:57Z</dcterms:created>
  <dcterms:modified xsi:type="dcterms:W3CDTF">2018-06-26T04:24:01Z</dcterms:modified>
</cp:coreProperties>
</file>