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9D199-2199-49AD-B138-AC35A40CB1C4}" type="datetimeFigureOut">
              <a:rPr lang="en-US" smtClean="0"/>
              <a:pPr/>
              <a:t>22-Jul-18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81CE3-46ED-4AD5-A052-EAD61C16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76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80DA7-29B8-41AA-B25F-DD936AA667B5}" type="slidenum">
              <a:rPr lang="en-US"/>
              <a:pPr/>
              <a:t>12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364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509FA-D375-44CC-A09C-49BED62AAA8A}" type="slidenum">
              <a:rPr lang="en-US"/>
              <a:pPr/>
              <a:t>13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919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2529C-15CA-4E99-8058-CDF462E5DDB2}" type="slidenum">
              <a:rPr lang="en-US"/>
              <a:pPr/>
              <a:t>14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637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73756-C475-4EF7-B81A-62DA78E4C2E7}" type="slidenum">
              <a:rPr lang="en-US"/>
              <a:pPr/>
              <a:t>3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690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5DFED-1391-427A-929D-EE042CADADC5}" type="slidenum">
              <a:rPr lang="en-US"/>
              <a:pPr/>
              <a:t>4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550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414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014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57DAE-DF45-4B92-A607-2F5164AAE858}" type="slidenum">
              <a:rPr lang="en-US"/>
              <a:pPr/>
              <a:t>8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189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3837C-FB9C-4A14-8ECA-62F53F9953C4}" type="slidenum">
              <a:rPr lang="en-US"/>
              <a:pPr/>
              <a:t>9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15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F137F-11E9-4BD8-A874-3EAD8794F7EB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5054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18594-D5C7-4680-9A8A-1FF12D74763D}" type="slidenum">
              <a:rPr lang="en-US"/>
              <a:pPr/>
              <a:t>11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176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5716-9A8A-44BA-9492-8CBE815C3474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B3FF-7539-4D29-A07E-17C41360AF73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3CA-3A58-497F-A332-E777F7E6698F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4222-C288-43C0-9116-3B20F75B32C4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CDB6-870A-43E0-9657-C3A734885004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B4CB-FE3D-4FEF-BA6D-C6BFB83BF161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923C-8E80-469D-8EC4-74C87B2A06ED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A59C-682B-490C-9A60-9BEB3622F21E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EFB8-7187-4613-BB58-30AFAC0482B3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E0E2-F789-4FF0-B7C5-1773E7E7A1EE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8384-5F0B-42DF-BD97-0042039517AB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D23C-028F-4D88-8EA6-7AA8008084BF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5"/>
          <p:cNvSpPr>
            <a:spLocks noGrp="1"/>
          </p:cNvSpPr>
          <p:nvPr>
            <p:ph type="subTitle" idx="1"/>
          </p:nvPr>
        </p:nvSpPr>
        <p:spPr>
          <a:xfrm>
            <a:off x="4876800" y="2286000"/>
            <a:ext cx="4267200" cy="8286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Negative numbers </a:t>
            </a:r>
            <a:r>
              <a:rPr lang="en-US" sz="4000" dirty="0" smtClean="0">
                <a:solidFill>
                  <a:schemeClr val="tx1"/>
                </a:solidFill>
              </a:rPr>
              <a:t>representation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i="1" dirty="0" smtClean="0">
                <a:solidFill>
                  <a:schemeClr val="tx1"/>
                </a:solidFill>
              </a:rPr>
              <a:t>Part - 1</a:t>
            </a:r>
            <a:endParaRPr lang="en-US" sz="4000" i="1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8915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HNDIT1104: Data Representation and Organization</a:t>
            </a:r>
            <a:endParaRPr lang="en-AU" altLang="en-US" sz="2800" dirty="0" smtClean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886200" y="4876800"/>
            <a:ext cx="16161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Lesson 7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3B9E-D481-4760-B36E-63BFB0496182}" type="slidenum">
              <a:rPr lang="en-US"/>
              <a:pPr/>
              <a:t>10</a:t>
            </a:fld>
            <a:endParaRPr lang="en-US"/>
          </a:p>
        </p:txBody>
      </p:sp>
      <p:pic>
        <p:nvPicPr>
          <p:cNvPr id="193541" name="Picture 5" descr="C:\IDRAW20\8B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3962400" cy="2586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0"/>
            <a:ext cx="4648200" cy="1676400"/>
          </a:xfrm>
          <a:solidFill>
            <a:srgbClr val="E4F5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</a:rPr>
              <a:t>In </a:t>
            </a:r>
            <a:r>
              <a:rPr lang="en-US" sz="2800" dirty="0">
                <a:latin typeface="Arial" panose="020B0604020202020204" pitchFamily="34" charset="0"/>
              </a:rPr>
              <a:t>the second bit, we have a carry, so we note it above the third bit.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467600" cy="1143000"/>
          </a:xfrm>
        </p:spPr>
        <p:txBody>
          <a:bodyPr>
            <a:noAutofit/>
          </a:bodyPr>
          <a:lstStyle/>
          <a:p>
            <a:pPr algn="l"/>
            <a:r>
              <a:rPr lang="en-US" sz="2800" i="1" dirty="0" smtClean="0">
                <a:latin typeface="Arial" panose="020B0604020202020204" pitchFamily="34" charset="0"/>
              </a:rPr>
              <a:t>Example:</a:t>
            </a:r>
            <a:r>
              <a:rPr lang="en-US" sz="2800" dirty="0" smtClean="0">
                <a:latin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</a:rPr>
            </a:br>
            <a:r>
              <a:rPr lang="en-US" sz="2800" dirty="0" smtClean="0"/>
              <a:t>Using signed magnitude binary arithmetic, find the sum of 75 and 46.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r Representation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12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66E7-A586-4ED8-881D-C284E1BC935F}" type="slidenum">
              <a:rPr lang="en-US"/>
              <a:pPr/>
              <a:t>11</a:t>
            </a:fld>
            <a:endParaRPr lang="en-US"/>
          </a:p>
        </p:txBody>
      </p:sp>
      <p:pic>
        <p:nvPicPr>
          <p:cNvPr id="195590" name="Picture 6" descr="C:\IDRAW20\8C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40801"/>
            <a:ext cx="4038600" cy="2635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4648200" cy="1295400"/>
          </a:xfrm>
          <a:solidFill>
            <a:srgbClr val="E4F5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</a:rPr>
              <a:t>third and fourth bits also give us carries.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467600" cy="1143000"/>
          </a:xfrm>
        </p:spPr>
        <p:txBody>
          <a:bodyPr>
            <a:noAutofit/>
          </a:bodyPr>
          <a:lstStyle/>
          <a:p>
            <a:pPr algn="l"/>
            <a:r>
              <a:rPr lang="en-US" sz="2800" i="1" dirty="0" smtClean="0">
                <a:latin typeface="Arial" panose="020B0604020202020204" pitchFamily="34" charset="0"/>
              </a:rPr>
              <a:t>Example:</a:t>
            </a:r>
            <a:r>
              <a:rPr lang="en-US" sz="2800" dirty="0" smtClean="0">
                <a:latin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</a:rPr>
            </a:br>
            <a:r>
              <a:rPr lang="en-US" sz="2800" dirty="0" smtClean="0"/>
              <a:t>Using signed magnitude binary arithmetic, find the sum of 75 and 46.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r Representation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73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E49-1818-4C6D-993B-4D7BE351D24B}" type="slidenum">
              <a:rPr lang="en-US"/>
              <a:pPr/>
              <a:t>12</a:t>
            </a:fld>
            <a:endParaRPr lang="en-US"/>
          </a:p>
        </p:txBody>
      </p:sp>
      <p:pic>
        <p:nvPicPr>
          <p:cNvPr id="197637" name="Picture 5" descr="C:\IDRAW20\8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9137"/>
            <a:ext cx="3962400" cy="2586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4876800" cy="1828800"/>
          </a:xfrm>
          <a:solidFill>
            <a:srgbClr val="E4F5FF"/>
          </a:solidFill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</a:rPr>
              <a:t>Once </a:t>
            </a:r>
            <a:r>
              <a:rPr lang="en-US" sz="2400" dirty="0">
                <a:latin typeface="Arial" panose="020B0604020202020204" pitchFamily="34" charset="0"/>
              </a:rPr>
              <a:t>we have worked our way through all eight bits, we are done.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609600" y="4724400"/>
            <a:ext cx="8077200" cy="1524000"/>
          </a:xfrm>
          <a:prstGeom prst="rect">
            <a:avLst/>
          </a:prstGeom>
          <a:solidFill>
            <a:srgbClr val="E2FED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400" b="1" baseline="0" dirty="0">
                <a:solidFill>
                  <a:srgbClr val="CC3300"/>
                </a:solidFill>
              </a:rPr>
              <a:t>	In this example, we were careful </a:t>
            </a:r>
            <a:r>
              <a:rPr lang="en-US" sz="2400" b="1" baseline="0" dirty="0" smtClean="0">
                <a:solidFill>
                  <a:srgbClr val="CC3300"/>
                </a:solidFill>
              </a:rPr>
              <a:t> </a:t>
            </a:r>
            <a:r>
              <a:rPr lang="en-US" sz="2400" b="1" baseline="0" dirty="0">
                <a:solidFill>
                  <a:srgbClr val="CC3300"/>
                </a:solidFill>
              </a:rPr>
              <a:t>to pick two values whose sum would fit into seven bits.  If that is not the case, we have a problem.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467600" cy="1143000"/>
          </a:xfrm>
        </p:spPr>
        <p:txBody>
          <a:bodyPr>
            <a:noAutofit/>
          </a:bodyPr>
          <a:lstStyle/>
          <a:p>
            <a:pPr algn="l"/>
            <a:r>
              <a:rPr lang="en-US" sz="2800" i="1" dirty="0" smtClean="0">
                <a:latin typeface="Arial" panose="020B0604020202020204" pitchFamily="34" charset="0"/>
              </a:rPr>
              <a:t>Example:</a:t>
            </a:r>
            <a:r>
              <a:rPr lang="en-US" sz="2800" dirty="0" smtClean="0">
                <a:latin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</a:rPr>
            </a:br>
            <a:r>
              <a:rPr lang="en-US" sz="2800" dirty="0" smtClean="0"/>
              <a:t>Using signed magnitude binary arithmetic, find the sum of 75 and 46.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r Representation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8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5AE1-AC17-4DC8-9517-1E310CBA7071}" type="slidenum">
              <a:rPr lang="en-US"/>
              <a:pPr/>
              <a:t>13</a:t>
            </a:fld>
            <a:endParaRPr lang="en-US"/>
          </a:p>
        </p:txBody>
      </p:sp>
      <p:pic>
        <p:nvPicPr>
          <p:cNvPr id="199686" name="Picture 6" descr="C:\IDRAW20\9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0" y="2057400"/>
            <a:ext cx="388779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876800" cy="1981200"/>
          </a:xfrm>
          <a:solidFill>
            <a:srgbClr val="E4F5FF"/>
          </a:solidFill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</a:rPr>
              <a:t>We </a:t>
            </a:r>
            <a:r>
              <a:rPr lang="en-US" sz="2400" dirty="0">
                <a:latin typeface="Arial" panose="020B0604020202020204" pitchFamily="34" charset="0"/>
              </a:rPr>
              <a:t>see that the carry from the seventh bit </a:t>
            </a:r>
            <a:r>
              <a:rPr lang="en-US" sz="2400" i="1" dirty="0">
                <a:latin typeface="Arial" panose="020B0604020202020204" pitchFamily="34" charset="0"/>
              </a:rPr>
              <a:t>overflows</a:t>
            </a:r>
            <a:r>
              <a:rPr lang="en-US" sz="2400" dirty="0">
                <a:latin typeface="Arial" panose="020B0604020202020204" pitchFamily="34" charset="0"/>
              </a:rPr>
              <a:t> and is discarded, giving us the 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</a:rPr>
              <a:t>erroneous result</a:t>
            </a:r>
            <a:r>
              <a:rPr lang="en-US" sz="2400" dirty="0">
                <a:latin typeface="Arial" panose="020B0604020202020204" pitchFamily="34" charset="0"/>
              </a:rPr>
              <a:t>: 107 + 46 = </a:t>
            </a: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</a:rPr>
              <a:t>25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467600" cy="1143000"/>
          </a:xfrm>
        </p:spPr>
        <p:txBody>
          <a:bodyPr>
            <a:noAutofit/>
          </a:bodyPr>
          <a:lstStyle/>
          <a:p>
            <a:pPr algn="l"/>
            <a:r>
              <a:rPr lang="en-US" sz="2800" i="1" dirty="0" smtClean="0">
                <a:latin typeface="Arial" panose="020B0604020202020204" pitchFamily="34" charset="0"/>
              </a:rPr>
              <a:t>Example:</a:t>
            </a:r>
            <a:r>
              <a:rPr lang="en-US" sz="2800" dirty="0" smtClean="0">
                <a:latin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</a:rPr>
            </a:br>
            <a:r>
              <a:rPr lang="en-US" sz="2800" dirty="0" smtClean="0"/>
              <a:t>Using signed magnitude binary arithmetic, find the sum of 75 and 46.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r Representation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3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7BC6-D363-4076-AE56-0427113907B5}" type="slidenum">
              <a:rPr lang="en-US"/>
              <a:pPr/>
              <a:t>14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3152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Signed magnitude representation is easy for people to understand, but it requires complicated computer hardware.</a:t>
            </a:r>
            <a:endParaRPr lang="en-US" sz="2600">
              <a:latin typeface="Courier New" panose="02070309020205020404" pitchFamily="49" charset="0"/>
            </a:endParaRPr>
          </a:p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Another disadvantage of signed magnitude is that it allows two different representations for zero: positive zero and negative zero.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For these reasons (among others) computers systems employ </a:t>
            </a:r>
            <a:r>
              <a:rPr lang="en-US" sz="2600" i="1">
                <a:latin typeface="Arial" panose="020B0604020202020204" pitchFamily="34" charset="0"/>
              </a:rPr>
              <a:t>complement systems</a:t>
            </a:r>
            <a:r>
              <a:rPr lang="en-US" sz="2600">
                <a:latin typeface="Arial" panose="020B0604020202020204" pitchFamily="34" charset="0"/>
              </a:rPr>
              <a:t> for numeric value representation.</a:t>
            </a:r>
            <a:endParaRPr lang="en-US" sz="280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Problem with sign bit system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326" y="5399572"/>
            <a:ext cx="2011907" cy="13219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53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Learning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981200"/>
            <a:ext cx="8686800" cy="422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cs typeface="Times New Roman" pitchFamily="18" charset="0"/>
              </a:rPr>
              <a:t>At the end of the </a:t>
            </a:r>
            <a:r>
              <a:rPr lang="en-US" sz="2800" dirty="0" smtClean="0">
                <a:cs typeface="Times New Roman" pitchFamily="18" charset="0"/>
              </a:rPr>
              <a:t>lesson </a:t>
            </a:r>
            <a:r>
              <a:rPr lang="en-US" sz="2800" dirty="0">
                <a:cs typeface="Times New Roman" pitchFamily="18" charset="0"/>
              </a:rPr>
              <a:t>students should be able to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Describe importance of negative number representation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List methods of negative number representation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Convert binary number into Sign and Magnitude representation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Perform addition in between Sign and Magnitude two numbers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2800" dirty="0" smtClean="0"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08-7F83-4AF5-8887-369552377A9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572000"/>
          </a:xfrm>
          <a:noFill/>
        </p:spPr>
        <p:txBody>
          <a:bodyPr>
            <a:noAutofit/>
          </a:bodyPr>
          <a:lstStyle/>
          <a:p>
            <a:r>
              <a:rPr lang="en-US" sz="2600" dirty="0">
                <a:latin typeface="Arial" panose="020B0604020202020204" pitchFamily="34" charset="0"/>
              </a:rPr>
              <a:t>The conversions we have so far presented have involved only positive numbers</a:t>
            </a:r>
            <a:r>
              <a:rPr lang="en-US" sz="2600" dirty="0" smtClean="0">
                <a:latin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</a:rPr>
              <a:t>(Ex:  25.42)</a:t>
            </a:r>
            <a:endParaRPr lang="en-US" sz="2600" dirty="0">
              <a:latin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</a:rPr>
              <a:t>To represent negative </a:t>
            </a:r>
            <a:r>
              <a:rPr lang="en-US" sz="2600" dirty="0" smtClean="0">
                <a:latin typeface="Arial" panose="020B0604020202020204" pitchFamily="34" charset="0"/>
              </a:rPr>
              <a:t>values </a:t>
            </a:r>
            <a:r>
              <a:rPr lang="en-US" sz="2400" dirty="0" smtClean="0">
                <a:latin typeface="Arial" panose="020B0604020202020204" pitchFamily="34" charset="0"/>
              </a:rPr>
              <a:t>(Ex:   – 25.42), </a:t>
            </a:r>
            <a:r>
              <a:rPr lang="en-US" sz="2600" dirty="0">
                <a:latin typeface="Arial" panose="020B0604020202020204" pitchFamily="34" charset="0"/>
              </a:rPr>
              <a:t>computer systems allocate the high-order bit to indicate the sign of a value.</a:t>
            </a:r>
          </a:p>
          <a:p>
            <a:pPr lvl="1"/>
            <a:r>
              <a:rPr lang="en-US" sz="2600" dirty="0"/>
              <a:t>The high-order bit is the leftmost bit in a byte.  It is also called the most significant bit</a:t>
            </a:r>
            <a:r>
              <a:rPr lang="en-US" sz="2600" dirty="0" smtClean="0"/>
              <a:t>.</a:t>
            </a:r>
          </a:p>
          <a:p>
            <a:pPr lvl="1"/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pPr lvl="1">
              <a:buNone/>
            </a:pPr>
            <a:endParaRPr lang="en-US" sz="2600" dirty="0"/>
          </a:p>
          <a:p>
            <a:r>
              <a:rPr lang="en-US" sz="2600" dirty="0">
                <a:latin typeface="Arial" panose="020B0604020202020204" pitchFamily="34" charset="0"/>
              </a:rPr>
              <a:t>The remaining bits contain the value of the number.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/>
              <a:t>Negative Numbers for Computers</a:t>
            </a:r>
            <a:endParaRPr lang="en-US" sz="40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0380" y="4724400"/>
            <a:ext cx="463354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537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0FB-6230-4509-8B9F-C979427FED48}" type="slidenum">
              <a:rPr lang="en-US"/>
              <a:pPr/>
              <a:t>4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239000" cy="4572000"/>
          </a:xfrm>
          <a:solidFill>
            <a:srgbClr val="E4F5FF"/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There are three ways in which signed binary numbers may be expressed:  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</a:rPr>
              <a:t>Signed magnitude, 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</a:rPr>
              <a:t>One’s complement and 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</a:rPr>
              <a:t>Two’s complement.</a:t>
            </a:r>
          </a:p>
          <a:p>
            <a:pPr>
              <a:spcBef>
                <a:spcPct val="40000"/>
              </a:spcBef>
            </a:pPr>
            <a:r>
              <a:rPr lang="en-US" sz="2800" dirty="0">
                <a:latin typeface="Arial" panose="020B0604020202020204" pitchFamily="34" charset="0"/>
              </a:rPr>
              <a:t>In an 8-bit word, signed magnitude representation places the absolute value of the number in the 7 bits to the right of the sign bit.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Representation of Negative Numbers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67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Sign-Magnitude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770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one method used to represent negative numbers in Binary</a:t>
            </a:r>
          </a:p>
          <a:p>
            <a:r>
              <a:rPr lang="en-US" dirty="0" smtClean="0"/>
              <a:t>Here an extra digit is placed in front the existing binary number to represent the sign  </a:t>
            </a:r>
          </a:p>
          <a:p>
            <a:r>
              <a:rPr lang="en-US" dirty="0" smtClean="0"/>
              <a:t>If this extra digit is a '1', it means that the rest of the digits represent a negative number</a:t>
            </a:r>
          </a:p>
          <a:p>
            <a:r>
              <a:rPr lang="en-US" dirty="0" smtClean="0"/>
              <a:t>If the extra digit is a 0', it means that the number is a positive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Example : </a:t>
            </a:r>
            <a:r>
              <a:rPr lang="en-US" dirty="0" smtClean="0"/>
              <a:t>	+37 = 00100101 (in 8 bits)</a:t>
            </a:r>
          </a:p>
          <a:p>
            <a:pPr>
              <a:buNone/>
            </a:pPr>
            <a:r>
              <a:rPr lang="en-US" dirty="0" smtClean="0"/>
              <a:t>			-37  = 10100101 (in 8 bits)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195" y="6172200"/>
            <a:ext cx="897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What is the range of numbers that can be represented in this method?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Sign-Magnitude Representation…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Example 2: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smtClean="0"/>
              <a:t>+127 = 01111111 (in 8 bits)</a:t>
            </a:r>
          </a:p>
          <a:p>
            <a:pPr>
              <a:buNone/>
            </a:pPr>
            <a:r>
              <a:rPr lang="en-US" dirty="0" smtClean="0"/>
              <a:t>		- 127 = 11111111 (in 8 bits)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Example 3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0= 00000000 (in 8 bits) </a:t>
            </a:r>
          </a:p>
          <a:p>
            <a:pPr>
              <a:buNone/>
            </a:pPr>
            <a:r>
              <a:rPr lang="en-US" dirty="0" smtClean="0"/>
              <a:t>		 if we consider negative value of this bit stream</a:t>
            </a:r>
          </a:p>
          <a:p>
            <a:pPr>
              <a:buNone/>
            </a:pPr>
            <a:r>
              <a:rPr lang="en-US" dirty="0" smtClean="0"/>
              <a:t> 		we get 10000000</a:t>
            </a:r>
          </a:p>
          <a:p>
            <a:pPr>
              <a:buNone/>
            </a:pPr>
            <a:r>
              <a:rPr lang="en-US" dirty="0" smtClean="0"/>
              <a:t>This is also representing zero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a drawback of Sign-Magnitude representation</a:t>
            </a:r>
          </a:p>
          <a:p>
            <a:pPr>
              <a:buNone/>
            </a:pPr>
            <a:r>
              <a:rPr lang="en-US" dirty="0" smtClean="0"/>
              <a:t>	(That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two values to represent zero as +0 and -0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79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E88D-79E5-4043-8AE3-1F1C8F915334}" type="slidenum">
              <a:rPr lang="en-US"/>
              <a:pPr/>
              <a:t>7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Signed Magnitude Examples (8 bits)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7772400" cy="210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 -5       =    1  0000101</a:t>
            </a:r>
            <a:r>
              <a:rPr lang="en-US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</a:rPr>
              <a:t>   </a:t>
            </a:r>
            <a:br>
              <a:rPr lang="en-US" sz="2800" dirty="0">
                <a:latin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</a:rPr>
              <a:t>+5       =     0  </a:t>
            </a:r>
            <a:r>
              <a:rPr lang="en-US" sz="2800" dirty="0" smtClean="0">
                <a:latin typeface="Times New Roman" panose="02020603050405020304" pitchFamily="18" charset="0"/>
              </a:rPr>
              <a:t>0000101</a:t>
            </a:r>
            <a:r>
              <a:rPr lang="en-US" sz="28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</a:rPr>
              <a:t>+127    =     0 </a:t>
            </a:r>
            <a:r>
              <a:rPr lang="en-US" sz="2800" dirty="0" smtClean="0">
                <a:latin typeface="Times New Roman" panose="02020603050405020304" pitchFamily="18" charset="0"/>
              </a:rPr>
              <a:t>1111111</a:t>
            </a:r>
            <a:r>
              <a:rPr lang="en-US" sz="28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</a:rPr>
              <a:t> -127   =     1 </a:t>
            </a:r>
            <a:r>
              <a:rPr lang="en-US" sz="2800" dirty="0" smtClean="0">
                <a:latin typeface="Times New Roman" panose="02020603050405020304" pitchFamily="18" charset="0"/>
              </a:rPr>
              <a:t>1111111</a:t>
            </a:r>
            <a:r>
              <a:rPr lang="en-US" sz="28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</a:rPr>
            </a:br>
            <a:endParaRPr lang="en-US" sz="2800" baseline="-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381000" y="3962400"/>
            <a:ext cx="8610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For 8 bits, can represent the signed integers -127 to +127.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For N bits, can represent the signed integers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  </a:t>
            </a:r>
            <a:br>
              <a:rPr lang="en-US" sz="2800" dirty="0">
                <a:latin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</a:rPr>
              <a:t>                   -(2</a:t>
            </a:r>
            <a:r>
              <a:rPr lang="en-US" sz="3200" baseline="30000" dirty="0">
                <a:latin typeface="Times New Roman" panose="02020603050405020304" pitchFamily="18" charset="0"/>
              </a:rPr>
              <a:t>(N-1)</a:t>
            </a:r>
            <a:r>
              <a:rPr lang="en-US" sz="2800" dirty="0">
                <a:latin typeface="Times New Roman" panose="02020603050405020304" pitchFamily="18" charset="0"/>
              </a:rPr>
              <a:t> - 1)    to    + (2</a:t>
            </a:r>
            <a:r>
              <a:rPr lang="en-US" sz="3200" baseline="30000" dirty="0">
                <a:latin typeface="Times New Roman" panose="02020603050405020304" pitchFamily="18" charset="0"/>
              </a:rPr>
              <a:t>(N-1)</a:t>
            </a:r>
            <a:r>
              <a:rPr lang="en-US" sz="2800" dirty="0">
                <a:latin typeface="Times New Roman" panose="02020603050405020304" pitchFamily="18" charset="0"/>
              </a:rPr>
              <a:t> - 1) </a:t>
            </a:r>
          </a:p>
        </p:txBody>
      </p:sp>
    </p:spTree>
    <p:extLst>
      <p:ext uri="{BB962C8B-B14F-4D97-AF65-F5344CB8AC3E}">
        <p14:creationId xmlns="" xmlns:p14="http://schemas.microsoft.com/office/powerpoint/2010/main" val="3846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01" name="Picture 5" descr="C:\IDRAW20\8D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212" y="3276600"/>
            <a:ext cx="3862788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3F6-D63D-4F27-A8BB-4D423D204FF2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467600" cy="1143000"/>
          </a:xfrm>
        </p:spPr>
        <p:txBody>
          <a:bodyPr>
            <a:noAutofit/>
          </a:bodyPr>
          <a:lstStyle/>
          <a:p>
            <a:pPr algn="l"/>
            <a:r>
              <a:rPr lang="en-US" sz="2800" i="1" dirty="0" smtClean="0">
                <a:latin typeface="Arial" panose="020B0604020202020204" pitchFamily="34" charset="0"/>
              </a:rPr>
              <a:t>Example:</a:t>
            </a:r>
            <a:r>
              <a:rPr lang="en-US" sz="2800" dirty="0" smtClean="0">
                <a:latin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</a:rPr>
            </a:br>
            <a:r>
              <a:rPr lang="en-US" sz="2800" dirty="0" smtClean="0"/>
              <a:t>Using signed magnitude binary arithmetic, find the sum of 75 and 46.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r Representation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4953000" cy="2514600"/>
          </a:xfrm>
          <a:solidFill>
            <a:srgbClr val="E4F5FF"/>
          </a:solidFill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</a:rPr>
              <a:t>First</a:t>
            </a:r>
            <a:r>
              <a:rPr lang="en-US" sz="2800" dirty="0">
                <a:latin typeface="Arial" panose="020B0604020202020204" pitchFamily="34" charset="0"/>
              </a:rPr>
              <a:t>, convert 75 and 46 to binary, and arrange as a sum, but separate the (positive) sign bits from the magnitude bits.</a:t>
            </a:r>
          </a:p>
        </p:txBody>
      </p:sp>
    </p:spTree>
    <p:extLst>
      <p:ext uri="{BB962C8B-B14F-4D97-AF65-F5344CB8AC3E}">
        <p14:creationId xmlns="" xmlns:p14="http://schemas.microsoft.com/office/powerpoint/2010/main" val="29343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4" name="Picture 6" descr="C:\IDRAW20\8A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819067" cy="24927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75F-ABD4-485B-B77C-0DE8087F81E5}" type="slidenum">
              <a:rPr lang="en-US"/>
              <a:pPr/>
              <a:t>9</a:t>
            </a:fld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5029200" cy="1905000"/>
          </a:xfrm>
          <a:solidFill>
            <a:srgbClr val="E4F5FF"/>
          </a:solidFill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</a:rPr>
              <a:t>Just </a:t>
            </a:r>
            <a:r>
              <a:rPr lang="en-US" sz="2800" dirty="0">
                <a:latin typeface="Arial" panose="020B0604020202020204" pitchFamily="34" charset="0"/>
              </a:rPr>
              <a:t>as in decimal arithmetic, we find the sum starting with the rightmost bit and work left.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467600" cy="1143000"/>
          </a:xfrm>
        </p:spPr>
        <p:txBody>
          <a:bodyPr>
            <a:noAutofit/>
          </a:bodyPr>
          <a:lstStyle/>
          <a:p>
            <a:pPr algn="l"/>
            <a:r>
              <a:rPr lang="en-US" sz="2800" i="1" dirty="0" smtClean="0">
                <a:latin typeface="Arial" panose="020B0604020202020204" pitchFamily="34" charset="0"/>
              </a:rPr>
              <a:t>Example:</a:t>
            </a:r>
            <a:r>
              <a:rPr lang="en-US" sz="2800" dirty="0" smtClean="0">
                <a:latin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</a:rPr>
            </a:br>
            <a:r>
              <a:rPr lang="en-US" sz="2800" dirty="0" smtClean="0"/>
              <a:t>Using signed magnitude binary arithmetic, find the sum of 75 and 46.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r Representation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54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-Lecture 2 for week2,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DRO-Lecture 2 for week2,3</Template>
  <TotalTime>253</TotalTime>
  <Words>497</Words>
  <Application>Microsoft Office PowerPoint</Application>
  <PresentationFormat>On-screen Show (4:3)</PresentationFormat>
  <Paragraphs>96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DRO-Lecture 2 for week2,3</vt:lpstr>
      <vt:lpstr>HNDIT1104: Data Representation and Organization</vt:lpstr>
      <vt:lpstr>Learning Objectives</vt:lpstr>
      <vt:lpstr>2.4 Signed Integer Representation</vt:lpstr>
      <vt:lpstr>2.4 Signed Integer Representation</vt:lpstr>
      <vt:lpstr>Sign-Magnitude Representation</vt:lpstr>
      <vt:lpstr>Sign-Magnitude Representation…</vt:lpstr>
      <vt:lpstr>Signed Magnitude Examples (8 bits)</vt:lpstr>
      <vt:lpstr>Example: Using signed magnitude binary arithmetic, find the sum of 75 and 46. r Representation</vt:lpstr>
      <vt:lpstr>Example: Using signed magnitude binary arithmetic, find the sum of 75 and 46. r Representation</vt:lpstr>
      <vt:lpstr>Example: Using signed magnitude binary arithmetic, find the sum of 75 and 46. r Representation</vt:lpstr>
      <vt:lpstr>Example: Using signed magnitude binary arithmetic, find the sum of 75 and 46. r Representation</vt:lpstr>
      <vt:lpstr>Example: Using signed magnitude binary arithmetic, find the sum of 75 and 46. r Representation</vt:lpstr>
      <vt:lpstr>Example: Using signed magnitude binary arithmetic, find the sum of 75 and 46. r Representation</vt:lpstr>
      <vt:lpstr>2.4 Signed Integer Representation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Nalin</dc:creator>
  <cp:lastModifiedBy>Nalin</cp:lastModifiedBy>
  <cp:revision>113</cp:revision>
  <dcterms:created xsi:type="dcterms:W3CDTF">2018-06-21T03:29:57Z</dcterms:created>
  <dcterms:modified xsi:type="dcterms:W3CDTF">2018-07-22T12:33:27Z</dcterms:modified>
</cp:coreProperties>
</file>