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6" r:id="rId2"/>
    <p:sldId id="277" r:id="rId3"/>
    <p:sldId id="291" r:id="rId4"/>
    <p:sldId id="284" r:id="rId5"/>
    <p:sldId id="285" r:id="rId6"/>
    <p:sldId id="292" r:id="rId7"/>
    <p:sldId id="286" r:id="rId8"/>
    <p:sldId id="287" r:id="rId9"/>
    <p:sldId id="293" r:id="rId10"/>
    <p:sldId id="283" r:id="rId11"/>
    <p:sldId id="288" r:id="rId12"/>
    <p:sldId id="289" r:id="rId13"/>
    <p:sldId id="29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B4B73-EC22-490B-87C5-9F27EEF0A650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0EA0F-07C1-4882-A8E8-1D44A81E65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5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1F9F9D-B1E1-4E2C-95C6-F2102B9C0C4E}" type="slidenum">
              <a:rPr lang="en-US" smtClean="0">
                <a:latin typeface="Arial" pitchFamily="34" charset="0"/>
              </a:rPr>
              <a:pPr/>
              <a:t>1</a:t>
            </a:fld>
            <a:endParaRPr lang="en-US">
              <a:latin typeface="Arial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961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541BC-D3E4-4ABD-B7FC-FF3053447B1C}" type="slidenum">
              <a:rPr lang="en-US" smtClean="0">
                <a:latin typeface="Arial" pitchFamily="34" charset="0"/>
              </a:rPr>
              <a:pPr/>
              <a:t>2</a:t>
            </a:fld>
            <a:endParaRPr lang="en-US"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765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1904B7-B416-473C-9AC2-A43AA102D87E}" type="slidenum">
              <a:rPr lang="en-US"/>
              <a:pPr/>
              <a:t>7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Chapter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Course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A71DD-D0EC-4926-8ED6-19B5D40D3F2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B097DFD-9DB1-4078-8404-B2467898D681}" type="datetime1">
              <a:rPr lang="en-US" smtClean="0"/>
              <a:pPr/>
              <a:t>7/3/2018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Data Representation and Organization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5431" y="4800600"/>
            <a:ext cx="8696169" cy="12192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dirty="0"/>
              <a:t>Lecture 2: Number Systems Part 02</a:t>
            </a:r>
          </a:p>
          <a:p>
            <a:pPr eaLnBrk="1" hangingPunct="1"/>
            <a:r>
              <a:rPr lang="en-US" dirty="0"/>
              <a:t>Decimal, Binary,  Octal and Hexadecimal Conversions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/>
              <a:t>Conversion of Hexadecimal to Decimal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609600"/>
          </a:xfrm>
          <a:solidFill>
            <a:srgbClr val="92D050"/>
          </a:solidFill>
        </p:spPr>
        <p:txBody>
          <a:bodyPr/>
          <a:lstStyle/>
          <a:p>
            <a:pPr>
              <a:buNone/>
            </a:pPr>
            <a:r>
              <a:rPr lang="en-US" dirty="0"/>
              <a:t>Pair Work: Group, workout  and Present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590800"/>
            <a:ext cx="8229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Convert following Hexadecimal numbers to Decimal</a:t>
            </a:r>
          </a:p>
          <a:p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Ex1:  AA.25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Ex2: 12B.34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Ex3: F10.44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Convert Following Binary Numbers to Decimal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2057400"/>
            <a:ext cx="8686800" cy="440120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11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110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1001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11.101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11000110.110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111.001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110001.001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11100.1</a:t>
            </a:r>
          </a:p>
          <a:p>
            <a:pPr marL="914400" lvl="1" indent="-457200">
              <a:buFont typeface="+mj-lt"/>
              <a:buAutoNum type="arabicParenR"/>
            </a:pPr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endParaRPr lang="en-US" sz="2000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448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Convert Following Octal  Numbers to Decimal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2057400"/>
            <a:ext cx="8686800" cy="600164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71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112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177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2367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532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11150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2115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17057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111.1</a:t>
            </a:r>
          </a:p>
          <a:p>
            <a:pPr marL="914400" lvl="1" indent="-457200">
              <a:buFont typeface="+mj-lt"/>
              <a:buAutoNum type="arabicParenR"/>
            </a:pPr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2.32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34.25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44.44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3.456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777.77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11.17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145.556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234.567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111.01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2725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Convert Following Hexadecimal Numbers to Decimal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2057400"/>
            <a:ext cx="8686800" cy="292387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7A1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D12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177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2367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5DD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1A.50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21A.B15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170.CF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274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12894B9-B22E-481D-8FD3-2433C61C4D62}" type="datetime1">
              <a:rPr lang="en-US" smtClean="0"/>
              <a:pPr/>
              <a:t>7/3/2018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Course Objectives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20574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At the end of the module students should be able to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Convert Binary number to Decimal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Convert Binary fraction to Decimal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Convert Octal number to Decimal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Convert Octal fraction to Decimal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Convert Hexadecimal number to Decimal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Convert Hexadecimal fraction to Decimal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Decimal </a:t>
            </a:r>
          </a:p>
        </p:txBody>
      </p:sp>
      <p:sp>
        <p:nvSpPr>
          <p:cNvPr id="13315" name="Oval 1027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Hexadecimal</a:t>
            </a:r>
          </a:p>
        </p:txBody>
      </p:sp>
      <p:sp>
        <p:nvSpPr>
          <p:cNvPr id="13316" name="Oval 1028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Decimal</a:t>
            </a:r>
          </a:p>
        </p:txBody>
      </p:sp>
      <p:sp>
        <p:nvSpPr>
          <p:cNvPr id="13317" name="Oval 1029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Octal</a:t>
            </a:r>
          </a:p>
        </p:txBody>
      </p:sp>
      <p:sp>
        <p:nvSpPr>
          <p:cNvPr id="13318" name="Oval 1030"/>
          <p:cNvSpPr>
            <a:spLocks noChangeArrowheads="1"/>
          </p:cNvSpPr>
          <p:nvPr/>
        </p:nvSpPr>
        <p:spPr bwMode="auto">
          <a:xfrm>
            <a:off x="1220788" y="42386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Binary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590800" y="2724150"/>
            <a:ext cx="0" cy="14668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31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04800" y="22860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312863" lvl="2" indent="-288925" defTabSz="909638">
              <a:buFont typeface="Wingdings" pitchFamily="2" charset="2"/>
              <a:buNone/>
            </a:pPr>
            <a:endParaRPr lang="en-GB" b="1" dirty="0">
              <a:solidFill>
                <a:srgbClr val="336600"/>
              </a:solidFill>
              <a:latin typeface="Courier New" pitchFamily="49" charset="0"/>
              <a:cs typeface="Times New Roman" pitchFamily="18" charset="0"/>
            </a:endParaRPr>
          </a:p>
          <a:p>
            <a:pPr marL="1312863" lvl="2" indent="-288925" defTabSz="909638">
              <a:buFont typeface="Wingdings" pitchFamily="2" charset="2"/>
              <a:buNone/>
            </a:pPr>
            <a:endParaRPr lang="en-GB" b="1" dirty="0">
              <a:solidFill>
                <a:srgbClr val="336600"/>
              </a:solidFill>
              <a:latin typeface="Courier New" pitchFamily="49" charset="0"/>
              <a:cs typeface="Times New Roman" pitchFamily="18" charset="0"/>
            </a:endParaRPr>
          </a:p>
          <a:p>
            <a:pPr marL="1312863" lvl="2" indent="-288925" defTabSz="909638">
              <a:buFont typeface="Wingdings" pitchFamily="2" charset="2"/>
              <a:buNone/>
            </a:pPr>
            <a:endParaRPr lang="en-GB" b="1" dirty="0">
              <a:solidFill>
                <a:srgbClr val="336600"/>
              </a:solidFill>
              <a:latin typeface="Courier New" pitchFamily="49" charset="0"/>
              <a:cs typeface="Times New Roman" pitchFamily="18" charset="0"/>
            </a:endParaRPr>
          </a:p>
          <a:p>
            <a:pPr marL="398463" indent="-288925" defTabSz="909638">
              <a:buFont typeface="Wingdings" pitchFamily="2" charset="2"/>
              <a:buChar char="§"/>
            </a:pPr>
            <a:r>
              <a:rPr lang="en-GB" sz="2000" b="1" dirty="0">
                <a:solidFill>
                  <a:srgbClr val="336600"/>
                </a:solidFill>
                <a:latin typeface="Courier New" pitchFamily="49" charset="0"/>
                <a:cs typeface="Times New Roman" pitchFamily="18" charset="0"/>
              </a:rPr>
              <a:t>Multiply</a:t>
            </a:r>
            <a:r>
              <a:rPr lang="en-GB" sz="2000" dirty="0">
                <a:latin typeface="Courier New" pitchFamily="49" charset="0"/>
                <a:cs typeface="Times New Roman" pitchFamily="18" charset="0"/>
              </a:rPr>
              <a:t> each bit in the binary number with the weight (or position)</a:t>
            </a:r>
          </a:p>
          <a:p>
            <a:pPr marL="398463" indent="-288925" defTabSz="909638">
              <a:buFont typeface="Wingdings" pitchFamily="2" charset="2"/>
              <a:buChar char="§"/>
            </a:pPr>
            <a:r>
              <a:rPr lang="en-GB" sz="2000" b="1" dirty="0">
                <a:solidFill>
                  <a:srgbClr val="336600"/>
                </a:solidFill>
                <a:latin typeface="Courier New" pitchFamily="49" charset="0"/>
                <a:cs typeface="Times New Roman" pitchFamily="18" charset="0"/>
              </a:rPr>
              <a:t>Add</a:t>
            </a:r>
            <a:r>
              <a:rPr lang="en-GB" sz="2000" dirty="0">
                <a:latin typeface="Courier New" pitchFamily="49" charset="0"/>
                <a:cs typeface="Times New Roman" pitchFamily="18" charset="0"/>
              </a:rPr>
              <a:t> up all the results of the multiplication performed</a:t>
            </a:r>
          </a:p>
          <a:p>
            <a:pPr marL="398463" indent="-288925" defTabSz="909638">
              <a:buFont typeface="Wingdings" pitchFamily="2" charset="2"/>
              <a:buChar char="§"/>
            </a:pPr>
            <a:r>
              <a:rPr lang="en-GB" sz="2000" dirty="0">
                <a:latin typeface="Courier New" pitchFamily="49" charset="0"/>
                <a:cs typeface="Times New Roman" pitchFamily="18" charset="0"/>
              </a:rPr>
              <a:t>The desired decimal number is the total of the multiplication results performed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457200"/>
            <a:ext cx="8763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+mj-lt"/>
                <a:ea typeface="+mj-ea"/>
                <a:cs typeface="+mj-cs"/>
              </a:rPr>
              <a:t>Converting a Binary Number into Decimal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819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46482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GB" sz="2800" dirty="0">
                <a:latin typeface="Courier New" pitchFamily="49" charset="0"/>
                <a:cs typeface="Times New Roman" pitchFamily="18" charset="0"/>
              </a:rPr>
              <a:t>a)</a:t>
            </a:r>
            <a:r>
              <a:rPr lang="en-GB" sz="2800" dirty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111001</a:t>
            </a:r>
            <a:r>
              <a:rPr lang="en-GB" sz="2800" baseline="-30000" dirty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GB" sz="2800" dirty="0">
                <a:latin typeface="Courier New" pitchFamily="49" charset="0"/>
                <a:cs typeface="Times New Roman" pitchFamily="18" charset="0"/>
              </a:rPr>
              <a:t> (1x2</a:t>
            </a:r>
            <a:r>
              <a:rPr lang="en-GB" sz="2800" baseline="30000" dirty="0">
                <a:latin typeface="Courier New" pitchFamily="49" charset="0"/>
                <a:cs typeface="Times New Roman" pitchFamily="18" charset="0"/>
              </a:rPr>
              <a:t>5</a:t>
            </a:r>
            <a:r>
              <a:rPr lang="en-GB" sz="2800" dirty="0">
                <a:latin typeface="Courier New" pitchFamily="49" charset="0"/>
                <a:cs typeface="Times New Roman" pitchFamily="18" charset="0"/>
              </a:rPr>
              <a:t>) + (1x2</a:t>
            </a:r>
            <a:r>
              <a:rPr lang="en-GB" sz="2800" baseline="30000" dirty="0">
                <a:latin typeface="Courier New" pitchFamily="49" charset="0"/>
                <a:cs typeface="Times New Roman" pitchFamily="18" charset="0"/>
              </a:rPr>
              <a:t>4</a:t>
            </a:r>
            <a:r>
              <a:rPr lang="en-GB" sz="2800" dirty="0">
                <a:latin typeface="Courier New" pitchFamily="49" charset="0"/>
                <a:cs typeface="Times New Roman" pitchFamily="18" charset="0"/>
              </a:rPr>
              <a:t>) + (1x2</a:t>
            </a:r>
            <a:r>
              <a:rPr lang="en-GB" sz="2800" baseline="30000" dirty="0">
                <a:latin typeface="Courier New" pitchFamily="49" charset="0"/>
                <a:cs typeface="Times New Roman" pitchFamily="18" charset="0"/>
              </a:rPr>
              <a:t>3</a:t>
            </a:r>
            <a:r>
              <a:rPr lang="en-GB" sz="2800" dirty="0">
                <a:latin typeface="Courier New" pitchFamily="49" charset="0"/>
                <a:cs typeface="Times New Roman" pitchFamily="18" charset="0"/>
              </a:rPr>
              <a:t>) + (0x2</a:t>
            </a:r>
            <a:r>
              <a:rPr lang="en-GB" sz="2800" baseline="30000" dirty="0">
                <a:latin typeface="Courier New" pitchFamily="49" charset="0"/>
                <a:cs typeface="Times New Roman" pitchFamily="18" charset="0"/>
              </a:rPr>
              <a:t>2</a:t>
            </a:r>
            <a:r>
              <a:rPr lang="en-GB" sz="2800" dirty="0">
                <a:latin typeface="Courier New" pitchFamily="49" charset="0"/>
                <a:cs typeface="Times New Roman" pitchFamily="18" charset="0"/>
              </a:rPr>
              <a:t>) + </a:t>
            </a:r>
          </a:p>
          <a:p>
            <a:pPr marL="0" indent="0">
              <a:lnSpc>
                <a:spcPct val="90000"/>
              </a:lnSpc>
              <a:buFont typeface="Symbol" pitchFamily="18" charset="2"/>
              <a:buNone/>
            </a:pPr>
            <a:r>
              <a:rPr lang="en-GB" sz="2800" dirty="0">
                <a:latin typeface="Courier New" pitchFamily="49" charset="0"/>
                <a:cs typeface="Times New Roman" pitchFamily="18" charset="0"/>
              </a:rPr>
              <a:t>  (0x2</a:t>
            </a:r>
            <a:r>
              <a:rPr lang="en-GB" sz="2800" baseline="30000" dirty="0">
                <a:latin typeface="Courier New" pitchFamily="49" charset="0"/>
                <a:cs typeface="Times New Roman" pitchFamily="18" charset="0"/>
              </a:rPr>
              <a:t>1</a:t>
            </a:r>
            <a:r>
              <a:rPr lang="en-GB" sz="2800" dirty="0">
                <a:latin typeface="Courier New" pitchFamily="49" charset="0"/>
                <a:cs typeface="Times New Roman" pitchFamily="18" charset="0"/>
              </a:rPr>
              <a:t>) + (1x2</a:t>
            </a:r>
            <a:r>
              <a:rPr lang="en-GB" sz="2800" baseline="30000" dirty="0">
                <a:latin typeface="Courier New" pitchFamily="49" charset="0"/>
                <a:cs typeface="Times New Roman" pitchFamily="18" charset="0"/>
              </a:rPr>
              <a:t>0</a:t>
            </a:r>
            <a:r>
              <a:rPr lang="en-GB" sz="2800" dirty="0">
                <a:latin typeface="Courier New" pitchFamily="49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sz="2800" dirty="0">
                <a:latin typeface="Courier New" pitchFamily="49" charset="0"/>
                <a:cs typeface="Times New Roman" pitchFamily="18" charset="0"/>
              </a:rPr>
              <a:t>= 32 + 16 + 8 + 0 + 0 + 1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sz="2800" dirty="0">
                <a:latin typeface="Courier New" pitchFamily="49" charset="0"/>
                <a:cs typeface="Times New Roman" pitchFamily="18" charset="0"/>
              </a:rPr>
              <a:t>= </a:t>
            </a:r>
            <a:r>
              <a:rPr lang="en-GB" sz="2800" dirty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57</a:t>
            </a:r>
            <a:r>
              <a:rPr lang="en-GB" sz="2800" baseline="-30000" dirty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10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GB" sz="2800" baseline="-30000" dirty="0">
              <a:latin typeface="Courier New" pitchFamily="49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sz="2800" dirty="0">
                <a:latin typeface="Courier New" pitchFamily="49" charset="0"/>
                <a:cs typeface="Times New Roman" pitchFamily="18" charset="0"/>
              </a:rPr>
              <a:t>b)</a:t>
            </a:r>
            <a:r>
              <a:rPr lang="en-GB" sz="2800" dirty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00011010</a:t>
            </a:r>
            <a:r>
              <a:rPr lang="en-GB" sz="2800" baseline="-30000" dirty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GB" sz="2800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sz="2800" dirty="0">
                <a:latin typeface="Courier New" pitchFamily="49" charset="0"/>
                <a:cs typeface="Times New Roman" pitchFamily="18" charset="0"/>
              </a:rPr>
              <a:t>= 2</a:t>
            </a:r>
            <a:r>
              <a:rPr lang="en-GB" sz="2800" baseline="30000" dirty="0">
                <a:latin typeface="Courier New" pitchFamily="49" charset="0"/>
                <a:cs typeface="Times New Roman" pitchFamily="18" charset="0"/>
              </a:rPr>
              <a:t>4</a:t>
            </a:r>
            <a:r>
              <a:rPr lang="en-GB" sz="2800" dirty="0">
                <a:latin typeface="Courier New" pitchFamily="49" charset="0"/>
                <a:cs typeface="Times New Roman" pitchFamily="18" charset="0"/>
              </a:rPr>
              <a:t> + 2</a:t>
            </a:r>
            <a:r>
              <a:rPr lang="en-GB" sz="2800" baseline="30000" dirty="0">
                <a:latin typeface="Courier New" pitchFamily="49" charset="0"/>
                <a:cs typeface="Times New Roman" pitchFamily="18" charset="0"/>
              </a:rPr>
              <a:t>3</a:t>
            </a:r>
            <a:r>
              <a:rPr lang="en-GB" sz="2800" dirty="0">
                <a:latin typeface="Courier New" pitchFamily="49" charset="0"/>
                <a:cs typeface="Times New Roman" pitchFamily="18" charset="0"/>
              </a:rPr>
              <a:t> +2</a:t>
            </a:r>
            <a:r>
              <a:rPr lang="en-GB" sz="2800" baseline="30000" dirty="0">
                <a:latin typeface="Courier New" pitchFamily="49" charset="0"/>
                <a:cs typeface="Times New Roman" pitchFamily="18" charset="0"/>
              </a:rPr>
              <a:t>1</a:t>
            </a:r>
            <a:r>
              <a:rPr lang="en-GB" sz="2800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sz="2800" dirty="0">
                <a:latin typeface="Courier New" pitchFamily="49" charset="0"/>
                <a:cs typeface="Times New Roman" pitchFamily="18" charset="0"/>
              </a:rPr>
              <a:t>= 16 + 8 + 2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sz="2800" dirty="0">
                <a:latin typeface="Courier New" pitchFamily="49" charset="0"/>
                <a:cs typeface="Times New Roman" pitchFamily="18" charset="0"/>
              </a:rPr>
              <a:t>= </a:t>
            </a:r>
            <a:r>
              <a:rPr lang="en-GB" sz="2800" dirty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26</a:t>
            </a:r>
            <a:r>
              <a:rPr lang="en-GB" sz="2800" baseline="-30000" dirty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10</a:t>
            </a:r>
            <a:endParaRPr lang="en-GB" sz="2800" dirty="0">
              <a:solidFill>
                <a:schemeClr val="tx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7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 to Decimal</a:t>
            </a: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Hexadecimal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Decimal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Octal</a:t>
            </a:r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Binary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886200" y="2362200"/>
            <a:ext cx="1295400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908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CE72-57FF-4C55-985F-4DF482F12BFF}" type="slidenum">
              <a:rPr lang="en-US"/>
              <a:pPr/>
              <a:t>7</a:t>
            </a:fld>
            <a:endParaRPr lang="en-US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685800" y="2133600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sz="2800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1077604" y="1920081"/>
            <a:ext cx="7772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What is the decimal equivalent of the octal number 642?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914400" y="3352800"/>
            <a:ext cx="6400800" cy="1323439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6 x 8</a:t>
            </a:r>
            <a:r>
              <a:rPr lang="en-US" sz="2000" baseline="30000" dirty="0"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	+ 4 x 8</a:t>
            </a:r>
            <a:r>
              <a:rPr lang="en-US" sz="2000" baseline="30000" dirty="0">
                <a:latin typeface="Courier New" pitchFamily="49" charset="0"/>
                <a:cs typeface="Times New Roman" pitchFamily="18" charset="0"/>
              </a:rPr>
              <a:t>1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	+ 2 x 8º  		 =  6 x 64  +   4 x  8 +  2 x 1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	 = 384+ 32 + 2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	 = 418</a:t>
            </a: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3336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Converting Octal to Decimal</a:t>
            </a:r>
          </a:p>
        </p:txBody>
      </p:sp>
    </p:spTree>
    <p:extLst>
      <p:ext uri="{BB962C8B-B14F-4D97-AF65-F5344CB8AC3E}">
        <p14:creationId xmlns:p14="http://schemas.microsoft.com/office/powerpoint/2010/main" val="94836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of Fractional Octal to Decimals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609600"/>
          </a:xfrm>
          <a:solidFill>
            <a:srgbClr val="92D050"/>
          </a:solidFill>
        </p:spPr>
        <p:txBody>
          <a:bodyPr/>
          <a:lstStyle/>
          <a:p>
            <a:pPr>
              <a:buNone/>
            </a:pPr>
            <a:r>
              <a:rPr lang="en-US" dirty="0"/>
              <a:t>Pair Work: Group, workout  and Present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82296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Convert Following Octal to Decimals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Ex1:  0.15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Ex2: 0.24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Ex3: 0.46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0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7538"/>
            <a:ext cx="8229600" cy="1143000"/>
          </a:xfrm>
        </p:spPr>
        <p:txBody>
          <a:bodyPr/>
          <a:lstStyle/>
          <a:p>
            <a:r>
              <a:rPr lang="en-US" dirty="0"/>
              <a:t>Hexadecimal to Decimal</a:t>
            </a:r>
          </a:p>
        </p:txBody>
      </p:sp>
      <p:sp>
        <p:nvSpPr>
          <p:cNvPr id="24579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Hexadecimal</a:t>
            </a:r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Decimal</a:t>
            </a:r>
          </a:p>
        </p:txBody>
      </p:sp>
      <p:sp>
        <p:nvSpPr>
          <p:cNvPr id="24581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Octal</a:t>
            </a:r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Binary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3886200" y="2819400"/>
            <a:ext cx="1468438" cy="132397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411056"/>
      </p:ext>
    </p:extLst>
  </p:cSld>
  <p:clrMapOvr>
    <a:masterClrMapping/>
  </p:clrMapOvr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HNDIT</Template>
  <TotalTime>227</TotalTime>
  <Words>326</Words>
  <Application>Microsoft Office PowerPoint</Application>
  <PresentationFormat>On-screen Show (4:3)</PresentationFormat>
  <Paragraphs>118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Symbol</vt:lpstr>
      <vt:lpstr>Times New Roman</vt:lpstr>
      <vt:lpstr>Wingdings</vt:lpstr>
      <vt:lpstr>HNDIT</vt:lpstr>
      <vt:lpstr>Data Representation and Organization</vt:lpstr>
      <vt:lpstr>Course Objectives</vt:lpstr>
      <vt:lpstr>Binary to Decimal </vt:lpstr>
      <vt:lpstr>PowerPoint Presentation</vt:lpstr>
      <vt:lpstr>PowerPoint Presentation</vt:lpstr>
      <vt:lpstr>Octal to Decimal</vt:lpstr>
      <vt:lpstr>Converting Octal to Decimal</vt:lpstr>
      <vt:lpstr>Conversion of Fractional Octal to Decimals</vt:lpstr>
      <vt:lpstr>Hexadecimal to Decimal</vt:lpstr>
      <vt:lpstr>Conversion of Hexadecimal to Decimal </vt:lpstr>
      <vt:lpstr>Convert Following Binary Numbers to Decimal</vt:lpstr>
      <vt:lpstr>Convert Following Octal  Numbers to Decimal</vt:lpstr>
      <vt:lpstr>Convert Following Hexadecimal Numbers to Decimal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2002 – Graphics &amp; Multimedia</dc:title>
  <dc:creator>Dell PC</dc:creator>
  <cp:lastModifiedBy>User</cp:lastModifiedBy>
  <cp:revision>28</cp:revision>
  <dcterms:created xsi:type="dcterms:W3CDTF">2013-10-16T01:16:09Z</dcterms:created>
  <dcterms:modified xsi:type="dcterms:W3CDTF">2018-07-02T23:55:18Z</dcterms:modified>
</cp:coreProperties>
</file>